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29"/>
  </p:notesMasterIdLst>
  <p:handoutMasterIdLst>
    <p:handoutMasterId r:id="rId30"/>
  </p:handoutMasterIdLst>
  <p:sldIdLst>
    <p:sldId id="370" r:id="rId3"/>
    <p:sldId id="661" r:id="rId4"/>
    <p:sldId id="664" r:id="rId5"/>
    <p:sldId id="662" r:id="rId6"/>
    <p:sldId id="665" r:id="rId7"/>
    <p:sldId id="636" r:id="rId8"/>
    <p:sldId id="666" r:id="rId9"/>
    <p:sldId id="667" r:id="rId10"/>
    <p:sldId id="668" r:id="rId11"/>
    <p:sldId id="633" r:id="rId12"/>
    <p:sldId id="658" r:id="rId13"/>
    <p:sldId id="669" r:id="rId14"/>
    <p:sldId id="639" r:id="rId15"/>
    <p:sldId id="643" r:id="rId16"/>
    <p:sldId id="644" r:id="rId17"/>
    <p:sldId id="645" r:id="rId18"/>
    <p:sldId id="647" r:id="rId19"/>
    <p:sldId id="648" r:id="rId20"/>
    <p:sldId id="649" r:id="rId21"/>
    <p:sldId id="654" r:id="rId22"/>
    <p:sldId id="657" r:id="rId23"/>
    <p:sldId id="650" r:id="rId24"/>
    <p:sldId id="651" r:id="rId25"/>
    <p:sldId id="653" r:id="rId26"/>
    <p:sldId id="656" r:id="rId27"/>
    <p:sldId id="659" r:id="rId28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52E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4" autoAdjust="0"/>
    <p:restoredTop sz="67025" autoAdjust="0"/>
  </p:normalViewPr>
  <p:slideViewPr>
    <p:cSldViewPr snapToGrid="0">
      <p:cViewPr varScale="1">
        <p:scale>
          <a:sx n="59" d="100"/>
          <a:sy n="59" d="100"/>
        </p:scale>
        <p:origin x="21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34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85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30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34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84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95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64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5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22/10/2017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22/10/2017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22/10/2017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22/10/2017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2" y="1079293"/>
            <a:ext cx="7989757" cy="1826415"/>
          </a:xfrm>
        </p:spPr>
        <p:txBody>
          <a:bodyPr/>
          <a:lstStyle/>
          <a:p>
            <a:r>
              <a:rPr lang="it-IT" sz="3600" dirty="0" smtClean="0"/>
              <a:t>Didattica speciale : </a:t>
            </a:r>
            <a:br>
              <a:rPr lang="it-IT" sz="3600" dirty="0" smtClean="0"/>
            </a:br>
            <a:r>
              <a:rPr lang="it-IT" sz="3600" dirty="0" smtClean="0"/>
              <a:t>codici del linguaggio logico e matematico</a:t>
            </a:r>
            <a:endParaRPr lang="en-US" sz="36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9617" y="5528602"/>
            <a:ext cx="2729823" cy="572393"/>
          </a:xfrm>
        </p:spPr>
        <p:txBody>
          <a:bodyPr/>
          <a:lstStyle/>
          <a:p>
            <a:r>
              <a:rPr lang="en-US" sz="1560" dirty="0" smtClean="0"/>
              <a:t>27</a:t>
            </a:r>
            <a:r>
              <a:rPr lang="en-US" sz="1560" dirty="0" smtClean="0"/>
              <a:t> </a:t>
            </a:r>
            <a:r>
              <a:rPr lang="en-US" sz="1600" dirty="0" err="1" smtClean="0"/>
              <a:t>otto</a:t>
            </a:r>
            <a:r>
              <a:rPr lang="en-US" sz="1560" dirty="0" err="1" smtClean="0"/>
              <a:t>bre</a:t>
            </a:r>
            <a:r>
              <a:rPr lang="en-US" sz="1560" dirty="0" smtClean="0"/>
              <a:t> 2017</a:t>
            </a:r>
            <a:endParaRPr lang="en-US" sz="156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</a:t>
            </a:r>
            <a:r>
              <a:rPr lang="en-US" dirty="0" err="1" smtClean="0"/>
              <a:t>Marchesano</a:t>
            </a:r>
            <a:endParaRPr lang="en-US" dirty="0"/>
          </a:p>
        </p:txBody>
      </p:sp>
      <p:pic>
        <p:nvPicPr>
          <p:cNvPr id="5" name="Immagine 4" descr="C:\Users\e.gnesotto\AppData\Local\Microsoft\Windows\Temporary Internet Files\Content.Word\LOGO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8604" y="4096850"/>
            <a:ext cx="5090160" cy="124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67855" y="2805528"/>
            <a:ext cx="4134328" cy="13849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chemeClr val="tx2"/>
                </a:solidFill>
              </a:rPr>
              <a:t>Apprendimento visuale</a:t>
            </a:r>
            <a:r>
              <a:rPr lang="it-IT" sz="2800" kern="0" dirty="0" smtClean="0">
                <a:solidFill>
                  <a:schemeClr val="tx2"/>
                </a:solidFill>
              </a:rPr>
              <a:t>:</a:t>
            </a:r>
            <a:endParaRPr lang="it-IT" sz="2800" kern="0" dirty="0" smtClean="0">
              <a:solidFill>
                <a:schemeClr val="tx2"/>
              </a:solidFill>
            </a:endParaRPr>
          </a:p>
          <a:p>
            <a:r>
              <a:rPr lang="it-IT" sz="2800" kern="0" dirty="0" smtClean="0">
                <a:solidFill>
                  <a:schemeClr val="tx2"/>
                </a:solidFill>
              </a:rPr>
              <a:t>Il </a:t>
            </a:r>
            <a:r>
              <a:rPr lang="it-IT" sz="2800" kern="0" dirty="0" smtClean="0">
                <a:solidFill>
                  <a:srgbClr val="FF0000"/>
                </a:solidFill>
              </a:rPr>
              <a:t> metodo   </a:t>
            </a:r>
            <a:r>
              <a:rPr lang="it-IT" sz="2800" kern="0" dirty="0" smtClean="0">
                <a:solidFill>
                  <a:schemeClr val="tx2"/>
                </a:solidFill>
              </a:rPr>
              <a:t>Singapore (seconda parte)</a:t>
            </a:r>
            <a:endParaRPr lang="it-IT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/>
          <p:cNvSpPr/>
          <p:nvPr/>
        </p:nvSpPr>
        <p:spPr>
          <a:xfrm>
            <a:off x="1073426" y="1828801"/>
            <a:ext cx="72754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it-IT" sz="28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Proposta di soluzione con metodo a barre</a:t>
            </a:r>
            <a:endParaRPr lang="en-US" sz="2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charset="0"/>
              <a:cs typeface="Times New Roman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it-IT" sz="2000" b="1" kern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E’ una proposta …. Probabilmente migliorabile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endParaRPr lang="it-IT" sz="2000" b="1" kern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it-IT" sz="2000" b="1" kern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Il metodo a barre si presta benissimo anche per essere “adattato” alla situazione 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it-IT" sz="2000" b="1" kern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222069" y="117567"/>
            <a:ext cx="9366069" cy="1150652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450851" y="117566"/>
            <a:ext cx="95291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Apprendimento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visuale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e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metodo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Singapore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16200000">
            <a:off x="2594269" y="526007"/>
            <a:ext cx="225082" cy="339031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6425927" y="4657069"/>
            <a:ext cx="345577" cy="930811"/>
          </a:xfrm>
          <a:prstGeom prst="rightBrace">
            <a:avLst>
              <a:gd name="adj1" fmla="val 8333"/>
              <a:gd name="adj2" fmla="val 4126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79988" y="3836550"/>
            <a:ext cx="26025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Età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media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amici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Enea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ndy" pitchFamily="66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00800" y="5327374"/>
            <a:ext cx="7235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20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Andy" pitchFamily="66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64435" y="4244009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144=16*9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Andy" pitchFamily="66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7686" y="3737114"/>
            <a:ext cx="21932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84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=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14 x 6 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Andy" pitchFamily="66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05395" y="5912148"/>
            <a:ext cx="81431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Gli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amici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di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Enea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hanno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una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età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media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di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 20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anni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Andy" pitchFamily="66" charset="0"/>
            </a:endParaRP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235131" y="0"/>
            <a:ext cx="8613447" cy="161886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Andrea,Beatrice,Chiara,Davide,Enea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e Federico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molto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La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loro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età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media è 14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Se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uniscono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3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dell’intero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gruppo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diventa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16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Qual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0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28" name="Right Brace 10"/>
          <p:cNvSpPr/>
          <p:nvPr/>
        </p:nvSpPr>
        <p:spPr>
          <a:xfrm rot="16200000">
            <a:off x="5763015" y="813325"/>
            <a:ext cx="325902" cy="2776025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2248689" y="1543470"/>
            <a:ext cx="11254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84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11"/>
          <p:cNvSpPr txBox="1">
            <a:spLocks noChangeArrowheads="1"/>
          </p:cNvSpPr>
          <p:nvPr/>
        </p:nvSpPr>
        <p:spPr bwMode="auto">
          <a:xfrm>
            <a:off x="5779988" y="1490871"/>
            <a:ext cx="5611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497876" y="4801977"/>
            <a:ext cx="22578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y" pitchFamily="66" charset="0"/>
              </a:rPr>
              <a:t>60=144-84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Andy" pitchFamily="66" charset="0"/>
            </a:endParaRPr>
          </a:p>
        </p:txBody>
      </p:sp>
      <p:sp>
        <p:nvSpPr>
          <p:cNvPr id="31" name="Rectangle 9"/>
          <p:cNvSpPr/>
          <p:nvPr/>
        </p:nvSpPr>
        <p:spPr>
          <a:xfrm>
            <a:off x="6081931" y="4374899"/>
            <a:ext cx="972000" cy="5040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ight Brace 10"/>
          <p:cNvSpPr/>
          <p:nvPr/>
        </p:nvSpPr>
        <p:spPr>
          <a:xfrm rot="16200000" flipH="1">
            <a:off x="3717242" y="139147"/>
            <a:ext cx="954154" cy="628153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977705" y="2524539"/>
          <a:ext cx="6372663" cy="496957"/>
        </p:xfrm>
        <a:graphic>
          <a:graphicData uri="http://schemas.openxmlformats.org/drawingml/2006/table">
            <a:tbl>
              <a:tblPr/>
              <a:tblGrid>
                <a:gridCol w="565356"/>
                <a:gridCol w="565356"/>
                <a:gridCol w="416122"/>
                <a:gridCol w="536713"/>
                <a:gridCol w="743233"/>
                <a:gridCol w="565356"/>
                <a:gridCol w="993509"/>
                <a:gridCol w="993509"/>
                <a:gridCol w="993509"/>
              </a:tblGrid>
              <a:tr h="496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723190" y="3767755"/>
            <a:ext cx="11254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144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/>
      <p:bldP spid="16" grpId="0"/>
      <p:bldP spid="20" grpId="0"/>
      <p:bldP spid="21" grpId="0"/>
      <p:bldP spid="22" grpId="0"/>
      <p:bldP spid="28" grpId="0" animBg="1"/>
      <p:bldP spid="29" grpId="0"/>
      <p:bldP spid="23" grpId="0"/>
      <p:bldP spid="31" grpId="0" animBg="1"/>
      <p:bldP spid="17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83325" y="1998618"/>
            <a:ext cx="8425543" cy="34163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Andrea,Beatrice,Chiara,Davide,Enea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e Federico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molto 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endParaRPr lang="en-US" sz="2400" dirty="0" smtClean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La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loro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è 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16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endParaRPr lang="en-US" sz="2400" dirty="0" smtClean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Se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uniscono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3 amici di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dell’intero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gruppo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diventa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di 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18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endParaRPr lang="en-US" sz="2400" dirty="0" smtClean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876299" y="260006"/>
            <a:ext cx="91037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il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testo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del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problema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del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triennio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838200" y="2133600"/>
            <a:ext cx="777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rot="5400000">
            <a:off x="6096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19050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32004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4958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7912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70866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3820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609600" y="251460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0</a:t>
            </a:r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5791200" y="243840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1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1143000" y="381000"/>
            <a:ext cx="662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Le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Frazioni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il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metodo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barra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19599" y="2514600"/>
            <a:ext cx="11065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3/4</a:t>
            </a:r>
            <a:endParaRPr lang="en-US" sz="3200" dirty="0"/>
          </a:p>
        </p:txBody>
      </p:sp>
      <p:sp>
        <p:nvSpPr>
          <p:cNvPr id="14" name="Right Arrow 13"/>
          <p:cNvSpPr/>
          <p:nvPr/>
        </p:nvSpPr>
        <p:spPr>
          <a:xfrm>
            <a:off x="858079" y="3538330"/>
            <a:ext cx="39624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4953000"/>
            <a:ext cx="1295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09800" y="4953000"/>
            <a:ext cx="1295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4953000"/>
            <a:ext cx="1295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00600" y="4953000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>
            <a:off x="2590800" y="3810000"/>
            <a:ext cx="533400" cy="3886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14600" y="6019800"/>
            <a:ext cx="1321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3/4</a:t>
            </a:r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113183" y="298176"/>
            <a:ext cx="77922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Rappresentazioni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frazione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27654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4038601"/>
            <a:ext cx="18784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Diagramma</a:t>
            </a:r>
            <a:r>
              <a:rPr lang="en-US" dirty="0" smtClean="0"/>
              <a:t> a </a:t>
            </a:r>
            <a:r>
              <a:rPr lang="en-US" dirty="0" err="1" smtClean="0"/>
              <a:t>torta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62400" y="2362200"/>
            <a:ext cx="1219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2743200"/>
            <a:ext cx="1219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3124200"/>
            <a:ext cx="1219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62400" y="3505200"/>
            <a:ext cx="1219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2362200"/>
            <a:ext cx="1219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5791200" y="3124200"/>
            <a:ext cx="1219200" cy="762000"/>
          </a:xfrm>
          <a:prstGeom prst="triangle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10800000">
            <a:off x="5791200" y="3124200"/>
            <a:ext cx="1219200" cy="762000"/>
          </a:xfrm>
          <a:prstGeom prst="triangle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10800000">
            <a:off x="5791200" y="2362200"/>
            <a:ext cx="1219200" cy="7620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5791200" y="2362200"/>
            <a:ext cx="1219200" cy="762000"/>
          </a:xfrm>
          <a:prstGeom prst="triangle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724400" y="40386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/>
              <a:t>Rettangoli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822095" y="1398104"/>
          <a:ext cx="5302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8" name="Equation" r:id="rId4" imgW="152334" imgH="393529" progId="">
                  <p:embed/>
                </p:oleObj>
              </mc:Choice>
              <mc:Fallback>
                <p:oleObj name="Equation" r:id="rId4" imgW="152334" imgH="393529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2095" y="1398104"/>
                        <a:ext cx="530225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134937" y="295218"/>
            <a:ext cx="9009063" cy="1052513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113183" y="298174"/>
            <a:ext cx="68381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Rappresentazione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insiemi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219" name="Picture 2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0050" y="48387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3716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3716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5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3716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6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3716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7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1950" y="13335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8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3733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9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050" y="3733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0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6050" y="3733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1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0" y="3733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2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6957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13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2590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14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050" y="2590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15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6050" y="2590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16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0" y="2590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17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5527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18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205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19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405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20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1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25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9" name="TextBox 22"/>
          <p:cNvSpPr txBox="1">
            <a:spLocks noChangeArrowheads="1"/>
          </p:cNvSpPr>
          <p:nvPr/>
        </p:nvSpPr>
        <p:spPr bwMode="auto">
          <a:xfrm>
            <a:off x="761999" y="1676400"/>
            <a:ext cx="2537791" cy="373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Se in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classe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20</a:t>
            </a:r>
            <a:r>
              <a:rPr lang="en-US" sz="2800" dirty="0" smtClean="0"/>
              <a:t> </a:t>
            </a:r>
            <a:r>
              <a:rPr lang="en-US" sz="2800" dirty="0" err="1" smtClean="0"/>
              <a:t>studenti</a:t>
            </a:r>
            <a:r>
              <a:rPr lang="en-US" sz="2800" dirty="0" smtClean="0"/>
              <a:t> </a:t>
            </a:r>
            <a:r>
              <a:rPr lang="en-US" sz="2800" dirty="0" err="1" smtClean="0"/>
              <a:t>ci</a:t>
            </a:r>
            <a:r>
              <a:rPr lang="en-US" sz="2800" dirty="0" smtClean="0"/>
              <a:t> </a:t>
            </a:r>
            <a:r>
              <a:rPr lang="en-US" sz="2800" dirty="0" err="1" smtClean="0"/>
              <a:t>sono</a:t>
            </a:r>
            <a:r>
              <a:rPr lang="en-US" sz="2800" dirty="0" smtClean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15</a:t>
            </a:r>
            <a:r>
              <a:rPr lang="en-US" sz="2800" dirty="0"/>
              <a:t> </a:t>
            </a:r>
            <a:r>
              <a:rPr lang="en-US" sz="2800" dirty="0" err="1" smtClean="0"/>
              <a:t>ragazze</a:t>
            </a:r>
            <a:r>
              <a:rPr lang="en-US" sz="2800" dirty="0" smtClean="0"/>
              <a:t> e </a:t>
            </a:r>
            <a:r>
              <a:rPr lang="en-US" sz="2800" b="1" dirty="0">
                <a:solidFill>
                  <a:schemeClr val="accent2"/>
                </a:solidFill>
              </a:rPr>
              <a:t>5</a:t>
            </a:r>
            <a:r>
              <a:rPr lang="en-US" sz="2800" dirty="0"/>
              <a:t> </a:t>
            </a:r>
            <a:r>
              <a:rPr lang="en-US" sz="2800" dirty="0" err="1" smtClean="0"/>
              <a:t>ragazzi</a:t>
            </a:r>
            <a:r>
              <a:rPr lang="en-US" sz="2800" dirty="0" smtClean="0"/>
              <a:t> , </a:t>
            </a:r>
            <a:r>
              <a:rPr lang="en-US" sz="2800" dirty="0" err="1" smtClean="0"/>
              <a:t>allora</a:t>
            </a:r>
            <a:r>
              <a:rPr lang="en-US" sz="2800" dirty="0" smtClean="0"/>
              <a:t> I </a:t>
            </a:r>
            <a:r>
              <a:rPr lang="en-US" sz="3600" b="1" dirty="0" smtClean="0">
                <a:solidFill>
                  <a:schemeClr val="accent2"/>
                </a:solidFill>
              </a:rPr>
              <a:t>¾</a:t>
            </a:r>
            <a:r>
              <a:rPr lang="en-US" sz="2800" dirty="0" smtClean="0"/>
              <a:t> </a:t>
            </a:r>
            <a:r>
              <a:rPr lang="en-US" sz="2800" dirty="0" err="1" smtClean="0"/>
              <a:t>sono</a:t>
            </a:r>
            <a:r>
              <a:rPr lang="en-US" sz="2800" dirty="0" smtClean="0"/>
              <a:t> </a:t>
            </a:r>
            <a:r>
              <a:rPr lang="en-US" sz="2800" dirty="0" err="1" smtClean="0"/>
              <a:t>ragazze</a:t>
            </a:r>
            <a:endParaRPr lang="en-US" sz="2800" dirty="0"/>
          </a:p>
        </p:txBody>
      </p:sp>
      <p:sp>
        <p:nvSpPr>
          <p:cNvPr id="24" name="Left Brace 23"/>
          <p:cNvSpPr/>
          <p:nvPr/>
        </p:nvSpPr>
        <p:spPr>
          <a:xfrm>
            <a:off x="3352800" y="1371600"/>
            <a:ext cx="838200" cy="3429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134937" y="215705"/>
            <a:ext cx="9009063" cy="996869"/>
            <a:chOff x="0" y="1536"/>
            <a:chExt cx="5675" cy="663"/>
          </a:xfrm>
        </p:grpSpPr>
        <p:grpSp>
          <p:nvGrpSpPr>
            <p:cNvPr id="2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7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212574" y="516835"/>
            <a:ext cx="7931426" cy="53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Confronto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frazioni</a:t>
            </a:r>
            <a:r>
              <a:rPr lang="en-US" sz="2800" b="1" dirty="0" smtClean="0"/>
              <a:t> </a:t>
            </a:r>
            <a:r>
              <a:rPr lang="en-US" sz="1600" b="1" dirty="0" smtClean="0"/>
              <a:t>con lo </a:t>
            </a:r>
            <a:r>
              <a:rPr lang="en-US" sz="1600" b="1" dirty="0" err="1" smtClean="0"/>
              <a:t>stesso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denominatore</a:t>
            </a:r>
            <a:endParaRPr lang="en-US" sz="1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29135" y="2819401"/>
          <a:ext cx="3508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70" name="Equation" r:id="rId3" imgW="139639" imgH="393529" progId="">
                  <p:embed/>
                </p:oleObj>
              </mc:Choice>
              <mc:Fallback>
                <p:oleObj name="Equation" r:id="rId3" imgW="139639" imgH="393529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35" y="2819401"/>
                        <a:ext cx="3508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 rot="10800000">
            <a:off x="1152939" y="3094273"/>
            <a:ext cx="357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/>
              <a:t>&gt;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679713" y="2703443"/>
          <a:ext cx="350838" cy="1186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71" name="Equation" r:id="rId5" imgW="139639" imgH="393529" progId="">
                  <p:embed/>
                </p:oleObj>
              </mc:Choice>
              <mc:Fallback>
                <p:oleObj name="Equation" r:id="rId5" imgW="139639" imgH="393529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713" y="2703443"/>
                        <a:ext cx="350838" cy="11860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352800" y="19812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33800" y="19812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19812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5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6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57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9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33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95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76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28194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638800" y="28194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19800" y="28194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95400" y="43434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dirty="0"/>
          </a:p>
        </p:txBody>
      </p:sp>
      <p:grpSp>
        <p:nvGrpSpPr>
          <p:cNvPr id="23" name="Group 2"/>
          <p:cNvGrpSpPr>
            <a:grpSpLocks/>
          </p:cNvGrpSpPr>
          <p:nvPr/>
        </p:nvGrpSpPr>
        <p:grpSpPr bwMode="auto">
          <a:xfrm>
            <a:off x="1" y="258417"/>
            <a:ext cx="8627164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904461" y="434009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/>
              <a:t>    </a:t>
            </a:r>
            <a:r>
              <a:rPr lang="en-US" sz="2800" b="1" dirty="0" err="1" smtClean="0"/>
              <a:t>Confronto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frazioni</a:t>
            </a:r>
            <a:r>
              <a:rPr lang="en-US" sz="2800" b="1" dirty="0" smtClean="0"/>
              <a:t> </a:t>
            </a:r>
            <a:r>
              <a:rPr lang="en-US" sz="1600" b="1" dirty="0" smtClean="0"/>
              <a:t>con lo </a:t>
            </a:r>
            <a:r>
              <a:rPr lang="en-US" sz="1600" b="1" dirty="0" err="1" smtClean="0"/>
              <a:t>stesso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numeratore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49363" y="1905000"/>
          <a:ext cx="3841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4" name="Equation" r:id="rId3" imgW="152334" imgH="393529" progId="">
                  <p:embed/>
                </p:oleObj>
              </mc:Choice>
              <mc:Fallback>
                <p:oleObj name="Equation" r:id="rId3" imgW="152334" imgH="393529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1905000"/>
                        <a:ext cx="3841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6238" y="213360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&gt;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2041525" y="1905000"/>
          <a:ext cx="382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5" name="Equation" r:id="rId5" imgW="152334" imgH="393529" progId="">
                  <p:embed/>
                </p:oleObj>
              </mc:Choice>
              <mc:Fallback>
                <p:oleObj name="Equation" r:id="rId5" imgW="152334" imgH="393529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1905000"/>
                        <a:ext cx="3825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2971800" y="3048000"/>
            <a:ext cx="6096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581400" y="3048000"/>
            <a:ext cx="6096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191000" y="3048000"/>
            <a:ext cx="6096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800600" y="30480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410200" y="30480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0480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29400" y="30480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71800" y="1981200"/>
            <a:ext cx="10668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038600" y="1981200"/>
            <a:ext cx="10668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105400" y="1981200"/>
            <a:ext cx="10668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172200" y="1981200"/>
            <a:ext cx="1066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1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37" grpId="0" animBg="1"/>
      <p:bldP spid="38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822173" y="311427"/>
            <a:ext cx="45388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Frazioni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equivalenti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2209800"/>
            <a:ext cx="3352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19600" y="2209800"/>
            <a:ext cx="3352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8153400" y="1676400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0" name="Equation" r:id="rId3" imgW="152334" imgH="393529" progId="">
                  <p:embed/>
                </p:oleObj>
              </mc:Choice>
              <mc:Fallback>
                <p:oleObj name="Equation" r:id="rId3" imgW="152334" imgH="393529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676400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066800" y="2209800"/>
            <a:ext cx="1676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2209800"/>
            <a:ext cx="1676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19600" y="2209800"/>
            <a:ext cx="1676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0" y="2209800"/>
            <a:ext cx="1676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2692400" y="4191000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1" name="Equation" r:id="rId5" imgW="152334" imgH="393529" progId="">
                  <p:embed/>
                </p:oleObj>
              </mc:Choice>
              <mc:Fallback>
                <p:oleObj name="Equation" r:id="rId5" imgW="152334" imgH="39352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4191000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8178800" y="1654175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2" name="Equation" r:id="rId7" imgW="152334" imgH="393529" progId="">
                  <p:embed/>
                </p:oleObj>
              </mc:Choice>
              <mc:Fallback>
                <p:oleObj name="Equation" r:id="rId7" imgW="152334" imgH="393529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8800" y="1654175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8178800" y="1676400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3" name="Equation" r:id="rId9" imgW="152334" imgH="393529" progId="">
                  <p:embed/>
                </p:oleObj>
              </mc:Choice>
              <mc:Fallback>
                <p:oleObj name="Equation" r:id="rId9" imgW="152334" imgH="39352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8800" y="1676400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4064000" y="4191000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4" name="Equation" r:id="rId11" imgW="152334" imgH="393529" progId="">
                  <p:embed/>
                </p:oleObj>
              </mc:Choice>
              <mc:Fallback>
                <p:oleObj name="Equation" r:id="rId11" imgW="152334" imgH="393529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0" y="4191000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5334000" y="4191000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5" name="Equation" r:id="rId13" imgW="152334" imgH="393529" progId="">
                  <p:embed/>
                </p:oleObj>
              </mc:Choice>
              <mc:Fallback>
                <p:oleObj name="Equation" r:id="rId13" imgW="152334" imgH="393529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91000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352800" y="4572000"/>
            <a:ext cx="60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=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648200" y="4572000"/>
            <a:ext cx="60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=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2209800"/>
            <a:ext cx="8382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2209800"/>
            <a:ext cx="8382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2209800"/>
            <a:ext cx="8382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81400" y="2209800"/>
            <a:ext cx="8382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9600" y="22098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22098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22098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34200" y="22098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  <p:bldP spid="27" grpId="0"/>
      <p:bldP spid="28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286000" y="1981200"/>
            <a:ext cx="3962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0" y="2590800"/>
            <a:ext cx="39624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3200400"/>
            <a:ext cx="39624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286000" y="3810000"/>
            <a:ext cx="39624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86000" y="1981200"/>
            <a:ext cx="1981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7010400" y="2514600"/>
          <a:ext cx="508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0" name="Equation" r:id="rId3" imgW="152334" imgH="393529" progId="">
                  <p:embed/>
                </p:oleObj>
              </mc:Choice>
              <mc:Fallback>
                <p:oleObj name="Equation" r:id="rId3" imgW="152334" imgH="393529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514600"/>
                        <a:ext cx="508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4267200" y="1981200"/>
            <a:ext cx="1981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286000" y="25908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25908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86000" y="32004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32004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86000" y="38100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267200" y="38100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0" y="38100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38100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8100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57800" y="38100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32004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32004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7200" y="32004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57800" y="32004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0" y="25908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25908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25908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86000" y="19812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76600" y="19812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67200" y="19812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57800" y="19812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7010400" y="2514600"/>
          <a:ext cx="46513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1" name="Equation" r:id="rId5" imgW="139639" imgH="393529" progId="">
                  <p:embed/>
                </p:oleObj>
              </mc:Choice>
              <mc:Fallback>
                <p:oleObj name="Equation" r:id="rId5" imgW="139639" imgH="393529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514600"/>
                        <a:ext cx="465138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6934200" y="2492375"/>
          <a:ext cx="677863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2" name="Equation" r:id="rId7" imgW="203112" imgH="393529" progId="">
                  <p:embed/>
                </p:oleObj>
              </mc:Choice>
              <mc:Fallback>
                <p:oleObj name="Equation" r:id="rId7" imgW="203112" imgH="39352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492375"/>
                        <a:ext cx="677863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1822173" y="311427"/>
            <a:ext cx="45388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Frazioni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equivalenti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1143000" y="381000"/>
            <a:ext cx="77919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Apprendimento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insegnamento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" name="Rettangolo 9"/>
          <p:cNvSpPr/>
          <p:nvPr/>
        </p:nvSpPr>
        <p:spPr>
          <a:xfrm>
            <a:off x="1143000" y="1828799"/>
            <a:ext cx="66228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"Ogni studente suona il suo strumento, non c'è niente da fare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.</a:t>
            </a:r>
          </a:p>
          <a:p>
            <a:endParaRPr lang="it-IT" sz="2400" i="1" dirty="0">
              <a:solidFill>
                <a:schemeClr val="tx2">
                  <a:lumMod val="60000"/>
                  <a:lumOff val="40000"/>
                </a:schemeClr>
              </a:solidFill>
              <a:latin typeface="Helvetica Neue"/>
            </a:endParaRPr>
          </a:p>
          <a:p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 </a:t>
            </a:r>
            <a:r>
              <a:rPr lang="it-IT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La cosa difficile è conoscere bene i nostri musicisti e trovare l'armonia. </a:t>
            </a:r>
            <a:endParaRPr lang="it-IT" sz="2400" i="1" dirty="0" smtClean="0">
              <a:solidFill>
                <a:schemeClr val="tx2">
                  <a:lumMod val="60000"/>
                  <a:lumOff val="40000"/>
                </a:schemeClr>
              </a:solidFill>
              <a:latin typeface="Helvetica Neue"/>
            </a:endParaRPr>
          </a:p>
          <a:p>
            <a:endParaRPr lang="it-IT" sz="2400" i="1" dirty="0">
              <a:solidFill>
                <a:schemeClr val="tx2">
                  <a:lumMod val="60000"/>
                  <a:lumOff val="40000"/>
                </a:schemeClr>
              </a:solidFill>
              <a:latin typeface="Helvetica Neue"/>
            </a:endParaRPr>
          </a:p>
          <a:p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Una </a:t>
            </a:r>
            <a:r>
              <a:rPr lang="it-IT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buona classe non è un reggimento che marcia al passo, è un'orchestra che prova la stessa sinfonia." </a:t>
            </a:r>
            <a:endParaRPr lang="it-IT" sz="2400" i="1" dirty="0" smtClean="0">
              <a:solidFill>
                <a:schemeClr val="tx2">
                  <a:lumMod val="60000"/>
                  <a:lumOff val="40000"/>
                </a:schemeClr>
              </a:solidFill>
              <a:latin typeface="Helvetica Neue"/>
            </a:endParaRPr>
          </a:p>
          <a:p>
            <a:endParaRPr lang="it-IT" sz="2400" i="1" dirty="0">
              <a:solidFill>
                <a:schemeClr val="tx2">
                  <a:lumMod val="60000"/>
                  <a:lumOff val="40000"/>
                </a:schemeClr>
              </a:solidFill>
              <a:latin typeface="Helvetica Neue"/>
            </a:endParaRPr>
          </a:p>
          <a:p>
            <a:endParaRPr lang="it-IT" sz="2400" i="1" dirty="0" smtClean="0">
              <a:solidFill>
                <a:schemeClr val="tx2">
                  <a:lumMod val="60000"/>
                  <a:lumOff val="40000"/>
                </a:schemeClr>
              </a:solidFill>
              <a:latin typeface="Helvetica Neue"/>
            </a:endParaRPr>
          </a:p>
          <a:p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(</a:t>
            </a:r>
            <a:r>
              <a:rPr lang="it-IT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D. Pennac, 2008</a:t>
            </a:r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)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25908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32004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1242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37338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0" y="2590800"/>
            <a:ext cx="457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448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981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149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0"/>
            <a:endCxn id="5" idx="2"/>
          </p:cNvCxnSpPr>
          <p:nvPr/>
        </p:nvCxnSpPr>
        <p:spPr>
          <a:xfrm rot="16200000" flipH="1">
            <a:off x="19050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400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409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32004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34000" y="38100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3657600" y="4724400"/>
          <a:ext cx="2044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8" name="Equation" r:id="rId3" imgW="812447" imgH="393529" progId="">
                  <p:embed/>
                </p:oleObj>
              </mc:Choice>
              <mc:Fallback>
                <p:oleObj name="Equation" r:id="rId3" imgW="812447" imgH="393529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724400"/>
                        <a:ext cx="20447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934278" y="0"/>
            <a:ext cx="55460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</a:t>
            </a:r>
            <a:r>
              <a:rPr lang="en-US" sz="3200" b="1" dirty="0" err="1" smtClean="0">
                <a:solidFill>
                  <a:srgbClr val="D2452E"/>
                </a:solidFill>
              </a:rPr>
              <a:t>mm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f</a:t>
            </a:r>
            <a:r>
              <a:rPr lang="en-US" sz="3200" b="1" dirty="0" err="1" smtClean="0">
                <a:solidFill>
                  <a:srgbClr val="D2452E"/>
                </a:solidFill>
              </a:rPr>
              <a:t>ra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zio</a:t>
            </a:r>
            <a:r>
              <a:rPr lang="en-US" sz="3200" b="1" dirty="0" err="1" smtClean="0">
                <a:solidFill>
                  <a:srgbClr val="C00000"/>
                </a:solidFill>
              </a:rPr>
              <a:t>ni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3810000" y="19130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861139"/>
              </p:ext>
            </p:extLst>
          </p:nvPr>
        </p:nvGraphicFramePr>
        <p:xfrm>
          <a:off x="3914503" y="1418403"/>
          <a:ext cx="1075509" cy="1075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9" name="Equazione" r:id="rId5" imgW="393529" imgH="393529" progId="Equation.3">
                  <p:embed/>
                </p:oleObj>
              </mc:Choice>
              <mc:Fallback>
                <p:oleObj name="Equazione" r:id="rId5" imgW="393529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503" y="1418403"/>
                        <a:ext cx="1075509" cy="1075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  <p:bldP spid="17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25908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32004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1242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37338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0" y="2590800"/>
            <a:ext cx="457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448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981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149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0"/>
            <a:endCxn id="5" idx="2"/>
          </p:cNvCxnSpPr>
          <p:nvPr/>
        </p:nvCxnSpPr>
        <p:spPr>
          <a:xfrm rot="16200000" flipH="1">
            <a:off x="19050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400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409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32004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34000" y="38100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934278" y="0"/>
            <a:ext cx="55460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Diffe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</a:t>
            </a:r>
            <a:r>
              <a:rPr lang="en-US" sz="3200" b="1" dirty="0" err="1" smtClean="0">
                <a:solidFill>
                  <a:srgbClr val="D2452E"/>
                </a:solidFill>
              </a:rPr>
              <a:t>n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za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f</a:t>
            </a:r>
            <a:r>
              <a:rPr lang="en-US" sz="3200" b="1" dirty="0" err="1" smtClean="0">
                <a:solidFill>
                  <a:srgbClr val="D2452E"/>
                </a:solidFill>
              </a:rPr>
              <a:t>ra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zio</a:t>
            </a:r>
            <a:r>
              <a:rPr lang="en-US" sz="3200" b="1" dirty="0" err="1" smtClean="0">
                <a:solidFill>
                  <a:srgbClr val="C00000"/>
                </a:solidFill>
              </a:rPr>
              <a:t>ni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/>
        </p:nvGraphicFramePr>
        <p:xfrm>
          <a:off x="4036681" y="1470991"/>
          <a:ext cx="932884" cy="9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7" name="Equazione" r:id="rId3" imgW="393529" imgH="393529" progId="Equation.3">
                  <p:embed/>
                </p:oleObj>
              </mc:Choice>
              <mc:Fallback>
                <p:oleObj name="Equazione" r:id="rId3" imgW="393529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6681" y="1470991"/>
                        <a:ext cx="932884" cy="99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95590" name="Object 6"/>
          <p:cNvGraphicFramePr>
            <a:graphicFrameLocks noChangeAspect="1"/>
          </p:cNvGraphicFramePr>
          <p:nvPr/>
        </p:nvGraphicFramePr>
        <p:xfrm>
          <a:off x="3478696" y="4540828"/>
          <a:ext cx="2456177" cy="1144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8" name="Equazione" r:id="rId5" imgW="837836" imgH="393529" progId="Equation.3">
                  <p:embed/>
                </p:oleObj>
              </mc:Choice>
              <mc:Fallback>
                <p:oleObj name="Equazione" r:id="rId5" imgW="837836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696" y="4540828"/>
                        <a:ext cx="2456177" cy="11443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16" grpId="0" animBg="1" autoUpdateAnimBg="0"/>
      <p:bldP spid="17" grpId="0" animBg="1" autoUpdateAnimBg="0"/>
      <p:bldP spid="19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659295" y="1321905"/>
            <a:ext cx="79479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000" dirty="0" smtClean="0"/>
              <a:t>Ho </a:t>
            </a:r>
            <a:r>
              <a:rPr lang="en-US" sz="2000" dirty="0" err="1" smtClean="0"/>
              <a:t>dato</a:t>
            </a:r>
            <a:r>
              <a:rPr lang="en-US" sz="2000" dirty="0" smtClean="0"/>
              <a:t> </a:t>
            </a:r>
            <a:r>
              <a:rPr lang="en-US" sz="2000" b="1" dirty="0" smtClean="0"/>
              <a:t>1/5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bottiglia</a:t>
            </a:r>
            <a:r>
              <a:rPr lang="en-US" sz="2000" dirty="0" smtClean="0"/>
              <a:t> </a:t>
            </a:r>
            <a:r>
              <a:rPr lang="en-US" sz="2000" dirty="0" err="1" smtClean="0"/>
              <a:t>piena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mezzo </a:t>
            </a:r>
            <a:r>
              <a:rPr lang="en-US" sz="2000" dirty="0" err="1" smtClean="0"/>
              <a:t>litro</a:t>
            </a:r>
            <a:r>
              <a:rPr lang="en-US" sz="2000" dirty="0" smtClean="0"/>
              <a:t> </a:t>
            </a:r>
            <a:r>
              <a:rPr lang="en-US" sz="2000" dirty="0" err="1" smtClean="0"/>
              <a:t>d’acqua</a:t>
            </a:r>
            <a:r>
              <a:rPr lang="en-US" sz="2000" dirty="0" smtClean="0"/>
              <a:t>  a Remo e </a:t>
            </a:r>
            <a:r>
              <a:rPr lang="en-US" sz="2000" dirty="0"/>
              <a:t>2/5 </a:t>
            </a:r>
            <a:r>
              <a:rPr lang="en-US" sz="2000" dirty="0" smtClean="0"/>
              <a:t>a </a:t>
            </a:r>
            <a:r>
              <a:rPr lang="en-US" sz="2000" dirty="0" err="1" smtClean="0"/>
              <a:t>Romolo</a:t>
            </a:r>
            <a:r>
              <a:rPr lang="en-US" sz="2000" dirty="0" smtClean="0"/>
              <a:t>.  Quanta </a:t>
            </a:r>
            <a:r>
              <a:rPr lang="en-US" sz="2000" dirty="0" err="1" smtClean="0"/>
              <a:t>acqua</a:t>
            </a:r>
            <a:r>
              <a:rPr lang="en-US" sz="2000" dirty="0" smtClean="0"/>
              <a:t> è </a:t>
            </a:r>
            <a:r>
              <a:rPr lang="en-US" sz="2000" dirty="0" err="1" smtClean="0"/>
              <a:t>rimasta</a:t>
            </a:r>
            <a:r>
              <a:rPr lang="en-US" sz="2000" dirty="0" smtClean="0"/>
              <a:t> in </a:t>
            </a:r>
            <a:r>
              <a:rPr lang="en-US" sz="2000" dirty="0" err="1" smtClean="0"/>
              <a:t>bottiglia</a:t>
            </a:r>
            <a:r>
              <a:rPr lang="en-US" sz="2000" dirty="0" smtClean="0"/>
              <a:t>  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676400" y="3048000"/>
            <a:ext cx="60960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61522" y="2259495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Mezzo </a:t>
            </a:r>
            <a:r>
              <a:rPr lang="en-US" dirty="0" err="1" smtClean="0"/>
              <a:t>litro</a:t>
            </a:r>
            <a:r>
              <a:rPr lang="en-US" dirty="0" smtClean="0"/>
              <a:t> </a:t>
            </a:r>
            <a:r>
              <a:rPr lang="en-US" dirty="0" err="1" smtClean="0"/>
              <a:t>d’acqua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764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148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495800" y="-241852"/>
            <a:ext cx="381000" cy="60198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76400" y="3048000"/>
            <a:ext cx="1219200" cy="7620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2095500" y="3543300"/>
            <a:ext cx="381000" cy="1219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76400" y="4419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Remo</a:t>
            </a:r>
            <a:endParaRPr lang="en-US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81400" y="4419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Romolo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14800" y="3048000"/>
            <a:ext cx="1219200" cy="762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95600" y="3048000"/>
            <a:ext cx="1219200" cy="762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 rot="16200000">
            <a:off x="3886200" y="2895600"/>
            <a:ext cx="457200" cy="2438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>
            <a:off x="6286500" y="2933700"/>
            <a:ext cx="533400" cy="2438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324600" y="449580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?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743199" y="5486400"/>
            <a:ext cx="5068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2/5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acqua</a:t>
            </a:r>
            <a:r>
              <a:rPr lang="en-US" sz="2400" dirty="0" smtClean="0"/>
              <a:t> è </a:t>
            </a:r>
            <a:r>
              <a:rPr lang="en-US" sz="2400" dirty="0" err="1" smtClean="0"/>
              <a:t>rimasta</a:t>
            </a:r>
            <a:r>
              <a:rPr lang="en-US" sz="2400" dirty="0" smtClean="0"/>
              <a:t> in </a:t>
            </a:r>
            <a:r>
              <a:rPr lang="en-US" sz="2400" dirty="0" err="1" smtClean="0"/>
              <a:t>bottiglia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2" name="Rettangolo 31"/>
          <p:cNvSpPr/>
          <p:nvPr/>
        </p:nvSpPr>
        <p:spPr>
          <a:xfrm>
            <a:off x="1053549" y="477078"/>
            <a:ext cx="60827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Problema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Frazioni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/>
      <p:bldP spid="14" grpId="0"/>
      <p:bldP spid="16" grpId="0" animBg="1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070113" y="1285461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4/5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degli</a:t>
            </a:r>
            <a:r>
              <a:rPr lang="en-US" sz="2400" dirty="0" smtClean="0"/>
              <a:t> </a:t>
            </a:r>
            <a:r>
              <a:rPr lang="en-US" sz="2400" dirty="0" err="1" smtClean="0"/>
              <a:t>iscritti</a:t>
            </a:r>
            <a:r>
              <a:rPr lang="en-US" sz="2400" dirty="0" smtClean="0"/>
              <a:t> al </a:t>
            </a:r>
            <a:r>
              <a:rPr lang="en-US" sz="2400" dirty="0" err="1" smtClean="0"/>
              <a:t>corso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matematica</a:t>
            </a:r>
            <a:r>
              <a:rPr lang="en-US" sz="2400" dirty="0" smtClean="0"/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donne</a:t>
            </a:r>
            <a:r>
              <a:rPr lang="en-US" sz="2400" dirty="0" smtClean="0"/>
              <a:t>.  Se </a:t>
            </a:r>
            <a:r>
              <a:rPr lang="en-US" sz="2400" dirty="0" err="1" smtClean="0"/>
              <a:t>ci</a:t>
            </a:r>
            <a:r>
              <a:rPr lang="en-US" sz="2400" dirty="0" smtClean="0"/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accent2"/>
                </a:solidFill>
              </a:rPr>
              <a:t>6</a:t>
            </a:r>
            <a:r>
              <a:rPr lang="en-US" sz="2400" dirty="0" smtClean="0"/>
              <a:t> </a:t>
            </a:r>
            <a:r>
              <a:rPr lang="en-US" sz="2400" dirty="0" err="1" smtClean="0"/>
              <a:t>maschi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chemeClr val="accent2"/>
                </a:solidFill>
              </a:rPr>
              <a:t>quanti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iscritti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in </a:t>
            </a:r>
            <a:r>
              <a:rPr lang="en-US" sz="2400" dirty="0" err="1" smtClean="0">
                <a:solidFill>
                  <a:schemeClr val="accent2"/>
                </a:solidFill>
              </a:rPr>
              <a:t>tutto</a:t>
            </a:r>
            <a:r>
              <a:rPr lang="en-US" sz="2400" dirty="0" smtClean="0"/>
              <a:t>? 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447800" y="3352800"/>
            <a:ext cx="609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Left Brace 9"/>
          <p:cNvSpPr/>
          <p:nvPr/>
        </p:nvSpPr>
        <p:spPr>
          <a:xfrm rot="5400000">
            <a:off x="4267200" y="-76200"/>
            <a:ext cx="457200" cy="6096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16357" y="2348948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/>
              <a:t>Iscritti</a:t>
            </a:r>
            <a:r>
              <a:rPr lang="en-US" dirty="0" smtClean="0"/>
              <a:t> al </a:t>
            </a:r>
            <a:r>
              <a:rPr lang="en-US" dirty="0" err="1" smtClean="0"/>
              <a:t>corso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3352800"/>
            <a:ext cx="1219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3352800"/>
            <a:ext cx="1219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3352800"/>
            <a:ext cx="1219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862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478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3619500" y="1943100"/>
            <a:ext cx="533400" cy="48768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81400" y="4724400"/>
            <a:ext cx="1606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Femmine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6743700" y="3771900"/>
            <a:ext cx="457200" cy="1143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05600" y="4724400"/>
            <a:ext cx="1225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Maschi</a:t>
            </a:r>
            <a:endParaRPr lang="en-US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28800" y="3352800"/>
            <a:ext cx="457200" cy="584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0" y="3352800"/>
            <a:ext cx="41081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67200" y="33528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565913" y="3359426"/>
            <a:ext cx="3014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705600" y="3378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85800" y="47244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6 </a:t>
            </a:r>
            <a:r>
              <a:rPr lang="en-US" sz="3200" dirty="0"/>
              <a:t>x 5 = </a:t>
            </a:r>
            <a:r>
              <a:rPr lang="en-US" sz="3200" dirty="0" smtClean="0"/>
              <a:t>30 </a:t>
            </a:r>
            <a:endParaRPr lang="en-US" sz="3200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057400" y="56388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 err="1" smtClean="0"/>
              <a:t>Ci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sono</a:t>
            </a:r>
            <a:r>
              <a:rPr lang="en-US" sz="2400" i="1" dirty="0" smtClean="0"/>
              <a:t> 30 </a:t>
            </a:r>
            <a:r>
              <a:rPr lang="en-US" sz="2400" i="1" dirty="0" err="1" smtClean="0"/>
              <a:t>iscritti</a:t>
            </a:r>
            <a:r>
              <a:rPr lang="en-US" sz="2400" i="1" dirty="0" smtClean="0"/>
              <a:t> in </a:t>
            </a:r>
            <a:r>
              <a:rPr lang="en-US" sz="2400" i="1" dirty="0" err="1" smtClean="0"/>
              <a:t>tutto</a:t>
            </a:r>
            <a:endParaRPr lang="en-US" sz="2400" i="1" dirty="0"/>
          </a:p>
        </p:txBody>
      </p:sp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4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8" name="Rettangolo 37"/>
          <p:cNvSpPr/>
          <p:nvPr/>
        </p:nvSpPr>
        <p:spPr>
          <a:xfrm>
            <a:off x="1276601" y="342108"/>
            <a:ext cx="3951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Frazioni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4" grpId="0" animBg="1"/>
      <p:bldP spid="5" grpId="0" animBg="1"/>
      <p:bldP spid="6" grpId="0" animBg="1"/>
      <p:bldP spid="7" grpId="0" animBg="1"/>
      <p:bldP spid="12" grpId="0" animBg="1"/>
      <p:bldP spid="13" grpId="0" animBg="1"/>
      <p:bldP spid="15" grpId="0" animBg="1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eft Brace 18"/>
          <p:cNvSpPr/>
          <p:nvPr/>
        </p:nvSpPr>
        <p:spPr>
          <a:xfrm rot="5400000">
            <a:off x="4343400" y="-990600"/>
            <a:ext cx="609600" cy="7315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62399" y="1981200"/>
            <a:ext cx="19215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00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90600" y="3048000"/>
            <a:ext cx="7315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3048000" y="1828800"/>
            <a:ext cx="457200" cy="4572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6705600" y="2743200"/>
            <a:ext cx="457200" cy="2743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338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6482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626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770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914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09800" y="44958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Ferrari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96000" y="4495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Altre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marche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050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8194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6482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Left Brace 33"/>
          <p:cNvSpPr/>
          <p:nvPr/>
        </p:nvSpPr>
        <p:spPr>
          <a:xfrm rot="16200000">
            <a:off x="4800600" y="914400"/>
            <a:ext cx="609600" cy="64008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876800" y="44958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?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209800" y="5181600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7/8 x </a:t>
            </a:r>
            <a:r>
              <a:rPr lang="en-US" sz="2000" dirty="0" smtClean="0"/>
              <a:t>200 </a:t>
            </a:r>
            <a:r>
              <a:rPr lang="en-US" sz="2000" dirty="0"/>
              <a:t>= 7 x (1/8 x </a:t>
            </a:r>
            <a:r>
              <a:rPr lang="en-US" sz="2000" dirty="0" smtClean="0"/>
              <a:t>200</a:t>
            </a:r>
            <a:r>
              <a:rPr lang="en-US" sz="2000" dirty="0"/>
              <a:t>) = 7 x </a:t>
            </a:r>
            <a:r>
              <a:rPr lang="en-US" sz="2000" dirty="0" smtClean="0"/>
              <a:t>25 </a:t>
            </a:r>
            <a:r>
              <a:rPr lang="en-US" sz="2000" dirty="0"/>
              <a:t>= </a:t>
            </a:r>
            <a:r>
              <a:rPr lang="en-US" sz="2000" dirty="0" smtClean="0"/>
              <a:t>175</a:t>
            </a:r>
            <a:endParaRPr lang="en-US" sz="2000" dirty="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047999" y="5710239"/>
            <a:ext cx="5141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Pierino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ha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ancora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175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134937" y="215705"/>
            <a:ext cx="8730767" cy="519791"/>
            <a:chOff x="0" y="1536"/>
            <a:chExt cx="5675" cy="663"/>
          </a:xfrm>
        </p:grpSpPr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877956" y="894522"/>
            <a:ext cx="769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Pierino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ha </a:t>
            </a:r>
            <a:r>
              <a:rPr lang="en-US" sz="2000" dirty="0" smtClean="0">
                <a:solidFill>
                  <a:srgbClr val="FF0000"/>
                </a:solidFill>
              </a:rPr>
              <a:t>200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r>
              <a:rPr lang="en-US" sz="2000" dirty="0" smtClean="0"/>
              <a:t> .  </a:t>
            </a:r>
            <a:r>
              <a:rPr lang="en-US" sz="2000" dirty="0">
                <a:solidFill>
                  <a:srgbClr val="FF0000"/>
                </a:solidFill>
              </a:rPr>
              <a:t>5/8</a:t>
            </a:r>
            <a:r>
              <a:rPr lang="en-US" sz="2000" dirty="0"/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esse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 Ferrari 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restante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altre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case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automobilistiche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 Ha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dato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1/5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delle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Ferrari ad un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suo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amico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r>
              <a:rPr lang="en-US" sz="2000" dirty="0" err="1" smtClean="0">
                <a:solidFill>
                  <a:srgbClr val="FF0000"/>
                </a:solidFill>
              </a:rPr>
              <a:t>Quante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macchinine</a:t>
            </a:r>
            <a:r>
              <a:rPr lang="en-US" sz="2000" dirty="0" smtClean="0">
                <a:solidFill>
                  <a:srgbClr val="FF0000"/>
                </a:solidFill>
              </a:rPr>
              <a:t> ha in </a:t>
            </a:r>
            <a:r>
              <a:rPr lang="en-US" sz="2000" dirty="0" err="1" smtClean="0">
                <a:solidFill>
                  <a:srgbClr val="FF0000"/>
                </a:solidFill>
              </a:rPr>
              <a:t>tutto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 animBg="1"/>
      <p:bldP spid="22" grpId="1" animBg="1"/>
      <p:bldP spid="23" grpId="0" animBg="1"/>
      <p:bldP spid="23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/>
      <p:bldP spid="24" grpId="1"/>
      <p:bldP spid="25" grpId="0"/>
      <p:bldP spid="25" grpId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2" grpId="0" animBg="1"/>
      <p:bldP spid="34" grpId="0" animBg="1"/>
      <p:bldP spid="35" grpId="0"/>
      <p:bldP spid="36" grpId="0"/>
      <p:bldP spid="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3352800"/>
            <a:ext cx="5334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1113184" y="477076"/>
            <a:ext cx="80308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Aldo ha  3/7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caramelle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che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ha Teresa . Se Aldo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1/6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caramelle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Teresa 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caramelle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ha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rispetto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Teresa .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Esprimere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risultato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come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frazione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2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75253" y="3379306"/>
            <a:ext cx="1053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Teresa</a:t>
            </a:r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90600" y="259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Aldo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28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09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90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71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09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90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71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14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95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781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00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638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57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6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38200" y="51054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 Il </a:t>
            </a:r>
            <a:r>
              <a:rPr lang="en-US" sz="2400" dirty="0" err="1" smtClean="0"/>
              <a:t>rapporto</a:t>
            </a:r>
            <a:r>
              <a:rPr lang="en-US" sz="2400" dirty="0" smtClean="0"/>
              <a:t> </a:t>
            </a:r>
            <a:r>
              <a:rPr lang="en-US" sz="2400" dirty="0" err="1" smtClean="0"/>
              <a:t>cercato</a:t>
            </a:r>
            <a:r>
              <a:rPr lang="en-US" sz="2400" dirty="0" smtClean="0"/>
              <a:t> è in termini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frazione</a:t>
            </a:r>
            <a:r>
              <a:rPr lang="en-US" sz="2400" dirty="0" smtClean="0"/>
              <a:t>   </a:t>
            </a:r>
            <a:r>
              <a:rPr lang="en-US" sz="2400" dirty="0"/>
              <a:t>5:15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33800" y="33528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828800" y="33528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828800" y="24384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638800" y="33528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526157" y="5824330"/>
            <a:ext cx="2398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oppure</a:t>
            </a:r>
            <a:r>
              <a:rPr lang="en-US" sz="2400" dirty="0" smtClean="0"/>
              <a:t>     1:3</a:t>
            </a:r>
            <a:endParaRPr lang="en-US" sz="2400" dirty="0"/>
          </a:p>
        </p:txBody>
      </p:sp>
      <p:grpSp>
        <p:nvGrpSpPr>
          <p:cNvPr id="43" name="Group 2"/>
          <p:cNvGrpSpPr>
            <a:grpSpLocks/>
          </p:cNvGrpSpPr>
          <p:nvPr/>
        </p:nvGrpSpPr>
        <p:grpSpPr bwMode="auto">
          <a:xfrm>
            <a:off x="134936" y="255462"/>
            <a:ext cx="8531985" cy="1712485"/>
            <a:chOff x="0" y="1536"/>
            <a:chExt cx="5675" cy="663"/>
          </a:xfrm>
        </p:grpSpPr>
        <p:grpSp>
          <p:nvGrpSpPr>
            <p:cNvPr id="4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7188 -0.00926 0.34375 -0.01829 0.40608 0.00393 C 0.4684 0.02615 0.42135 0.07963 0.37431 0.13333 " pathEditMode="relative" ptsTypes="aaA">
                                      <p:cBhvr>
                                        <p:cTn id="7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8" grpId="0" animBg="1"/>
      <p:bldP spid="17" grpId="0" animBg="1"/>
      <p:bldP spid="17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934278" y="0"/>
            <a:ext cx="5546036" cy="9541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Pro</a:t>
            </a:r>
            <a:r>
              <a:rPr lang="en-US" sz="3200" b="1" dirty="0" err="1" smtClean="0">
                <a:solidFill>
                  <a:srgbClr val="FF0000"/>
                </a:solidFill>
              </a:rPr>
              <a:t>pos</a:t>
            </a:r>
            <a:r>
              <a:rPr lang="en-US" sz="3200" b="1" dirty="0" err="1" smtClean="0">
                <a:solidFill>
                  <a:srgbClr val="FFC000"/>
                </a:solidFill>
              </a:rPr>
              <a:t>t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lav</a:t>
            </a:r>
            <a:r>
              <a:rPr lang="en-US" sz="3200" b="1" dirty="0" err="1" smtClean="0">
                <a:solidFill>
                  <a:srgbClr val="FFC000"/>
                </a:solidFill>
              </a:rPr>
              <a:t>o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ro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348453" y="1484752"/>
            <a:ext cx="8060051" cy="900639"/>
          </a:xfrm>
          <a:prstGeom prst="rect">
            <a:avLst/>
          </a:prstGeom>
        </p:spPr>
        <p:txBody>
          <a:bodyPr/>
          <a:lstStyle/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it-IT" sz="2800" b="1" kern="0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Creiamo unità didattiche su argomenti della scuola media superiore utilizzando il metodo a barre (ecco alcune proposte)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Le percentuali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Le proporzioni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Le equazioni di primo </a:t>
            </a: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grado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Problemi di primo grado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Problemi di secondo grado</a:t>
            </a:r>
            <a:endParaRPr lang="it-IT" sz="2000" b="1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 sistemi di equazioni lineari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Le disequazioni di primo grado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Operazioni con</a:t>
            </a: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frazioni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Problemi con frazioni</a:t>
            </a:r>
            <a:endParaRPr lang="it-IT" sz="2000" b="1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lang="it-IT" sz="2000" b="1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lang="it-IT" sz="2000" b="1" kern="0" dirty="0" smtClean="0">
              <a:solidFill>
                <a:srgbClr val="C00000"/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lang="it-IT" sz="2000" b="1" kern="0" dirty="0" smtClean="0">
              <a:solidFill>
                <a:srgbClr val="C00000"/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1143000" y="381000"/>
            <a:ext cx="77919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Apprendimento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insegnamento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" name="Rettangolo 1"/>
          <p:cNvSpPr/>
          <p:nvPr/>
        </p:nvSpPr>
        <p:spPr>
          <a:xfrm>
            <a:off x="1287464" y="1333305"/>
            <a:ext cx="73732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Le persone 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apprendono in modo diverso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 uno dall'altro, in base al loro "</a:t>
            </a:r>
            <a:r>
              <a:rPr lang="it-IT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modo tipico e stabile di percepire, elaborare, 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immagazzinare </a:t>
            </a:r>
            <a:r>
              <a:rPr lang="it-IT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e recuperare le informazioni"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 (Mariani, 2000), </a:t>
            </a:r>
          </a:p>
          <a:p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(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 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STILE DI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APPRENDIMENTO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preferenziale</a:t>
            </a:r>
            <a:r>
              <a:rPr lang="it-IT" sz="2400" dirty="0" smtClean="0">
                <a:solidFill>
                  <a:srgbClr val="373737"/>
                </a:solidFill>
                <a:latin typeface="Helvetica Neue"/>
              </a:rPr>
              <a:t>).</a:t>
            </a:r>
            <a:endParaRPr lang="it-IT" sz="2400" dirty="0"/>
          </a:p>
        </p:txBody>
      </p:sp>
      <p:sp>
        <p:nvSpPr>
          <p:cNvPr id="15" name="Rettangolo 14"/>
          <p:cNvSpPr/>
          <p:nvPr/>
        </p:nvSpPr>
        <p:spPr>
          <a:xfrm>
            <a:off x="1287463" y="4127864"/>
            <a:ext cx="66381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U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n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insegnamento che tenga conto dello stile di apprendimento dello studente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 facilita il raggiungimento degli obiettivi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 educativi e didattici.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6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1143000" y="381000"/>
            <a:ext cx="77919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Apprendimento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insegnamento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pic>
        <p:nvPicPr>
          <p:cNvPr id="196610" name="Picture 2" descr="http://www.francescacavaiani.it/wp-content/uploads/2014/08/CANALI-SENSORIAL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502" y="2441252"/>
            <a:ext cx="6599033" cy="401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971097" y="1449606"/>
            <a:ext cx="66314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Vari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studi evidenziano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la presenza di 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quattro canali sensoriali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 mediante i quali l'informazione viene percepita, che portano ad un modo diverso di accedere alle informazioni e quindi a 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stili di apprendimento diversi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.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5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1143000" y="381000"/>
            <a:ext cx="77919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Apprendimento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insegnamento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pic>
        <p:nvPicPr>
          <p:cNvPr id="197634" name="Picture 2" descr="http://www.francescacavaiani.it/wp-content/uploads/2014/08/CANALI-SENSORIALI-E-PREFERENZE-DEI-D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2608694"/>
            <a:ext cx="7977983" cy="408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tangolo 15"/>
          <p:cNvSpPr/>
          <p:nvPr/>
        </p:nvSpPr>
        <p:spPr>
          <a:xfrm>
            <a:off x="971097" y="1449606"/>
            <a:ext cx="6631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Non è difficile immaginare che questo schema che illustra le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preferenze degli studenti con DSA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sia analogo anche per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studenti con Disturbi più importanti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o per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studenti stranieri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 Neue"/>
              </a:rPr>
              <a:t>.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3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83325" y="1998618"/>
            <a:ext cx="8425543" cy="34163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Andrea,Beatrice,Chiara,Davide,Enea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e Federico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molto 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endParaRPr lang="en-US" sz="2400" dirty="0" smtClean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La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loro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è 14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endParaRPr lang="en-US" sz="2400" dirty="0" smtClean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Se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uniscono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3 amici di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dell’intero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gruppo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diventa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di 16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endParaRPr lang="en-US" sz="2400" dirty="0" smtClean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876299" y="260006"/>
            <a:ext cx="91037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Risoluzione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problemi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apprendimento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contenuto 2"/>
          <p:cNvSpPr txBox="1">
            <a:spLocks/>
          </p:cNvSpPr>
          <p:nvPr/>
        </p:nvSpPr>
        <p:spPr>
          <a:xfrm rot="10800000" flipV="1">
            <a:off x="287383" y="1617468"/>
            <a:ext cx="8200634" cy="482308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r>
              <a:rPr lang="it-IT" sz="24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Questa domanda è stata posta ai Giochi di Archimede del </a:t>
            </a:r>
            <a:r>
              <a:rPr lang="it-IT" sz="24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2015/2016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r>
              <a:rPr lang="it-IT" sz="24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 Giochi di Archimede si svolgono a fine novembre in tutte le scuole superiori d’Italia ed, in genere, partecipano circa 300.000 </a:t>
            </a:r>
            <a:r>
              <a:rPr lang="it-IT" sz="24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studenti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/>
              <a:buChar char="Ø"/>
            </a:pPr>
            <a:r>
              <a:rPr lang="it-IT" sz="2400" kern="0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Gli alunni </a:t>
            </a:r>
            <a:r>
              <a:rPr lang="it-IT" sz="24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meglio classificati </a:t>
            </a:r>
            <a:r>
              <a:rPr lang="it-IT" sz="2400" kern="0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, distinti per categorie BIENNIO e TRIENNIO, continuano fino ad arrivare alla finale delle “OLIMPIADI della MATEMATICA” , che si svolge ogni anno a Cesenatico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D2452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695325" y="323655"/>
            <a:ext cx="82657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Risoluzione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problemi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apprendimento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6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15131" y="1754142"/>
            <a:ext cx="8079930" cy="787791"/>
          </a:xfrm>
          <a:prstGeom prst="rect">
            <a:avLst/>
          </a:prstGeom>
        </p:spPr>
        <p:txBody>
          <a:bodyPr/>
          <a:lstStyle/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it-IT" sz="28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Provate a rispondere voi !!</a:t>
            </a: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cs typeface="Times New Roman" charset="0"/>
              </a:rPr>
              <a:t>Solo per capire meglio la difficoltà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Agli alunni del  biennio vengono assegnate 16 domande in due ore (quindi meno di otto minuti a domanda)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Agli alunni del triennio , invece, vengono assegnate 20 domande in due ore (quindi 6 minuti a domanda)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Questa domanda (con dati diversi) era presente nei testi di entrambe le categorie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lang="it-IT" sz="2000" b="1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lang="it-IT" sz="2000" b="1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876299" y="260006"/>
            <a:ext cx="91037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Risoluzione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problemi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apprendimento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61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83325" y="1998618"/>
            <a:ext cx="8425543" cy="34163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Andrea,Beatrice,Chiara,Davide,Enea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e Federico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molto 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endParaRPr lang="en-US" sz="2400" dirty="0" smtClean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La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loro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è 14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endParaRPr lang="en-US" sz="2400" dirty="0" smtClean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Se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uniscono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3 amici di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dell’intero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gruppo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diventa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di 16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endParaRPr lang="en-US" sz="2400" dirty="0" smtClean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876299" y="260006"/>
            <a:ext cx="91037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Riecco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il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testo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del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problema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3517</TotalTime>
  <Words>863</Words>
  <Application>Microsoft Office PowerPoint</Application>
  <PresentationFormat>Presentazione su schermo (4:3)</PresentationFormat>
  <Paragraphs>160</Paragraphs>
  <Slides>26</Slides>
  <Notes>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26</vt:i4>
      </vt:variant>
    </vt:vector>
  </HeadingPairs>
  <TitlesOfParts>
    <vt:vector size="38" baseType="lpstr">
      <vt:lpstr>Andy</vt:lpstr>
      <vt:lpstr>Arial</vt:lpstr>
      <vt:lpstr>Calibri</vt:lpstr>
      <vt:lpstr>Helvetica Neue</vt:lpstr>
      <vt:lpstr>Tahoma</vt:lpstr>
      <vt:lpstr>Times New Roman</vt:lpstr>
      <vt:lpstr>Wingdings</vt:lpstr>
      <vt:lpstr>Blends</vt:lpstr>
      <vt:lpstr>Personalizza struttura</vt:lpstr>
      <vt:lpstr>Equation</vt:lpstr>
      <vt:lpstr>Equazione</vt:lpstr>
      <vt:lpstr>Microsoft Equation 3.0</vt:lpstr>
      <vt:lpstr>Didattica speciale :  codici del linguaggio logico e matematico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Stanford Univesity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Claudio Marchesano</cp:lastModifiedBy>
  <cp:revision>242</cp:revision>
  <dcterms:created xsi:type="dcterms:W3CDTF">2004-09-29T20:13:20Z</dcterms:created>
  <dcterms:modified xsi:type="dcterms:W3CDTF">2017-10-22T17:16:10Z</dcterms:modified>
</cp:coreProperties>
</file>