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1" r:id="rId6"/>
    <p:sldId id="261" r:id="rId7"/>
    <p:sldId id="265" r:id="rId8"/>
    <p:sldId id="262" r:id="rId9"/>
    <p:sldId id="263" r:id="rId10"/>
    <p:sldId id="272" r:id="rId11"/>
    <p:sldId id="264" r:id="rId12"/>
    <p:sldId id="266" r:id="rId13"/>
    <p:sldId id="267" r:id="rId14"/>
    <p:sldId id="268" r:id="rId15"/>
    <p:sldId id="273" r:id="rId16"/>
    <p:sldId id="269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F205-5BB2-4EA5-99D6-3F1C7D968E1D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9024-A839-44A9-BEC7-63EE00AEA8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11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F205-5BB2-4EA5-99D6-3F1C7D968E1D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9024-A839-44A9-BEC7-63EE00AEA8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2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F205-5BB2-4EA5-99D6-3F1C7D968E1D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9024-A839-44A9-BEC7-63EE00AEA8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39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F205-5BB2-4EA5-99D6-3F1C7D968E1D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9024-A839-44A9-BEC7-63EE00AEA8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73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F205-5BB2-4EA5-99D6-3F1C7D968E1D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9024-A839-44A9-BEC7-63EE00AEA8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055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F205-5BB2-4EA5-99D6-3F1C7D968E1D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9024-A839-44A9-BEC7-63EE00AEA8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46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F205-5BB2-4EA5-99D6-3F1C7D968E1D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9024-A839-44A9-BEC7-63EE00AEA8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73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F205-5BB2-4EA5-99D6-3F1C7D968E1D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9024-A839-44A9-BEC7-63EE00AEA8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277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F205-5BB2-4EA5-99D6-3F1C7D968E1D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9024-A839-44A9-BEC7-63EE00AEA8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15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F205-5BB2-4EA5-99D6-3F1C7D968E1D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9024-A839-44A9-BEC7-63EE00AEA8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88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F205-5BB2-4EA5-99D6-3F1C7D968E1D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9024-A839-44A9-BEC7-63EE00AEA8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397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CF205-5BB2-4EA5-99D6-3F1C7D968E1D}" type="datetimeFigureOut">
              <a:rPr lang="it-IT" smtClean="0"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89024-A839-44A9-BEC7-63EE00AEA8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656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8000" b="1" dirty="0"/>
              <a:t>ESERCIZI DI MATEMATICA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ANDREA MELONE</a:t>
            </a:r>
          </a:p>
        </p:txBody>
      </p:sp>
    </p:spTree>
    <p:extLst>
      <p:ext uri="{BB962C8B-B14F-4D97-AF65-F5344CB8AC3E}">
        <p14:creationId xmlns:p14="http://schemas.microsoft.com/office/powerpoint/2010/main" val="1696976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" r="31487" b="7242"/>
          <a:stretch/>
        </p:blipFill>
        <p:spPr>
          <a:xfrm rot="5400000">
            <a:off x="3014552" y="263223"/>
            <a:ext cx="6181656" cy="62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10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DISEGNO IL PIANO CARTESIANO E LA RETTA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27" y="1638459"/>
            <a:ext cx="7568418" cy="478322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345146" y="2671190"/>
            <a:ext cx="4396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it-IT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306104" y="4030071"/>
            <a:ext cx="4396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endParaRPr lang="it-IT" sz="5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reccia in giù 10"/>
          <p:cNvSpPr/>
          <p:nvPr/>
        </p:nvSpPr>
        <p:spPr>
          <a:xfrm rot="2877136">
            <a:off x="6051269" y="2510038"/>
            <a:ext cx="597143" cy="2168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7399606" y="2331936"/>
            <a:ext cx="3798278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SOLUZIONE:</a:t>
            </a:r>
          </a:p>
          <a:p>
            <a:r>
              <a:rPr lang="it-IT" sz="2800" dirty="0">
                <a:solidFill>
                  <a:schemeClr val="bg1"/>
                </a:solidFill>
              </a:rPr>
              <a:t>REGIONE AMMISSIBILE</a:t>
            </a:r>
          </a:p>
        </p:txBody>
      </p:sp>
    </p:spTree>
    <p:extLst>
      <p:ext uri="{BB962C8B-B14F-4D97-AF65-F5344CB8AC3E}">
        <p14:creationId xmlns:p14="http://schemas.microsoft.com/office/powerpoint/2010/main" val="1775917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803650" y="1903413"/>
            <a:ext cx="450215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it-IT" sz="3200">
              <a:latin typeface="Times New Roman" panose="02020603050405020304" pitchFamily="18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06546" y="974417"/>
            <a:ext cx="11296357" cy="429040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spcBef>
                <a:spcPct val="50000"/>
              </a:spcBef>
              <a:buNone/>
            </a:pPr>
            <a:r>
              <a:rPr lang="es-ES" altLang="it-IT" sz="4000" b="1" dirty="0">
                <a:solidFill>
                  <a:srgbClr val="FF3300"/>
                </a:solidFill>
                <a:latin typeface="Arial" panose="020B0604020202020204" pitchFamily="34" charset="0"/>
              </a:rPr>
              <a:t>ESERCIZIO N. 3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50000"/>
              </a:spcBef>
              <a:buNone/>
            </a:pPr>
            <a:r>
              <a:rPr lang="es-ES" altLang="it-IT" sz="4000" b="1" dirty="0">
                <a:solidFill>
                  <a:srgbClr val="FF3300"/>
                </a:solidFill>
                <a:latin typeface="Arial" panose="020B0604020202020204" pitchFamily="34" charset="0"/>
              </a:rPr>
              <a:t>Rappresenta graficamente l’insieme congiunto delle soluzioni del sistema di disequazioni: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endParaRPr lang="es-ES" altLang="it-IT" sz="2400"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endParaRPr lang="es-ES" altLang="it-IT" sz="2400"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s-ES" altLang="it-IT" sz="2400"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s-ES" altLang="it-IT" sz="2400" b="1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4816767" y="3533840"/>
            <a:ext cx="4645025" cy="1514475"/>
            <a:chOff x="2059" y="1271"/>
            <a:chExt cx="2926" cy="1165"/>
          </a:xfrm>
        </p:grpSpPr>
        <p:grpSp>
          <p:nvGrpSpPr>
            <p:cNvPr id="14345" name="Group 5"/>
            <p:cNvGrpSpPr>
              <a:grpSpLocks/>
            </p:cNvGrpSpPr>
            <p:nvPr/>
          </p:nvGrpSpPr>
          <p:grpSpPr bwMode="auto">
            <a:xfrm>
              <a:off x="2373" y="1271"/>
              <a:ext cx="2612" cy="1165"/>
              <a:chOff x="1968" y="1271"/>
              <a:chExt cx="2612" cy="1165"/>
            </a:xfrm>
          </p:grpSpPr>
          <p:sp>
            <p:nvSpPr>
              <p:cNvPr id="14347" name="Text Box 6"/>
              <p:cNvSpPr txBox="1">
                <a:spLocks noChangeArrowheads="1"/>
              </p:cNvSpPr>
              <p:nvPr/>
            </p:nvSpPr>
            <p:spPr bwMode="auto">
              <a:xfrm>
                <a:off x="2016" y="1271"/>
                <a:ext cx="2564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s-ES" altLang="it-IT" sz="3200" b="1">
                    <a:solidFill>
                      <a:srgbClr val="0033CC"/>
                    </a:solidFill>
                    <a:latin typeface="Arial" panose="020B0604020202020204" pitchFamily="34" charset="0"/>
                  </a:rPr>
                  <a:t>y </a:t>
                </a:r>
                <a:r>
                  <a:rPr lang="es-ES" altLang="it-IT" sz="3200" b="1">
                    <a:solidFill>
                      <a:srgbClr val="0033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≥</a:t>
                </a:r>
                <a:r>
                  <a:rPr lang="es-ES" altLang="it-IT" sz="3200" b="1">
                    <a:solidFill>
                      <a:srgbClr val="0033CC"/>
                    </a:solidFill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4348" name="Text Box 7"/>
              <p:cNvSpPr txBox="1">
                <a:spLocks noChangeArrowheads="1"/>
              </p:cNvSpPr>
              <p:nvPr/>
            </p:nvSpPr>
            <p:spPr bwMode="auto">
              <a:xfrm>
                <a:off x="1968" y="1601"/>
                <a:ext cx="2564" cy="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s-ES" altLang="it-IT" sz="3200" dirty="0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s-ES" altLang="it-IT" sz="32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x </a:t>
                </a:r>
                <a:r>
                  <a:rPr lang="es-ES" altLang="it-IT" sz="3200" b="1" dirty="0">
                    <a:solidFill>
                      <a:srgbClr val="0033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≥</a:t>
                </a:r>
                <a:r>
                  <a:rPr lang="es-ES" altLang="it-IT" sz="3200" b="1" dirty="0">
                    <a:solidFill>
                      <a:srgbClr val="0033CC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 0</a:t>
                </a:r>
                <a:endParaRPr lang="es-ES" altLang="it-IT" sz="3200" b="1" dirty="0">
                  <a:solidFill>
                    <a:srgbClr val="0033CC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49" name="Text Box 8"/>
              <p:cNvSpPr txBox="1">
                <a:spLocks noChangeArrowheads="1"/>
              </p:cNvSpPr>
              <p:nvPr/>
            </p:nvSpPr>
            <p:spPr bwMode="auto">
              <a:xfrm>
                <a:off x="2016" y="1986"/>
                <a:ext cx="2564" cy="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s-ES" altLang="it-IT" sz="32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y + 2x</a:t>
                </a:r>
                <a:r>
                  <a:rPr lang="es-ES" altLang="it-IT" sz="3200" b="1" dirty="0">
                    <a:solidFill>
                      <a:srgbClr val="0033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≤</a:t>
                </a:r>
                <a:r>
                  <a:rPr lang="es-ES" altLang="it-IT" sz="32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  10</a:t>
                </a:r>
              </a:p>
            </p:txBody>
          </p:sp>
        </p:grpSp>
        <p:sp>
          <p:nvSpPr>
            <p:cNvPr id="14346" name="AutoShape 9"/>
            <p:cNvSpPr>
              <a:spLocks/>
            </p:cNvSpPr>
            <p:nvPr/>
          </p:nvSpPr>
          <p:spPr bwMode="auto">
            <a:xfrm>
              <a:off x="2059" y="1291"/>
              <a:ext cx="220" cy="1145"/>
            </a:xfrm>
            <a:prstGeom prst="leftBrace">
              <a:avLst>
                <a:gd name="adj1" fmla="val 4337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MX" altLang="it-IT" sz="3200">
                <a:solidFill>
                  <a:srgbClr val="0033CC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851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6668" y="389695"/>
            <a:ext cx="10978662" cy="1325563"/>
          </a:xfrm>
        </p:spPr>
        <p:txBody>
          <a:bodyPr/>
          <a:lstStyle/>
          <a:p>
            <a:pPr algn="ctr"/>
            <a:r>
              <a:rPr lang="it-IT" b="1" dirty="0"/>
              <a:t>SCRIVO L’ EQUAZIONE e LE CONDIZIONI INIZIALI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91883" y="1690688"/>
            <a:ext cx="9608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it-IT" sz="7200" b="1" dirty="0">
                <a:solidFill>
                  <a:srgbClr val="0033CC"/>
                </a:solidFill>
                <a:latin typeface="Arial" panose="020B0604020202020204" pitchFamily="34" charset="0"/>
              </a:rPr>
              <a:t>y + 2x</a:t>
            </a:r>
            <a:r>
              <a:rPr lang="es-ES" altLang="it-IT" sz="7200" b="1" dirty="0">
                <a:solidFill>
                  <a:srgbClr val="0033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=</a:t>
            </a:r>
            <a:r>
              <a:rPr lang="es-ES" altLang="it-IT" sz="7200" b="1" dirty="0">
                <a:solidFill>
                  <a:srgbClr val="0033CC"/>
                </a:solidFill>
                <a:latin typeface="Arial" panose="020B0604020202020204" pitchFamily="34" charset="0"/>
              </a:rPr>
              <a:t> 10</a:t>
            </a:r>
          </a:p>
          <a:p>
            <a:pPr algn="ctr"/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291883" y="3164681"/>
            <a:ext cx="96082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it-IT" sz="7200" b="1" dirty="0">
                <a:solidFill>
                  <a:srgbClr val="0033CC"/>
                </a:solidFill>
                <a:latin typeface="Arial" panose="020B0604020202020204" pitchFamily="34" charset="0"/>
              </a:rPr>
              <a:t>SE y </a:t>
            </a:r>
            <a:r>
              <a:rPr lang="es-ES" altLang="it-IT" sz="7200" b="1" dirty="0">
                <a:solidFill>
                  <a:srgbClr val="0033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=</a:t>
            </a:r>
            <a:r>
              <a:rPr lang="es-ES" altLang="it-IT" sz="7200" b="1" dirty="0">
                <a:solidFill>
                  <a:srgbClr val="0033CC"/>
                </a:solidFill>
                <a:latin typeface="Arial" panose="020B0604020202020204" pitchFamily="34" charset="0"/>
              </a:rPr>
              <a:t> 0       x </a:t>
            </a:r>
            <a:r>
              <a:rPr lang="es-ES" altLang="it-IT" sz="7200" b="1" dirty="0">
                <a:solidFill>
                  <a:srgbClr val="0033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= 5  </a:t>
            </a:r>
          </a:p>
          <a:p>
            <a:pPr algn="ctr"/>
            <a:r>
              <a:rPr lang="es-ES" altLang="it-IT" sz="7200" b="1" dirty="0">
                <a:solidFill>
                  <a:srgbClr val="0033CC"/>
                </a:solidFill>
                <a:latin typeface="Arial" panose="020B0604020202020204" pitchFamily="34" charset="0"/>
              </a:rPr>
              <a:t>SE x </a:t>
            </a:r>
            <a:r>
              <a:rPr lang="es-ES" altLang="it-IT" sz="7200" b="1" dirty="0">
                <a:solidFill>
                  <a:srgbClr val="0033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=</a:t>
            </a:r>
            <a:r>
              <a:rPr lang="es-ES" altLang="it-IT" sz="7200" b="1" dirty="0">
                <a:solidFill>
                  <a:srgbClr val="0033CC"/>
                </a:solidFill>
                <a:latin typeface="Arial" panose="020B0604020202020204" pitchFamily="34" charset="0"/>
              </a:rPr>
              <a:t> 0       y</a:t>
            </a:r>
            <a:r>
              <a:rPr lang="es-ES" altLang="it-IT" sz="7200" b="1" dirty="0">
                <a:solidFill>
                  <a:srgbClr val="0033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= 10  </a:t>
            </a:r>
            <a:endParaRPr lang="es-ES" altLang="it-IT" sz="7200" b="1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s-ES" altLang="it-IT" sz="7200" b="1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6" name="Freccia a destra 5"/>
          <p:cNvSpPr/>
          <p:nvPr/>
        </p:nvSpPr>
        <p:spPr>
          <a:xfrm>
            <a:off x="6260123" y="3765810"/>
            <a:ext cx="1252025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6260122" y="4724523"/>
            <a:ext cx="1252025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2090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DISEGNO DA TABELLA E RIPORTO I VALORI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278761"/>
              </p:ext>
            </p:extLst>
          </p:nvPr>
        </p:nvGraphicFramePr>
        <p:xfrm>
          <a:off x="1187938" y="2365584"/>
          <a:ext cx="5522352" cy="3556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1176">
                  <a:extLst>
                    <a:ext uri="{9D8B030D-6E8A-4147-A177-3AD203B41FA5}">
                      <a16:colId xmlns:a16="http://schemas.microsoft.com/office/drawing/2014/main" val="3876155350"/>
                    </a:ext>
                  </a:extLst>
                </a:gridCol>
                <a:gridCol w="2761176">
                  <a:extLst>
                    <a:ext uri="{9D8B030D-6E8A-4147-A177-3AD203B41FA5}">
                      <a16:colId xmlns:a16="http://schemas.microsoft.com/office/drawing/2014/main" val="862721956"/>
                    </a:ext>
                  </a:extLst>
                </a:gridCol>
              </a:tblGrid>
              <a:tr h="1185638">
                <a:tc>
                  <a:txBody>
                    <a:bodyPr/>
                    <a:lstStyle/>
                    <a:p>
                      <a:pPr algn="ctr"/>
                      <a:r>
                        <a:rPr lang="it-IT" sz="4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54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871203"/>
                  </a:ext>
                </a:extLst>
              </a:tr>
              <a:tr h="1185638">
                <a:tc>
                  <a:txBody>
                    <a:bodyPr/>
                    <a:lstStyle/>
                    <a:p>
                      <a:pPr algn="ctr"/>
                      <a:r>
                        <a:rPr lang="it-IT" sz="5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5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918409"/>
                  </a:ext>
                </a:extLst>
              </a:tr>
              <a:tr h="1185638">
                <a:tc>
                  <a:txBody>
                    <a:bodyPr/>
                    <a:lstStyle/>
                    <a:p>
                      <a:pPr algn="ctr"/>
                      <a:r>
                        <a:rPr lang="it-IT" sz="5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5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36192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7484011" y="3371101"/>
            <a:ext cx="3249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</a:rPr>
              <a:t>PUNTO T</a:t>
            </a:r>
            <a:r>
              <a:rPr lang="it-IT" sz="4000" dirty="0"/>
              <a:t>= 5;0</a:t>
            </a:r>
          </a:p>
          <a:p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PUNTO K</a:t>
            </a:r>
            <a:r>
              <a:rPr lang="it-IT" sz="4000" dirty="0"/>
              <a:t>=0;10 </a:t>
            </a:r>
          </a:p>
        </p:txBody>
      </p:sp>
    </p:spTree>
    <p:extLst>
      <p:ext uri="{BB962C8B-B14F-4D97-AF65-F5344CB8AC3E}">
        <p14:creationId xmlns:p14="http://schemas.microsoft.com/office/powerpoint/2010/main" val="2589580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t="347" r="31288"/>
          <a:stretch/>
        </p:blipFill>
        <p:spPr>
          <a:xfrm rot="5400000">
            <a:off x="2942990" y="201436"/>
            <a:ext cx="5755326" cy="63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19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2" y="1515600"/>
            <a:ext cx="8258940" cy="471034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DISEGNO IL PIANO CARTESIANO E LA RETTA</a:t>
            </a:r>
          </a:p>
        </p:txBody>
      </p:sp>
      <p:sp>
        <p:nvSpPr>
          <p:cNvPr id="6" name="Rettangolo 5"/>
          <p:cNvSpPr/>
          <p:nvPr/>
        </p:nvSpPr>
        <p:spPr>
          <a:xfrm>
            <a:off x="4184281" y="4068541"/>
            <a:ext cx="606683" cy="9480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it-IT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157329" y="1690688"/>
            <a:ext cx="4396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endParaRPr lang="it-IT" sz="5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reccia in giù 10"/>
          <p:cNvSpPr/>
          <p:nvPr/>
        </p:nvSpPr>
        <p:spPr>
          <a:xfrm rot="2877136">
            <a:off x="4083868" y="2585310"/>
            <a:ext cx="597143" cy="2168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387730" y="2017690"/>
            <a:ext cx="3798278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SOLUZIONE:</a:t>
            </a:r>
          </a:p>
          <a:p>
            <a:r>
              <a:rPr lang="it-IT" sz="2800" dirty="0">
                <a:solidFill>
                  <a:schemeClr val="bg1"/>
                </a:solidFill>
              </a:rPr>
              <a:t>REGIONE AMMISSIBILE</a:t>
            </a:r>
          </a:p>
        </p:txBody>
      </p:sp>
    </p:spTree>
    <p:extLst>
      <p:ext uri="{BB962C8B-B14F-4D97-AF65-F5344CB8AC3E}">
        <p14:creationId xmlns:p14="http://schemas.microsoft.com/office/powerpoint/2010/main" val="255355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803650" y="1903413"/>
            <a:ext cx="450215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it-IT" sz="3200">
              <a:latin typeface="Times New Roman" panose="02020603050405020304" pitchFamily="18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06546" y="974417"/>
            <a:ext cx="11296357" cy="429040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spcBef>
                <a:spcPct val="50000"/>
              </a:spcBef>
              <a:buNone/>
            </a:pPr>
            <a:r>
              <a:rPr lang="es-ES" altLang="it-IT" sz="4000" b="1" dirty="0">
                <a:solidFill>
                  <a:srgbClr val="FF3300"/>
                </a:solidFill>
                <a:latin typeface="Arial" panose="020B0604020202020204" pitchFamily="34" charset="0"/>
              </a:rPr>
              <a:t>ESERCIZIO N. 1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50000"/>
              </a:spcBef>
              <a:buNone/>
            </a:pPr>
            <a:r>
              <a:rPr lang="es-ES" altLang="it-IT" sz="4000" b="1" dirty="0">
                <a:solidFill>
                  <a:srgbClr val="FF3300"/>
                </a:solidFill>
                <a:latin typeface="Arial" panose="020B0604020202020204" pitchFamily="34" charset="0"/>
              </a:rPr>
              <a:t>Rappresenta graficamente l’insieme congiunto delle soluzioni del sistema di disequazioni: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endParaRPr lang="es-ES" altLang="it-IT" sz="2400"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endParaRPr lang="es-ES" altLang="it-IT" sz="2400"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s-ES" altLang="it-IT" sz="2400"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s-ES" altLang="it-IT" sz="2400" b="1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4816767" y="3533840"/>
            <a:ext cx="4654550" cy="1514475"/>
            <a:chOff x="2059" y="1271"/>
            <a:chExt cx="2932" cy="1165"/>
          </a:xfrm>
        </p:grpSpPr>
        <p:grpSp>
          <p:nvGrpSpPr>
            <p:cNvPr id="14345" name="Group 5"/>
            <p:cNvGrpSpPr>
              <a:grpSpLocks/>
            </p:cNvGrpSpPr>
            <p:nvPr/>
          </p:nvGrpSpPr>
          <p:grpSpPr bwMode="auto">
            <a:xfrm>
              <a:off x="2373" y="1271"/>
              <a:ext cx="2618" cy="1159"/>
              <a:chOff x="1968" y="1271"/>
              <a:chExt cx="2618" cy="1159"/>
            </a:xfrm>
          </p:grpSpPr>
          <p:sp>
            <p:nvSpPr>
              <p:cNvPr id="14347" name="Text Box 6"/>
              <p:cNvSpPr txBox="1">
                <a:spLocks noChangeArrowheads="1"/>
              </p:cNvSpPr>
              <p:nvPr/>
            </p:nvSpPr>
            <p:spPr bwMode="auto">
              <a:xfrm>
                <a:off x="2016" y="1271"/>
                <a:ext cx="2564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s-ES" altLang="it-IT" sz="3200" b="1">
                    <a:solidFill>
                      <a:srgbClr val="0033CC"/>
                    </a:solidFill>
                    <a:latin typeface="Arial" panose="020B0604020202020204" pitchFamily="34" charset="0"/>
                  </a:rPr>
                  <a:t>y </a:t>
                </a:r>
                <a:r>
                  <a:rPr lang="es-ES" altLang="it-IT" sz="3200" b="1">
                    <a:solidFill>
                      <a:srgbClr val="0033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≥</a:t>
                </a:r>
                <a:r>
                  <a:rPr lang="es-ES" altLang="it-IT" sz="3200" b="1">
                    <a:solidFill>
                      <a:srgbClr val="0033CC"/>
                    </a:solidFill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4348" name="Text Box 7"/>
              <p:cNvSpPr txBox="1">
                <a:spLocks noChangeArrowheads="1"/>
              </p:cNvSpPr>
              <p:nvPr/>
            </p:nvSpPr>
            <p:spPr bwMode="auto">
              <a:xfrm>
                <a:off x="1968" y="1601"/>
                <a:ext cx="2564" cy="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s-ES" altLang="it-IT" sz="3200" dirty="0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s-ES" altLang="it-IT" sz="32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x </a:t>
                </a:r>
                <a:r>
                  <a:rPr lang="es-ES" altLang="it-IT" sz="3200" b="1" dirty="0">
                    <a:solidFill>
                      <a:srgbClr val="0033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≥</a:t>
                </a:r>
                <a:r>
                  <a:rPr lang="es-ES" altLang="it-IT" sz="3200" b="1" dirty="0">
                    <a:solidFill>
                      <a:srgbClr val="0033CC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 0</a:t>
                </a:r>
                <a:endParaRPr lang="es-ES" altLang="it-IT" sz="3200" b="1" dirty="0">
                  <a:solidFill>
                    <a:srgbClr val="0033CC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49" name="Text Box 8"/>
              <p:cNvSpPr txBox="1">
                <a:spLocks noChangeArrowheads="1"/>
              </p:cNvSpPr>
              <p:nvPr/>
            </p:nvSpPr>
            <p:spPr bwMode="auto">
              <a:xfrm>
                <a:off x="2022" y="1980"/>
                <a:ext cx="2564" cy="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s-ES" altLang="it-IT" sz="32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y + 2x</a:t>
                </a:r>
                <a:r>
                  <a:rPr lang="es-ES" altLang="it-IT" sz="3200" b="1" dirty="0">
                    <a:solidFill>
                      <a:srgbClr val="0033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≤</a:t>
                </a:r>
                <a:r>
                  <a:rPr lang="es-ES" altLang="it-IT" sz="32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  4</a:t>
                </a:r>
              </a:p>
            </p:txBody>
          </p:sp>
        </p:grpSp>
        <p:sp>
          <p:nvSpPr>
            <p:cNvPr id="14346" name="AutoShape 9"/>
            <p:cNvSpPr>
              <a:spLocks/>
            </p:cNvSpPr>
            <p:nvPr/>
          </p:nvSpPr>
          <p:spPr bwMode="auto">
            <a:xfrm>
              <a:off x="2059" y="1291"/>
              <a:ext cx="220" cy="1145"/>
            </a:xfrm>
            <a:prstGeom prst="leftBrace">
              <a:avLst>
                <a:gd name="adj1" fmla="val 4337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MX" altLang="it-IT" sz="3200">
                <a:solidFill>
                  <a:srgbClr val="0033CC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86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6668" y="389695"/>
            <a:ext cx="10978662" cy="1325563"/>
          </a:xfrm>
        </p:spPr>
        <p:txBody>
          <a:bodyPr/>
          <a:lstStyle/>
          <a:p>
            <a:pPr algn="ctr"/>
            <a:r>
              <a:rPr lang="it-IT" b="1" dirty="0"/>
              <a:t>SCRIVO L’ EQUAZIONE e LE CONDIZIONI INIZIALI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91883" y="1690688"/>
            <a:ext cx="9608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it-IT" sz="7200" b="1" dirty="0">
                <a:solidFill>
                  <a:srgbClr val="0033CC"/>
                </a:solidFill>
                <a:latin typeface="Arial" panose="020B0604020202020204" pitchFamily="34" charset="0"/>
              </a:rPr>
              <a:t>y + 2x</a:t>
            </a:r>
            <a:r>
              <a:rPr lang="es-ES" altLang="it-IT" sz="7200" b="1" dirty="0">
                <a:solidFill>
                  <a:srgbClr val="0033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=</a:t>
            </a:r>
            <a:r>
              <a:rPr lang="es-ES" altLang="it-IT" sz="7200" b="1" dirty="0">
                <a:solidFill>
                  <a:srgbClr val="0033CC"/>
                </a:solidFill>
                <a:latin typeface="Arial" panose="020B0604020202020204" pitchFamily="34" charset="0"/>
              </a:rPr>
              <a:t>  4</a:t>
            </a:r>
          </a:p>
          <a:p>
            <a:pPr algn="r"/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291883" y="3164681"/>
            <a:ext cx="96082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it-IT" sz="7200" b="1" dirty="0">
                <a:solidFill>
                  <a:srgbClr val="0033CC"/>
                </a:solidFill>
                <a:latin typeface="Arial" panose="020B0604020202020204" pitchFamily="34" charset="0"/>
              </a:rPr>
              <a:t>SE y </a:t>
            </a:r>
            <a:r>
              <a:rPr lang="es-ES" altLang="it-IT" sz="7200" b="1" dirty="0">
                <a:solidFill>
                  <a:srgbClr val="0033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=</a:t>
            </a:r>
            <a:r>
              <a:rPr lang="es-ES" altLang="it-IT" sz="7200" b="1" dirty="0">
                <a:solidFill>
                  <a:srgbClr val="0033CC"/>
                </a:solidFill>
                <a:latin typeface="Arial" panose="020B0604020202020204" pitchFamily="34" charset="0"/>
              </a:rPr>
              <a:t> 0       x </a:t>
            </a:r>
            <a:r>
              <a:rPr lang="es-ES" altLang="it-IT" sz="7200" b="1" dirty="0">
                <a:solidFill>
                  <a:srgbClr val="0033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= 2</a:t>
            </a:r>
          </a:p>
          <a:p>
            <a:pPr algn="ctr"/>
            <a:r>
              <a:rPr lang="es-ES" altLang="it-IT" sz="7200" b="1" dirty="0">
                <a:solidFill>
                  <a:srgbClr val="0033CC"/>
                </a:solidFill>
                <a:latin typeface="Arial" panose="020B0604020202020204" pitchFamily="34" charset="0"/>
              </a:rPr>
              <a:t>SE x </a:t>
            </a:r>
            <a:r>
              <a:rPr lang="es-ES" altLang="it-IT" sz="7200" b="1" dirty="0">
                <a:solidFill>
                  <a:srgbClr val="0033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=</a:t>
            </a:r>
            <a:r>
              <a:rPr lang="es-ES" altLang="it-IT" sz="7200" b="1" dirty="0">
                <a:solidFill>
                  <a:srgbClr val="0033CC"/>
                </a:solidFill>
                <a:latin typeface="Arial" panose="020B0604020202020204" pitchFamily="34" charset="0"/>
              </a:rPr>
              <a:t> 0       y </a:t>
            </a:r>
            <a:r>
              <a:rPr lang="es-ES" altLang="it-IT" sz="7200" b="1" dirty="0">
                <a:solidFill>
                  <a:srgbClr val="0033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= 4 </a:t>
            </a:r>
            <a:endParaRPr lang="es-ES" altLang="it-IT" sz="7200" b="1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s-ES" altLang="it-IT" sz="7200" b="1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6" name="Freccia a destra 5"/>
          <p:cNvSpPr/>
          <p:nvPr/>
        </p:nvSpPr>
        <p:spPr>
          <a:xfrm>
            <a:off x="6260123" y="3765810"/>
            <a:ext cx="1252025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6260122" y="4724523"/>
            <a:ext cx="1252025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72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DISEGNO DA TABELLA E RIPORTO I VALORI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513144"/>
              </p:ext>
            </p:extLst>
          </p:nvPr>
        </p:nvGraphicFramePr>
        <p:xfrm>
          <a:off x="1187938" y="2365584"/>
          <a:ext cx="5522352" cy="3556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1176">
                  <a:extLst>
                    <a:ext uri="{9D8B030D-6E8A-4147-A177-3AD203B41FA5}">
                      <a16:colId xmlns:a16="http://schemas.microsoft.com/office/drawing/2014/main" val="3876155350"/>
                    </a:ext>
                  </a:extLst>
                </a:gridCol>
                <a:gridCol w="2761176">
                  <a:extLst>
                    <a:ext uri="{9D8B030D-6E8A-4147-A177-3AD203B41FA5}">
                      <a16:colId xmlns:a16="http://schemas.microsoft.com/office/drawing/2014/main" val="862721956"/>
                    </a:ext>
                  </a:extLst>
                </a:gridCol>
              </a:tblGrid>
              <a:tr h="1185638">
                <a:tc>
                  <a:txBody>
                    <a:bodyPr/>
                    <a:lstStyle/>
                    <a:p>
                      <a:pPr algn="ctr"/>
                      <a:r>
                        <a:rPr lang="it-IT" sz="4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54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871203"/>
                  </a:ext>
                </a:extLst>
              </a:tr>
              <a:tr h="1185638">
                <a:tc>
                  <a:txBody>
                    <a:bodyPr/>
                    <a:lstStyle/>
                    <a:p>
                      <a:pPr algn="ctr"/>
                      <a:r>
                        <a:rPr lang="it-IT" sz="5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5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918409"/>
                  </a:ext>
                </a:extLst>
              </a:tr>
              <a:tr h="1185638">
                <a:tc>
                  <a:txBody>
                    <a:bodyPr/>
                    <a:lstStyle/>
                    <a:p>
                      <a:pPr algn="ctr"/>
                      <a:r>
                        <a:rPr lang="it-IT" sz="5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5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36192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7484012" y="3371101"/>
            <a:ext cx="31792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</a:rPr>
              <a:t>PUNTO T</a:t>
            </a:r>
            <a:r>
              <a:rPr lang="it-IT" sz="4000" dirty="0"/>
              <a:t>= 0;4</a:t>
            </a:r>
          </a:p>
          <a:p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PUNTO K</a:t>
            </a:r>
            <a:r>
              <a:rPr lang="it-IT" sz="4000" dirty="0"/>
              <a:t>= 2;0 </a:t>
            </a:r>
          </a:p>
        </p:txBody>
      </p:sp>
    </p:spTree>
    <p:extLst>
      <p:ext uri="{BB962C8B-B14F-4D97-AF65-F5344CB8AC3E}">
        <p14:creationId xmlns:p14="http://schemas.microsoft.com/office/powerpoint/2010/main" val="717199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" t="6331" r="21231" b="4780"/>
          <a:stretch/>
        </p:blipFill>
        <p:spPr>
          <a:xfrm rot="5400000">
            <a:off x="3008973" y="648631"/>
            <a:ext cx="6108404" cy="551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03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DISEGNO IL PIANO CARTESIANO E LA RETTA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72" y="1690688"/>
            <a:ext cx="9904828" cy="467876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343374" y="3568406"/>
            <a:ext cx="4396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it-IT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656358" y="5718418"/>
            <a:ext cx="4396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endParaRPr lang="it-IT" sz="5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reccia in giù 10"/>
          <p:cNvSpPr/>
          <p:nvPr/>
        </p:nvSpPr>
        <p:spPr>
          <a:xfrm rot="2877136">
            <a:off x="5381017" y="2705237"/>
            <a:ext cx="886265" cy="3767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7399606" y="2331936"/>
            <a:ext cx="3798278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SOLUZIONE:</a:t>
            </a:r>
          </a:p>
          <a:p>
            <a:r>
              <a:rPr lang="it-IT" sz="2800" dirty="0">
                <a:solidFill>
                  <a:schemeClr val="bg1"/>
                </a:solidFill>
              </a:rPr>
              <a:t>REGIONE AMMISSIBILE</a:t>
            </a:r>
          </a:p>
        </p:txBody>
      </p:sp>
    </p:spTree>
    <p:extLst>
      <p:ext uri="{BB962C8B-B14F-4D97-AF65-F5344CB8AC3E}">
        <p14:creationId xmlns:p14="http://schemas.microsoft.com/office/powerpoint/2010/main" val="884239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803650" y="1903413"/>
            <a:ext cx="450215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it-IT" sz="3200">
              <a:latin typeface="Times New Roman" panose="02020603050405020304" pitchFamily="18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06546" y="974417"/>
            <a:ext cx="11296357" cy="429040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33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spcBef>
                <a:spcPct val="50000"/>
              </a:spcBef>
              <a:buNone/>
            </a:pPr>
            <a:r>
              <a:rPr lang="es-ES" altLang="it-IT" sz="4000" b="1" dirty="0">
                <a:solidFill>
                  <a:srgbClr val="FF3300"/>
                </a:solidFill>
                <a:latin typeface="Arial" panose="020B0604020202020204" pitchFamily="34" charset="0"/>
              </a:rPr>
              <a:t>ESERCIZIO N. 2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50000"/>
              </a:spcBef>
              <a:buNone/>
            </a:pPr>
            <a:r>
              <a:rPr lang="es-ES" altLang="it-IT" sz="4000" b="1" dirty="0">
                <a:solidFill>
                  <a:srgbClr val="FF3300"/>
                </a:solidFill>
                <a:latin typeface="Arial" panose="020B0604020202020204" pitchFamily="34" charset="0"/>
              </a:rPr>
              <a:t>Rappresenta graficamente l’insieme congiunto delle soluzioni del sistema di disequazioni: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endParaRPr lang="es-ES" altLang="it-IT" sz="2400"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endParaRPr lang="es-ES" altLang="it-IT" sz="2400"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s-ES" altLang="it-IT" sz="2400"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s-ES" altLang="it-IT" sz="2400" b="1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4816767" y="3533840"/>
            <a:ext cx="4645025" cy="1514475"/>
            <a:chOff x="2059" y="1271"/>
            <a:chExt cx="2926" cy="1165"/>
          </a:xfrm>
        </p:grpSpPr>
        <p:grpSp>
          <p:nvGrpSpPr>
            <p:cNvPr id="14345" name="Group 5"/>
            <p:cNvGrpSpPr>
              <a:grpSpLocks/>
            </p:cNvGrpSpPr>
            <p:nvPr/>
          </p:nvGrpSpPr>
          <p:grpSpPr bwMode="auto">
            <a:xfrm>
              <a:off x="2373" y="1271"/>
              <a:ext cx="2612" cy="1165"/>
              <a:chOff x="1968" y="1271"/>
              <a:chExt cx="2612" cy="1165"/>
            </a:xfrm>
          </p:grpSpPr>
          <p:sp>
            <p:nvSpPr>
              <p:cNvPr id="14347" name="Text Box 6"/>
              <p:cNvSpPr txBox="1">
                <a:spLocks noChangeArrowheads="1"/>
              </p:cNvSpPr>
              <p:nvPr/>
            </p:nvSpPr>
            <p:spPr bwMode="auto">
              <a:xfrm>
                <a:off x="2016" y="1271"/>
                <a:ext cx="2564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s-ES" altLang="it-IT" sz="3200" b="1">
                    <a:solidFill>
                      <a:srgbClr val="0033CC"/>
                    </a:solidFill>
                    <a:latin typeface="Arial" panose="020B0604020202020204" pitchFamily="34" charset="0"/>
                  </a:rPr>
                  <a:t>y </a:t>
                </a:r>
                <a:r>
                  <a:rPr lang="es-ES" altLang="it-IT" sz="3200" b="1">
                    <a:solidFill>
                      <a:srgbClr val="0033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≥</a:t>
                </a:r>
                <a:r>
                  <a:rPr lang="es-ES" altLang="it-IT" sz="3200" b="1">
                    <a:solidFill>
                      <a:srgbClr val="0033CC"/>
                    </a:solidFill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4348" name="Text Box 7"/>
              <p:cNvSpPr txBox="1">
                <a:spLocks noChangeArrowheads="1"/>
              </p:cNvSpPr>
              <p:nvPr/>
            </p:nvSpPr>
            <p:spPr bwMode="auto">
              <a:xfrm>
                <a:off x="1968" y="1601"/>
                <a:ext cx="2564" cy="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s-ES" altLang="it-IT" sz="3200" dirty="0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s-ES" altLang="it-IT" sz="32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x </a:t>
                </a:r>
                <a:r>
                  <a:rPr lang="es-ES" altLang="it-IT" sz="3200" b="1" dirty="0">
                    <a:solidFill>
                      <a:srgbClr val="0033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≥</a:t>
                </a:r>
                <a:r>
                  <a:rPr lang="es-ES" altLang="it-IT" sz="3200" b="1" dirty="0">
                    <a:solidFill>
                      <a:srgbClr val="0033CC"/>
                    </a:solidFill>
                    <a:latin typeface="Arial" panose="020B0604020202020204" pitchFamily="34" charset="0"/>
                    <a:sym typeface="Symbol" panose="05050102010706020507" pitchFamily="18" charset="2"/>
                  </a:rPr>
                  <a:t> 0</a:t>
                </a:r>
                <a:endParaRPr lang="es-ES" altLang="it-IT" sz="3200" b="1" dirty="0">
                  <a:solidFill>
                    <a:srgbClr val="0033CC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49" name="Text Box 8"/>
              <p:cNvSpPr txBox="1">
                <a:spLocks noChangeArrowheads="1"/>
              </p:cNvSpPr>
              <p:nvPr/>
            </p:nvSpPr>
            <p:spPr bwMode="auto">
              <a:xfrm>
                <a:off x="2016" y="1986"/>
                <a:ext cx="2564" cy="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s-ES" altLang="it-IT" sz="32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2y + x</a:t>
                </a:r>
                <a:r>
                  <a:rPr lang="es-ES" altLang="it-IT" sz="3200" b="1" dirty="0">
                    <a:solidFill>
                      <a:srgbClr val="0033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≤</a:t>
                </a:r>
                <a:r>
                  <a:rPr lang="es-ES" altLang="it-IT" sz="32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  6</a:t>
                </a:r>
              </a:p>
            </p:txBody>
          </p:sp>
        </p:grpSp>
        <p:sp>
          <p:nvSpPr>
            <p:cNvPr id="14346" name="AutoShape 9"/>
            <p:cNvSpPr>
              <a:spLocks/>
            </p:cNvSpPr>
            <p:nvPr/>
          </p:nvSpPr>
          <p:spPr bwMode="auto">
            <a:xfrm>
              <a:off x="2059" y="1291"/>
              <a:ext cx="220" cy="1145"/>
            </a:xfrm>
            <a:prstGeom prst="leftBrace">
              <a:avLst>
                <a:gd name="adj1" fmla="val 4337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MX" altLang="it-IT" sz="3200">
                <a:solidFill>
                  <a:srgbClr val="0033CC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48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6668" y="389695"/>
            <a:ext cx="10978662" cy="1325563"/>
          </a:xfrm>
        </p:spPr>
        <p:txBody>
          <a:bodyPr/>
          <a:lstStyle/>
          <a:p>
            <a:pPr algn="ctr"/>
            <a:r>
              <a:rPr lang="it-IT" b="1" dirty="0"/>
              <a:t>SCRIVO L’ EQUAZIONE e LE CONDIZIONI INIZIALI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91883" y="1690688"/>
            <a:ext cx="9608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it-IT" sz="7200" b="1" dirty="0">
                <a:solidFill>
                  <a:srgbClr val="0033CC"/>
                </a:solidFill>
                <a:latin typeface="Arial" panose="020B0604020202020204" pitchFamily="34" charset="0"/>
              </a:rPr>
              <a:t>2y + x</a:t>
            </a:r>
            <a:r>
              <a:rPr lang="es-ES" altLang="it-IT" sz="7200" b="1" dirty="0">
                <a:solidFill>
                  <a:srgbClr val="0033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=</a:t>
            </a:r>
            <a:r>
              <a:rPr lang="es-ES" altLang="it-IT" sz="7200" b="1" dirty="0">
                <a:solidFill>
                  <a:srgbClr val="0033CC"/>
                </a:solidFill>
                <a:latin typeface="Arial" panose="020B0604020202020204" pitchFamily="34" charset="0"/>
              </a:rPr>
              <a:t>  6</a:t>
            </a:r>
          </a:p>
          <a:p>
            <a:pPr algn="ctr"/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291883" y="3164681"/>
            <a:ext cx="96082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it-IT" sz="7200" b="1" dirty="0">
                <a:solidFill>
                  <a:srgbClr val="0033CC"/>
                </a:solidFill>
                <a:latin typeface="Arial" panose="020B0604020202020204" pitchFamily="34" charset="0"/>
              </a:rPr>
              <a:t>SE y </a:t>
            </a:r>
            <a:r>
              <a:rPr lang="es-ES" altLang="it-IT" sz="7200" b="1" dirty="0">
                <a:solidFill>
                  <a:srgbClr val="0033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=</a:t>
            </a:r>
            <a:r>
              <a:rPr lang="es-ES" altLang="it-IT" sz="7200" b="1" dirty="0">
                <a:solidFill>
                  <a:srgbClr val="0033CC"/>
                </a:solidFill>
                <a:latin typeface="Arial" panose="020B0604020202020204" pitchFamily="34" charset="0"/>
              </a:rPr>
              <a:t> 0       x </a:t>
            </a:r>
            <a:r>
              <a:rPr lang="es-ES" altLang="it-IT" sz="7200" b="1" dirty="0">
                <a:solidFill>
                  <a:srgbClr val="0033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= 6 </a:t>
            </a:r>
          </a:p>
          <a:p>
            <a:pPr algn="ctr"/>
            <a:r>
              <a:rPr lang="es-ES" altLang="it-IT" sz="7200" b="1" dirty="0">
                <a:solidFill>
                  <a:srgbClr val="0033CC"/>
                </a:solidFill>
                <a:latin typeface="Arial" panose="020B0604020202020204" pitchFamily="34" charset="0"/>
              </a:rPr>
              <a:t>SE x </a:t>
            </a:r>
            <a:r>
              <a:rPr lang="es-ES" altLang="it-IT" sz="7200" b="1" dirty="0">
                <a:solidFill>
                  <a:srgbClr val="0033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=</a:t>
            </a:r>
            <a:r>
              <a:rPr lang="es-ES" altLang="it-IT" sz="7200" b="1" dirty="0">
                <a:solidFill>
                  <a:srgbClr val="0033CC"/>
                </a:solidFill>
                <a:latin typeface="Arial" panose="020B0604020202020204" pitchFamily="34" charset="0"/>
              </a:rPr>
              <a:t> 0       y </a:t>
            </a:r>
            <a:r>
              <a:rPr lang="es-ES" altLang="it-IT" sz="7200" b="1" dirty="0">
                <a:solidFill>
                  <a:srgbClr val="0033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= 3  </a:t>
            </a:r>
            <a:endParaRPr lang="es-ES" altLang="it-IT" sz="7200" b="1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es-ES" altLang="it-IT" sz="7200" b="1" dirty="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6" name="Freccia a destra 5"/>
          <p:cNvSpPr/>
          <p:nvPr/>
        </p:nvSpPr>
        <p:spPr>
          <a:xfrm>
            <a:off x="6260123" y="3765810"/>
            <a:ext cx="1252025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6260122" y="4724523"/>
            <a:ext cx="1252025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702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DISEGNO DA TABELLA E RIPORTO I VALORI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236899"/>
              </p:ext>
            </p:extLst>
          </p:nvPr>
        </p:nvGraphicFramePr>
        <p:xfrm>
          <a:off x="1187938" y="2365584"/>
          <a:ext cx="5522352" cy="3556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1176">
                  <a:extLst>
                    <a:ext uri="{9D8B030D-6E8A-4147-A177-3AD203B41FA5}">
                      <a16:colId xmlns:a16="http://schemas.microsoft.com/office/drawing/2014/main" val="3876155350"/>
                    </a:ext>
                  </a:extLst>
                </a:gridCol>
                <a:gridCol w="2761176">
                  <a:extLst>
                    <a:ext uri="{9D8B030D-6E8A-4147-A177-3AD203B41FA5}">
                      <a16:colId xmlns:a16="http://schemas.microsoft.com/office/drawing/2014/main" val="862721956"/>
                    </a:ext>
                  </a:extLst>
                </a:gridCol>
              </a:tblGrid>
              <a:tr h="1185638">
                <a:tc>
                  <a:txBody>
                    <a:bodyPr/>
                    <a:lstStyle/>
                    <a:p>
                      <a:pPr algn="ctr"/>
                      <a:r>
                        <a:rPr lang="it-IT" sz="4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54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871203"/>
                  </a:ext>
                </a:extLst>
              </a:tr>
              <a:tr h="1185638">
                <a:tc>
                  <a:txBody>
                    <a:bodyPr/>
                    <a:lstStyle/>
                    <a:p>
                      <a:pPr algn="ctr"/>
                      <a:r>
                        <a:rPr lang="it-IT" sz="5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5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918409"/>
                  </a:ext>
                </a:extLst>
              </a:tr>
              <a:tr h="1185638">
                <a:tc>
                  <a:txBody>
                    <a:bodyPr/>
                    <a:lstStyle/>
                    <a:p>
                      <a:pPr algn="ctr"/>
                      <a:r>
                        <a:rPr lang="it-IT" sz="5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5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36192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7484012" y="3371101"/>
            <a:ext cx="31792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</a:rPr>
              <a:t>PUNTO T</a:t>
            </a:r>
            <a:r>
              <a:rPr lang="it-IT" sz="4000" dirty="0"/>
              <a:t>= 0;3</a:t>
            </a:r>
          </a:p>
          <a:p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PUNTO K</a:t>
            </a:r>
            <a:r>
              <a:rPr lang="it-IT" sz="4000" dirty="0"/>
              <a:t>= 6;0 </a:t>
            </a:r>
          </a:p>
        </p:txBody>
      </p:sp>
    </p:spTree>
    <p:extLst>
      <p:ext uri="{BB962C8B-B14F-4D97-AF65-F5344CB8AC3E}">
        <p14:creationId xmlns:p14="http://schemas.microsoft.com/office/powerpoint/2010/main" val="27615385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269</Words>
  <Application>Microsoft Office PowerPoint</Application>
  <PresentationFormat>Widescreen</PresentationFormat>
  <Paragraphs>77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Tema di Office</vt:lpstr>
      <vt:lpstr>ESERCIZI DI MATEMATICA</vt:lpstr>
      <vt:lpstr>Presentazione standard di PowerPoint</vt:lpstr>
      <vt:lpstr>SCRIVO L’ EQUAZIONE e LE CONDIZIONI INIZIALI</vt:lpstr>
      <vt:lpstr>DISEGNO DA TABELLA E RIPORTO I VALORI</vt:lpstr>
      <vt:lpstr>Presentazione standard di PowerPoint</vt:lpstr>
      <vt:lpstr>DISEGNO IL PIANO CARTESIANO E LA RETTA</vt:lpstr>
      <vt:lpstr>Presentazione standard di PowerPoint</vt:lpstr>
      <vt:lpstr>SCRIVO L’ EQUAZIONE e LE CONDIZIONI INIZIALI</vt:lpstr>
      <vt:lpstr>DISEGNO DA TABELLA E RIPORTO I VALORI</vt:lpstr>
      <vt:lpstr>Presentazione standard di PowerPoint</vt:lpstr>
      <vt:lpstr>DISEGNO IL PIANO CARTESIANO E LA RETTA</vt:lpstr>
      <vt:lpstr>Presentazione standard di PowerPoint</vt:lpstr>
      <vt:lpstr>SCRIVO L’ EQUAZIONE e LE CONDIZIONI INIZIALI</vt:lpstr>
      <vt:lpstr>DISEGNO DA TABELLA E RIPORTO I VALORI</vt:lpstr>
      <vt:lpstr>Presentazione standard di PowerPoint</vt:lpstr>
      <vt:lpstr>DISEGNO IL PIANO CARTESIANO E LA RETTA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ESERCIZI DI MATEMATICA</dc:title>
  <dc:creator>caterina minopoli</dc:creator>
  <cp:lastModifiedBy>Melissa MacBeth</cp:lastModifiedBy>
  <cp:revision>16</cp:revision>
  <dcterms:created xsi:type="dcterms:W3CDTF">2020-03-16T10:07:33Z</dcterms:created>
  <dcterms:modified xsi:type="dcterms:W3CDTF">2020-03-24T13:31:13Z</dcterms:modified>
</cp:coreProperties>
</file>