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2"/>
  </p:notesMasterIdLst>
  <p:handoutMasterIdLst>
    <p:handoutMasterId r:id="rId23"/>
  </p:handoutMasterIdLst>
  <p:sldIdLst>
    <p:sldId id="370" r:id="rId3"/>
    <p:sldId id="701" r:id="rId4"/>
    <p:sldId id="702" r:id="rId5"/>
    <p:sldId id="732" r:id="rId6"/>
    <p:sldId id="733" r:id="rId7"/>
    <p:sldId id="706" r:id="rId8"/>
    <p:sldId id="716" r:id="rId9"/>
    <p:sldId id="708" r:id="rId10"/>
    <p:sldId id="712" r:id="rId11"/>
    <p:sldId id="713" r:id="rId12"/>
    <p:sldId id="710" r:id="rId13"/>
    <p:sldId id="731" r:id="rId14"/>
    <p:sldId id="730" r:id="rId15"/>
    <p:sldId id="735" r:id="rId16"/>
    <p:sldId id="721" r:id="rId17"/>
    <p:sldId id="722" r:id="rId18"/>
    <p:sldId id="729" r:id="rId19"/>
    <p:sldId id="723" r:id="rId20"/>
    <p:sldId id="728" r:id="rId21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435FAD"/>
    <a:srgbClr val="D2452E"/>
    <a:srgbClr val="EAEAEA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67025" autoAdjust="0"/>
  </p:normalViewPr>
  <p:slideViewPr>
    <p:cSldViewPr snapToGrid="0">
      <p:cViewPr varScale="1">
        <p:scale>
          <a:sx n="48" d="100"/>
          <a:sy n="48" d="100"/>
        </p:scale>
        <p:origin x="-19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6CCAEF4A-CE72-40F4-AE05-F1B616010D4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fld id="{0F38864C-794F-4A0C-B93E-B0721FB3414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ea typeface="HP Simplified"/>
            </a:endParaRP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04DA-66AA-42E6-978A-7A8A26A52E63}" type="datetime3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 May 2016</a:t>
            </a:fld>
            <a:endParaRPr lang="en-US">
              <a:ea typeface="HP Simplified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HP Simplified"/>
              </a:rPr>
              <a:t>HP Confidential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8E303-6185-4857-989B-5410F534FC25}" type="slidenum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HP Simplifie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074BDA-4DA9-421E-9C62-FAD5B805B97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96D0-8871-4AEB-9C83-6A0242EAF66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9189-6227-48D3-AA83-0F5ED2253D8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BDC23-CA38-445C-9B83-1CC491246A7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2CC7-E7D8-4992-B23B-470D4A8CBEB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5B99-C22E-4AFB-841F-F311C4428AE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6EB7-DF95-4430-BCDD-8DC825AF1EC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984-00CB-4ECE-A848-6333F2C938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4100-75EA-40BF-82B6-442761F109E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71618-3121-47DC-8088-D323E692D0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7E83-E098-4C29-BE27-514E8A4874A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13BD-322D-4AD5-AE69-036D0FFD4B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FC0A5BD-0A88-49D7-90D6-E383D85E1E8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  <p:sldLayoutId id="2147483698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3A28-2DAE-452E-8B2B-9E16F5AE150E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1965" y="854765"/>
            <a:ext cx="7573618" cy="1630018"/>
          </a:xfrm>
        </p:spPr>
        <p:txBody>
          <a:bodyPr/>
          <a:lstStyle/>
          <a:p>
            <a:r>
              <a:rPr lang="it-IT" sz="3600" dirty="0" smtClean="0"/>
              <a:t>Didattica inclusiva della matematica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en-US" sz="20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5913" y="5943601"/>
            <a:ext cx="3160644" cy="337930"/>
          </a:xfrm>
        </p:spPr>
        <p:txBody>
          <a:bodyPr/>
          <a:lstStyle/>
          <a:p>
            <a:r>
              <a:rPr lang="en-US" sz="1560" dirty="0" smtClean="0"/>
              <a:t>IIS Federico </a:t>
            </a:r>
            <a:r>
              <a:rPr lang="en-US" sz="1560" dirty="0" err="1" smtClean="0"/>
              <a:t>Caffè</a:t>
            </a:r>
            <a:r>
              <a:rPr lang="en-US" sz="1560" dirty="0" smtClean="0"/>
              <a:t> </a:t>
            </a:r>
            <a:r>
              <a:rPr lang="en-US" sz="1560" dirty="0" err="1" smtClean="0"/>
              <a:t>maggio</a:t>
            </a:r>
            <a:r>
              <a:rPr lang="en-US" sz="1560" dirty="0" smtClean="0"/>
              <a:t> 2016</a:t>
            </a:r>
            <a:endParaRPr lang="en-US" sz="1560" dirty="0"/>
          </a:p>
        </p:txBody>
      </p:sp>
      <p:sp>
        <p:nvSpPr>
          <p:cNvPr id="6" name="Rettangolo 5"/>
          <p:cNvSpPr/>
          <p:nvPr/>
        </p:nvSpPr>
        <p:spPr>
          <a:xfrm rot="10800000" flipV="1">
            <a:off x="3041374" y="5296439"/>
            <a:ext cx="5122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Vera </a:t>
            </a:r>
            <a:r>
              <a:rPr lang="en-US" sz="2400" dirty="0" err="1" smtClean="0"/>
              <a:t>Francioli</a:t>
            </a:r>
            <a:r>
              <a:rPr lang="en-US" sz="2400" dirty="0" smtClean="0"/>
              <a:t> &amp; Claudio </a:t>
            </a:r>
            <a:r>
              <a:rPr lang="en-US" sz="2400" dirty="0" err="1" smtClean="0"/>
              <a:t>Marchesano</a:t>
            </a:r>
            <a:endParaRPr lang="en-US" sz="2400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58416" y="795132"/>
            <a:ext cx="8090453" cy="10535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3041375"/>
            <a:ext cx="9144000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sz="2400" kern="0" dirty="0" smtClean="0">
                <a:solidFill>
                  <a:srgbClr val="FF0000"/>
                </a:solidFill>
              </a:rPr>
              <a:t>Introduzione </a:t>
            </a:r>
            <a:endParaRPr lang="it-IT" sz="2400" kern="0" dirty="0" smtClean="0">
              <a:solidFill>
                <a:srgbClr val="FF0000"/>
              </a:solidFill>
            </a:endParaRPr>
          </a:p>
          <a:p>
            <a:endParaRPr lang="it-IT" sz="2800" kern="0" dirty="0" smtClean="0">
              <a:solidFill>
                <a:srgbClr val="FF0000"/>
              </a:solidFill>
            </a:endParaRPr>
          </a:p>
          <a:p>
            <a:r>
              <a:rPr lang="it-IT" sz="2800" kern="0" dirty="0" smtClean="0">
                <a:solidFill>
                  <a:schemeClr val="tx2"/>
                </a:solidFill>
              </a:rPr>
              <a:t>Insegnamento capovolto &amp; Apprendimento Collaborativo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11357" y="377687"/>
            <a:ext cx="7275442" cy="974035"/>
          </a:xfrm>
        </p:spPr>
        <p:txBody>
          <a:bodyPr/>
          <a:lstStyle/>
          <a:p>
            <a:r>
              <a:rPr lang="it-IT" sz="2860" dirty="0" smtClean="0"/>
              <a:t>vantaggi Apprendimento </a:t>
            </a:r>
            <a:r>
              <a:rPr lang="it-IT" sz="2860" dirty="0" err="1" smtClean="0"/>
              <a:t>peer</a:t>
            </a:r>
            <a:r>
              <a:rPr lang="it-IT" sz="2860" dirty="0" smtClean="0"/>
              <a:t> </a:t>
            </a:r>
            <a:r>
              <a:rPr lang="it-IT" sz="2860" dirty="0" err="1" smtClean="0"/>
              <a:t>to</a:t>
            </a:r>
            <a:r>
              <a:rPr lang="it-IT" sz="2860" dirty="0" smtClean="0"/>
              <a:t> </a:t>
            </a:r>
            <a:r>
              <a:rPr lang="it-IT" sz="2860" dirty="0" err="1" smtClean="0"/>
              <a:t>peer</a:t>
            </a:r>
            <a:endParaRPr lang="it-IT" sz="286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58414" y="1610138"/>
            <a:ext cx="7951308" cy="481054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Rende più maturi i ragazzi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Tutti comprendono che il rapporto tra coetanei può essere utilizzato anche oltre il semplice gioco/passatempo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Il tutor-educatore utilizza un linguaggio più adatto 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Osservando le dinamiche all’interno dei gruppi, l’insegnante si rende conto , ad esempio, delle difficoltà che incontrano</a:t>
            </a:r>
          </a:p>
          <a:p>
            <a:pPr>
              <a:buFont typeface="Wingdings"/>
              <a:buChar char="Ø"/>
            </a:pP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9144000" cy="1530626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749287" y="-357810"/>
            <a:ext cx="6818243" cy="1908313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3600" dirty="0" smtClean="0"/>
              <a:t>Apprendimento </a:t>
            </a:r>
            <a:r>
              <a:rPr lang="it-IT" sz="3600" dirty="0" smtClean="0">
                <a:solidFill>
                  <a:srgbClr val="FF0000"/>
                </a:solidFill>
              </a:rPr>
              <a:t>cooperativo</a:t>
            </a:r>
            <a:r>
              <a:rPr lang="it-IT" sz="3600" dirty="0" smtClean="0"/>
              <a:t> e apprendimento </a:t>
            </a:r>
            <a:r>
              <a:rPr lang="it-IT" sz="3600" dirty="0" smtClean="0">
                <a:solidFill>
                  <a:srgbClr val="FF0000"/>
                </a:solidFill>
              </a:rPr>
              <a:t>collaborativo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77076" y="1749287"/>
            <a:ext cx="8368749" cy="423407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Sono metodi didattici che utilizzano gruppi composti da pochi studenti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 ciascun gruppo tutti gli studenti lavorano insieme con lo scopo di migliorare il loro apprendimento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Possono essere utilizzati in tutte le materie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Non si può parlare di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apprendimento cooperativo/collaborativo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ogni volta che i ragazzi svolgono un esercizio insieme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rgbClr val="D2452E"/>
                </a:solidFill>
              </a:rPr>
              <a:t>O :Perché non usare simboli colorati ?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749287" y="-357809"/>
            <a:ext cx="7394713" cy="2186610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2800" i="1" dirty="0" smtClean="0"/>
              <a:t>Per realizzare </a:t>
            </a:r>
            <a:r>
              <a:rPr lang="it-IT" sz="2800" dirty="0" smtClean="0"/>
              <a:t>Apprendimento </a:t>
            </a:r>
            <a:r>
              <a:rPr lang="it-IT" sz="2800" dirty="0" smtClean="0">
                <a:solidFill>
                  <a:srgbClr val="FF0000"/>
                </a:solidFill>
              </a:rPr>
              <a:t>cooperativo</a:t>
            </a:r>
            <a:r>
              <a:rPr lang="it-IT" sz="2800" dirty="0" smtClean="0"/>
              <a:t> o apprendimento </a:t>
            </a:r>
            <a:r>
              <a:rPr lang="it-IT" sz="2800" dirty="0" smtClean="0">
                <a:solidFill>
                  <a:srgbClr val="FF0000"/>
                </a:solidFill>
              </a:rPr>
              <a:t>collaborativo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77076" y="1749287"/>
            <a:ext cx="8368749" cy="423407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È  necessario avere un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“ buon clima “ 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in classe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Possono richiedere tempi lunghi, ma anche la convinzione profonda del valore formativo di un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clima sereno e collaborativo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Non dimenticare mai che rappresentano soprattutto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apprendimento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e non solo socializzazione in presenza (che pure è importante)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I risultati migliori si ottengono quando si impara 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conoscere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, 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pensare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e 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risolvere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i problemi insieme !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rgbClr val="D2452E"/>
                </a:solidFill>
              </a:rPr>
              <a:t>O :Perché non usare simboli colorati 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72816" y="0"/>
            <a:ext cx="7971184" cy="10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Comic Sans MS" pitchFamily="66" charset="0"/>
              </a:rPr>
              <a:t>Diversi </a:t>
            </a:r>
            <a:r>
              <a:rPr lang="it-IT" sz="2800" b="1" dirty="0" smtClean="0">
                <a:solidFill>
                  <a:schemeClr val="tx2"/>
                </a:solidFill>
                <a:latin typeface="Comic Sans MS" pitchFamily="66" charset="0"/>
              </a:rPr>
              <a:t>tipi di Apprendimento </a:t>
            </a:r>
            <a:r>
              <a:rPr lang="it-IT" sz="2800" b="1" dirty="0">
                <a:solidFill>
                  <a:schemeClr val="tx2"/>
                </a:solidFill>
                <a:latin typeface="Comic Sans MS" pitchFamily="66" charset="0"/>
              </a:rPr>
              <a:t>Cooperativo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93913"/>
            <a:ext cx="8865704" cy="58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>
                <a:latin typeface="Comic Sans MS" pitchFamily="66" charset="0"/>
              </a:rPr>
              <a:t>Esistono diverse </a:t>
            </a:r>
            <a:r>
              <a:rPr lang="it-IT" sz="2200" dirty="0" smtClean="0">
                <a:latin typeface="Comic Sans MS" pitchFamily="66" charset="0"/>
              </a:rPr>
              <a:t>modalità </a:t>
            </a:r>
            <a:r>
              <a:rPr lang="it-IT" sz="2200" dirty="0">
                <a:latin typeface="Comic Sans MS" pitchFamily="66" charset="0"/>
              </a:rPr>
              <a:t>di Cooperative </a:t>
            </a:r>
            <a:r>
              <a:rPr lang="it-IT" sz="2200" dirty="0" err="1">
                <a:latin typeface="Comic Sans MS" pitchFamily="66" charset="0"/>
              </a:rPr>
              <a:t>Learning</a:t>
            </a:r>
            <a:r>
              <a:rPr lang="it-IT" sz="2200" dirty="0">
                <a:latin typeface="Comic Sans MS" pitchFamily="66" charset="0"/>
              </a:rPr>
              <a:t>, caratterizzate dal diverso modo in cui vengono strutturate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l’interdipendenza positiva, l’interazione</a:t>
            </a:r>
            <a:r>
              <a:rPr lang="it-IT" sz="2200" dirty="0">
                <a:latin typeface="Comic Sans MS" pitchFamily="66" charset="0"/>
              </a:rPr>
              <a:t>,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 motivazione all’apprendimento</a:t>
            </a:r>
            <a:r>
              <a:rPr lang="it-IT" sz="2200" dirty="0">
                <a:latin typeface="Comic Sans MS" pitchFamily="66" charset="0"/>
              </a:rPr>
              <a:t>, il </a:t>
            </a:r>
            <a:r>
              <a:rPr lang="it-IT" sz="2200" dirty="0">
                <a:solidFill>
                  <a:srgbClr val="FF0000"/>
                </a:solidFill>
                <a:latin typeface="Comic Sans MS" pitchFamily="66" charset="0"/>
              </a:rPr>
              <a:t>compito</a:t>
            </a:r>
            <a:r>
              <a:rPr lang="it-IT" sz="2200" dirty="0">
                <a:latin typeface="Comic Sans MS" pitchFamily="66" charset="0"/>
              </a:rPr>
              <a:t> e il </a:t>
            </a:r>
            <a:r>
              <a:rPr lang="it-IT" sz="2200" dirty="0">
                <a:solidFill>
                  <a:srgbClr val="FF0000"/>
                </a:solidFill>
                <a:latin typeface="Comic Sans MS" pitchFamily="66" charset="0"/>
              </a:rPr>
              <a:t>ruolo</a:t>
            </a:r>
            <a:r>
              <a:rPr lang="it-IT" sz="2200" dirty="0">
                <a:latin typeface="Comic Sans MS" pitchFamily="66" charset="0"/>
              </a:rPr>
              <a:t> </a:t>
            </a:r>
            <a:r>
              <a:rPr lang="it-IT" sz="2200" dirty="0" smtClean="0">
                <a:latin typeface="Comic Sans MS" pitchFamily="66" charset="0"/>
              </a:rPr>
              <a:t>dell</a:t>
            </a:r>
            <a:r>
              <a:rPr lang="it-IT" sz="2200" dirty="0" smtClean="0">
                <a:solidFill>
                  <a:srgbClr val="FF0000"/>
                </a:solidFill>
                <a:latin typeface="Comic Sans MS" pitchFamily="66" charset="0"/>
              </a:rPr>
              <a:t>’insegnante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it-IT" sz="2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GROUP INVESTIGATION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STUDENT TEAM LEARNING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COMPLEX INSTRUCTION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COLLABORATIVE APPROACH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LEARNING TOGHETHER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STRUCTURAL </a:t>
            </a:r>
            <a:r>
              <a:rPr lang="it-IT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APPROACH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it-IT" sz="2200" dirty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>
                <a:latin typeface="Comic Sans MS" pitchFamily="66" charset="0"/>
              </a:rPr>
              <a:t>Per ulteriori </a:t>
            </a:r>
            <a:r>
              <a:rPr lang="it-IT" sz="2200" dirty="0" smtClean="0">
                <a:latin typeface="Comic Sans MS" pitchFamily="66" charset="0"/>
              </a:rPr>
              <a:t>approfondimenti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 err="1" smtClean="0">
                <a:latin typeface="Comic Sans MS" pitchFamily="66" charset="0"/>
              </a:rPr>
              <a:t>Johnson</a:t>
            </a:r>
            <a:r>
              <a:rPr lang="it-IT" sz="2200" dirty="0">
                <a:latin typeface="Comic Sans MS" pitchFamily="66" charset="0"/>
              </a:rPr>
              <a:t>, </a:t>
            </a:r>
            <a:r>
              <a:rPr lang="it-IT" sz="2200" dirty="0" err="1">
                <a:latin typeface="Comic Sans MS" pitchFamily="66" charset="0"/>
              </a:rPr>
              <a:t>Johnson</a:t>
            </a:r>
            <a:r>
              <a:rPr lang="it-IT" sz="2200" dirty="0">
                <a:latin typeface="Comic Sans MS" pitchFamily="66" charset="0"/>
              </a:rPr>
              <a:t> e </a:t>
            </a:r>
            <a:r>
              <a:rPr lang="it-IT" sz="2200" dirty="0" err="1">
                <a:latin typeface="Comic Sans MS" pitchFamily="66" charset="0"/>
              </a:rPr>
              <a:t>Holubec</a:t>
            </a:r>
            <a:r>
              <a:rPr lang="it-IT" sz="2200" dirty="0">
                <a:latin typeface="Comic Sans MS" pitchFamily="66" charset="0"/>
              </a:rPr>
              <a:t>: “</a:t>
            </a:r>
            <a:r>
              <a:rPr lang="it-IT" sz="2200" i="1" dirty="0">
                <a:latin typeface="Comic Sans MS" pitchFamily="66" charset="0"/>
              </a:rPr>
              <a:t>Apprendimento Cooperativo in classe</a:t>
            </a:r>
            <a:r>
              <a:rPr lang="it-IT" sz="2200" dirty="0">
                <a:latin typeface="Comic Sans MS" pitchFamily="66" charset="0"/>
              </a:rPr>
              <a:t>” </a:t>
            </a:r>
            <a:endParaRPr lang="it-IT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 err="1" smtClean="0">
                <a:latin typeface="Comic Sans MS" pitchFamily="66" charset="0"/>
              </a:rPr>
              <a:t>Kagan</a:t>
            </a:r>
            <a:r>
              <a:rPr lang="it-IT" sz="2200" dirty="0" smtClean="0">
                <a:latin typeface="Comic Sans MS" pitchFamily="66" charset="0"/>
              </a:rPr>
              <a:t>:“</a:t>
            </a:r>
            <a:r>
              <a:rPr lang="it-IT" sz="2200" i="1" dirty="0" smtClean="0">
                <a:latin typeface="Comic Sans MS" pitchFamily="66" charset="0"/>
              </a:rPr>
              <a:t>L’apprendimento  cooperativo:l’approccio strutturale</a:t>
            </a:r>
            <a:r>
              <a:rPr lang="it-IT" sz="2200" i="1" dirty="0">
                <a:latin typeface="Comic Sans MS" pitchFamily="66" charset="0"/>
              </a:rPr>
              <a:t>”.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1" cy="954157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72816" y="0"/>
            <a:ext cx="7971184" cy="10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  <a:latin typeface="Comic Sans MS" pitchFamily="66" charset="0"/>
              </a:rPr>
              <a:t>Apprendimento Collaborativo</a:t>
            </a:r>
            <a:endParaRPr lang="it-IT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1" cy="954157"/>
            <a:chOff x="-178" y="1536"/>
            <a:chExt cx="5853" cy="91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Segnaposto contenuto 2"/>
          <p:cNvSpPr txBox="1">
            <a:spLocks/>
          </p:cNvSpPr>
          <p:nvPr/>
        </p:nvSpPr>
        <p:spPr>
          <a:xfrm rot="10800000" flipV="1">
            <a:off x="357808" y="1331843"/>
            <a:ext cx="8249478" cy="4452731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E’ decisamente molto più flessibile dell’apprendimento cooperativo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E’ più facile creare contesti concreti, anche “improvvisando”  e, perché no, un po’  “arrangiandosi” con quello che offre la scuola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noProof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La valutazione sarà  meno “oggettiva” ma l’insegnante/allenatore può calibrarla per far sì che l’apprendimento ne possa trarre grande giovamento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D245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1"/>
          <p:cNvSpPr>
            <a:spLocks noGrp="1"/>
          </p:cNvSpPr>
          <p:nvPr>
            <p:ph type="subTitle" idx="1"/>
          </p:nvPr>
        </p:nvSpPr>
        <p:spPr>
          <a:xfrm>
            <a:off x="536713" y="1550504"/>
            <a:ext cx="7910376" cy="377687"/>
          </a:xfrm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  <a:latin typeface="HP Simplified"/>
                <a:cs typeface="HP Simplified"/>
              </a:rPr>
              <a:t>Apprendimento collaborativo : Un esempio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1411357" y="238539"/>
            <a:ext cx="7035732" cy="648346"/>
          </a:xfrm>
        </p:spPr>
        <p:txBody>
          <a:bodyPr/>
          <a:lstStyle/>
          <a:p>
            <a:r>
              <a:rPr lang="it-IT" sz="3200" dirty="0">
                <a:latin typeface="HP Simplified"/>
                <a:cs typeface="HP Simplified"/>
              </a:rPr>
              <a:t>Percorsi di apprendimento alternativi</a:t>
            </a: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1" y="2186609"/>
            <a:ext cx="51853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Gara a squadre (casuali) su argomento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Punteggi assegnati come nelle Olimpiadi di Matematica (finale nazionale)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Alla fine viene stilata una classifica di tappa con punteggi (in decimi) assegnati ad ogni squadra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Il punteggio del singolo alunno è quello ottenuto in quella gara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Dopo 7/8 gare si fa la media dei voti ottenuti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339" y="3022689"/>
            <a:ext cx="1969673" cy="26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01644" y="1530778"/>
            <a:ext cx="6246755" cy="2135825"/>
          </a:xfrm>
        </p:spPr>
        <p:txBody>
          <a:bodyPr/>
          <a:lstStyle/>
          <a:p>
            <a:r>
              <a:rPr lang="it-IT" sz="2540" dirty="0" smtClean="0">
                <a:solidFill>
                  <a:srgbClr val="FF0000"/>
                </a:solidFill>
                <a:latin typeface="HP Simplified"/>
                <a:cs typeface="HP Simplified"/>
              </a:rPr>
              <a:t>Prima fase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1490869" y="278295"/>
            <a:ext cx="7235687" cy="815009"/>
          </a:xfrm>
        </p:spPr>
        <p:txBody>
          <a:bodyPr/>
          <a:lstStyle/>
          <a:p>
            <a:r>
              <a:rPr lang="it-IT" sz="3200" dirty="0">
                <a:latin typeface="HP Simplified"/>
                <a:cs typeface="HP Simplified"/>
              </a:rPr>
              <a:t>esempio : gara su Piano Cartesiano</a:t>
            </a: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22" y="2146852"/>
            <a:ext cx="73408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Dopo aver visto , a casa , un paio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,ecco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 Gara: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1 )  Trova Area del Triangolo di vertici A(-2,-1) B(-2,4) C(10,4)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2 )  Trova Area del quadrilatero A(0,0) B(8,-4) C(12,-2) D(6,4)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3 )  Trova il Punto medio tra A(-1/2,-1/3) e B(5/3,3/7)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4 )  Trova perimetro del trapezio A(0,-2) B(0,16) C(8,4) D(8,16)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57" y="4436431"/>
            <a:ext cx="1839494" cy="20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01644" y="1530778"/>
            <a:ext cx="6246755" cy="2135825"/>
          </a:xfrm>
        </p:spPr>
        <p:txBody>
          <a:bodyPr/>
          <a:lstStyle/>
          <a:p>
            <a:r>
              <a:rPr lang="it-IT" sz="254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Fase zero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1371601" y="258417"/>
            <a:ext cx="7772399" cy="934279"/>
          </a:xfrm>
        </p:spPr>
        <p:txBody>
          <a:bodyPr/>
          <a:lstStyle/>
          <a:p>
            <a:r>
              <a:rPr lang="it-IT" sz="3200" dirty="0" smtClean="0">
                <a:latin typeface="HP Simplified"/>
                <a:cs typeface="HP Simplified"/>
              </a:rPr>
              <a:t>Prima della gara !!!!! </a:t>
            </a:r>
            <a:br>
              <a:rPr lang="it-IT" sz="3200" dirty="0" smtClean="0">
                <a:latin typeface="HP Simplified"/>
                <a:cs typeface="HP Simplified"/>
              </a:rPr>
            </a:b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22" y="2146851"/>
            <a:ext cx="8050695" cy="176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“riscaldamento” con  il Prototipo della gara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E’ importante perché le squadre cambiano  ogni volta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 questa fase i ragazzi si suddividono le domande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L’insegnante “capisce” le difficoltà e fornisce ulteriori  chiarimenti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57" y="4436431"/>
            <a:ext cx="1839494" cy="20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417443" y="1729407"/>
            <a:ext cx="8208551" cy="397565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Seconda fase: una settimana circa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1530626" y="278296"/>
            <a:ext cx="6916463" cy="608589"/>
          </a:xfrm>
        </p:spPr>
        <p:txBody>
          <a:bodyPr/>
          <a:lstStyle/>
          <a:p>
            <a:r>
              <a:rPr lang="it-IT" dirty="0" err="1" smtClean="0">
                <a:latin typeface="HP Simplified"/>
                <a:cs typeface="HP Simplified"/>
              </a:rPr>
              <a:t>DopoGara</a:t>
            </a:r>
            <a:r>
              <a:rPr lang="it-IT" dirty="0" smtClean="0">
                <a:latin typeface="HP Simplified"/>
                <a:cs typeface="HP Simplified"/>
              </a:rPr>
              <a:t> e Verifica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206487"/>
            <a:ext cx="83550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pubblica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prototipo di una verifica su Piano cartesiano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consiglia il percorso “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” da seguire (anche individualizzato)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Prossima gara (prima della verifica) sarà più impegnativa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Verifica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380" y="3591433"/>
            <a:ext cx="1949450" cy="24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wecan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67" y="437323"/>
            <a:ext cx="2007346" cy="1511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38" y="2166730"/>
            <a:ext cx="8045194" cy="40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ttangolo 7"/>
          <p:cNvSpPr>
            <a:spLocks noChangeArrowheads="1"/>
          </p:cNvSpPr>
          <p:nvPr/>
        </p:nvSpPr>
        <p:spPr bwMode="auto">
          <a:xfrm>
            <a:off x="2176463" y="488738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en-US">
              <a:solidFill>
                <a:schemeClr val="accent1"/>
              </a:solidFill>
              <a:latin typeface="HP Simplified"/>
            </a:endParaRPr>
          </a:p>
        </p:txBody>
      </p:sp>
      <p:sp>
        <p:nvSpPr>
          <p:cNvPr id="11268" name="Title 2"/>
          <p:cNvSpPr>
            <a:spLocks noGrp="1"/>
          </p:cNvSpPr>
          <p:nvPr>
            <p:ph type="title"/>
          </p:nvPr>
        </p:nvSpPr>
        <p:spPr>
          <a:xfrm>
            <a:off x="331789" y="313267"/>
            <a:ext cx="7007225" cy="61384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8174" y="5168347"/>
            <a:ext cx="8348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se provassimo a capovolgere l’insegnamento in modo da puntare, in classe,  sull’apprendimento collaborativo?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endParaRPr lang="it-IT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7130" cy="516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-1" y="1152938"/>
            <a:ext cx="9144001" cy="675861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In pochissime </a:t>
            </a:r>
            <a:r>
              <a:rPr lang="it-IT" sz="2400" b="1" dirty="0" err="1" smtClean="0">
                <a:solidFill>
                  <a:srgbClr val="FF0000"/>
                </a:solidFill>
                <a:latin typeface="HP Simplified"/>
                <a:cs typeface="HP Simplified"/>
              </a:rPr>
              <a:t>parole……</a:t>
            </a:r>
            <a:endParaRPr lang="en-US" sz="2400" b="1" dirty="0" smtClean="0">
              <a:solidFill>
                <a:srgbClr val="FF0000"/>
              </a:solidFill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653131" cy="894522"/>
          </a:xfrm>
        </p:spPr>
        <p:txBody>
          <a:bodyPr/>
          <a:lstStyle/>
          <a:p>
            <a:r>
              <a:rPr lang="it-IT" dirty="0">
                <a:latin typeface="HP Simplified"/>
                <a:cs typeface="HP Simplified"/>
              </a:rPr>
              <a:t>Cos’e’ la </a:t>
            </a:r>
            <a:r>
              <a:rPr lang="it-IT" dirty="0" smtClean="0">
                <a:latin typeface="HP Simplified"/>
                <a:cs typeface="HP Simplified"/>
              </a:rPr>
              <a:t>didattica capovolta </a:t>
            </a:r>
            <a:r>
              <a:rPr lang="it-IT" dirty="0">
                <a:latin typeface="HP Simplified"/>
                <a:cs typeface="HP Simplified"/>
              </a:rPr>
              <a:t>?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651" y="1731434"/>
            <a:ext cx="631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scuola si fanno i compiti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(e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non solo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casa si seguono le (video) lezioni …. e non solo</a:t>
            </a:r>
          </a:p>
        </p:txBody>
      </p:sp>
      <p:pic>
        <p:nvPicPr>
          <p:cNvPr id="13317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954" y="3270343"/>
            <a:ext cx="2413000" cy="27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69" y="3829501"/>
            <a:ext cx="2729189" cy="24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616226" y="1908313"/>
            <a:ext cx="7533860" cy="4094922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Il mondo della comunicazione è cambiato in modo radicale negli ultimi anni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E’ (e sarà) molto più facile condividere appunti,verifiche,esercitazioni</a:t>
            </a: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E’ (e sarà) sempre più semplice condividere video , filmati, presentazioni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la didattica capovolta 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78295" y="1431236"/>
            <a:ext cx="8865704" cy="3319668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A casa lo studente può sfruttare  tutte le potenzialità offerte dagli strumenti online (esistenti e/o messi a disposizione dall’insegnante)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Si può utilizzare il tempo-scuola per attività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laboratoriali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e/o cooperative che  permettono una maggiore socializzazione;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E’ sicuramente più facile pensare ad una didattica personalizzata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la didattica capovolta ?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690" y="4867896"/>
            <a:ext cx="3695493" cy="18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1451114" y="258417"/>
            <a:ext cx="6995976" cy="628468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 casa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687" y="1152938"/>
            <a:ext cx="81103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possono  seguire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negli orari più opportuni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possono  rivedere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parti che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necessitano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rinforzo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possono approfondire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gli argomenti di maggior interesse</a:t>
            </a:r>
          </a:p>
        </p:txBody>
      </p:sp>
      <p:pic>
        <p:nvPicPr>
          <p:cNvPr id="143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71790" y="637444"/>
            <a:ext cx="1147819" cy="152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1292087" y="3021496"/>
            <a:ext cx="6986163" cy="453174"/>
          </a:xfrm>
        </p:spPr>
        <p:txBody>
          <a:bodyPr/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Il cambio di paradigma  : … A scuola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266219" y="4089720"/>
            <a:ext cx="8711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risolvono problemi, riflettendo e sistematizzando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apprende in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modo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it-IT" sz="2000" b="1" dirty="0" smtClean="0">
                <a:solidFill>
                  <a:srgbClr val="FF0000"/>
                </a:solidFill>
              </a:rPr>
              <a:t>cooperativo e collaborativo</a:t>
            </a:r>
            <a:endParaRPr lang="it-IT" sz="2000" b="1" dirty="0">
              <a:solidFill>
                <a:srgbClr val="FF0000"/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favorisce l’apprendimento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implicito e personalizzato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718" y="3816625"/>
            <a:ext cx="2340282" cy="207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77686" y="258418"/>
            <a:ext cx="8289236" cy="715618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19541142"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464800" y="3054625"/>
            <a:ext cx="8401370" cy="954157"/>
            <a:chOff x="290" y="1536"/>
            <a:chExt cx="5476" cy="663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364" y="1568"/>
              <a:ext cx="269" cy="335"/>
              <a:chOff x="970" y="284"/>
              <a:chExt cx="374" cy="484"/>
            </a:xfrm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970" y="284"/>
                <a:ext cx="260" cy="3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326" y="1690"/>
              <a:ext cx="400" cy="478"/>
              <a:chOff x="1006" y="2381"/>
              <a:chExt cx="578" cy="691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1006" y="2381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 rot="18415224">
              <a:off x="429" y="1763"/>
              <a:ext cx="376" cy="25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flipV="1">
              <a:off x="290" y="1930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1"/>
          <p:cNvSpPr>
            <a:spLocks noGrp="1"/>
          </p:cNvSpPr>
          <p:nvPr>
            <p:ph type="subTitle" idx="1"/>
          </p:nvPr>
        </p:nvSpPr>
        <p:spPr>
          <a:xfrm>
            <a:off x="0" y="1073426"/>
            <a:ext cx="8070574" cy="576470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E’ solo un possibile </a:t>
            </a:r>
            <a:r>
              <a:rPr lang="it-IT" sz="2400" b="1" dirty="0" err="1" smtClean="0">
                <a:solidFill>
                  <a:srgbClr val="FF0000"/>
                </a:solidFill>
                <a:latin typeface="HP Simplified"/>
                <a:cs typeface="HP Simplified"/>
              </a:rPr>
              <a:t>esempio…</a:t>
            </a:r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. </a:t>
            </a:r>
            <a:endParaRPr lang="en-US" sz="2400" b="1" dirty="0" smtClean="0">
              <a:solidFill>
                <a:srgbClr val="FF0000"/>
              </a:solidFill>
              <a:latin typeface="HP Simplified"/>
              <a:cs typeface="HP Simplified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470991" y="258417"/>
            <a:ext cx="6976098" cy="628468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Cosa si può utilizzare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9" y="1524001"/>
            <a:ext cx="89693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Ogni classe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può avere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suo indice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 mo’ di libro 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argomento  può essere trattato in modo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classe può avere a disposizione verifiche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con soluzioni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Tutti possono avere a disposizione giochi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logica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utilizzabili anche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dai docenti di sostegno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Vari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links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gare di matematica locali, nazionali ed internazionali</a:t>
            </a: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4569884"/>
            <a:ext cx="1797050" cy="181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789" y="4601634"/>
            <a:ext cx="1806575" cy="180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3713" y="4569884"/>
            <a:ext cx="1333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250" y="4290484"/>
            <a:ext cx="1963738" cy="18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1669774" y="0"/>
            <a:ext cx="7474226" cy="1570383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Didattica capovolta &amp; apprendimento collaborativo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258417" y="2458549"/>
            <a:ext cx="8572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ragazzi nativi digitali hanno altri stili di apprendimento e chiedono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sempre più spesso un insegnamento individualizzato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843" y="4294230"/>
            <a:ext cx="2623342" cy="23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37930" y="3419061"/>
            <a:ext cx="6520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ragazzi  possono apprendere  anche dai  loro coetanei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rapporto tra studenti ed insegnante è più integrato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-1"/>
            <a:ext cx="9144000" cy="1987827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 rot="10800000" flipV="1">
            <a:off x="1729408" y="1"/>
            <a:ext cx="6281529" cy="1808922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2860" dirty="0" smtClean="0"/>
              <a:t>Apprendimento </a:t>
            </a:r>
            <a:r>
              <a:rPr lang="it-IT" sz="2860" dirty="0" err="1" smtClean="0"/>
              <a:t>peer</a:t>
            </a:r>
            <a:r>
              <a:rPr lang="it-IT" sz="2860" dirty="0" smtClean="0"/>
              <a:t> </a:t>
            </a:r>
            <a:r>
              <a:rPr lang="it-IT" sz="2860" dirty="0" err="1" smtClean="0"/>
              <a:t>to</a:t>
            </a:r>
            <a:r>
              <a:rPr lang="it-IT" sz="2860" dirty="0" smtClean="0"/>
              <a:t> </a:t>
            </a:r>
            <a:r>
              <a:rPr lang="it-IT" sz="2860" dirty="0" err="1" smtClean="0"/>
              <a:t>peer</a:t>
            </a:r>
            <a:endParaRPr lang="it-IT" sz="286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3279912" y="1590261"/>
            <a:ext cx="5387005" cy="4333459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È  la comunicazione fra coetanei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ragazzi diventano protagonisti del processo formativo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Alcuni membri del gruppo, dopo essere stati opportunamente preparati, si reinseriscono nel gruppo con precisi compiti</a:t>
            </a:r>
          </a:p>
          <a:p>
            <a:pPr>
              <a:buFont typeface="Wingdings"/>
              <a:buChar char="Ø"/>
            </a:pP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</p:txBody>
      </p:sp>
      <p:pic>
        <p:nvPicPr>
          <p:cNvPr id="304129" name="Picture 1" descr="C:\Users\mate\Desktop\ForoItalico\cooperati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7259"/>
            <a:ext cx="3299791" cy="2494029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38540"/>
            <a:ext cx="9144000" cy="1331868"/>
            <a:chOff x="-178" y="1536"/>
            <a:chExt cx="5853" cy="911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4912</TotalTime>
  <Words>926</Words>
  <Application>Microsoft Office PowerPoint</Application>
  <PresentationFormat>Presentazione su schermo (4:3)</PresentationFormat>
  <Paragraphs>128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Blends</vt:lpstr>
      <vt:lpstr>Personalizza struttura</vt:lpstr>
      <vt:lpstr>Didattica inclusiva della matematica  </vt:lpstr>
      <vt:lpstr>               </vt:lpstr>
      <vt:lpstr>Cos’e’ la didattica capovolta ?</vt:lpstr>
      <vt:lpstr>Perché la didattica capovolta ?</vt:lpstr>
      <vt:lpstr>Cosa è la didattica capovolta ?</vt:lpstr>
      <vt:lpstr>A casa </vt:lpstr>
      <vt:lpstr>Cosa si può utilizzare</vt:lpstr>
      <vt:lpstr>Didattica capovolta &amp; apprendimento collaborativo</vt:lpstr>
      <vt:lpstr> Apprendimento peer to peer</vt:lpstr>
      <vt:lpstr>vantaggi Apprendimento peer to peer</vt:lpstr>
      <vt:lpstr> Apprendimento cooperativo e apprendimento collaborativo</vt:lpstr>
      <vt:lpstr> Per realizzare Apprendimento cooperativo o apprendimento collaborativo</vt:lpstr>
      <vt:lpstr>Diapositiva 13</vt:lpstr>
      <vt:lpstr>Diapositiva 14</vt:lpstr>
      <vt:lpstr>Percorsi di apprendimento alternativi</vt:lpstr>
      <vt:lpstr>esempio : gara su Piano Cartesiano</vt:lpstr>
      <vt:lpstr>Prima della gara !!!!!  </vt:lpstr>
      <vt:lpstr>DopoGara e Verifica</vt:lpstr>
      <vt:lpstr>Diapositiva 19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mate</cp:lastModifiedBy>
  <cp:revision>402</cp:revision>
  <dcterms:created xsi:type="dcterms:W3CDTF">2004-09-29T20:13:20Z</dcterms:created>
  <dcterms:modified xsi:type="dcterms:W3CDTF">2016-05-30T19:56:09Z</dcterms:modified>
</cp:coreProperties>
</file>