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67"/>
  </p:notesMasterIdLst>
  <p:handoutMasterIdLst>
    <p:handoutMasterId r:id="rId68"/>
  </p:handoutMasterIdLst>
  <p:sldIdLst>
    <p:sldId id="370" r:id="rId3"/>
    <p:sldId id="711" r:id="rId4"/>
    <p:sldId id="701" r:id="rId5"/>
    <p:sldId id="702" r:id="rId6"/>
    <p:sldId id="732" r:id="rId7"/>
    <p:sldId id="714" r:id="rId8"/>
    <p:sldId id="733" r:id="rId9"/>
    <p:sldId id="706" r:id="rId10"/>
    <p:sldId id="734" r:id="rId11"/>
    <p:sldId id="716" r:id="rId12"/>
    <p:sldId id="738" r:id="rId13"/>
    <p:sldId id="736" r:id="rId14"/>
    <p:sldId id="717" r:id="rId15"/>
    <p:sldId id="737" r:id="rId16"/>
    <p:sldId id="719" r:id="rId17"/>
    <p:sldId id="708" r:id="rId18"/>
    <p:sldId id="712" r:id="rId19"/>
    <p:sldId id="713" r:id="rId20"/>
    <p:sldId id="710" r:id="rId21"/>
    <p:sldId id="731" r:id="rId22"/>
    <p:sldId id="730" r:id="rId23"/>
    <p:sldId id="735" r:id="rId24"/>
    <p:sldId id="721" r:id="rId25"/>
    <p:sldId id="722" r:id="rId26"/>
    <p:sldId id="729" r:id="rId27"/>
    <p:sldId id="723" r:id="rId28"/>
    <p:sldId id="724" r:id="rId29"/>
    <p:sldId id="739" r:id="rId30"/>
    <p:sldId id="740" r:id="rId31"/>
    <p:sldId id="741" r:id="rId32"/>
    <p:sldId id="742" r:id="rId33"/>
    <p:sldId id="743" r:id="rId34"/>
    <p:sldId id="744" r:id="rId35"/>
    <p:sldId id="745" r:id="rId36"/>
    <p:sldId id="746" r:id="rId37"/>
    <p:sldId id="747" r:id="rId38"/>
    <p:sldId id="748" r:id="rId39"/>
    <p:sldId id="749" r:id="rId40"/>
    <p:sldId id="750" r:id="rId41"/>
    <p:sldId id="751" r:id="rId42"/>
    <p:sldId id="752" r:id="rId43"/>
    <p:sldId id="753" r:id="rId44"/>
    <p:sldId id="754" r:id="rId45"/>
    <p:sldId id="755" r:id="rId46"/>
    <p:sldId id="756" r:id="rId47"/>
    <p:sldId id="757" r:id="rId48"/>
    <p:sldId id="758" r:id="rId49"/>
    <p:sldId id="759" r:id="rId50"/>
    <p:sldId id="774" r:id="rId51"/>
    <p:sldId id="760" r:id="rId52"/>
    <p:sldId id="761" r:id="rId53"/>
    <p:sldId id="762" r:id="rId54"/>
    <p:sldId id="763" r:id="rId55"/>
    <p:sldId id="764" r:id="rId56"/>
    <p:sldId id="765" r:id="rId57"/>
    <p:sldId id="766" r:id="rId58"/>
    <p:sldId id="767" r:id="rId59"/>
    <p:sldId id="768" r:id="rId60"/>
    <p:sldId id="769" r:id="rId61"/>
    <p:sldId id="770" r:id="rId62"/>
    <p:sldId id="771" r:id="rId63"/>
    <p:sldId id="772" r:id="rId64"/>
    <p:sldId id="773" r:id="rId65"/>
    <p:sldId id="728" r:id="rId66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435FAD"/>
    <a:srgbClr val="D2452E"/>
    <a:srgbClr val="EAEAEA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67025" autoAdjust="0"/>
  </p:normalViewPr>
  <p:slideViewPr>
    <p:cSldViewPr snapToGrid="0">
      <p:cViewPr varScale="1">
        <p:scale>
          <a:sx n="48" d="100"/>
          <a:sy n="48" d="100"/>
        </p:scale>
        <p:origin x="-19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ea typeface="HP Simplified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04DA-66AA-42E6-978A-7A8A26A52E63}" type="datetime3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 May 2016</a:t>
            </a:fld>
            <a:endParaRPr lang="en-US">
              <a:ea typeface="HP Simplified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HP Simplified"/>
              </a:rPr>
              <a:t>HP Confidential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E303-6185-4857-989B-5410F534FC25}" type="slidenum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HP Simplifie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A52B-7593-4221-B3A5-B7CC1504E3BB}" type="slidenum">
              <a:rPr lang="en-US"/>
              <a:pPr/>
              <a:t>59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A52B-7593-4221-B3A5-B7CC1504E3BB}" type="slidenum">
              <a:rPr lang="en-US"/>
              <a:pPr/>
              <a:t>61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A52B-7593-4221-B3A5-B7CC1504E3BB}" type="slidenum">
              <a:rPr lang="en-US"/>
              <a:pPr/>
              <a:t>28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188D9-8D9D-401F-A225-682CA8B094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188D9-8D9D-401F-A225-682CA8B094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188D9-8D9D-401F-A225-682CA8B094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A52B-7593-4221-B3A5-B7CC1504E3BB}" type="slidenum">
              <a:rPr lang="en-US"/>
              <a:pPr/>
              <a:t>51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A52B-7593-4221-B3A5-B7CC1504E3BB}" type="slidenum">
              <a:rPr lang="en-US"/>
              <a:pPr/>
              <a:t>52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074BDA-4DA9-421E-9C62-FAD5B805B97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96D0-8871-4AEB-9C83-6A0242EAF66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9189-6227-48D3-AA83-0F5ED2253D8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BDC23-CA38-445C-9B83-1CC491246A7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2CC7-E7D8-4992-B23B-470D4A8CBEB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B99-C22E-4AFB-841F-F311C4428A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6EB7-DF95-4430-BCDD-8DC825AF1EC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984-00CB-4ECE-A848-6333F2C938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4100-75EA-40BF-82B6-442761F109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1618-3121-47DC-8088-D323E692D0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7E83-E098-4C29-BE27-514E8A4874A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13BD-322D-4AD5-AE69-036D0FFD4B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C0A5BD-0A88-49D7-90D6-E383D85E1E8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  <p:sldLayoutId id="2147483698" r:id="rId14"/>
    <p:sldLayoutId id="214748369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te\Desktop\siena\siena2016\1%20mcm%20MCD%20-%20A%20che%20serve%20'sta%20roba%20-%20Schooltoon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maticapovolta.i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1965" y="854765"/>
            <a:ext cx="7573618" cy="1630018"/>
          </a:xfrm>
        </p:spPr>
        <p:txBody>
          <a:bodyPr/>
          <a:lstStyle/>
          <a:p>
            <a:r>
              <a:rPr lang="it-IT" sz="3600" dirty="0" smtClean="0"/>
              <a:t>Didattica inclusiva della matematica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en-US" sz="20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5913" y="5943600"/>
            <a:ext cx="2903528" cy="357809"/>
          </a:xfrm>
        </p:spPr>
        <p:txBody>
          <a:bodyPr/>
          <a:lstStyle/>
          <a:p>
            <a:r>
              <a:rPr lang="en-US" sz="1560" dirty="0" smtClean="0"/>
              <a:t>Siena 13 </a:t>
            </a:r>
            <a:r>
              <a:rPr lang="en-US" sz="1560" dirty="0" err="1" smtClean="0"/>
              <a:t>maggio</a:t>
            </a:r>
            <a:r>
              <a:rPr lang="en-US" sz="1560" dirty="0" smtClean="0"/>
              <a:t> 2016</a:t>
            </a:r>
            <a:endParaRPr lang="en-US" sz="1560" dirty="0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3041374" y="5296439"/>
            <a:ext cx="512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Vera </a:t>
            </a:r>
            <a:r>
              <a:rPr lang="en-US" sz="2400" dirty="0" err="1" smtClean="0"/>
              <a:t>Francioli</a:t>
            </a:r>
            <a:r>
              <a:rPr lang="en-US" sz="2400" dirty="0" smtClean="0"/>
              <a:t> &amp; Claudio </a:t>
            </a:r>
            <a:r>
              <a:rPr lang="en-US" sz="2400" dirty="0" err="1" smtClean="0"/>
              <a:t>Marchesano</a:t>
            </a:r>
            <a:endParaRPr lang="en-US" sz="24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8416" y="795132"/>
            <a:ext cx="8090453" cy="10535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58417" y="2544417"/>
            <a:ext cx="7832035" cy="224676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sz="2800" kern="0" dirty="0" smtClean="0">
                <a:solidFill>
                  <a:schemeClr val="tx2"/>
                </a:solidFill>
              </a:rPr>
              <a:t> </a:t>
            </a:r>
            <a:r>
              <a:rPr lang="it-IT" sz="2800" kern="0" dirty="0" smtClean="0">
                <a:solidFill>
                  <a:schemeClr val="tx2"/>
                </a:solidFill>
              </a:rPr>
              <a:t>L</a:t>
            </a:r>
            <a:r>
              <a:rPr lang="it-IT" sz="2800" kern="0" dirty="0" smtClean="0">
                <a:solidFill>
                  <a:schemeClr val="tx2"/>
                </a:solidFill>
              </a:rPr>
              <a:t>’Insegnamento </a:t>
            </a:r>
            <a:r>
              <a:rPr lang="it-IT" sz="2800" kern="0" dirty="0" smtClean="0">
                <a:solidFill>
                  <a:schemeClr val="tx2"/>
                </a:solidFill>
              </a:rPr>
              <a:t>capovolto </a:t>
            </a:r>
            <a:r>
              <a:rPr lang="it-IT" sz="2800" kern="0" dirty="0" smtClean="0">
                <a:solidFill>
                  <a:schemeClr val="tx2"/>
                </a:solidFill>
              </a:rPr>
              <a:t>e l’ </a:t>
            </a:r>
            <a:r>
              <a:rPr lang="it-IT" sz="2800" kern="0" dirty="0" smtClean="0">
                <a:solidFill>
                  <a:schemeClr val="tx2"/>
                </a:solidFill>
              </a:rPr>
              <a:t>Apprendimento </a:t>
            </a:r>
            <a:r>
              <a:rPr lang="it-IT" sz="2800" kern="0" dirty="0" smtClean="0">
                <a:solidFill>
                  <a:schemeClr val="tx2"/>
                </a:solidFill>
              </a:rPr>
              <a:t>c</a:t>
            </a:r>
            <a:r>
              <a:rPr lang="it-IT" sz="2800" kern="0" dirty="0" smtClean="0">
                <a:solidFill>
                  <a:schemeClr val="tx2"/>
                </a:solidFill>
              </a:rPr>
              <a:t>ollaborativo p</a:t>
            </a:r>
            <a:r>
              <a:rPr lang="it-IT" sz="2800" kern="0" dirty="0" smtClean="0">
                <a:solidFill>
                  <a:schemeClr val="tx2"/>
                </a:solidFill>
              </a:rPr>
              <a:t>ossono aprire la strada a percorsi alternativi ed efficaci</a:t>
            </a:r>
            <a:endParaRPr lang="it-IT" sz="2800" kern="0" dirty="0" smtClean="0">
              <a:solidFill>
                <a:schemeClr val="tx2"/>
              </a:solidFill>
            </a:endParaRPr>
          </a:p>
          <a:p>
            <a:endParaRPr lang="it-IT" sz="2800" kern="0" dirty="0" smtClean="0">
              <a:solidFill>
                <a:schemeClr val="tx2"/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1"/>
          <p:cNvSpPr>
            <a:spLocks noGrp="1"/>
          </p:cNvSpPr>
          <p:nvPr>
            <p:ph type="subTitle" idx="1"/>
          </p:nvPr>
        </p:nvSpPr>
        <p:spPr>
          <a:xfrm>
            <a:off x="0" y="1073426"/>
            <a:ext cx="8070574" cy="57647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E’ solo un possibile </a:t>
            </a:r>
            <a:r>
              <a:rPr lang="it-IT" sz="2400" b="1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esempio…</a:t>
            </a:r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. </a:t>
            </a:r>
            <a:endParaRPr lang="en-US" sz="2400" b="1" dirty="0" smtClean="0">
              <a:solidFill>
                <a:srgbClr val="FF0000"/>
              </a:solidFill>
              <a:latin typeface="HP Simplified"/>
              <a:cs typeface="HP Simplified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470991" y="258417"/>
            <a:ext cx="6976098" cy="62846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Cosa si può utilizzare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9" y="1524001"/>
            <a:ext cx="89693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Ogni classe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può avere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suo indice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 mo’ di libro 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argomento  può essere trattato in modo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classe può avere a disposizione verifiche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con soluzioni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Tutti possono avere a disposizione giochi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logica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utilizzabili anche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dai docenti di sostegno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Vari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links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gare di matematica locali, nazionali ed internazionali</a:t>
            </a: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4569884"/>
            <a:ext cx="1797050" cy="181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789" y="4601634"/>
            <a:ext cx="1806575" cy="18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3713" y="4569884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250" y="4290484"/>
            <a:ext cx="1963738" cy="18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1"/>
          <p:cNvSpPr>
            <a:spLocks noGrp="1"/>
          </p:cNvSpPr>
          <p:nvPr>
            <p:ph type="subTitle" idx="1"/>
          </p:nvPr>
        </p:nvSpPr>
        <p:spPr>
          <a:xfrm>
            <a:off x="-1" y="1053549"/>
            <a:ext cx="9541565" cy="735494"/>
          </a:xfrm>
        </p:spPr>
        <p:txBody>
          <a:bodyPr/>
          <a:lstStyle/>
          <a:p>
            <a:r>
              <a:rPr lang="it-IT" sz="2400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…</a:t>
            </a:r>
            <a:r>
              <a:rPr lang="it-IT" sz="2400" b="1" dirty="0" err="1" smtClean="0">
                <a:solidFill>
                  <a:srgbClr val="FF0000"/>
                </a:solidFill>
              </a:rPr>
              <a:t>E</a:t>
            </a:r>
            <a:r>
              <a:rPr lang="it-IT" sz="2400" b="1" dirty="0" smtClean="0">
                <a:solidFill>
                  <a:srgbClr val="FF0000"/>
                </a:solidFill>
              </a:rPr>
              <a:t>’ aperto a tutti (senza iscrizioni o diavolerie varie) e costituisce materiale autoprodotto sostitutivo dei libri di testo</a:t>
            </a:r>
          </a:p>
          <a:p>
            <a:r>
              <a:rPr lang="it-IT" sz="2400" dirty="0" smtClean="0">
                <a:latin typeface="HP Simplified"/>
                <a:cs typeface="HP Simplified"/>
              </a:rPr>
              <a:t>. </a:t>
            </a:r>
            <a:endParaRPr lang="en-US" sz="2400" dirty="0" smtClean="0">
              <a:latin typeface="HP Simplified"/>
              <a:cs typeface="HP Simplified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470991" y="258417"/>
            <a:ext cx="6976098" cy="62846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www.matematicapovolta.it</a:t>
            </a:r>
            <a:endParaRPr lang="en-US" dirty="0">
              <a:latin typeface="HP Simplified"/>
              <a:cs typeface="HP Simplified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38538" y="2922104"/>
            <a:ext cx="8627166" cy="331967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Ogni classe ha il suo indice di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a mo’ di libro 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Ogni argomento  è trattato in modo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Ogni classe ha a disposizione verifiche con soluzioni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Ci sono giochi di logica utilizzabili anche dai docenti di sostegno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Ci sono 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links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a gare di matematica locali, nazionali ed internazionali</a:t>
            </a:r>
          </a:p>
          <a:p>
            <a:pPr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0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7687" y="1133061"/>
            <a:ext cx="8354257" cy="289624"/>
          </a:xfrm>
        </p:spPr>
        <p:txBody>
          <a:bodyPr/>
          <a:lstStyle/>
          <a:p>
            <a:r>
              <a:rPr lang="it-IT" dirty="0" smtClean="0"/>
              <a:t>C’è sempre un modo diverso per vedere le cose …</a:t>
            </a:r>
            <a:endParaRPr lang="en-US" dirty="0"/>
          </a:p>
        </p:txBody>
      </p:sp>
      <p:pic>
        <p:nvPicPr>
          <p:cNvPr id="6" name="1 mcm MCD - A che serve 'sta roba - Schoolto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98876" y="1611775"/>
            <a:ext cx="4984831" cy="4813515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1630017" y="0"/>
            <a:ext cx="7036905" cy="815009"/>
          </a:xfrm>
        </p:spPr>
        <p:txBody>
          <a:bodyPr/>
          <a:lstStyle/>
          <a:p>
            <a:r>
              <a:rPr lang="it-IT" dirty="0" smtClean="0"/>
              <a:t>Cosa utilizziamo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HP Simplified"/>
                <a:cs typeface="HP Simplified"/>
              </a:rPr>
              <a:t>QUALI TESTI </a:t>
            </a:r>
            <a:r>
              <a:rPr lang="it-IT" sz="3200" dirty="0" smtClean="0">
                <a:latin typeface="HP Simplified"/>
                <a:cs typeface="HP Simplified"/>
              </a:rPr>
              <a:t>INSERIAMO</a:t>
            </a:r>
            <a:endParaRPr lang="it-IT" sz="3200" dirty="0">
              <a:latin typeface="HP Simplified"/>
              <a:cs typeface="HP Simplified"/>
            </a:endParaRPr>
          </a:p>
        </p:txBody>
      </p:sp>
      <p:pic>
        <p:nvPicPr>
          <p:cNvPr id="22533" name="Picture 14" descr="allenamen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189" y="1244601"/>
            <a:ext cx="1533525" cy="2044700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7" name="Segnaposto contenuto 16" descr="successo.jpe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723145" y="3944869"/>
            <a:ext cx="2619375" cy="1743075"/>
          </a:xfrm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 rot="10800000" flipV="1">
            <a:off x="318051" y="1868556"/>
            <a:ext cx="5227983" cy="288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Avere testi di facile consultazione:  formalismi e simboli essenziali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Stimolare la curiosità e l’ approfondimento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Chiarire i nuclei fondanti, senza pretendere di essere esaustivi su tutta la linea teorica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Allenarsi:  esercizi da svolgere, con la possibilità di avere esercizi svolti da consultare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D245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6105" y="1391477"/>
            <a:ext cx="508883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8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Le questioni importanti alle quali rispondere sono: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6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>
                <a:latin typeface="HP Simplified"/>
                <a:cs typeface="HP Simplified"/>
              </a:rPr>
              <a:t> </a:t>
            </a:r>
            <a:r>
              <a:rPr lang="it-IT" sz="3200" dirty="0">
                <a:latin typeface="HP Simplified"/>
                <a:cs typeface="HP Simplified"/>
              </a:rPr>
              <a:t>UN </a:t>
            </a:r>
            <a:r>
              <a:rPr lang="it-IT" sz="3200" dirty="0" smtClean="0">
                <a:latin typeface="HP Simplified"/>
                <a:cs typeface="HP Simplified"/>
              </a:rPr>
              <a:t>POSSIBILE IPERTESTO</a:t>
            </a:r>
            <a:endParaRPr lang="it-IT" sz="3200" dirty="0">
              <a:latin typeface="HP Simplified"/>
              <a:cs typeface="HP Simplified"/>
            </a:endParaRPr>
          </a:p>
        </p:txBody>
      </p:sp>
      <p:pic>
        <p:nvPicPr>
          <p:cNvPr id="23556" name="Picture 9" descr="cent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7580877" y="2504662"/>
            <a:ext cx="1253126" cy="1108490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7" name="Segnaposto contenuto 16" descr="successo1.jpe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701861" y="4194312"/>
            <a:ext cx="1569342" cy="1604687"/>
          </a:xfrm>
        </p:spPr>
      </p:pic>
      <p:sp>
        <p:nvSpPr>
          <p:cNvPr id="18" name="Segnaposto contenuto 2"/>
          <p:cNvSpPr txBox="1">
            <a:spLocks/>
          </p:cNvSpPr>
          <p:nvPr/>
        </p:nvSpPr>
        <p:spPr bwMode="auto">
          <a:xfrm rot="10800000" flipV="1">
            <a:off x="298173" y="1113183"/>
            <a:ext cx="6798366" cy="453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kumimoji="0" 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Aspetto teorico snello ed essenziale: proporre soltanto il nucleo fondante, e in </a:t>
            </a: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classe, a seconda della situazione, arricchire la teoria</a:t>
            </a:r>
            <a:endParaRPr lang="it-IT" sz="2400" b="1" dirty="0" smtClean="0">
              <a:solidFill>
                <a:schemeClr val="tx2"/>
              </a:solidFill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err="1" smtClean="0">
                <a:solidFill>
                  <a:schemeClr val="tx2"/>
                </a:solidFill>
                <a:latin typeface="HP Simplified"/>
                <a:cs typeface="HP Simplified"/>
              </a:rPr>
              <a:t>Links</a:t>
            </a: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 a numerosi sottoargomenti per stimolare la curiosità e gli approfondimenti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Immagini colorate e divertenti per rendere più accattivante il contenuto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Esercizi sia svolti che da svolgere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D245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1"/>
          <p:cNvSpPr>
            <a:spLocks noGrp="1"/>
          </p:cNvSpPr>
          <p:nvPr>
            <p:ph type="subTitle" idx="1"/>
          </p:nvPr>
        </p:nvSpPr>
        <p:spPr>
          <a:xfrm>
            <a:off x="0" y="1053547"/>
            <a:ext cx="8428383" cy="516835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Accessibili, efficaci , coinvolgenti ….</a:t>
            </a:r>
            <a:endParaRPr lang="en-US" sz="2400" b="1" dirty="0" smtClean="0">
              <a:solidFill>
                <a:srgbClr val="FF0000"/>
              </a:solidFill>
              <a:latin typeface="HP Simplified"/>
              <a:cs typeface="HP Simplified"/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1252330" y="0"/>
            <a:ext cx="8368748" cy="616227"/>
          </a:xfrm>
        </p:spPr>
        <p:txBody>
          <a:bodyPr/>
          <a:lstStyle/>
          <a:p>
            <a:r>
              <a:rPr lang="it-IT" sz="3600" dirty="0">
                <a:latin typeface="HP Simplified"/>
                <a:cs typeface="HP Simplified"/>
              </a:rPr>
              <a:t>Quali </a:t>
            </a:r>
            <a:r>
              <a:rPr lang="it-IT" sz="3600" dirty="0" err="1">
                <a:latin typeface="HP Simplified"/>
                <a:cs typeface="HP Simplified"/>
              </a:rPr>
              <a:t>videolezioni</a:t>
            </a:r>
            <a:r>
              <a:rPr lang="it-IT" sz="3600" dirty="0">
                <a:latin typeface="HP Simplified"/>
                <a:cs typeface="HP Simplified"/>
              </a:rPr>
              <a:t> </a:t>
            </a:r>
            <a:r>
              <a:rPr lang="it-IT" sz="3600" dirty="0" smtClean="0">
                <a:latin typeface="HP Simplified"/>
                <a:cs typeface="HP Simplified"/>
              </a:rPr>
              <a:t>abbiamo </a:t>
            </a:r>
            <a:r>
              <a:rPr lang="it-IT" sz="3600" dirty="0" err="1" smtClean="0">
                <a:latin typeface="HP Simplified"/>
                <a:cs typeface="HP Simplified"/>
              </a:rPr>
              <a:t>scelto…</a:t>
            </a:r>
            <a:r>
              <a:rPr lang="it-IT" sz="3600" dirty="0" smtClean="0">
                <a:latin typeface="HP Simplified"/>
                <a:cs typeface="HP Simplified"/>
              </a:rPr>
              <a:t>.</a:t>
            </a:r>
            <a:endParaRPr lang="en-US" sz="36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808922"/>
            <a:ext cx="9085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Gratuite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Sintetiche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Comunicazione chiara ed efficace 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Gradevoli e divertenti, quando è possibile</a:t>
            </a: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238" y="4341284"/>
            <a:ext cx="2990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4201585"/>
            <a:ext cx="2154238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599" y="1717106"/>
            <a:ext cx="2798763" cy="23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0" y="4500034"/>
            <a:ext cx="143351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669774" y="0"/>
            <a:ext cx="7474226" cy="1570383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Didattica capovolta &amp; apprendimento collaborativo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258417" y="2458549"/>
            <a:ext cx="8572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nativi digitali hanno altri stili di apprendimento e chiedono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sempre più spesso un insegnamento individualizzato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843" y="4294230"/>
            <a:ext cx="2623342" cy="23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37930" y="3419061"/>
            <a:ext cx="6520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 possono apprendere  anche dai  loro coetanei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rapporto tra studenti ed insegnante è più integrato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"/>
            <a:ext cx="9144000" cy="1987827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 rot="10800000" flipV="1">
            <a:off x="1729408" y="1"/>
            <a:ext cx="6281529" cy="1808922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860" dirty="0" smtClean="0"/>
              <a:t>Apprendimento </a:t>
            </a:r>
            <a:r>
              <a:rPr lang="it-IT" sz="2860" dirty="0" err="1" smtClean="0"/>
              <a:t>peer</a:t>
            </a:r>
            <a:r>
              <a:rPr lang="it-IT" sz="2860" dirty="0" smtClean="0"/>
              <a:t> </a:t>
            </a:r>
            <a:r>
              <a:rPr lang="it-IT" sz="2860" dirty="0" err="1" smtClean="0"/>
              <a:t>to</a:t>
            </a:r>
            <a:r>
              <a:rPr lang="it-IT" sz="2860" dirty="0" smtClean="0"/>
              <a:t> </a:t>
            </a:r>
            <a:r>
              <a:rPr lang="it-IT" sz="2860" dirty="0" err="1" smtClean="0"/>
              <a:t>peer</a:t>
            </a:r>
            <a:endParaRPr lang="it-IT" sz="286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3279912" y="1590261"/>
            <a:ext cx="5387005" cy="4333459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È  la comunicazione fra coetanei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ragazzi diventano protagonisti del processo formativo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Alcuni membri del gruppo, dopo essere stati opportunamente preparati, si reinseriscono nel gruppo con precisi compiti</a:t>
            </a:r>
          </a:p>
          <a:p>
            <a:pPr>
              <a:buFont typeface="Wingdings"/>
              <a:buChar char="Ø"/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</p:txBody>
      </p:sp>
      <p:pic>
        <p:nvPicPr>
          <p:cNvPr id="304129" name="Picture 1" descr="C:\Users\mate\Desktop\ForoItalico\cooperat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7259"/>
            <a:ext cx="3299791" cy="2494029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38540"/>
            <a:ext cx="9144000" cy="1331868"/>
            <a:chOff x="-178" y="1536"/>
            <a:chExt cx="5853" cy="91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11357" y="377687"/>
            <a:ext cx="7275442" cy="974035"/>
          </a:xfrm>
        </p:spPr>
        <p:txBody>
          <a:bodyPr/>
          <a:lstStyle/>
          <a:p>
            <a:r>
              <a:rPr lang="it-IT" sz="2860" dirty="0" smtClean="0"/>
              <a:t>vantaggi Apprendimento </a:t>
            </a:r>
            <a:r>
              <a:rPr lang="it-IT" sz="2860" dirty="0" err="1" smtClean="0"/>
              <a:t>peer</a:t>
            </a:r>
            <a:r>
              <a:rPr lang="it-IT" sz="2860" dirty="0" smtClean="0"/>
              <a:t> </a:t>
            </a:r>
            <a:r>
              <a:rPr lang="it-IT" sz="2860" dirty="0" err="1" smtClean="0"/>
              <a:t>to</a:t>
            </a:r>
            <a:r>
              <a:rPr lang="it-IT" sz="2860" dirty="0" smtClean="0"/>
              <a:t> </a:t>
            </a:r>
            <a:r>
              <a:rPr lang="it-IT" sz="2860" dirty="0" err="1" smtClean="0"/>
              <a:t>peer</a:t>
            </a:r>
            <a:endParaRPr lang="it-IT" sz="286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58414" y="1610138"/>
            <a:ext cx="7951308" cy="481054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Rende più maturi i ragazzi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Tutti comprendono che il rapporto tra coetanei può essere utilizzato anche oltre il semplice gioco/passatempo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Il tutor-educatore utilizza un linguaggio più adatto 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Osservando le dinamiche all’interno dei gruppi, l’insegnante si rende conto , ad esempio, delle difficoltà che incontrano</a:t>
            </a:r>
          </a:p>
          <a:p>
            <a:pPr>
              <a:buFont typeface="Wingdings"/>
              <a:buChar char="Ø"/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9144000" cy="1530626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749287" y="-357810"/>
            <a:ext cx="6818243" cy="1908313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3600" dirty="0" smtClean="0"/>
              <a:t>Apprendimento </a:t>
            </a:r>
            <a:r>
              <a:rPr lang="it-IT" sz="3600" dirty="0" smtClean="0">
                <a:solidFill>
                  <a:srgbClr val="FF0000"/>
                </a:solidFill>
              </a:rPr>
              <a:t>cooperativo</a:t>
            </a:r>
            <a:r>
              <a:rPr lang="it-IT" sz="3600" dirty="0" smtClean="0"/>
              <a:t> e apprendimento </a:t>
            </a:r>
            <a:r>
              <a:rPr lang="it-IT" sz="3600" dirty="0" smtClean="0">
                <a:solidFill>
                  <a:srgbClr val="FF0000"/>
                </a:solidFill>
              </a:rPr>
              <a:t>collaborativo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77076" y="1749287"/>
            <a:ext cx="8368749" cy="423407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Sono metodi didattici che utilizzano gruppi composti da pochi studenti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 ciascun gruppo tutti gli studenti lavorano insieme con lo scopo di migliorare il loro apprendimento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Possono essere utilizzati in tutte le materie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Non si può parlare di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apprendimento cooperativo/collaborativo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ogni volta che i ragazzi svolgono un esercizio insieme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rgbClr val="D2452E"/>
                </a:solidFill>
              </a:rPr>
              <a:t>O :Perché non usare simboli colorati ?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15008" y="1411357"/>
            <a:ext cx="7891669" cy="4591878"/>
          </a:xfrm>
        </p:spPr>
        <p:txBody>
          <a:bodyPr/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Insegnare ed apprendere non sono sinonimi.</a:t>
            </a:r>
            <a:b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Possiamo insegnare ed insegnare bene, </a:t>
            </a:r>
            <a:b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senza che gli studenti imparino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err="1" smtClean="0">
                <a:solidFill>
                  <a:srgbClr val="FF0000"/>
                </a:solidFill>
              </a:rPr>
              <a:t>G.M.Bodner</a:t>
            </a:r>
            <a:r>
              <a:rPr lang="it-IT" sz="2800" dirty="0" smtClean="0">
                <a:solidFill>
                  <a:srgbClr val="FF0000"/>
                </a:solidFill>
              </a:rPr>
              <a:t>  “</a:t>
            </a:r>
            <a:r>
              <a:rPr lang="it-IT" sz="2800" dirty="0" err="1" smtClean="0">
                <a:solidFill>
                  <a:srgbClr val="FF0000"/>
                </a:solidFill>
              </a:rPr>
              <a:t>Constructivism</a:t>
            </a:r>
            <a:r>
              <a:rPr lang="it-IT" sz="2800" dirty="0" smtClean="0">
                <a:solidFill>
                  <a:srgbClr val="FF0000"/>
                </a:solidFill>
              </a:rPr>
              <a:t>: A </a:t>
            </a:r>
            <a:r>
              <a:rPr lang="it-IT" sz="2800" dirty="0" err="1" smtClean="0">
                <a:solidFill>
                  <a:srgbClr val="FF0000"/>
                </a:solidFill>
              </a:rPr>
              <a:t>theory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of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knowledge</a:t>
            </a:r>
            <a:r>
              <a:rPr lang="it-IT" sz="2800" dirty="0" smtClean="0">
                <a:solidFill>
                  <a:srgbClr val="FF0000"/>
                </a:solidFill>
              </a:rPr>
              <a:t>”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4937" y="0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490870" y="298173"/>
            <a:ext cx="673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Insegnamento e apprendimento</a:t>
            </a:r>
            <a:endParaRPr lang="it-IT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749287" y="-357809"/>
            <a:ext cx="7394713" cy="2186610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800" i="1" dirty="0" smtClean="0"/>
              <a:t>Per realizzare </a:t>
            </a:r>
            <a:r>
              <a:rPr lang="it-IT" sz="2800" dirty="0" smtClean="0"/>
              <a:t>Apprendimento </a:t>
            </a:r>
            <a:r>
              <a:rPr lang="it-IT" sz="2800" dirty="0" smtClean="0">
                <a:solidFill>
                  <a:srgbClr val="FF0000"/>
                </a:solidFill>
              </a:rPr>
              <a:t>cooperativo</a:t>
            </a:r>
            <a:r>
              <a:rPr lang="it-IT" sz="2800" dirty="0" smtClean="0"/>
              <a:t> o apprendimento </a:t>
            </a:r>
            <a:r>
              <a:rPr lang="it-IT" sz="2800" dirty="0" smtClean="0">
                <a:solidFill>
                  <a:srgbClr val="FF0000"/>
                </a:solidFill>
              </a:rPr>
              <a:t>collaborativo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77076" y="1749287"/>
            <a:ext cx="8368749" cy="423407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È  necessario avere un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“ buon clima “ 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in classe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Possono richiedere tempi lunghi, ma anche la convinzione profonda del valore formativo di un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clima sereno e collaborativo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Non dimenticare mai che rappresentano soprattutto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apprendimento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e non solo socializzazione in presenza (che pure è importante)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I risultati migliori si ottengono quando si impara 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conoscere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, 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pensare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e 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risolvere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i problemi insieme !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rgbClr val="D2452E"/>
                </a:solidFill>
              </a:rPr>
              <a:t>O :Perché non usare simboli colorati 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72816" y="0"/>
            <a:ext cx="7971184" cy="10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Comic Sans MS" pitchFamily="66" charset="0"/>
              </a:rPr>
              <a:t>Diversi </a:t>
            </a:r>
            <a:r>
              <a:rPr lang="it-IT" sz="2800" b="1" dirty="0" smtClean="0">
                <a:solidFill>
                  <a:schemeClr val="tx2"/>
                </a:solidFill>
                <a:latin typeface="Comic Sans MS" pitchFamily="66" charset="0"/>
              </a:rPr>
              <a:t>tipi di Apprendimento </a:t>
            </a:r>
            <a:r>
              <a:rPr lang="it-IT" sz="2800" b="1" dirty="0">
                <a:solidFill>
                  <a:schemeClr val="tx2"/>
                </a:solidFill>
                <a:latin typeface="Comic Sans MS" pitchFamily="66" charset="0"/>
              </a:rPr>
              <a:t>Cooperativo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93913"/>
            <a:ext cx="8865704" cy="58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>
                <a:latin typeface="Comic Sans MS" pitchFamily="66" charset="0"/>
              </a:rPr>
              <a:t>Esistono diverse </a:t>
            </a:r>
            <a:r>
              <a:rPr lang="it-IT" sz="2200" dirty="0" smtClean="0">
                <a:latin typeface="Comic Sans MS" pitchFamily="66" charset="0"/>
              </a:rPr>
              <a:t>modalità </a:t>
            </a:r>
            <a:r>
              <a:rPr lang="it-IT" sz="2200" dirty="0">
                <a:latin typeface="Comic Sans MS" pitchFamily="66" charset="0"/>
              </a:rPr>
              <a:t>di Cooperative </a:t>
            </a:r>
            <a:r>
              <a:rPr lang="it-IT" sz="2200" dirty="0" err="1">
                <a:latin typeface="Comic Sans MS" pitchFamily="66" charset="0"/>
              </a:rPr>
              <a:t>Learning</a:t>
            </a:r>
            <a:r>
              <a:rPr lang="it-IT" sz="2200" dirty="0">
                <a:latin typeface="Comic Sans MS" pitchFamily="66" charset="0"/>
              </a:rPr>
              <a:t>, caratterizzate dal diverso modo in cui vengono strutturate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l’interdipendenza positiva, l’interazione</a:t>
            </a:r>
            <a:r>
              <a:rPr lang="it-IT" sz="2200" dirty="0">
                <a:latin typeface="Comic Sans MS" pitchFamily="66" charset="0"/>
              </a:rPr>
              <a:t>,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 motivazione all’apprendimento</a:t>
            </a:r>
            <a:r>
              <a:rPr lang="it-IT" sz="2200" dirty="0">
                <a:latin typeface="Comic Sans MS" pitchFamily="66" charset="0"/>
              </a:rPr>
              <a:t>, il </a:t>
            </a:r>
            <a:r>
              <a:rPr lang="it-IT" sz="2200" dirty="0">
                <a:solidFill>
                  <a:srgbClr val="FF0000"/>
                </a:solidFill>
                <a:latin typeface="Comic Sans MS" pitchFamily="66" charset="0"/>
              </a:rPr>
              <a:t>compito</a:t>
            </a:r>
            <a:r>
              <a:rPr lang="it-IT" sz="2200" dirty="0">
                <a:latin typeface="Comic Sans MS" pitchFamily="66" charset="0"/>
              </a:rPr>
              <a:t> e il </a:t>
            </a:r>
            <a:r>
              <a:rPr lang="it-IT" sz="2200" dirty="0">
                <a:solidFill>
                  <a:srgbClr val="FF0000"/>
                </a:solidFill>
                <a:latin typeface="Comic Sans MS" pitchFamily="66" charset="0"/>
              </a:rPr>
              <a:t>ruolo</a:t>
            </a:r>
            <a:r>
              <a:rPr lang="it-IT" sz="2200" dirty="0">
                <a:latin typeface="Comic Sans MS" pitchFamily="66" charset="0"/>
              </a:rPr>
              <a:t> </a:t>
            </a:r>
            <a:r>
              <a:rPr lang="it-IT" sz="2200" dirty="0" smtClean="0">
                <a:latin typeface="Comic Sans MS" pitchFamily="66" charset="0"/>
              </a:rPr>
              <a:t>dell</a:t>
            </a:r>
            <a:r>
              <a:rPr lang="it-IT" sz="2200" dirty="0" smtClean="0">
                <a:solidFill>
                  <a:srgbClr val="FF0000"/>
                </a:solidFill>
                <a:latin typeface="Comic Sans MS" pitchFamily="66" charset="0"/>
              </a:rPr>
              <a:t>’insegnante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it-IT" sz="2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GROUP INVESTIGATION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STUDENT TEAM LEARNING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COMPLEX INSTRUCTION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COLLABORATIVE APPROACH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LEARNING TOGHETHER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STRUCTURAL </a:t>
            </a:r>
            <a:r>
              <a:rPr lang="it-IT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APPROACH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it-IT" sz="2200" dirty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>
                <a:latin typeface="Comic Sans MS" pitchFamily="66" charset="0"/>
              </a:rPr>
              <a:t>Per ulteriori </a:t>
            </a:r>
            <a:r>
              <a:rPr lang="it-IT" sz="2200" dirty="0" smtClean="0">
                <a:latin typeface="Comic Sans MS" pitchFamily="66" charset="0"/>
              </a:rPr>
              <a:t>approfondimenti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 err="1" smtClean="0">
                <a:latin typeface="Comic Sans MS" pitchFamily="66" charset="0"/>
              </a:rPr>
              <a:t>Johnson</a:t>
            </a:r>
            <a:r>
              <a:rPr lang="it-IT" sz="2200" dirty="0">
                <a:latin typeface="Comic Sans MS" pitchFamily="66" charset="0"/>
              </a:rPr>
              <a:t>, </a:t>
            </a:r>
            <a:r>
              <a:rPr lang="it-IT" sz="2200" dirty="0" err="1">
                <a:latin typeface="Comic Sans MS" pitchFamily="66" charset="0"/>
              </a:rPr>
              <a:t>Johnson</a:t>
            </a:r>
            <a:r>
              <a:rPr lang="it-IT" sz="2200" dirty="0">
                <a:latin typeface="Comic Sans MS" pitchFamily="66" charset="0"/>
              </a:rPr>
              <a:t> e </a:t>
            </a:r>
            <a:r>
              <a:rPr lang="it-IT" sz="2200" dirty="0" err="1">
                <a:latin typeface="Comic Sans MS" pitchFamily="66" charset="0"/>
              </a:rPr>
              <a:t>Holubec</a:t>
            </a:r>
            <a:r>
              <a:rPr lang="it-IT" sz="2200" dirty="0">
                <a:latin typeface="Comic Sans MS" pitchFamily="66" charset="0"/>
              </a:rPr>
              <a:t>: “</a:t>
            </a:r>
            <a:r>
              <a:rPr lang="it-IT" sz="2200" i="1" dirty="0">
                <a:latin typeface="Comic Sans MS" pitchFamily="66" charset="0"/>
              </a:rPr>
              <a:t>Apprendimento Cooperativo in classe</a:t>
            </a:r>
            <a:r>
              <a:rPr lang="it-IT" sz="2200" dirty="0">
                <a:latin typeface="Comic Sans MS" pitchFamily="66" charset="0"/>
              </a:rPr>
              <a:t>” </a:t>
            </a:r>
            <a:endParaRPr lang="it-IT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 err="1" smtClean="0">
                <a:latin typeface="Comic Sans MS" pitchFamily="66" charset="0"/>
              </a:rPr>
              <a:t>Kagan</a:t>
            </a:r>
            <a:r>
              <a:rPr lang="it-IT" sz="2200" dirty="0" smtClean="0">
                <a:latin typeface="Comic Sans MS" pitchFamily="66" charset="0"/>
              </a:rPr>
              <a:t>:“</a:t>
            </a:r>
            <a:r>
              <a:rPr lang="it-IT" sz="2200" i="1" dirty="0" smtClean="0">
                <a:latin typeface="Comic Sans MS" pitchFamily="66" charset="0"/>
              </a:rPr>
              <a:t>L’apprendimento  cooperativo:l’approccio strutturale</a:t>
            </a:r>
            <a:r>
              <a:rPr lang="it-IT" sz="2200" i="1" dirty="0">
                <a:latin typeface="Comic Sans MS" pitchFamily="66" charset="0"/>
              </a:rPr>
              <a:t>”.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1" cy="954157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72816" y="0"/>
            <a:ext cx="7971184" cy="10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  <a:latin typeface="Comic Sans MS" pitchFamily="66" charset="0"/>
              </a:rPr>
              <a:t>Apprendimento Collaborativo</a:t>
            </a:r>
            <a:endParaRPr lang="it-IT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1" cy="954157"/>
            <a:chOff x="-178" y="1536"/>
            <a:chExt cx="5853" cy="91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Segnaposto contenuto 2"/>
          <p:cNvSpPr txBox="1">
            <a:spLocks/>
          </p:cNvSpPr>
          <p:nvPr/>
        </p:nvSpPr>
        <p:spPr>
          <a:xfrm rot="10800000" flipV="1">
            <a:off x="357808" y="1331843"/>
            <a:ext cx="8249478" cy="4452731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E’ decisamente molto più flessibile dell’apprendimento cooperativo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E’ più facile creare contesti concreti, anche “improvvisando”  e, perché no, un po’  “arrangiandosi” con quello che offre la scuola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noProof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 valutazione sarà  meno “oggettiva” ma l’insegnante/allenatore può calibrarla per far sì che l’apprendimento ne possa trarre grande giovamento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D245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1"/>
          <p:cNvSpPr>
            <a:spLocks noGrp="1"/>
          </p:cNvSpPr>
          <p:nvPr>
            <p:ph type="subTitle" idx="1"/>
          </p:nvPr>
        </p:nvSpPr>
        <p:spPr>
          <a:xfrm>
            <a:off x="536713" y="1550504"/>
            <a:ext cx="7910376" cy="377687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  <a:latin typeface="HP Simplified"/>
                <a:cs typeface="HP Simplified"/>
              </a:rPr>
              <a:t>Apprendimento collaborativo : Un esempio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1411357" y="238539"/>
            <a:ext cx="7035732" cy="648346"/>
          </a:xfrm>
        </p:spPr>
        <p:txBody>
          <a:bodyPr/>
          <a:lstStyle/>
          <a:p>
            <a:r>
              <a:rPr lang="it-IT" sz="3200" dirty="0">
                <a:latin typeface="HP Simplified"/>
                <a:cs typeface="HP Simplified"/>
              </a:rPr>
              <a:t>Percorsi di apprendimento alternativi</a:t>
            </a: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1" y="2186609"/>
            <a:ext cx="51853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Gara a squadre (casuali) su argomento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Punteggi assegnati come nelle Olimpiadi di Matematica (finale nazionale)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Alla fine viene stilata una classifica di tappa con punteggi (in decimi) assegnati ad ogni squadra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Il punteggio del singolo alunno è quello ottenuto in quella gara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Dopo 7/8 gare si fa la media dei voti ottenuti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339" y="3022689"/>
            <a:ext cx="1969673" cy="26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01644" y="1530778"/>
            <a:ext cx="6246755" cy="2135825"/>
          </a:xfrm>
        </p:spPr>
        <p:txBody>
          <a:bodyPr/>
          <a:lstStyle/>
          <a:p>
            <a:r>
              <a:rPr lang="it-IT" sz="2540" dirty="0" smtClean="0">
                <a:solidFill>
                  <a:srgbClr val="FF0000"/>
                </a:solidFill>
                <a:latin typeface="HP Simplified"/>
                <a:cs typeface="HP Simplified"/>
              </a:rPr>
              <a:t>Prima fase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1490869" y="278295"/>
            <a:ext cx="7235687" cy="815009"/>
          </a:xfrm>
        </p:spPr>
        <p:txBody>
          <a:bodyPr/>
          <a:lstStyle/>
          <a:p>
            <a:r>
              <a:rPr lang="it-IT" sz="3200" dirty="0">
                <a:latin typeface="HP Simplified"/>
                <a:cs typeface="HP Simplified"/>
              </a:rPr>
              <a:t>esempio : gara su Piano Cartesiano</a:t>
            </a: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22" y="2146852"/>
            <a:ext cx="73408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Dopo aver visto , a casa , un paio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,ecco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Gara: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1 )  Trova Area del Triangolo di vertici A(-2,-1) B(-2,4) C(10,4)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2 )  Trova Area del quadrilatero A(0,0) B(8,-4) C(12,-2) D(6,4)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3 )  Trova il Punto medio tra A(-1/2,-1/3) e B(5/3,3/7)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4 )  Trova perimetro del trapezio A(0,-2) B(0,16) C(8,4) D(8,16)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57" y="4436431"/>
            <a:ext cx="1839494" cy="20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01644" y="1530778"/>
            <a:ext cx="6246755" cy="2135825"/>
          </a:xfrm>
        </p:spPr>
        <p:txBody>
          <a:bodyPr/>
          <a:lstStyle/>
          <a:p>
            <a:r>
              <a:rPr lang="it-IT" sz="254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Fase zero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1371601" y="258417"/>
            <a:ext cx="7772399" cy="934279"/>
          </a:xfrm>
        </p:spPr>
        <p:txBody>
          <a:bodyPr/>
          <a:lstStyle/>
          <a:p>
            <a:r>
              <a:rPr lang="it-IT" sz="3200" dirty="0" smtClean="0">
                <a:latin typeface="HP Simplified"/>
                <a:cs typeface="HP Simplified"/>
              </a:rPr>
              <a:t>Prima della gara !!!!! </a:t>
            </a:r>
            <a:br>
              <a:rPr lang="it-IT" sz="3200" dirty="0" smtClean="0">
                <a:latin typeface="HP Simplified"/>
                <a:cs typeface="HP Simplified"/>
              </a:rPr>
            </a:b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22" y="2146851"/>
            <a:ext cx="8050695" cy="176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“riscaldamento” con  il Prototipo della gara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E’ importante perché le squadre cambiano  ogni volta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 questa fase i ragazzi si suddividono le domande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L’insegnante “capisce” le difficoltà e fornisce ulteriori  chiarimenti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57" y="4436431"/>
            <a:ext cx="1839494" cy="20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417443" y="1729407"/>
            <a:ext cx="8208551" cy="397565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Seconda fase: una settimana circa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1530626" y="278296"/>
            <a:ext cx="6916463" cy="608589"/>
          </a:xfrm>
        </p:spPr>
        <p:txBody>
          <a:bodyPr/>
          <a:lstStyle/>
          <a:p>
            <a:r>
              <a:rPr lang="it-IT" dirty="0" err="1" smtClean="0">
                <a:latin typeface="HP Simplified"/>
                <a:cs typeface="HP Simplified"/>
              </a:rPr>
              <a:t>DopoGara</a:t>
            </a:r>
            <a:r>
              <a:rPr lang="it-IT" dirty="0" smtClean="0">
                <a:latin typeface="HP Simplified"/>
                <a:cs typeface="HP Simplified"/>
              </a:rPr>
              <a:t> e Verifica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206487"/>
            <a:ext cx="83550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pubblica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prototipo di una verifica su Piano cartesiano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consiglia il percorso “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” da seguire (anche individualizzato)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Prossima gara (prima della verifica) sarà più impegnativa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Verifica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380" y="3591433"/>
            <a:ext cx="1949450" cy="24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0" y="1610138"/>
            <a:ext cx="8169966" cy="834888"/>
          </a:xfrm>
        </p:spPr>
        <p:txBody>
          <a:bodyPr/>
          <a:lstStyle/>
          <a:p>
            <a:r>
              <a:rPr lang="it-IT" sz="2400" dirty="0" smtClean="0">
                <a:solidFill>
                  <a:srgbClr val="FF0000"/>
                </a:solidFill>
              </a:rPr>
              <a:t>Approcci utilizzati in generale con particolare efficacia per DSA, BES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6974" y="337929"/>
            <a:ext cx="6319416" cy="550005"/>
          </a:xfrm>
        </p:spPr>
        <p:txBody>
          <a:bodyPr/>
          <a:lstStyle/>
          <a:p>
            <a:r>
              <a:rPr lang="it-IT" sz="2800" dirty="0" smtClean="0"/>
              <a:t>Percorsi di apprendimento alternativi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3101009"/>
            <a:ext cx="64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Metodo Singapore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Guardando cosa succede nei Paesi in cui i ragazzi risultano particolarmente bravi in matematica, abbiamo scoperto il Metodo  Singapore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ate\Desktop\presentazioni\immagini\alterna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630" y="3822332"/>
            <a:ext cx="2091337" cy="2608161"/>
          </a:xfrm>
          <a:prstGeom prst="rect">
            <a:avLst/>
          </a:prstGeom>
          <a:noFill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="" xmlns:p14="http://schemas.microsoft.com/office/powerpoint/2010/main" val="11321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648" y="1266091"/>
            <a:ext cx="8079930" cy="787791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  <a:buNone/>
            </a:pPr>
            <a:r>
              <a:rPr lang="it-IT" b="1" dirty="0" smtClean="0">
                <a:solidFill>
                  <a:srgbClr val="FF0000"/>
                </a:solidFill>
                <a:cs typeface="Times New Roman" charset="0"/>
              </a:rPr>
              <a:t>La Cina …. ma anche Singapore</a:t>
            </a:r>
            <a:endParaRPr lang="en-US" dirty="0" smtClean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1">
              <a:buNone/>
            </a:pPr>
            <a:endParaRPr lang="it-IT" sz="2000" b="1" dirty="0" smtClean="0"/>
          </a:p>
          <a:p>
            <a:pPr lvl="1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La Cina ha una grande tradizione nello studio della matematica. Anche perciò non ci meravigliamo molto dei risultati raggiunti  dagli studenti cinesi in matematica</a:t>
            </a:r>
          </a:p>
          <a:p>
            <a:pPr lvl="1">
              <a:buNone/>
            </a:pPr>
            <a:endParaRPr lang="it-IT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Tra i migliori studenti ,negli ultimi anni, spiccano soprattutto  quelli di Singapore</a:t>
            </a:r>
          </a:p>
          <a:p>
            <a:pPr lvl="1"/>
            <a:endParaRPr lang="it-IT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Spiccano  ,sostanzialmente, </a:t>
            </a:r>
            <a:r>
              <a:rPr lang="it-IT" sz="2000" b="1" dirty="0" err="1" smtClean="0">
                <a:solidFill>
                  <a:schemeClr val="tx2">
                    <a:lumMod val="50000"/>
                  </a:schemeClr>
                </a:solidFill>
              </a:rPr>
              <a:t>perchè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 i risultati sono diventati straordinari a partire  dal 1999 , in seguito a una decisione presa anni prima dal Ministero della Pubblica Istruzione</a:t>
            </a:r>
          </a:p>
          <a:p>
            <a:pPr lvl="1"/>
            <a:endParaRPr lang="it-IT" sz="2000" dirty="0" smtClean="0"/>
          </a:p>
          <a:p>
            <a:pPr lvl="1">
              <a:buNone/>
            </a:pPr>
            <a:endParaRPr lang="it-IT" i="1" dirty="0" smtClean="0"/>
          </a:p>
          <a:p>
            <a:pPr lvl="1"/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74841"/>
          </a:xfrm>
        </p:spPr>
        <p:txBody>
          <a:bodyPr/>
          <a:lstStyle/>
          <a:p>
            <a:r>
              <a:rPr lang="it-IT" sz="3600" dirty="0" smtClean="0"/>
              <a:t>Uno sguardo in casa d’altri</a:t>
            </a:r>
            <a:endParaRPr lang="it-IT" sz="3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24702" y="1568104"/>
            <a:ext cx="8138141" cy="2918337"/>
          </a:xfrm>
        </p:spPr>
        <p:txBody>
          <a:bodyPr/>
          <a:lstStyle/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Prima del 1982 i libri di testo erano importati da altri Paesi</a:t>
            </a:r>
          </a:p>
          <a:p>
            <a:pPr eaLnBrk="1" hangingPunct="1">
              <a:buNone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Si decise di privatizzare la pubblicazione dei libri per rendere più abbordabili i costi</a:t>
            </a:r>
          </a:p>
          <a:p>
            <a:pPr eaLnBrk="1" hangingPunct="1">
              <a:buNone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Si puntò comunque anche sulla qualità , che fu tenuta alta</a:t>
            </a:r>
          </a:p>
          <a:p>
            <a:pPr eaLnBrk="1" hangingPunct="1">
              <a:buFont typeface="Wingdings"/>
              <a:buChar char="Ø"/>
            </a:pPr>
            <a:endParaRPr lang="it-IT" sz="2400" b="1" dirty="0" smtClean="0">
              <a:solidFill>
                <a:srgbClr val="C00000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b="1" dirty="0" smtClean="0">
              <a:solidFill>
                <a:srgbClr val="C0000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118497" y="311565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 n g a p o r e </a:t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ttangolo 7"/>
          <p:cNvSpPr>
            <a:spLocks noChangeArrowheads="1"/>
          </p:cNvSpPr>
          <p:nvPr/>
        </p:nvSpPr>
        <p:spPr bwMode="auto">
          <a:xfrm>
            <a:off x="2176463" y="488738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en-US">
              <a:solidFill>
                <a:schemeClr val="accent1"/>
              </a:solidFill>
              <a:latin typeface="HP Simplified"/>
            </a:endParaRPr>
          </a:p>
        </p:txBody>
      </p:sp>
      <p:sp>
        <p:nvSpPr>
          <p:cNvPr id="11268" name="Title 2"/>
          <p:cNvSpPr>
            <a:spLocks noGrp="1"/>
          </p:cNvSpPr>
          <p:nvPr>
            <p:ph type="title"/>
          </p:nvPr>
        </p:nvSpPr>
        <p:spPr>
          <a:xfrm>
            <a:off x="331789" y="313267"/>
            <a:ext cx="7007225" cy="61384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8174" y="5168347"/>
            <a:ext cx="8348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se provassimo a capovolgere l’insegnamento in modo da puntare, in classe,  sull’apprendimento collaborativo?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endParaRPr lang="it-IT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7130" cy="516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748258" y="1832622"/>
            <a:ext cx="7565747" cy="4188349"/>
          </a:xfrm>
        </p:spPr>
        <p:txBody>
          <a:bodyPr/>
          <a:lstStyle/>
          <a:p>
            <a:pPr eaLnBrk="1" hangingPunct="1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Utilizzare  una rappresentazione simbolica</a:t>
            </a:r>
          </a:p>
          <a:p>
            <a:pPr eaLnBrk="1" hangingPunct="1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per  fare in modo che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it-IT" sz="3240" b="1" dirty="0" smtClean="0">
                <a:solidFill>
                  <a:schemeClr val="tx2">
                    <a:lumMod val="75000"/>
                  </a:schemeClr>
                </a:solidFill>
              </a:rPr>
              <a:t>l’esperienza matematica concreta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possa permettere di arrivare ad una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it-IT" sz="3270" b="1" dirty="0" smtClean="0">
                <a:solidFill>
                  <a:schemeClr val="tx2">
                    <a:lumMod val="75000"/>
                  </a:schemeClr>
                </a:solidFill>
              </a:rPr>
              <a:t>rappresentazione astratta</a:t>
            </a:r>
          </a:p>
          <a:p>
            <a:pPr>
              <a:buFont typeface="Wingdings"/>
              <a:buChar char="Ø"/>
            </a:pPr>
            <a:endParaRPr lang="it-IT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429" y="199024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 n g a p o r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it-IT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D E A     di    B A S E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7337" y="368105"/>
            <a:ext cx="9009063" cy="1052513"/>
            <a:chOff x="0" y="1536"/>
            <a:chExt cx="5675" cy="663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43200" y="1854591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4" name="Rectangle 13"/>
          <p:cNvSpPr/>
          <p:nvPr/>
        </p:nvSpPr>
        <p:spPr>
          <a:xfrm>
            <a:off x="1524000" y="1854591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5" name="Rectangle 14"/>
          <p:cNvSpPr/>
          <p:nvPr/>
        </p:nvSpPr>
        <p:spPr>
          <a:xfrm>
            <a:off x="3962400" y="1854591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Rectangle 15"/>
          <p:cNvSpPr/>
          <p:nvPr/>
        </p:nvSpPr>
        <p:spPr>
          <a:xfrm>
            <a:off x="5195668" y="1854590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7" name="Rectangle 16"/>
          <p:cNvSpPr/>
          <p:nvPr/>
        </p:nvSpPr>
        <p:spPr>
          <a:xfrm>
            <a:off x="6400800" y="1854591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8" name="Rectangle 17"/>
          <p:cNvSpPr/>
          <p:nvPr/>
        </p:nvSpPr>
        <p:spPr>
          <a:xfrm>
            <a:off x="1524000" y="2704515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0" name="Right Brace 19"/>
          <p:cNvSpPr/>
          <p:nvPr/>
        </p:nvSpPr>
        <p:spPr>
          <a:xfrm rot="16200000">
            <a:off x="4343400" y="-1371600"/>
            <a:ext cx="381000" cy="60198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3424309" y="1052732"/>
            <a:ext cx="3074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tx2"/>
                </a:solidFill>
              </a:rPr>
              <a:t>Quantità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più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grande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1943100" y="3047414"/>
            <a:ext cx="381000" cy="12192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324" name="TextBox 22"/>
          <p:cNvSpPr txBox="1">
            <a:spLocks noChangeArrowheads="1"/>
          </p:cNvSpPr>
          <p:nvPr/>
        </p:nvSpPr>
        <p:spPr bwMode="auto">
          <a:xfrm>
            <a:off x="951913" y="3734971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Quantità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più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piccola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7000" y="466579"/>
            <a:ext cx="8364294" cy="61663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sz="2400"/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sz="240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sz="2400"/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sz="2400"/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400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400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400"/>
            </a:p>
          </p:txBody>
        </p:sp>
      </p:grpSp>
      <p:sp>
        <p:nvSpPr>
          <p:cNvPr id="34" name="Titolo 1"/>
          <p:cNvSpPr txBox="1">
            <a:spLocks/>
          </p:cNvSpPr>
          <p:nvPr/>
        </p:nvSpPr>
        <p:spPr bwMode="auto">
          <a:xfrm>
            <a:off x="1062226" y="0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S i n g a p o r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it-IT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Modello grafico più frequente: il Bar </a:t>
            </a:r>
            <a:r>
              <a:rPr lang="it-IT" sz="2000" kern="0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Modelling</a:t>
            </a:r>
            <a:r>
              <a:rPr lang="it-IT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olo 1"/>
          <p:cNvSpPr txBox="1">
            <a:spLocks/>
          </p:cNvSpPr>
          <p:nvPr/>
        </p:nvSpPr>
        <p:spPr bwMode="auto">
          <a:xfrm>
            <a:off x="3029360" y="3008141"/>
            <a:ext cx="5143969" cy="3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it-IT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 </a:t>
            </a:r>
            <a:r>
              <a:rPr lang="it-IT" sz="240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Modelling</a:t>
            </a:r>
            <a:r>
              <a:rPr lang="it-IT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(Metodo della Barra) 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itolo 1"/>
          <p:cNvSpPr txBox="1">
            <a:spLocks/>
          </p:cNvSpPr>
          <p:nvPr/>
        </p:nvSpPr>
        <p:spPr bwMode="auto">
          <a:xfrm>
            <a:off x="2984813" y="3568504"/>
            <a:ext cx="5343261" cy="2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Utilizzato sin dai primi anni di scuola primaria</a:t>
            </a: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itolo 1"/>
          <p:cNvSpPr txBox="1">
            <a:spLocks/>
          </p:cNvSpPr>
          <p:nvPr/>
        </p:nvSpPr>
        <p:spPr bwMode="auto">
          <a:xfrm>
            <a:off x="2996418" y="3319976"/>
            <a:ext cx="6147582" cy="8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Adatto per problemi del tipo : “parte di tutto”</a:t>
            </a: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itolo 1"/>
          <p:cNvSpPr txBox="1">
            <a:spLocks/>
          </p:cNvSpPr>
          <p:nvPr/>
        </p:nvSpPr>
        <p:spPr bwMode="auto">
          <a:xfrm>
            <a:off x="771495" y="5927188"/>
            <a:ext cx="7619884" cy="2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olo 1"/>
          <p:cNvSpPr txBox="1">
            <a:spLocks/>
          </p:cNvSpPr>
          <p:nvPr/>
        </p:nvSpPr>
        <p:spPr bwMode="auto">
          <a:xfrm>
            <a:off x="548641" y="4346917"/>
            <a:ext cx="793417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presta benissimo a rappresentare vari problemi matematici</a:t>
            </a:r>
            <a:r>
              <a:rPr lang="it-IT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Comparazioni</a:t>
            </a:r>
            <a:r>
              <a:rPr lang="it-IT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it-IT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Proporzioni</a:t>
            </a:r>
            <a:r>
              <a:rPr lang="it-IT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it-IT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Frazioni</a:t>
            </a:r>
            <a:r>
              <a:rPr lang="it-IT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it-IT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Percentuali,Equazioni e Disequazioni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e può essere usato sin da subito per</a:t>
            </a:r>
            <a:r>
              <a:rPr lang="it-IT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Somma </a:t>
            </a: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 </a:t>
            </a:r>
            <a:r>
              <a:rPr lang="it-IT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Sottrazione</a:t>
            </a: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it-IT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Moltiplicazione</a:t>
            </a:r>
            <a:r>
              <a:rPr lang="it-IT" sz="20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it-IT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Divisione</a:t>
            </a:r>
            <a:endParaRPr kumimoji="0" lang="it-IT" sz="2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537243" y="1452794"/>
            <a:ext cx="8198793" cy="3555304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Sono sufficienti poche parole per spiegare allo studente il concetto espresso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Potrebbe addirittura non essere necessaria alcuna spiegazione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comunicazione del processo logico non passa tramite il linguaggio verbale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comunicazione del processo logico è rappresentata direttamente in un linguaggio matematico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429" y="199024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 n g a p o r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4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Grande vantaggio del Bar </a:t>
            </a:r>
            <a:r>
              <a:rPr lang="it-IT" sz="2400" kern="0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Modelling</a:t>
            </a:r>
            <a:r>
              <a:rPr lang="it-IT" sz="24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7337" y="368105"/>
            <a:ext cx="9009063" cy="1052513"/>
            <a:chOff x="0" y="1536"/>
            <a:chExt cx="5675" cy="663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38200" y="2133600"/>
            <a:ext cx="777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609600" y="2133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905000" y="2133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200400" y="2133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495800" y="2133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791200" y="2133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086600" y="2133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382000" y="2133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609600" y="25146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0</a:t>
            </a: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791200" y="24384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1</a:t>
            </a: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1143000" y="3810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metodo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barra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19599" y="2514600"/>
            <a:ext cx="11065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3/4</a:t>
            </a:r>
            <a:endParaRPr lang="en-US" sz="3200" dirty="0"/>
          </a:p>
        </p:txBody>
      </p:sp>
      <p:sp>
        <p:nvSpPr>
          <p:cNvPr id="14" name="Right Arrow 13"/>
          <p:cNvSpPr/>
          <p:nvPr/>
        </p:nvSpPr>
        <p:spPr>
          <a:xfrm>
            <a:off x="858079" y="3538330"/>
            <a:ext cx="39624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4953000"/>
            <a:ext cx="1295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9800" y="4953000"/>
            <a:ext cx="1295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4953000"/>
            <a:ext cx="1295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49530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2590800" y="3810000"/>
            <a:ext cx="533400" cy="3886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14600" y="6019800"/>
            <a:ext cx="1321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3/4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212574" y="516835"/>
            <a:ext cx="7931426" cy="5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Confronto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con lo </a:t>
            </a:r>
            <a:r>
              <a:rPr lang="en-US" sz="1600" b="1" dirty="0" err="1" smtClean="0">
                <a:solidFill>
                  <a:srgbClr val="FF0000"/>
                </a:solidFill>
              </a:rPr>
              <a:t>stesso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denominatore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9135" y="2819401"/>
          <a:ext cx="350837" cy="990600"/>
        </p:xfrm>
        <a:graphic>
          <a:graphicData uri="http://schemas.openxmlformats.org/presentationml/2006/ole">
            <p:oleObj spid="_x0000_s1026" name="Equation" r:id="rId3" imgW="139639" imgH="393529" progId="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 rot="10800000">
            <a:off x="1152939" y="3094273"/>
            <a:ext cx="357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/>
              <a:t>&gt;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679713" y="2703443"/>
          <a:ext cx="350838" cy="1186069"/>
        </p:xfrm>
        <a:graphic>
          <a:graphicData uri="http://schemas.openxmlformats.org/presentationml/2006/ole">
            <p:oleObj spid="_x0000_s1027" name="Equation" r:id="rId4" imgW="139639" imgH="393529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352800" y="19812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800" y="19812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19812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819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819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5400" y="43434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258417"/>
            <a:ext cx="8627164" cy="1133061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04461" y="434009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 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Confronto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con lo </a:t>
            </a:r>
            <a:r>
              <a:rPr lang="en-US" sz="1600" b="1" dirty="0" err="1" smtClean="0">
                <a:solidFill>
                  <a:srgbClr val="FF0000"/>
                </a:solidFill>
              </a:rPr>
              <a:t>stesso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numeratore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49363" y="1905000"/>
          <a:ext cx="384175" cy="990600"/>
        </p:xfrm>
        <a:graphic>
          <a:graphicData uri="http://schemas.openxmlformats.org/presentationml/2006/ole">
            <p:oleObj spid="_x0000_s2050" name="Equation" r:id="rId3" imgW="152334" imgH="393529" progId="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6238" y="21336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&gt;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041525" y="1905000"/>
          <a:ext cx="382588" cy="990600"/>
        </p:xfrm>
        <a:graphic>
          <a:graphicData uri="http://schemas.openxmlformats.org/presentationml/2006/ole">
            <p:oleObj spid="_x0000_s2051" name="Equation" r:id="rId4" imgW="152334" imgH="393529" progId="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2971800" y="3048000"/>
            <a:ext cx="6096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048000"/>
            <a:ext cx="6096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91000" y="3048000"/>
            <a:ext cx="6096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30480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10200" y="30480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0480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29400" y="30480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71800" y="1981200"/>
            <a:ext cx="1066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38600" y="1981200"/>
            <a:ext cx="1066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05400" y="1981200"/>
            <a:ext cx="1066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72200" y="19812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822173" y="311427"/>
            <a:ext cx="4538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equivalenti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2209800"/>
            <a:ext cx="33528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9600" y="2209800"/>
            <a:ext cx="3352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153400" y="1676400"/>
          <a:ext cx="508000" cy="1393825"/>
        </p:xfrm>
        <a:graphic>
          <a:graphicData uri="http://schemas.openxmlformats.org/presentationml/2006/ole">
            <p:oleObj spid="_x0000_s3074" name="Equation" r:id="rId3" imgW="152334" imgH="393529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066800" y="2209800"/>
            <a:ext cx="1676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2209800"/>
            <a:ext cx="1676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22098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22098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692400" y="4191000"/>
          <a:ext cx="508000" cy="1393825"/>
        </p:xfrm>
        <a:graphic>
          <a:graphicData uri="http://schemas.openxmlformats.org/presentationml/2006/ole">
            <p:oleObj spid="_x0000_s3075" name="Equation" r:id="rId4" imgW="152334" imgH="393529" progId="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8178800" y="1654175"/>
          <a:ext cx="508000" cy="1393825"/>
        </p:xfrm>
        <a:graphic>
          <a:graphicData uri="http://schemas.openxmlformats.org/presentationml/2006/ole">
            <p:oleObj spid="_x0000_s3076" name="Equation" r:id="rId5" imgW="152334" imgH="393529" progId="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8178800" y="1676400"/>
          <a:ext cx="508000" cy="1393825"/>
        </p:xfrm>
        <a:graphic>
          <a:graphicData uri="http://schemas.openxmlformats.org/presentationml/2006/ole">
            <p:oleObj spid="_x0000_s3077" name="Equation" r:id="rId6" imgW="152334" imgH="393529" progId="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4064000" y="4191000"/>
          <a:ext cx="508000" cy="1393825"/>
        </p:xfrm>
        <a:graphic>
          <a:graphicData uri="http://schemas.openxmlformats.org/presentationml/2006/ole">
            <p:oleObj spid="_x0000_s3078" name="Equation" r:id="rId7" imgW="152334" imgH="393529" progId="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5334000" y="4191000"/>
          <a:ext cx="508000" cy="1393825"/>
        </p:xfrm>
        <a:graphic>
          <a:graphicData uri="http://schemas.openxmlformats.org/presentationml/2006/ole">
            <p:oleObj spid="_x0000_s3079" name="Equation" r:id="rId8" imgW="152334" imgH="393529" progId="">
              <p:embed/>
            </p:oleObj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52800" y="45720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8200" y="45720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209800"/>
            <a:ext cx="838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2209800"/>
            <a:ext cx="838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2209800"/>
            <a:ext cx="838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2209800"/>
            <a:ext cx="838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96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27" grpId="0"/>
      <p:bldP spid="28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0" y="1981200"/>
            <a:ext cx="3962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0" y="2590800"/>
            <a:ext cx="39624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0" y="3200400"/>
            <a:ext cx="39624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0" y="3810000"/>
            <a:ext cx="39624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0" y="1981200"/>
            <a:ext cx="1981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7010400" y="2514600"/>
          <a:ext cx="508000" cy="1393825"/>
        </p:xfrm>
        <a:graphic>
          <a:graphicData uri="http://schemas.openxmlformats.org/presentationml/2006/ole">
            <p:oleObj spid="_x0000_s4098" name="Equation" r:id="rId3" imgW="152334" imgH="393529" progId="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4267200" y="1981200"/>
            <a:ext cx="1981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0" y="2590800"/>
            <a:ext cx="19812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67200" y="2590800"/>
            <a:ext cx="19812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86000" y="3200400"/>
            <a:ext cx="19812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3200400"/>
            <a:ext cx="19812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86000" y="3810000"/>
            <a:ext cx="19812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67200" y="3810000"/>
            <a:ext cx="19812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38100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600" y="38100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38100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38100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2004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32004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32004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32004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25908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25908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57800" y="2590800"/>
            <a:ext cx="990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19812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00" y="19812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0" y="19812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0" y="19812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7010400" y="2514600"/>
          <a:ext cx="465138" cy="1393825"/>
        </p:xfrm>
        <a:graphic>
          <a:graphicData uri="http://schemas.openxmlformats.org/presentationml/2006/ole">
            <p:oleObj spid="_x0000_s4099" name="Equation" r:id="rId4" imgW="139639" imgH="393529" progId="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6934200" y="2492375"/>
          <a:ext cx="677863" cy="1393825"/>
        </p:xfrm>
        <a:graphic>
          <a:graphicData uri="http://schemas.openxmlformats.org/presentationml/2006/ole">
            <p:oleObj spid="_x0000_s4100" name="Equation" r:id="rId5" imgW="203112" imgH="393529" progId="">
              <p:embed/>
            </p:oleObj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1822173" y="311427"/>
            <a:ext cx="4538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equivalenti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 flipV="1">
          <a:off x="4194312" y="2022475"/>
          <a:ext cx="771387" cy="797292"/>
        </p:xfrm>
        <a:graphic>
          <a:graphicData uri="http://schemas.openxmlformats.org/presentationml/2006/ole">
            <p:oleObj spid="_x0000_s5122" name="Equation" r:id="rId3" imgW="380835" imgH="393529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25908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25908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2590800"/>
            <a:ext cx="2057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0" y="3200400"/>
            <a:ext cx="2057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31242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37338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0" y="2590800"/>
            <a:ext cx="4572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4483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9817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149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0"/>
            <a:endCxn id="5" idx="2"/>
          </p:cNvCxnSpPr>
          <p:nvPr/>
        </p:nvCxnSpPr>
        <p:spPr>
          <a:xfrm rot="16200000" flipH="1">
            <a:off x="19050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4003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4097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0" y="32004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0" y="38100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3657600" y="4724400"/>
          <a:ext cx="2044700" cy="990600"/>
        </p:xfrm>
        <a:graphic>
          <a:graphicData uri="http://schemas.openxmlformats.org/presentationml/2006/ole">
            <p:oleObj spid="_x0000_s5123" name="Equation" r:id="rId4" imgW="812447" imgH="393529" progId="">
              <p:embed/>
            </p:oleObj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55463"/>
            <a:ext cx="7895880" cy="1036624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6" name="TextBox 1"/>
          <p:cNvSpPr txBox="1"/>
          <p:nvPr/>
        </p:nvSpPr>
        <p:spPr>
          <a:xfrm>
            <a:off x="934278" y="0"/>
            <a:ext cx="55460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en-US" sz="3200" b="1" dirty="0" err="1" smtClean="0">
                <a:solidFill>
                  <a:srgbClr val="D2452E"/>
                </a:solidFill>
              </a:rPr>
              <a:t>mm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</a:t>
            </a:r>
            <a:r>
              <a:rPr lang="en-US" sz="3200" b="1" dirty="0" err="1" smtClean="0">
                <a:solidFill>
                  <a:srgbClr val="D2452E"/>
                </a:solidFill>
              </a:rPr>
              <a:t>ra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zio</a:t>
            </a:r>
            <a:r>
              <a:rPr lang="en-US" sz="3200" b="1" dirty="0" err="1" smtClean="0">
                <a:solidFill>
                  <a:srgbClr val="C00000"/>
                </a:solidFill>
              </a:rPr>
              <a:t>ni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5908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25908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2590800"/>
            <a:ext cx="2057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0" y="3200400"/>
            <a:ext cx="2057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31242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37338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0" y="2590800"/>
            <a:ext cx="4572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4483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9817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149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0"/>
            <a:endCxn id="5" idx="2"/>
          </p:cNvCxnSpPr>
          <p:nvPr/>
        </p:nvCxnSpPr>
        <p:spPr>
          <a:xfrm rot="16200000" flipH="1">
            <a:off x="19050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4003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4097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0" y="32004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0" y="38100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55463"/>
            <a:ext cx="7895880" cy="1036624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6" name="TextBox 1"/>
          <p:cNvSpPr txBox="1"/>
          <p:nvPr/>
        </p:nvSpPr>
        <p:spPr>
          <a:xfrm>
            <a:off x="934278" y="0"/>
            <a:ext cx="55460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Diffe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</a:t>
            </a:r>
            <a:r>
              <a:rPr lang="en-US" sz="3200" b="1" dirty="0" err="1" smtClean="0">
                <a:solidFill>
                  <a:srgbClr val="D2452E"/>
                </a:solidFill>
              </a:rPr>
              <a:t>n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za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</a:t>
            </a:r>
            <a:r>
              <a:rPr lang="en-US" sz="3200" b="1" dirty="0" err="1" smtClean="0">
                <a:solidFill>
                  <a:srgbClr val="D2452E"/>
                </a:solidFill>
              </a:rPr>
              <a:t>ra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zio</a:t>
            </a:r>
            <a:r>
              <a:rPr lang="en-US" sz="3200" b="1" dirty="0" err="1" smtClean="0">
                <a:solidFill>
                  <a:srgbClr val="C00000"/>
                </a:solidFill>
              </a:rPr>
              <a:t>ni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4036681" y="1470991"/>
          <a:ext cx="932884" cy="993913"/>
        </p:xfrm>
        <a:graphic>
          <a:graphicData uri="http://schemas.openxmlformats.org/presentationml/2006/ole">
            <p:oleObj spid="_x0000_s6146" name="Equazione" r:id="rId3" imgW="393529" imgH="393529" progId="Equation.3">
              <p:embed/>
            </p:oleObj>
          </a:graphicData>
        </a:graphic>
      </p:graphicFrame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3478696" y="4540828"/>
          <a:ext cx="2456177" cy="1144355"/>
        </p:xfrm>
        <a:graphic>
          <a:graphicData uri="http://schemas.openxmlformats.org/presentationml/2006/ole">
            <p:oleObj spid="_x0000_s6147" name="Equazione" r:id="rId4" imgW="83783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16" grpId="0" animBg="1" autoUpdateAnimBg="0"/>
      <p:bldP spid="17" grpId="0" animBg="1" autoUpdateAnimBg="0"/>
      <p:bldP spid="1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-1" y="1152938"/>
            <a:ext cx="9144001" cy="675861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In pochissime </a:t>
            </a:r>
            <a:r>
              <a:rPr lang="it-IT" sz="2400" b="1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parole……</a:t>
            </a:r>
            <a:endParaRPr lang="en-US" sz="2400" b="1" dirty="0" smtClean="0">
              <a:solidFill>
                <a:srgbClr val="FF0000"/>
              </a:solidFill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653131" cy="894522"/>
          </a:xfrm>
        </p:spPr>
        <p:txBody>
          <a:bodyPr/>
          <a:lstStyle/>
          <a:p>
            <a:r>
              <a:rPr lang="it-IT" dirty="0">
                <a:latin typeface="HP Simplified"/>
                <a:cs typeface="HP Simplified"/>
              </a:rPr>
              <a:t>Cos’e’ la </a:t>
            </a:r>
            <a:r>
              <a:rPr lang="it-IT" dirty="0" smtClean="0">
                <a:latin typeface="HP Simplified"/>
                <a:cs typeface="HP Simplified"/>
              </a:rPr>
              <a:t>didattica capovolta </a:t>
            </a:r>
            <a:r>
              <a:rPr lang="it-IT" dirty="0">
                <a:latin typeface="HP Simplified"/>
                <a:cs typeface="HP Simplified"/>
              </a:rPr>
              <a:t>?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651" y="1731434"/>
            <a:ext cx="631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scuola si fanno i compiti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(e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non solo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casa si seguono le (video) lezioni …. e non solo</a:t>
            </a:r>
          </a:p>
        </p:txBody>
      </p:sp>
      <p:pic>
        <p:nvPicPr>
          <p:cNvPr id="1331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954" y="3270343"/>
            <a:ext cx="2413000" cy="27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69" y="382950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70113" y="1285461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4/5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degli</a:t>
            </a:r>
            <a:r>
              <a:rPr lang="en-US" sz="2400" dirty="0" smtClean="0"/>
              <a:t> </a:t>
            </a:r>
            <a:r>
              <a:rPr lang="en-US" sz="2400" dirty="0" err="1" smtClean="0"/>
              <a:t>iscritti</a:t>
            </a:r>
            <a:r>
              <a:rPr lang="en-US" sz="2400" dirty="0" smtClean="0"/>
              <a:t> al </a:t>
            </a:r>
            <a:r>
              <a:rPr lang="en-US" sz="2400" dirty="0" err="1" smtClean="0"/>
              <a:t>corso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matematica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donne</a:t>
            </a:r>
            <a:r>
              <a:rPr lang="en-US" sz="2400" dirty="0" smtClean="0"/>
              <a:t>.  Se </a:t>
            </a:r>
            <a:r>
              <a:rPr lang="en-US" sz="2400" dirty="0" err="1" smtClean="0"/>
              <a:t>ci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2400" dirty="0" smtClean="0"/>
              <a:t> </a:t>
            </a:r>
            <a:r>
              <a:rPr lang="en-US" sz="2400" dirty="0" err="1" smtClean="0"/>
              <a:t>maschi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quanti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iscritti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tutto</a:t>
            </a:r>
            <a:r>
              <a:rPr lang="en-US" sz="2400" dirty="0" smtClean="0"/>
              <a:t>?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447800" y="3352800"/>
            <a:ext cx="609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4267200" y="-76200"/>
            <a:ext cx="457200" cy="6096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16357" y="2348948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/>
              <a:t>Iscritti</a:t>
            </a:r>
            <a:r>
              <a:rPr lang="en-US" dirty="0" smtClean="0"/>
              <a:t> al </a:t>
            </a:r>
            <a:r>
              <a:rPr lang="en-US" dirty="0" err="1" smtClean="0"/>
              <a:t>corso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3352800"/>
            <a:ext cx="1219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352800"/>
            <a:ext cx="121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3352800"/>
            <a:ext cx="1219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3352800"/>
            <a:ext cx="1219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00" y="3352800"/>
            <a:ext cx="121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3352800"/>
            <a:ext cx="121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3352800"/>
            <a:ext cx="121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3619500" y="1943100"/>
            <a:ext cx="533400" cy="4876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1400" y="4724400"/>
            <a:ext cx="1606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Femmine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6743700" y="3771900"/>
            <a:ext cx="4572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4724400"/>
            <a:ext cx="1225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Maschi</a:t>
            </a:r>
            <a:endParaRPr lang="en-US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28800" y="3352800"/>
            <a:ext cx="45720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00" y="3352800"/>
            <a:ext cx="41081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33528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65913" y="3359426"/>
            <a:ext cx="301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05600" y="33782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800" y="47244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/>
              <a:t>6 </a:t>
            </a:r>
            <a:r>
              <a:rPr lang="en-US" sz="3200" dirty="0"/>
              <a:t>x 5 = </a:t>
            </a:r>
            <a:r>
              <a:rPr lang="en-US" sz="3200" dirty="0" smtClean="0"/>
              <a:t>30 </a:t>
            </a:r>
            <a:endParaRPr lang="en-US" sz="32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57400" y="56388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err="1" smtClean="0"/>
              <a:t>Ci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sono</a:t>
            </a:r>
            <a:r>
              <a:rPr lang="en-US" sz="2400" i="1" dirty="0" smtClean="0"/>
              <a:t> 30 </a:t>
            </a:r>
            <a:r>
              <a:rPr lang="en-US" sz="2400" i="1" dirty="0" err="1" smtClean="0"/>
              <a:t>iscritti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tutto</a:t>
            </a:r>
            <a:endParaRPr lang="en-US" sz="2400" i="1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" name="Rettangolo 37"/>
          <p:cNvSpPr/>
          <p:nvPr/>
        </p:nvSpPr>
        <p:spPr>
          <a:xfrm>
            <a:off x="1276601" y="342108"/>
            <a:ext cx="3951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5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Brace 18"/>
          <p:cNvSpPr/>
          <p:nvPr/>
        </p:nvSpPr>
        <p:spPr>
          <a:xfrm rot="5400000">
            <a:off x="4343400" y="-990600"/>
            <a:ext cx="609600" cy="7315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62399" y="1981200"/>
            <a:ext cx="1921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00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3048000"/>
            <a:ext cx="7315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3048000" y="1828800"/>
            <a:ext cx="457200" cy="4572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6705600" y="2743200"/>
            <a:ext cx="457200" cy="2743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626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70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914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09800" y="4495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Ferrari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96000" y="44958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Altre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marche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194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482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800600" y="914400"/>
            <a:ext cx="609600" cy="64008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76800" y="4495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09800" y="51816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7/8 x </a:t>
            </a:r>
            <a:r>
              <a:rPr lang="en-US" sz="2000" dirty="0" smtClean="0"/>
              <a:t>200 </a:t>
            </a:r>
            <a:r>
              <a:rPr lang="en-US" sz="2000" dirty="0"/>
              <a:t>= 7 x (1/8 x </a:t>
            </a:r>
            <a:r>
              <a:rPr lang="en-US" sz="2000" dirty="0" smtClean="0"/>
              <a:t>200</a:t>
            </a:r>
            <a:r>
              <a:rPr lang="en-US" sz="2000" dirty="0"/>
              <a:t>) = 7 x </a:t>
            </a:r>
            <a:r>
              <a:rPr lang="en-US" sz="2000" dirty="0" smtClean="0"/>
              <a:t>25 </a:t>
            </a:r>
            <a:r>
              <a:rPr lang="en-US" sz="2000" dirty="0"/>
              <a:t>= </a:t>
            </a:r>
            <a:r>
              <a:rPr lang="en-US" sz="2000" dirty="0" smtClean="0"/>
              <a:t>175</a:t>
            </a:r>
            <a:endParaRPr lang="en-US" sz="20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7999" y="5710239"/>
            <a:ext cx="5141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Pierino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ancora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175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8730767" cy="519791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877956" y="894522"/>
            <a:ext cx="769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Pierino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2000" dirty="0" smtClean="0">
                <a:solidFill>
                  <a:srgbClr val="FF0000"/>
                </a:solidFill>
              </a:rPr>
              <a:t>200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r>
              <a:rPr lang="en-US" sz="2000" dirty="0" smtClean="0"/>
              <a:t> .  </a:t>
            </a:r>
            <a:r>
              <a:rPr lang="en-US" sz="2000" dirty="0">
                <a:solidFill>
                  <a:srgbClr val="FF0000"/>
                </a:solidFill>
              </a:rPr>
              <a:t>5/8</a:t>
            </a:r>
            <a:r>
              <a:rPr lang="en-US" sz="2000" dirty="0"/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esse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Ferrari 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restante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altre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case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automobilistiche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 Ha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dato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1/5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delle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Ferrari ad un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suo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amico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  <a:r>
              <a:rPr lang="en-US" sz="2000" dirty="0" err="1" smtClean="0">
                <a:solidFill>
                  <a:srgbClr val="FF0000"/>
                </a:solidFill>
              </a:rPr>
              <a:t>Quante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macchinine</a:t>
            </a:r>
            <a:r>
              <a:rPr lang="en-US" sz="2000" dirty="0" smtClean="0">
                <a:solidFill>
                  <a:srgbClr val="FF0000"/>
                </a:solidFill>
              </a:rPr>
              <a:t> ha in </a:t>
            </a:r>
            <a:r>
              <a:rPr lang="en-US" sz="2000" dirty="0" err="1" smtClean="0">
                <a:solidFill>
                  <a:srgbClr val="FF0000"/>
                </a:solidFill>
              </a:rPr>
              <a:t>tutto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2" grpId="0" animBg="1"/>
      <p:bldP spid="34" grpId="0" animBg="1"/>
      <p:bldP spid="35" grpId="0"/>
      <p:bldP spid="36" grpId="0"/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28800" y="3352800"/>
            <a:ext cx="5334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113184" y="477076"/>
            <a:ext cx="8030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Aldo ha  3/7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caramelle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ha Teresa . Se Aldo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1/6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caramelle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 Teresa 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quante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caramelle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ha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rispetto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 Teresa 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Esprimere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risultato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come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frazione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5253" y="3379306"/>
            <a:ext cx="1053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Teresa</a:t>
            </a: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90600" y="259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Aldo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33800" y="2438400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8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90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09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90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71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52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95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81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9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57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76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38200" y="51054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 Il </a:t>
            </a:r>
            <a:r>
              <a:rPr lang="en-US" sz="2400" dirty="0" err="1" smtClean="0"/>
              <a:t>rapporto</a:t>
            </a:r>
            <a:r>
              <a:rPr lang="en-US" sz="2400" dirty="0" smtClean="0"/>
              <a:t> </a:t>
            </a:r>
            <a:r>
              <a:rPr lang="en-US" sz="2400" dirty="0" err="1" smtClean="0"/>
              <a:t>cercato</a:t>
            </a:r>
            <a:r>
              <a:rPr lang="en-US" sz="2400" dirty="0" smtClean="0"/>
              <a:t> è in termini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frazione</a:t>
            </a:r>
            <a:r>
              <a:rPr lang="en-US" sz="2400" dirty="0" smtClean="0"/>
              <a:t>   </a:t>
            </a:r>
            <a:r>
              <a:rPr lang="en-US" sz="2400" dirty="0"/>
              <a:t>5:15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33800" y="3352800"/>
            <a:ext cx="1905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28800" y="3352800"/>
            <a:ext cx="1905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28800" y="2438400"/>
            <a:ext cx="1905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38800" y="3352800"/>
            <a:ext cx="1905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526157" y="5824330"/>
            <a:ext cx="2398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oppure</a:t>
            </a:r>
            <a:r>
              <a:rPr lang="en-US" sz="2400" dirty="0" smtClean="0"/>
              <a:t>     1:3</a:t>
            </a:r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6" y="255462"/>
            <a:ext cx="8531985" cy="1712485"/>
            <a:chOff x="0" y="1536"/>
            <a:chExt cx="5675" cy="663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7188 -0.00926 0.34375 -0.01829 0.40608 0.00393 C 0.4684 0.02615 0.42135 0.07963 0.37431 0.13333 " pathEditMode="relative" ptsTypes="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8" grpId="0" animBg="1"/>
      <p:bldP spid="17" grpId="0" animBg="1"/>
      <p:bldP spid="17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Andrea, Bruno e Carlo </a:t>
            </a:r>
            <a:r>
              <a:rPr lang="en-US" sz="2400" dirty="0" err="1" smtClean="0">
                <a:latin typeface="Comic Sans MS" pitchFamily="66" charset="0"/>
              </a:rPr>
              <a:t>pesano</a:t>
            </a:r>
            <a:r>
              <a:rPr lang="en-US" sz="2400" dirty="0" smtClean="0">
                <a:latin typeface="Comic Sans MS" pitchFamily="66" charset="0"/>
              </a:rPr>
              <a:t> in </a:t>
            </a:r>
            <a:r>
              <a:rPr lang="en-US" sz="2400" dirty="0" err="1" smtClean="0">
                <a:latin typeface="Comic Sans MS" pitchFamily="66" charset="0"/>
              </a:rPr>
              <a:t>tutto</a:t>
            </a:r>
            <a:r>
              <a:rPr lang="en-US" sz="2400" dirty="0" smtClean="0">
                <a:latin typeface="Comic Sans MS" pitchFamily="66" charset="0"/>
              </a:rPr>
              <a:t> 111 kg</a:t>
            </a:r>
          </a:p>
          <a:p>
            <a:r>
              <a:rPr lang="en-US" sz="2400" dirty="0" smtClean="0">
                <a:latin typeface="Comic Sans MS" pitchFamily="66" charset="0"/>
              </a:rPr>
              <a:t>Andrea </a:t>
            </a:r>
            <a:r>
              <a:rPr lang="en-US" sz="2400" dirty="0" err="1" smtClean="0">
                <a:latin typeface="Comic Sans MS" pitchFamily="66" charset="0"/>
              </a:rPr>
              <a:t>pesa</a:t>
            </a:r>
            <a:r>
              <a:rPr lang="en-US" sz="2400" dirty="0" smtClean="0">
                <a:latin typeface="Comic Sans MS" pitchFamily="66" charset="0"/>
              </a:rPr>
              <a:t> 15 kg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Bruno.Carlo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pesa</a:t>
            </a:r>
            <a:r>
              <a:rPr lang="en-US" sz="2400" dirty="0" smtClean="0">
                <a:latin typeface="Comic Sans MS" pitchFamily="66" charset="0"/>
              </a:rPr>
              <a:t> 3 kg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Bruno. 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pesa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ciascuno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amici</a:t>
            </a:r>
            <a:r>
              <a:rPr lang="en-US" sz="2400" dirty="0" smtClean="0">
                <a:latin typeface="Comic Sans MS" pitchFamily="66" charset="0"/>
              </a:rPr>
              <a:t> 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3797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Andrea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Bruno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Carlo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2971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15kg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600" y="640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3kg</a:t>
            </a:r>
          </a:p>
        </p:txBody>
      </p:sp>
      <p:sp>
        <p:nvSpPr>
          <p:cNvPr id="23" name="Bent Arrow 22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Bracket 24"/>
          <p:cNvSpPr/>
          <p:nvPr/>
        </p:nvSpPr>
        <p:spPr>
          <a:xfrm>
            <a:off x="6019800" y="2819400"/>
            <a:ext cx="762000" cy="32004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0400" y="4114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111 </a:t>
            </a:r>
            <a:r>
              <a:rPr lang="en-US" sz="2400" b="1" dirty="0">
                <a:latin typeface="Comic Sans MS" pitchFamily="66" charset="0"/>
              </a:rPr>
              <a:t>kg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705"/>
            <a:ext cx="8134420" cy="698695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252330" y="318052"/>
            <a:ext cx="7454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Il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concetto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omic Sans MS" pitchFamily="66" charset="0"/>
              </a:rPr>
              <a:t>Unità</a:t>
            </a:r>
            <a:endParaRPr lang="en-US" sz="32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5" grpId="0" animBg="1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In </a:t>
            </a:r>
            <a:r>
              <a:rPr lang="en-US" sz="2400" dirty="0" err="1" smtClean="0">
                <a:latin typeface="Comic Sans MS" pitchFamily="66" charset="0"/>
              </a:rPr>
              <a:t>questo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caso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il</a:t>
            </a:r>
            <a:r>
              <a:rPr lang="en-US" sz="2400" dirty="0" smtClean="0">
                <a:latin typeface="Comic Sans MS" pitchFamily="66" charset="0"/>
              </a:rPr>
              <a:t> peso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Bruno </a:t>
            </a:r>
            <a:r>
              <a:rPr lang="en-US" sz="2400" dirty="0" err="1" smtClean="0">
                <a:latin typeface="Comic Sans MS" pitchFamily="66" charset="0"/>
              </a:rPr>
              <a:t>può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essere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utilizzato</a:t>
            </a:r>
            <a:r>
              <a:rPr lang="en-US" sz="2400" dirty="0" smtClean="0">
                <a:latin typeface="Comic Sans MS" pitchFamily="66" charset="0"/>
              </a:rPr>
              <a:t> come </a:t>
            </a:r>
            <a:r>
              <a:rPr lang="en-US" sz="2400" dirty="0" err="1" smtClean="0">
                <a:latin typeface="Comic Sans MS" pitchFamily="66" charset="0"/>
              </a:rPr>
              <a:t>unità</a:t>
            </a:r>
            <a:r>
              <a:rPr lang="en-US" sz="2400" dirty="0" smtClean="0">
                <a:latin typeface="Comic Sans MS" pitchFamily="66" charset="0"/>
              </a:rPr>
              <a:t>…</a:t>
            </a:r>
          </a:p>
        </p:txBody>
      </p:sp>
      <p:pic>
        <p:nvPicPr>
          <p:cNvPr id="33797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Andrea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Bruno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Carlo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2971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15kg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600" y="640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3kg</a:t>
            </a:r>
          </a:p>
        </p:txBody>
      </p:sp>
      <p:sp>
        <p:nvSpPr>
          <p:cNvPr id="23" name="Bent Arrow 22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Bracket 24"/>
          <p:cNvSpPr/>
          <p:nvPr/>
        </p:nvSpPr>
        <p:spPr>
          <a:xfrm>
            <a:off x="6019800" y="2819400"/>
            <a:ext cx="762000" cy="32004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0400" y="4114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111 </a:t>
            </a:r>
            <a:r>
              <a:rPr lang="en-US" sz="2400" b="1" dirty="0">
                <a:latin typeface="Comic Sans MS" pitchFamily="66" charset="0"/>
              </a:rPr>
              <a:t>kg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705"/>
            <a:ext cx="8134420" cy="698695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192696" y="278295"/>
            <a:ext cx="4333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Il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concetto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omic Sans MS" pitchFamily="66" charset="0"/>
              </a:rPr>
              <a:t>Unità</a:t>
            </a:r>
            <a:endParaRPr lang="en-US" sz="32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5" grpId="0" animBg="1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43840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Brace 2"/>
          <p:cNvSpPr/>
          <p:nvPr/>
        </p:nvSpPr>
        <p:spPr>
          <a:xfrm rot="5400000">
            <a:off x="4114800" y="3505200"/>
            <a:ext cx="381000" cy="14478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" name="Right Brace 3"/>
          <p:cNvSpPr/>
          <p:nvPr/>
        </p:nvSpPr>
        <p:spPr>
          <a:xfrm rot="10800000">
            <a:off x="3048000" y="2438400"/>
            <a:ext cx="381000" cy="14478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62201" y="2206487"/>
            <a:ext cx="615553" cy="152731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1 </a:t>
            </a:r>
            <a:r>
              <a:rPr lang="en-US" sz="2800" dirty="0" err="1" smtClean="0">
                <a:latin typeface="+mn-lt"/>
                <a:cs typeface="+mn-cs"/>
              </a:rPr>
              <a:t>Unita</a:t>
            </a:r>
            <a:r>
              <a:rPr lang="en-US" sz="2800" dirty="0" smtClean="0">
                <a:latin typeface="+mn-lt"/>
                <a:cs typeface="+mn-cs"/>
              </a:rPr>
              <a:t>’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0" y="4572000"/>
            <a:ext cx="1656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1 </a:t>
            </a:r>
            <a:r>
              <a:rPr lang="en-US" sz="2800" dirty="0" err="1" smtClean="0">
                <a:latin typeface="Calibri" pitchFamily="34" charset="0"/>
              </a:rPr>
              <a:t>Unita</a:t>
            </a:r>
            <a:r>
              <a:rPr lang="en-US" sz="2800" dirty="0" smtClean="0">
                <a:latin typeface="Calibri" pitchFamily="34" charset="0"/>
              </a:rPr>
              <a:t>’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762000"/>
            <a:ext cx="556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err="1" smtClean="0">
                <a:solidFill>
                  <a:schemeClr val="tx2"/>
                </a:solidFill>
                <a:latin typeface="Calibri" pitchFamily="34" charset="0"/>
              </a:rPr>
              <a:t>L’unità</a:t>
            </a:r>
            <a:r>
              <a:rPr lang="en-US" sz="5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Calibri" pitchFamily="34" charset="0"/>
              </a:rPr>
              <a:t>quadrata</a:t>
            </a:r>
            <a:endParaRPr lang="en-US" sz="54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34937" y="215704"/>
            <a:ext cx="9009063" cy="1772121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505200" y="266700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2766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2766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32766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32766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26670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26670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4800" y="26670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05200" y="26670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52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81200" y="4572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</a:rPr>
              <a:t>Area del </a:t>
            </a:r>
            <a:r>
              <a:rPr lang="en-US" sz="3600" dirty="0" err="1" smtClean="0">
                <a:solidFill>
                  <a:schemeClr val="tx2"/>
                </a:solidFill>
                <a:latin typeface="Calibri" pitchFamily="34" charset="0"/>
              </a:rPr>
              <a:t>rettangolo</a:t>
            </a:r>
            <a:endParaRPr lang="en-US" sz="3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" name="Picture 21" descr="classhead4-4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76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Callout 22"/>
          <p:cNvSpPr/>
          <p:nvPr/>
        </p:nvSpPr>
        <p:spPr>
          <a:xfrm>
            <a:off x="6629400" y="3810000"/>
            <a:ext cx="2286000" cy="990600"/>
          </a:xfrm>
          <a:prstGeom prst="wedgeEllipse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77878" y="3916016"/>
            <a:ext cx="2266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L’unità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dell’area</a:t>
            </a:r>
            <a:r>
              <a:rPr lang="en-US" sz="1600" dirty="0" smtClean="0">
                <a:latin typeface="Calibri" pitchFamily="34" charset="0"/>
              </a:rPr>
              <a:t> è 1 </a:t>
            </a:r>
            <a:r>
              <a:rPr lang="en-US" sz="1600" dirty="0" err="1" smtClean="0">
                <a:latin typeface="Calibri" pitchFamily="34" charset="0"/>
              </a:rPr>
              <a:t>quadrato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di</a:t>
            </a:r>
            <a:r>
              <a:rPr lang="en-US" sz="1600" dirty="0" smtClean="0">
                <a:latin typeface="Calibri" pitchFamily="34" charset="0"/>
              </a:rPr>
              <a:t> 1 cm </a:t>
            </a:r>
            <a:r>
              <a:rPr lang="en-US" sz="1600" dirty="0" err="1" smtClean="0">
                <a:latin typeface="Calibri" pitchFamily="34" charset="0"/>
              </a:rPr>
              <a:t>di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lato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26" name="Picture 25" descr="classhead7-4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Callout 26"/>
          <p:cNvSpPr/>
          <p:nvPr/>
        </p:nvSpPr>
        <p:spPr>
          <a:xfrm>
            <a:off x="417443" y="2464904"/>
            <a:ext cx="2342322" cy="1477618"/>
          </a:xfrm>
          <a:prstGeom prst="wedgeEllipseCallou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5740" y="2604052"/>
            <a:ext cx="18089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Per </a:t>
            </a:r>
            <a:r>
              <a:rPr lang="en-US" dirty="0" err="1" smtClean="0">
                <a:latin typeface="Calibri" pitchFamily="34" charset="0"/>
              </a:rPr>
              <a:t>trovare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l’Area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basta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contare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quadratini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unitari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nel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rettangolo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4937" y="215704"/>
            <a:ext cx="9009063" cy="1772121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211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" grpId="0" animBg="1"/>
      <p:bldP spid="2" grpId="1" animBg="1"/>
      <p:bldP spid="23" grpId="0" animBg="1"/>
      <p:bldP spid="24" grpId="0"/>
      <p:bldP spid="27" grpId="0" animBg="1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Brace 10"/>
          <p:cNvSpPr/>
          <p:nvPr/>
        </p:nvSpPr>
        <p:spPr>
          <a:xfrm rot="5400000">
            <a:off x="4126395" y="2910509"/>
            <a:ext cx="314739" cy="316064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2743200" y="1677600"/>
            <a:ext cx="3042000" cy="24450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0" name="TextBox 28"/>
          <p:cNvSpPr txBox="1">
            <a:spLocks noChangeArrowheads="1"/>
          </p:cNvSpPr>
          <p:nvPr/>
        </p:nvSpPr>
        <p:spPr bwMode="auto">
          <a:xfrm>
            <a:off x="1093304" y="0"/>
            <a:ext cx="76332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Problema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 L’ area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un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rettangolo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è 1620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</a:rPr>
              <a:t>cm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. 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 base è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5/4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dell’altezza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Trova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Perimetro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038600" y="4800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unità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6553200" y="1676400"/>
            <a:ext cx="381000" cy="24384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34200" y="25146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unità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816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816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5085523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</a:rPr>
              <a:t>Ci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</a:rPr>
              <a:t>sono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20 </a:t>
            </a:r>
            <a:r>
              <a:rPr lang="en-US" sz="2800" b="1" dirty="0" err="1" smtClean="0">
                <a:latin typeface="Calibri" pitchFamily="34" charset="0"/>
              </a:rPr>
              <a:t>unità</a:t>
            </a:r>
            <a:r>
              <a:rPr lang="en-US" sz="2800" b="1" dirty="0" smtClean="0">
                <a:latin typeface="Calibri" pitchFamily="34" charset="0"/>
              </a:rPr>
              <a:t> quadrate</a:t>
            </a:r>
            <a:r>
              <a:rPr lang="en-US" sz="2800" dirty="0" smtClean="0"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</a:rPr>
              <a:t>Ciascuna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è </a:t>
            </a:r>
            <a:r>
              <a:rPr lang="en-US" sz="2800" b="1" dirty="0" smtClean="0">
                <a:latin typeface="Calibri" pitchFamily="34" charset="0"/>
              </a:rPr>
              <a:t>81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cm²</a:t>
            </a:r>
            <a:endParaRPr lang="it-IT" sz="2800" b="1" dirty="0" smtClean="0"/>
          </a:p>
          <a:p>
            <a:pPr algn="ctr"/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</a:rPr>
              <a:t>Unità lineare è </a:t>
            </a:r>
            <a:r>
              <a:rPr lang="it-IT" sz="2800" b="1" dirty="0" smtClean="0">
                <a:latin typeface="Calibri" pitchFamily="34" charset="0"/>
              </a:rPr>
              <a:t>9 cm</a:t>
            </a:r>
            <a:r>
              <a:rPr lang="it-IT" sz="2800" dirty="0" smtClean="0">
                <a:latin typeface="Calibri" pitchFamily="34" charset="0"/>
              </a:rPr>
              <a:t>. 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</a:rPr>
              <a:t>Base </a:t>
            </a:r>
            <a:r>
              <a:rPr lang="it-IT" sz="2800" b="1" dirty="0" smtClean="0">
                <a:latin typeface="Calibri" pitchFamily="34" charset="0"/>
              </a:rPr>
              <a:t>45 cm</a:t>
            </a:r>
            <a:r>
              <a:rPr lang="it-IT" sz="2800" dirty="0" smtClean="0">
                <a:latin typeface="Calibri" pitchFamily="34" charset="0"/>
              </a:rPr>
              <a:t>. 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</a:rPr>
              <a:t>Altezza</a:t>
            </a:r>
            <a:r>
              <a:rPr lang="it-IT" sz="2800" b="1" dirty="0" smtClean="0">
                <a:latin typeface="Calibri" pitchFamily="34" charset="0"/>
              </a:rPr>
              <a:t> 36 cm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Calibri" pitchFamily="34" charset="0"/>
              </a:rPr>
              <a:t>Perimetro</a:t>
            </a:r>
            <a:r>
              <a:rPr lang="it-IT" sz="2800" b="1" dirty="0" smtClean="0">
                <a:latin typeface="Calibri" pitchFamily="34" charset="0"/>
              </a:rPr>
              <a:t> 162 cm</a:t>
            </a:r>
            <a:endParaRPr lang="en-US" sz="2800" b="1" dirty="0" smtClean="0">
              <a:latin typeface="Calibri" pitchFamily="34" charset="0"/>
            </a:endParaRPr>
          </a:p>
          <a:p>
            <a:pPr algn="ctr"/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38539"/>
            <a:ext cx="8825948" cy="1133061"/>
            <a:chOff x="0" y="1536"/>
            <a:chExt cx="5675" cy="663"/>
          </a:xfrm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/>
      <p:bldP spid="31" grpId="0" animBg="1"/>
      <p:bldP spid="3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Andrea, Bruno e Carlo </a:t>
            </a:r>
            <a:r>
              <a:rPr lang="en-US" sz="2400" dirty="0" err="1" smtClean="0">
                <a:latin typeface="Comic Sans MS" pitchFamily="66" charset="0"/>
              </a:rPr>
              <a:t>pesano</a:t>
            </a:r>
            <a:r>
              <a:rPr lang="en-US" sz="2400" dirty="0" smtClean="0">
                <a:latin typeface="Comic Sans MS" pitchFamily="66" charset="0"/>
              </a:rPr>
              <a:t> in </a:t>
            </a:r>
            <a:r>
              <a:rPr lang="en-US" sz="2400" dirty="0" err="1" smtClean="0">
                <a:latin typeface="Comic Sans MS" pitchFamily="66" charset="0"/>
              </a:rPr>
              <a:t>tutto</a:t>
            </a:r>
            <a:r>
              <a:rPr lang="en-US" sz="2400" dirty="0" smtClean="0">
                <a:latin typeface="Comic Sans MS" pitchFamily="66" charset="0"/>
              </a:rPr>
              <a:t> 111 kg</a:t>
            </a:r>
          </a:p>
          <a:p>
            <a:r>
              <a:rPr lang="en-US" sz="2400" dirty="0" smtClean="0">
                <a:latin typeface="Comic Sans MS" pitchFamily="66" charset="0"/>
              </a:rPr>
              <a:t>Andrea </a:t>
            </a:r>
            <a:r>
              <a:rPr lang="en-US" sz="2400" dirty="0" err="1" smtClean="0">
                <a:latin typeface="Comic Sans MS" pitchFamily="66" charset="0"/>
              </a:rPr>
              <a:t>pesa</a:t>
            </a:r>
            <a:r>
              <a:rPr lang="en-US" sz="2400" dirty="0" smtClean="0">
                <a:latin typeface="Comic Sans MS" pitchFamily="66" charset="0"/>
              </a:rPr>
              <a:t> 15 kg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Bruno.Carlo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pesa</a:t>
            </a:r>
            <a:r>
              <a:rPr lang="en-US" sz="2400" dirty="0" smtClean="0">
                <a:latin typeface="Comic Sans MS" pitchFamily="66" charset="0"/>
              </a:rPr>
              <a:t> 3 kg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Bruno. 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pesa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ciascuno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amici</a:t>
            </a:r>
            <a:r>
              <a:rPr lang="en-US" sz="2400" dirty="0" smtClean="0">
                <a:latin typeface="Comic Sans MS" pitchFamily="66" charset="0"/>
              </a:rPr>
              <a:t> 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3797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Andrea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Bruno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Carlo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2971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15kg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600" y="640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3kg</a:t>
            </a:r>
          </a:p>
        </p:txBody>
      </p:sp>
      <p:sp>
        <p:nvSpPr>
          <p:cNvPr id="23" name="Bent Arrow 22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Bracket 24"/>
          <p:cNvSpPr/>
          <p:nvPr/>
        </p:nvSpPr>
        <p:spPr>
          <a:xfrm>
            <a:off x="6019800" y="2819400"/>
            <a:ext cx="762000" cy="32004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0400" y="4114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111 </a:t>
            </a:r>
            <a:r>
              <a:rPr lang="en-US" sz="2400" b="1" dirty="0">
                <a:latin typeface="Comic Sans MS" pitchFamily="66" charset="0"/>
              </a:rPr>
              <a:t>kg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705"/>
            <a:ext cx="8134420" cy="698695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292086" y="0"/>
            <a:ext cx="7513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Il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concetto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Comic Sans MS" pitchFamily="66" charset="0"/>
              </a:rPr>
              <a:t>equazione</a:t>
            </a:r>
            <a:endParaRPr lang="en-US" sz="36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5" grpId="0" animBg="1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Andrea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Bruno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Carlo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5029200" y="2971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15kg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5562600" y="640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3kg</a:t>
            </a:r>
          </a:p>
        </p:txBody>
      </p:sp>
      <p:sp>
        <p:nvSpPr>
          <p:cNvPr id="14" name="Bent Arrow 13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5410200"/>
            <a:ext cx="22098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819400"/>
            <a:ext cx="2133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52799" y="5486400"/>
            <a:ext cx="1596887" cy="5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X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52799" y="4191000"/>
            <a:ext cx="1577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X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2799" y="2895600"/>
            <a:ext cx="1577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X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6165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192696" y="536714"/>
            <a:ext cx="7951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>Con </a:t>
            </a:r>
            <a:r>
              <a:rPr lang="en-US" sz="2400" dirty="0" err="1" smtClean="0">
                <a:latin typeface="+mn-lt"/>
              </a:rPr>
              <a:t>il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MODELLO a BARRE </a:t>
            </a:r>
            <a:r>
              <a:rPr lang="en-US" sz="2400" dirty="0" err="1" smtClean="0">
                <a:latin typeface="+mn-lt"/>
              </a:rPr>
              <a:t>già</a:t>
            </a:r>
            <a:r>
              <a:rPr lang="en-US" sz="2400" dirty="0" smtClean="0">
                <a:latin typeface="+mn-lt"/>
              </a:rPr>
              <a:t> con 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ragazzini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delle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elementari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può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smtClean="0">
                <a:latin typeface="+mn-lt"/>
              </a:rPr>
              <a:t>far </a:t>
            </a:r>
            <a:r>
              <a:rPr lang="en-US" sz="2400" dirty="0" err="1" smtClean="0">
                <a:latin typeface="+mn-lt"/>
              </a:rPr>
              <a:t>capire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err="1" smtClean="0">
                <a:latin typeface="+mn-lt"/>
                <a:cs typeface="+mn-cs"/>
              </a:rPr>
              <a:t>il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err="1" smtClean="0">
                <a:latin typeface="+mn-lt"/>
                <a:cs typeface="+mn-cs"/>
              </a:rPr>
              <a:t>concetto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err="1" smtClean="0">
                <a:latin typeface="+mn-lt"/>
                <a:cs typeface="+mn-cs"/>
              </a:rPr>
              <a:t>di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EQUAZIONE</a:t>
            </a:r>
            <a:r>
              <a:rPr lang="en-US" sz="2400" dirty="0" smtClean="0">
                <a:latin typeface="+mn-lt"/>
                <a:cs typeface="+mn-cs"/>
              </a:rPr>
              <a:t>.</a:t>
            </a:r>
            <a:endParaRPr lang="en-US" sz="2400" dirty="0">
              <a:latin typeface="+mn-lt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4"/>
            <a:ext cx="9009063" cy="1772121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616226" y="1908313"/>
            <a:ext cx="7533860" cy="4094922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Il mondo della comunicazione è cambiato in modo radicale negli ultimi anni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E’ (e sarà) molto più facile condividere appunti,verifiche,esercitazioni</a:t>
            </a: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E’ (e sarà) sempre più semplice condividere video , filmati, presentazioni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la didattica capovolta 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748258" y="1832622"/>
            <a:ext cx="7565747" cy="4188349"/>
          </a:xfrm>
        </p:spPr>
        <p:txBody>
          <a:bodyPr/>
          <a:lstStyle/>
          <a:p>
            <a:pPr eaLnBrk="1" hangingPunct="1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Abbiamo utilizzato lo stesso esempio e lo stesso modello a Barre: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it-IT" sz="3240" b="1" dirty="0" smtClean="0">
                <a:solidFill>
                  <a:schemeClr val="tx2">
                    <a:lumMod val="75000"/>
                  </a:schemeClr>
                </a:solidFill>
              </a:rPr>
              <a:t>Per le Equazioni</a:t>
            </a:r>
          </a:p>
          <a:p>
            <a:pPr eaLnBrk="1" hangingPunct="1">
              <a:buNone/>
            </a:pPr>
            <a:r>
              <a:rPr lang="it-IT" sz="3240" b="1" dirty="0" smtClean="0">
                <a:solidFill>
                  <a:schemeClr val="tx2">
                    <a:lumMod val="75000"/>
                  </a:schemeClr>
                </a:solidFill>
              </a:rPr>
              <a:t>Per le Unità di Misura</a:t>
            </a:r>
          </a:p>
          <a:p>
            <a:pPr eaLnBrk="1" hangingPunct="1"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33061" y="397564"/>
            <a:ext cx="7533861" cy="6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 n g a p o r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7337" y="368105"/>
            <a:ext cx="9009063" cy="1052513"/>
            <a:chOff x="0" y="1536"/>
            <a:chExt cx="5675" cy="663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648" y="1266091"/>
            <a:ext cx="7361561" cy="423561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  <a:buNone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buNone/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 lvl="1"/>
            <a:r>
              <a:rPr lang="it-IT" sz="3600" b="1" dirty="0" smtClean="0">
                <a:solidFill>
                  <a:srgbClr val="FF0000"/>
                </a:solidFill>
              </a:rPr>
              <a:t> si può passare alla “stenografia” dei simboli - che non aggiunge niente alla comprensione dei concetti, ma solo velocità di calcolo – quando si è pronti</a:t>
            </a:r>
          </a:p>
          <a:p>
            <a:pPr lvl="1"/>
            <a:endParaRPr lang="it-IT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it-IT" i="1" dirty="0" smtClean="0"/>
          </a:p>
          <a:p>
            <a:pPr lvl="1"/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74841"/>
          </a:xfrm>
        </p:spPr>
        <p:txBody>
          <a:bodyPr/>
          <a:lstStyle/>
          <a:p>
            <a:r>
              <a:rPr lang="it-IT" sz="3600" dirty="0" smtClean="0"/>
              <a:t>Il Metodo Singapore </a:t>
            </a:r>
            <a:endParaRPr lang="it-IT" sz="3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648" y="1266091"/>
            <a:ext cx="7361561" cy="423561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  <a:buNone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buNone/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 lvl="1"/>
            <a:r>
              <a:rPr lang="it-IT" sz="3600" b="1" dirty="0" smtClean="0">
                <a:solidFill>
                  <a:srgbClr val="FF0000"/>
                </a:solidFill>
              </a:rPr>
              <a:t> si può passare alle formule - che non aggiungono niente alla comprensione dei concetti – quando si è pronti</a:t>
            </a:r>
          </a:p>
          <a:p>
            <a:pPr lvl="1"/>
            <a:endParaRPr lang="it-IT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it-IT" i="1" dirty="0" smtClean="0"/>
          </a:p>
          <a:p>
            <a:pPr lvl="1"/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74841"/>
          </a:xfrm>
        </p:spPr>
        <p:txBody>
          <a:bodyPr/>
          <a:lstStyle/>
          <a:p>
            <a:r>
              <a:rPr lang="it-IT" sz="3600" dirty="0" smtClean="0"/>
              <a:t>Il Metodo Singapore e la Geometria</a:t>
            </a:r>
            <a:endParaRPr lang="it-IT" sz="3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537242" y="1452793"/>
            <a:ext cx="8255066" cy="4554111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it-IT" sz="2000" dirty="0" smtClean="0">
                <a:solidFill>
                  <a:srgbClr val="C00000"/>
                </a:solidFill>
              </a:rPr>
              <a:t>Olimpiadi di Matematica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(ma anche le </a:t>
            </a:r>
            <a:r>
              <a:rPr lang="it-IT" sz="2000" dirty="0" smtClean="0">
                <a:solidFill>
                  <a:srgbClr val="C00000"/>
                </a:solidFill>
              </a:rPr>
              <a:t>prove Invalsi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) spesso rappresentano uno scoglio per gli studenti italiani</a:t>
            </a:r>
          </a:p>
          <a:p>
            <a:pPr eaLnBrk="1" hangingPunct="1"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Vengono assegnati </a:t>
            </a:r>
            <a:r>
              <a:rPr lang="it-IT" sz="2000" dirty="0" smtClean="0">
                <a:solidFill>
                  <a:srgbClr val="C00000"/>
                </a:solidFill>
              </a:rPr>
              <a:t>problemi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molto simili a quelli proposti dalle riviste di enigmistica e/o di logica</a:t>
            </a:r>
          </a:p>
          <a:p>
            <a:pPr eaLnBrk="1" hangingPunct="1"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Quest’anno abbiamo preparato una sezione in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www.matematicapovolta.i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t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dedicata alla preparazione per le  Olimpiadi a squadre di matematica</a:t>
            </a:r>
          </a:p>
          <a:p>
            <a:pPr eaLnBrk="1" hangingPunct="1">
              <a:buFont typeface="Wingdings"/>
              <a:buChar char="Ø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Quest’anno la squadra della nostra scuola ha ottenuto il migliore risultato che una squadra di un Istituto Tecnico abbia mai ottenuto alle semifinali delle Olimpiadi di Matematica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429" y="199024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 n g a p o r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vediamo l’utilizzo per risolvere Problemi di una certa difficoltà</a:t>
            </a:r>
            <a:r>
              <a:rPr lang="it-IT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it-IT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7337" y="368105"/>
            <a:ext cx="9009063" cy="1052513"/>
            <a:chOff x="0" y="1536"/>
            <a:chExt cx="5675" cy="663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429" y="199024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 n g a p o r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vediamo l’utilizzo per risolvere Problemi di una certa difficoltà</a:t>
            </a:r>
            <a:r>
              <a:rPr lang="it-IT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it-IT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87337" y="368105"/>
            <a:ext cx="9009063" cy="1052513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6" name="Segnaposto contenuto 2"/>
          <p:cNvSpPr txBox="1">
            <a:spLocks/>
          </p:cNvSpPr>
          <p:nvPr/>
        </p:nvSpPr>
        <p:spPr>
          <a:xfrm rot="10800000" flipV="1">
            <a:off x="351691" y="3390314"/>
            <a:ext cx="8792301" cy="30808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Le prossime diapositive sono state</a:t>
            </a:r>
            <a:r>
              <a:rPr lang="it-IT" sz="2400" kern="0" noProof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utilizzate per la preparazione della nostra squadra (IIS </a:t>
            </a:r>
            <a:r>
              <a:rPr lang="it-IT" sz="2400" kern="0" noProof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Caffè-Roma</a:t>
            </a:r>
            <a:r>
              <a:rPr lang="it-IT" sz="2400" kern="0" noProof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 alle Olimpiadi di Matematica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noProof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 maggior parte di esse utilizzano il Metodo </a:t>
            </a:r>
            <a:r>
              <a:rPr lang="it-IT" sz="2400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</a:t>
            </a:r>
            <a:r>
              <a:rPr lang="it-IT" sz="2400" kern="0" noProof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ingapore</a:t>
            </a:r>
            <a:r>
              <a:rPr lang="it-IT" sz="2400" kern="0" noProof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o, comunque,  un metodo Grafico per risolvere problemi di una certa complessità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D245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68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084" y="1477107"/>
            <a:ext cx="1940402" cy="20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732" y="1444137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422031" y="295421"/>
            <a:ext cx="8384039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Andrea,Beatrice,Chiara,Davide,Enea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e Federico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sono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molto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La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loro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età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media è 14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anni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Se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si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uniscono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3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Enea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l’età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media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dell’intero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gruppo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diventa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16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anni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Qual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è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l’età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media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degli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Enea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?</a:t>
            </a:r>
            <a:endParaRPr lang="en-US" sz="2400" dirty="0">
              <a:solidFill>
                <a:schemeClr val="tx2"/>
              </a:solidFill>
              <a:latin typeface="Andy" pitchFamily="66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 rot="10800000" flipV="1">
            <a:off x="-1" y="3478696"/>
            <a:ext cx="9143999" cy="2206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Questa domanda è stata posta ai Giochi di Archimede del 2015/2016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Giochi di Archimede si svolgono a fine novembre in tutte le scuole superiori d’Italia ed, in genere, partecipano circa 300.000 studenti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D245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Brace 10"/>
          <p:cNvSpPr/>
          <p:nvPr/>
        </p:nvSpPr>
        <p:spPr>
          <a:xfrm rot="16200000">
            <a:off x="2594269" y="526007"/>
            <a:ext cx="225082" cy="339031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6425927" y="4657069"/>
            <a:ext cx="345577" cy="930811"/>
          </a:xfrm>
          <a:prstGeom prst="rightBrace">
            <a:avLst>
              <a:gd name="adj1" fmla="val 8333"/>
              <a:gd name="adj2" fmla="val 4126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41477" y="3783292"/>
            <a:ext cx="26025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ndy" pitchFamily="66" charset="0"/>
              </a:rPr>
              <a:t>Età</a:t>
            </a:r>
            <a:r>
              <a:rPr lang="en-US" sz="1600" dirty="0" smtClean="0">
                <a:latin typeface="Andy" pitchFamily="66" charset="0"/>
              </a:rPr>
              <a:t> media </a:t>
            </a:r>
            <a:r>
              <a:rPr lang="en-US" sz="1600" dirty="0" err="1" smtClean="0">
                <a:latin typeface="Andy" pitchFamily="66" charset="0"/>
              </a:rPr>
              <a:t>amici</a:t>
            </a:r>
            <a:r>
              <a:rPr lang="en-US" sz="1600" dirty="0" smtClean="0">
                <a:latin typeface="Andy" pitchFamily="66" charset="0"/>
              </a:rPr>
              <a:t> </a:t>
            </a:r>
            <a:r>
              <a:rPr lang="en-US" sz="1600" dirty="0" err="1" smtClean="0">
                <a:latin typeface="Andy" pitchFamily="66" charset="0"/>
              </a:rPr>
              <a:t>Enea</a:t>
            </a:r>
            <a:endParaRPr lang="en-US" sz="1600" dirty="0">
              <a:latin typeface="Andy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00800" y="5327374"/>
            <a:ext cx="723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ndy" pitchFamily="66" charset="0"/>
              </a:rPr>
              <a:t>20</a:t>
            </a:r>
            <a:endParaRPr lang="en-US" sz="3200" dirty="0">
              <a:latin typeface="Andy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4435" y="4244009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ndy" pitchFamily="66" charset="0"/>
              </a:rPr>
              <a:t>144=16*9</a:t>
            </a:r>
            <a:endParaRPr lang="en-US" sz="2800" dirty="0">
              <a:latin typeface="Andy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7686" y="3737114"/>
            <a:ext cx="2193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ndy" pitchFamily="66" charset="0"/>
              </a:rPr>
              <a:t>84 </a:t>
            </a:r>
            <a:r>
              <a:rPr lang="en-US" sz="2800" dirty="0">
                <a:latin typeface="Andy" pitchFamily="66" charset="0"/>
              </a:rPr>
              <a:t>= </a:t>
            </a:r>
            <a:r>
              <a:rPr lang="en-US" sz="2800" dirty="0" smtClean="0">
                <a:latin typeface="Andy" pitchFamily="66" charset="0"/>
              </a:rPr>
              <a:t>14 x 6 </a:t>
            </a:r>
            <a:endParaRPr lang="en-US" sz="2800" dirty="0">
              <a:latin typeface="Andy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31852" y="5697417"/>
            <a:ext cx="7216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ndy" pitchFamily="66" charset="0"/>
              </a:rPr>
              <a:t>Gli</a:t>
            </a:r>
            <a:r>
              <a:rPr lang="en-US" sz="2800" dirty="0" smtClean="0">
                <a:latin typeface="Andy" pitchFamily="66" charset="0"/>
              </a:rPr>
              <a:t> </a:t>
            </a:r>
            <a:r>
              <a:rPr lang="en-US" sz="2800" dirty="0" err="1" smtClean="0">
                <a:latin typeface="Andy" pitchFamily="66" charset="0"/>
              </a:rPr>
              <a:t>amici</a:t>
            </a:r>
            <a:r>
              <a:rPr lang="en-US" sz="2800" dirty="0" smtClean="0">
                <a:latin typeface="Andy" pitchFamily="66" charset="0"/>
              </a:rPr>
              <a:t> </a:t>
            </a:r>
            <a:r>
              <a:rPr lang="en-US" sz="2800" dirty="0" err="1" smtClean="0">
                <a:latin typeface="Andy" pitchFamily="66" charset="0"/>
              </a:rPr>
              <a:t>di</a:t>
            </a:r>
            <a:r>
              <a:rPr lang="en-US" sz="2800" dirty="0" smtClean="0">
                <a:latin typeface="Andy" pitchFamily="66" charset="0"/>
              </a:rPr>
              <a:t> </a:t>
            </a:r>
            <a:r>
              <a:rPr lang="en-US" sz="2800" dirty="0" err="1" smtClean="0">
                <a:latin typeface="Andy" pitchFamily="66" charset="0"/>
              </a:rPr>
              <a:t>Enea</a:t>
            </a:r>
            <a:r>
              <a:rPr lang="en-US" sz="2800" dirty="0" smtClean="0">
                <a:latin typeface="Andy" pitchFamily="66" charset="0"/>
              </a:rPr>
              <a:t> </a:t>
            </a:r>
            <a:r>
              <a:rPr lang="en-US" sz="2800" dirty="0" err="1" smtClean="0">
                <a:latin typeface="Andy" pitchFamily="66" charset="0"/>
              </a:rPr>
              <a:t>hanno</a:t>
            </a:r>
            <a:r>
              <a:rPr lang="en-US" sz="2800" dirty="0" smtClean="0">
                <a:latin typeface="Andy" pitchFamily="66" charset="0"/>
              </a:rPr>
              <a:t> </a:t>
            </a:r>
            <a:r>
              <a:rPr lang="en-US" sz="2800" dirty="0" err="1" smtClean="0">
                <a:latin typeface="Andy" pitchFamily="66" charset="0"/>
              </a:rPr>
              <a:t>una</a:t>
            </a:r>
            <a:r>
              <a:rPr lang="en-US" sz="2800" dirty="0" smtClean="0">
                <a:latin typeface="Andy" pitchFamily="66" charset="0"/>
              </a:rPr>
              <a:t> </a:t>
            </a:r>
            <a:r>
              <a:rPr lang="en-US" sz="2800" dirty="0" err="1" smtClean="0">
                <a:latin typeface="Andy" pitchFamily="66" charset="0"/>
              </a:rPr>
              <a:t>età</a:t>
            </a:r>
            <a:r>
              <a:rPr lang="en-US" sz="2800" dirty="0" smtClean="0">
                <a:latin typeface="Andy" pitchFamily="66" charset="0"/>
              </a:rPr>
              <a:t> media </a:t>
            </a:r>
            <a:r>
              <a:rPr lang="en-US" sz="2800" dirty="0" err="1" smtClean="0">
                <a:latin typeface="Andy" pitchFamily="66" charset="0"/>
              </a:rPr>
              <a:t>di</a:t>
            </a:r>
            <a:r>
              <a:rPr lang="en-US" sz="2800" dirty="0" smtClean="0">
                <a:latin typeface="Andy" pitchFamily="66" charset="0"/>
              </a:rPr>
              <a:t> 20 </a:t>
            </a:r>
            <a:r>
              <a:rPr lang="en-US" sz="2800" dirty="0" err="1" smtClean="0">
                <a:latin typeface="Andy" pitchFamily="66" charset="0"/>
              </a:rPr>
              <a:t>anni</a:t>
            </a:r>
            <a:endParaRPr lang="en-US" sz="2800" dirty="0">
              <a:latin typeface="Andy" pitchFamily="66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" y="0"/>
            <a:ext cx="9144000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Andrea,Beatrice,Chiara,Davide,Enea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e Federico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sono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molto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La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loro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età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media è 14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anni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Se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si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uniscono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3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Enea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l’età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media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dell’intero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gruppo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diventa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16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anni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Qual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è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l’età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media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degli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ndy" pitchFamily="66" charset="0"/>
              </a:rPr>
              <a:t>Enea</a:t>
            </a:r>
            <a:r>
              <a:rPr lang="en-US" sz="2000" dirty="0" smtClean="0">
                <a:solidFill>
                  <a:schemeClr val="tx2"/>
                </a:solidFill>
                <a:latin typeface="Andy" pitchFamily="66" charset="0"/>
              </a:rPr>
              <a:t> ?</a:t>
            </a:r>
            <a:endParaRPr lang="en-US" sz="2000" dirty="0">
              <a:solidFill>
                <a:schemeClr val="tx2"/>
              </a:solidFill>
              <a:latin typeface="Andy" pitchFamily="66" charset="0"/>
            </a:endParaRPr>
          </a:p>
        </p:txBody>
      </p:sp>
      <p:sp>
        <p:nvSpPr>
          <p:cNvPr id="28" name="Right Brace 10"/>
          <p:cNvSpPr/>
          <p:nvPr/>
        </p:nvSpPr>
        <p:spPr>
          <a:xfrm rot="16200000">
            <a:off x="5763015" y="813325"/>
            <a:ext cx="325902" cy="27760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2248689" y="1543470"/>
            <a:ext cx="1125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84</a:t>
            </a:r>
            <a:endParaRPr lang="en-US" sz="3600" dirty="0"/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5779988" y="1490871"/>
            <a:ext cx="561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97876" y="4801977"/>
            <a:ext cx="225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ndy" pitchFamily="66" charset="0"/>
              </a:rPr>
              <a:t>60=144-84</a:t>
            </a:r>
            <a:endParaRPr lang="en-US" sz="2800" dirty="0">
              <a:latin typeface="Andy" pitchFamily="66" charset="0"/>
            </a:endParaRPr>
          </a:p>
        </p:txBody>
      </p:sp>
      <p:sp>
        <p:nvSpPr>
          <p:cNvPr id="31" name="Rectangle 9"/>
          <p:cNvSpPr/>
          <p:nvPr/>
        </p:nvSpPr>
        <p:spPr>
          <a:xfrm>
            <a:off x="6081931" y="4374899"/>
            <a:ext cx="972000" cy="504000"/>
          </a:xfrm>
          <a:prstGeom prst="rect">
            <a:avLst/>
          </a:prstGeom>
          <a:solidFill>
            <a:srgbClr val="FFC000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Brace 10"/>
          <p:cNvSpPr/>
          <p:nvPr/>
        </p:nvSpPr>
        <p:spPr>
          <a:xfrm rot="16200000" flipH="1">
            <a:off x="3717242" y="139147"/>
            <a:ext cx="954154" cy="628153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977705" y="2524539"/>
          <a:ext cx="6372663" cy="496957"/>
        </p:xfrm>
        <a:graphic>
          <a:graphicData uri="http://schemas.openxmlformats.org/drawingml/2006/table">
            <a:tbl>
              <a:tblPr/>
              <a:tblGrid>
                <a:gridCol w="565356"/>
                <a:gridCol w="565356"/>
                <a:gridCol w="416122"/>
                <a:gridCol w="536713"/>
                <a:gridCol w="743233"/>
                <a:gridCol w="565356"/>
                <a:gridCol w="993509"/>
                <a:gridCol w="993509"/>
                <a:gridCol w="993509"/>
              </a:tblGrid>
              <a:tr h="496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3812446" y="3763210"/>
            <a:ext cx="1125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144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  <p:bldP spid="16" grpId="0"/>
      <p:bldP spid="20" grpId="0"/>
      <p:bldP spid="21" grpId="0"/>
      <p:bldP spid="22" grpId="0"/>
      <p:bldP spid="28" grpId="0" animBg="1"/>
      <p:bldP spid="29" grpId="0"/>
      <p:bldP spid="23" grpId="0"/>
      <p:bldP spid="31" grpId="0" animBg="1"/>
      <p:bldP spid="17" grpId="0" animBg="1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28800" y="3399182"/>
            <a:ext cx="3816626" cy="5632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113184" y="477076"/>
            <a:ext cx="8030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pagato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cappotto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scontato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del 40%) 98.40 Euro</a:t>
            </a: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Quanto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costava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cappotto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prima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dello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sconto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399183"/>
            <a:ext cx="1828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Prezzo</a:t>
            </a:r>
            <a:r>
              <a:rPr lang="en-US" dirty="0" smtClean="0"/>
              <a:t> prima </a:t>
            </a:r>
            <a:r>
              <a:rPr lang="en-US" dirty="0" err="1" smtClean="0"/>
              <a:t>delo</a:t>
            </a:r>
            <a:r>
              <a:rPr lang="en-US" dirty="0" smtClean="0"/>
              <a:t> </a:t>
            </a:r>
            <a:r>
              <a:rPr lang="en-US" dirty="0" err="1" smtClean="0"/>
              <a:t>sconto</a:t>
            </a: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" y="2445026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Prezzo</a:t>
            </a:r>
            <a:r>
              <a:rPr lang="en-US" dirty="0" smtClean="0"/>
              <a:t> </a:t>
            </a:r>
            <a:r>
              <a:rPr lang="en-US" dirty="0" err="1" smtClean="0"/>
              <a:t>scontato</a:t>
            </a:r>
            <a:r>
              <a:rPr lang="en-US" dirty="0" smtClean="0"/>
              <a:t>  98.40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33800" y="2438400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8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90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09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90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71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52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95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57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76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38199" y="5105400"/>
            <a:ext cx="7431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Ogni</a:t>
            </a:r>
            <a:r>
              <a:rPr lang="en-US" sz="2400" dirty="0" smtClean="0"/>
              <a:t> </a:t>
            </a:r>
            <a:r>
              <a:rPr lang="en-US" sz="2400" dirty="0" err="1" smtClean="0"/>
              <a:t>blocco</a:t>
            </a:r>
            <a:r>
              <a:rPr lang="en-US" sz="2400" dirty="0" smtClean="0"/>
              <a:t> vale 98.40 Euro :6 =16.40 Euro</a:t>
            </a:r>
          </a:p>
          <a:p>
            <a:r>
              <a:rPr lang="en-US" sz="2400" dirty="0" smtClean="0"/>
              <a:t>Il </a:t>
            </a:r>
            <a:r>
              <a:rPr lang="en-US" sz="2400" dirty="0" err="1" smtClean="0"/>
              <a:t>cappotto</a:t>
            </a:r>
            <a:r>
              <a:rPr lang="en-US" sz="2400" dirty="0" smtClean="0"/>
              <a:t> </a:t>
            </a:r>
            <a:r>
              <a:rPr lang="en-US" sz="2400" dirty="0" err="1" smtClean="0"/>
              <a:t>perciò</a:t>
            </a:r>
            <a:r>
              <a:rPr lang="en-US" sz="2400" dirty="0" smtClean="0"/>
              <a:t> </a:t>
            </a:r>
            <a:r>
              <a:rPr lang="en-US" sz="2400" dirty="0" err="1" smtClean="0"/>
              <a:t>costava</a:t>
            </a:r>
            <a:r>
              <a:rPr lang="en-US" sz="2400" dirty="0" smtClean="0"/>
              <a:t> 164 Euro</a:t>
            </a:r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6" y="255462"/>
            <a:ext cx="8531985" cy="1712485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/>
      <p:bldP spid="15" grpId="0"/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95041" y="1115170"/>
            <a:ext cx="8198793" cy="3555304"/>
          </a:xfrm>
        </p:spPr>
        <p:txBody>
          <a:bodyPr/>
          <a:lstStyle/>
          <a:p>
            <a:pPr eaLnBrk="1" hangingPunct="1">
              <a:buNone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Fase </a:t>
            </a:r>
            <a:r>
              <a:rPr lang="it-IT" sz="2400" b="1" dirty="0" smtClean="0">
                <a:solidFill>
                  <a:srgbClr val="FF0000"/>
                </a:solidFill>
              </a:rPr>
              <a:t>concreta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bisogna avere una esperienza con oggetti concreti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Fase </a:t>
            </a:r>
            <a:r>
              <a:rPr lang="it-IT" sz="2400" b="1" dirty="0" smtClean="0">
                <a:solidFill>
                  <a:srgbClr val="FF0000"/>
                </a:solidFill>
              </a:rPr>
              <a:t>pittorica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bisogna imparare a tradurre attraverso schema o diagramma le immagini degli oggetti concreti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Fase </a:t>
            </a:r>
            <a:r>
              <a:rPr lang="it-IT" sz="2400" b="1" dirty="0" smtClean="0">
                <a:solidFill>
                  <a:srgbClr val="FF0000"/>
                </a:solidFill>
              </a:rPr>
              <a:t>astratta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qui si impara a trasformare in simboli (cifre e operazioni) il concetto che si è già acquisito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429" y="199024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 n g a p o r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4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  Tre Fasi : Concreta, Pittorica e Astratta</a:t>
            </a:r>
            <a:r>
              <a:rPr lang="it-IT" sz="24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7337" y="368105"/>
            <a:ext cx="9009063" cy="1052513"/>
            <a:chOff x="0" y="1536"/>
            <a:chExt cx="5675" cy="663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1575581" y="4164037"/>
            <a:ext cx="6485207" cy="15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fase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astratta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viene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presentata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come “fine ultimo”</a:t>
            </a:r>
          </a:p>
          <a:p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E non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viene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presentata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fino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quando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le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fasi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precedenti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sono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comprese</a:t>
            </a: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648" y="1266091"/>
            <a:ext cx="8079930" cy="787791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  <a:buNone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buNone/>
            </a:pPr>
            <a:endParaRPr lang="it-IT" sz="2000" b="1" dirty="0" smtClean="0"/>
          </a:p>
          <a:p>
            <a:pPr lvl="1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Si possono, paradossalmente, trattare argomenti complessi che, altrimenti, con il “metodo classico” non sarebbero stati compresi</a:t>
            </a:r>
          </a:p>
          <a:p>
            <a:pPr lvl="1">
              <a:buNone/>
            </a:pP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Questo perché ci si può fermare alla fase pittorica quanto tempo si vuole</a:t>
            </a:r>
          </a:p>
          <a:p>
            <a:pPr lvl="1"/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E si può passare alla “stenografia” dei simboli - che non aggiunge niente alla comprensione dei concetti, ma solo velocità di calcolo – quando si è pronti</a:t>
            </a:r>
          </a:p>
          <a:p>
            <a:pPr lvl="1"/>
            <a:endParaRPr lang="it-IT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it-IT" i="1" dirty="0" smtClean="0"/>
          </a:p>
          <a:p>
            <a:pPr lvl="1"/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74841"/>
          </a:xfrm>
        </p:spPr>
        <p:txBody>
          <a:bodyPr/>
          <a:lstStyle/>
          <a:p>
            <a:r>
              <a:rPr lang="it-IT" sz="3600" dirty="0" smtClean="0"/>
              <a:t>Il Metodo Singapore </a:t>
            </a:r>
            <a:endParaRPr lang="it-IT" sz="3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911548" cy="1490870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Sono sempre esistiti gli insegnanti capovolti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739" y="1749285"/>
            <a:ext cx="70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Una volta alcuni insegnanti preparavano le “dispense” per i loro studenti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Spesso e volentieri capitava che gli insegnanti  invitassero i ragazzi più “pronti”  a fare da tutor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392567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" y="0"/>
            <a:ext cx="8806070" cy="198782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3304" y="0"/>
            <a:ext cx="7850671" cy="12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139483" y="337625"/>
            <a:ext cx="7675539" cy="8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888434" y="2385390"/>
            <a:ext cx="5029201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Se le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persone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credono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che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matematica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sia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semplice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è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soltanto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perchè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rendono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conto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quanto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la vita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sia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tx2">
                    <a:lumMod val="50000"/>
                  </a:schemeClr>
                </a:solidFill>
              </a:rPr>
              <a:t>complicata</a:t>
            </a: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(John  Von Neumann)</a:t>
            </a:r>
          </a:p>
          <a:p>
            <a:pPr>
              <a:buNone/>
            </a:pP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itolo 3"/>
          <p:cNvSpPr txBox="1">
            <a:spLocks/>
          </p:cNvSpPr>
          <p:nvPr/>
        </p:nvSpPr>
        <p:spPr>
          <a:xfrm>
            <a:off x="1150938" y="214313"/>
            <a:ext cx="7793037" cy="107484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olo 3"/>
          <p:cNvSpPr txBox="1">
            <a:spLocks/>
          </p:cNvSpPr>
          <p:nvPr/>
        </p:nvSpPr>
        <p:spPr>
          <a:xfrm>
            <a:off x="1252330" y="366713"/>
            <a:ext cx="7844045" cy="84586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1272210" y="366713"/>
            <a:ext cx="7824166" cy="68683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olo 3"/>
          <p:cNvSpPr txBox="1">
            <a:spLocks/>
          </p:cNvSpPr>
          <p:nvPr/>
        </p:nvSpPr>
        <p:spPr>
          <a:xfrm>
            <a:off x="1303338" y="366713"/>
            <a:ext cx="7793037" cy="107484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648" y="1266091"/>
            <a:ext cx="8079930" cy="787791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  <a:buNone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buNone/>
            </a:pP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Provate solo ad immaginare le difficoltà legate alla “stenografia dei simboli” da parte di un alunno dislessico 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discalulico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oppure straniero</a:t>
            </a:r>
          </a:p>
          <a:p>
            <a:pPr lvl="1"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 attraverso la  fase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concreta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e quella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 pittorica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è molto probabile che venga  compreso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veramente…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</a:p>
          <a:p>
            <a:pPr lvl="1"/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I simboli, allora, diventano ancor di più il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veicolo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lvl="1"/>
            <a:endParaRPr lang="it-IT" sz="2000" b="1" dirty="0" smtClean="0">
              <a:solidFill>
                <a:srgbClr val="FF0000"/>
              </a:solidFill>
            </a:endParaRPr>
          </a:p>
          <a:p>
            <a:pPr lvl="1"/>
            <a:endParaRPr lang="it-IT" sz="2000" dirty="0" smtClean="0"/>
          </a:p>
          <a:p>
            <a:pPr lvl="1">
              <a:buNone/>
            </a:pPr>
            <a:endParaRPr lang="it-IT" i="1" dirty="0" smtClean="0"/>
          </a:p>
          <a:p>
            <a:pPr lvl="1"/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613234" cy="868899"/>
          </a:xfrm>
        </p:spPr>
        <p:txBody>
          <a:bodyPr/>
          <a:lstStyle/>
          <a:p>
            <a:r>
              <a:rPr lang="it-IT" sz="2800" dirty="0" smtClean="0"/>
              <a:t>Il Metodo Singapore</a:t>
            </a:r>
            <a:br>
              <a:rPr lang="it-IT" sz="2800" dirty="0" smtClean="0"/>
            </a:br>
            <a:r>
              <a:rPr lang="it-IT" sz="2800" dirty="0" smtClean="0">
                <a:solidFill>
                  <a:srgbClr val="FF0000"/>
                </a:solidFill>
              </a:rPr>
              <a:t>Grandi vantaggi per i BES e i DSA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</a:t>
            </a:r>
            <a:endParaRPr lang="it-IT" sz="3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wecan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045" y="0"/>
            <a:ext cx="2007346" cy="1511322"/>
          </a:xfrm>
          <a:prstGeom prst="rect">
            <a:avLst/>
          </a:prstGeom>
        </p:spPr>
      </p:pic>
      <p:pic>
        <p:nvPicPr>
          <p:cNvPr id="8" name="Immagine 7" descr="images (1)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1477" y="755374"/>
            <a:ext cx="6638608" cy="507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509107" y="1919796"/>
            <a:ext cx="8128456" cy="3763552"/>
          </a:xfrm>
        </p:spPr>
        <p:txBody>
          <a:bodyPr/>
          <a:lstStyle/>
          <a:p>
            <a:pPr eaLnBrk="1" hangingPunct="1">
              <a:buNone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un veicolo per lo sviluppo delle competenze intellettuali di un individuo</a:t>
            </a: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un veicolo, non la destinazione</a:t>
            </a:r>
          </a:p>
          <a:p>
            <a:pPr eaLnBrk="1" hangingPunct="1">
              <a:buFont typeface="Wingdings"/>
              <a:buChar char="Ø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Praticamente una rivoluzione !!!!!</a:t>
            </a:r>
          </a:p>
          <a:p>
            <a:pPr eaLnBrk="1" hangingPunct="1">
              <a:buNone/>
            </a:pPr>
            <a:endParaRPr lang="it-IT" sz="2400" b="1" dirty="0" smtClean="0">
              <a:solidFill>
                <a:srgbClr val="C00000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C0000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130221" y="196679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metodo  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i n g a p o r e</a:t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cosa  </a:t>
            </a:r>
            <a:r>
              <a:rPr lang="it-IT" sz="2800" noProof="0" dirty="0" err="1" smtClean="0">
                <a:solidFill>
                  <a:srgbClr val="FF0000"/>
                </a:solidFill>
              </a:rPr>
              <a:t>p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otr</a:t>
            </a:r>
            <a:r>
              <a:rPr lang="it-IT" sz="2800" kern="0" dirty="0" smtClean="0">
                <a:solidFill>
                  <a:srgbClr val="FF0000"/>
                </a:solidFill>
              </a:rPr>
              <a:t>e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bb</a:t>
            </a:r>
            <a:r>
              <a:rPr lang="it-IT" sz="2800" kern="0" dirty="0" smtClean="0">
                <a:solidFill>
                  <a:srgbClr val="FF0000"/>
                </a:solidFill>
              </a:rPr>
              <a:t>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essere la matematica !!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6347" y="1709530"/>
            <a:ext cx="82892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 albero il cui tronco si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puo’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a malapena abbracciare nasce da un minuscolo germoglio.</a:t>
            </a:r>
          </a:p>
          <a:p>
            <a:pPr algn="ctr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Una torre alta nove piani incomincia </a:t>
            </a:r>
          </a:p>
          <a:p>
            <a:pPr algn="ctr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con un mucchietto di terra.</a:t>
            </a:r>
          </a:p>
          <a:p>
            <a:pPr algn="ctr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 lungo viaggio di mille miglia</a:t>
            </a:r>
          </a:p>
          <a:p>
            <a:pPr algn="ctr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si comincia col muovere un piede.</a:t>
            </a:r>
          </a:p>
          <a:p>
            <a:pPr algn="ctr"/>
            <a:endParaRPr lang="it-IT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LAO TZE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Immagine 6" descr="wecan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3355"/>
            <a:ext cx="1530626" cy="1152402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itolo 1"/>
          <p:cNvSpPr txBox="1">
            <a:spLocks/>
          </p:cNvSpPr>
          <p:nvPr/>
        </p:nvSpPr>
        <p:spPr bwMode="auto">
          <a:xfrm>
            <a:off x="1451112" y="238539"/>
            <a:ext cx="6679097" cy="79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kumimoji="0" lang="it-IT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it-IT" sz="36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Grazie per l’attenzione </a:t>
            </a:r>
            <a:endParaRPr kumimoji="0" lang="it-IT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78295" y="1431236"/>
            <a:ext cx="8865704" cy="3319668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A casa lo studente può sfruttare  tutte le potenzialità offerte dagli strumenti online (esistenti e/o messi a disposizione dall’insegnante)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Si può utilizzare il tempo-scuola per attività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laboratoriali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e/o cooperative che  permettono una maggiore socializzazione;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E’ sicuramente più facile pensare ad una didattica personalizzata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la didattica capovolta ?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690" y="4867896"/>
            <a:ext cx="3695493" cy="18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1451114" y="258417"/>
            <a:ext cx="6995976" cy="628468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 casa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687" y="1152938"/>
            <a:ext cx="81103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 seguire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negli orari più opportuni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 rivedere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parti che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necessitano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rinforzo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approfondire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gli argomenti di maggior interesse</a:t>
            </a:r>
          </a:p>
        </p:txBody>
      </p:sp>
      <p:pic>
        <p:nvPicPr>
          <p:cNvPr id="143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71790" y="637444"/>
            <a:ext cx="1147819" cy="152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1292087" y="3021496"/>
            <a:ext cx="6986163" cy="453174"/>
          </a:xfrm>
        </p:spPr>
        <p:txBody>
          <a:bodyPr/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Il cambio di paradigma  : … A scuola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266219" y="4089720"/>
            <a:ext cx="8711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risolvono problemi, riflettendo e sistematizzando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apprende in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modo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it-IT" sz="2000" b="1" dirty="0" smtClean="0">
                <a:solidFill>
                  <a:srgbClr val="FF0000"/>
                </a:solidFill>
              </a:rPr>
              <a:t>cooperativo e collaborativo</a:t>
            </a:r>
            <a:endParaRPr lang="it-IT" sz="2000" b="1" dirty="0">
              <a:solidFill>
                <a:srgbClr val="FF0000"/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favorisce l’apprendimento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implicito e personalizzato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718" y="3816625"/>
            <a:ext cx="2340282" cy="20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77686" y="258418"/>
            <a:ext cx="8289236" cy="715618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19541142"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464800" y="3054625"/>
            <a:ext cx="8401370" cy="954157"/>
            <a:chOff x="290" y="1536"/>
            <a:chExt cx="5476" cy="663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364" y="1568"/>
              <a:ext cx="269" cy="335"/>
              <a:chOff x="970" y="284"/>
              <a:chExt cx="374" cy="484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970" y="284"/>
                <a:ext cx="260" cy="3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326" y="1690"/>
              <a:ext cx="400" cy="478"/>
              <a:chOff x="1006" y="2381"/>
              <a:chExt cx="578" cy="691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1006" y="2381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 rot="18415224">
              <a:off x="429" y="1763"/>
              <a:ext cx="376" cy="25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V="1">
              <a:off x="290" y="1930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655982" y="1391478"/>
            <a:ext cx="7911547" cy="3120887"/>
          </a:xfrm>
        </p:spPr>
        <p:txBody>
          <a:bodyPr/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La tecnologia e l’apprendimento mediante attività  (e non passivo)  sono le componenti chiave del concetto di «</a:t>
            </a:r>
            <a:r>
              <a:rPr lang="it-IT" sz="2000" b="1" u="sng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flipped</a:t>
            </a: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 </a:t>
            </a:r>
            <a:r>
              <a:rPr lang="it-IT" sz="2000" b="1" u="sng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classroom</a:t>
            </a: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»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L’apprendimento attivo influenza  il  successo didattico in modo fondamentale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Sub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496105" cy="1157287"/>
          </a:xfrm>
        </p:spPr>
        <p:txBody>
          <a:bodyPr/>
          <a:lstStyle/>
          <a:p>
            <a:r>
              <a:rPr lang="it-IT" sz="3600" dirty="0" smtClean="0">
                <a:solidFill>
                  <a:schemeClr val="tx2"/>
                </a:solidFill>
                <a:latin typeface="HP Simplified"/>
                <a:cs typeface="HP Simplified"/>
              </a:rPr>
              <a:t>Il cambio di paradigma ….</a:t>
            </a:r>
            <a:endParaRPr lang="en-US" sz="3600" dirty="0" smtClean="0">
              <a:solidFill>
                <a:schemeClr val="tx2"/>
              </a:solidFill>
              <a:latin typeface="HP Simplified"/>
              <a:cs typeface="HP Simplified"/>
            </a:endParaRPr>
          </a:p>
        </p:txBody>
      </p:sp>
      <p:pic>
        <p:nvPicPr>
          <p:cNvPr id="16" name="Picture 2" descr="C:\Users\mate\Desktop\presentazioni\immagini\men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462" y="4240491"/>
            <a:ext cx="2445026" cy="210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5015</TotalTime>
  <Words>2639</Words>
  <Application>Microsoft Office PowerPoint</Application>
  <PresentationFormat>Presentazione su schermo (4:3)</PresentationFormat>
  <Paragraphs>480</Paragraphs>
  <Slides>64</Slides>
  <Notes>14</Notes>
  <HiddenSlides>0</HiddenSlides>
  <MMClips>1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64</vt:i4>
      </vt:variant>
    </vt:vector>
  </HeadingPairs>
  <TitlesOfParts>
    <vt:vector size="68" baseType="lpstr">
      <vt:lpstr>Blends</vt:lpstr>
      <vt:lpstr>Personalizza struttura</vt:lpstr>
      <vt:lpstr>Equation</vt:lpstr>
      <vt:lpstr>Equazione</vt:lpstr>
      <vt:lpstr>Didattica inclusiva della matematica  </vt:lpstr>
      <vt:lpstr>Insegnare ed apprendere non sono sinonimi. Possiamo insegnare ed insegnare bene,  senza che gli studenti imparino  G.M.Bodner  “Constructivism: A theory of knowledge”   </vt:lpstr>
      <vt:lpstr>               </vt:lpstr>
      <vt:lpstr>Cos’e’ la didattica capovolta ?</vt:lpstr>
      <vt:lpstr>Perché la didattica capovolta ?</vt:lpstr>
      <vt:lpstr>Sono sempre esistiti gli insegnanti capovolti</vt:lpstr>
      <vt:lpstr>Cosa è la didattica capovolta ?</vt:lpstr>
      <vt:lpstr>A casa </vt:lpstr>
      <vt:lpstr>Il cambio di paradigma ….</vt:lpstr>
      <vt:lpstr>Cosa si può utilizzare</vt:lpstr>
      <vt:lpstr>www.matematicapovolta.it</vt:lpstr>
      <vt:lpstr>Cosa utilizziamo</vt:lpstr>
      <vt:lpstr>QUALI TESTI INSERIAMO</vt:lpstr>
      <vt:lpstr> UN POSSIBILE IPERTESTO</vt:lpstr>
      <vt:lpstr>Quali videolezioni abbiamo scelto….</vt:lpstr>
      <vt:lpstr>Didattica capovolta &amp; apprendimento collaborativo</vt:lpstr>
      <vt:lpstr> Apprendimento peer to peer</vt:lpstr>
      <vt:lpstr>vantaggi Apprendimento peer to peer</vt:lpstr>
      <vt:lpstr> Apprendimento cooperativo e apprendimento collaborativo</vt:lpstr>
      <vt:lpstr> Per realizzare Apprendimento cooperativo o apprendimento collaborativo</vt:lpstr>
      <vt:lpstr>Diapositiva 21</vt:lpstr>
      <vt:lpstr>Diapositiva 22</vt:lpstr>
      <vt:lpstr>Percorsi di apprendimento alternativi</vt:lpstr>
      <vt:lpstr>esempio : gara su Piano Cartesiano</vt:lpstr>
      <vt:lpstr>Prima della gara !!!!!  </vt:lpstr>
      <vt:lpstr>DopoGara e Verifica</vt:lpstr>
      <vt:lpstr>Percorsi di apprendimento alternativi</vt:lpstr>
      <vt:lpstr>Uno sguardo in casa d’altri</vt:lpstr>
      <vt:lpstr>              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Il Metodo Singapore </vt:lpstr>
      <vt:lpstr>Il Metodo Singapore e la Geometria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Il Metodo Singapore </vt:lpstr>
      <vt:lpstr>              </vt:lpstr>
      <vt:lpstr>Il Metodo Singapore Grandi vantaggi per i BES e i DSA  </vt:lpstr>
      <vt:lpstr>Diapositiva 62</vt:lpstr>
      <vt:lpstr>              </vt:lpstr>
      <vt:lpstr>Diapositiva 64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mate</cp:lastModifiedBy>
  <cp:revision>417</cp:revision>
  <dcterms:created xsi:type="dcterms:W3CDTF">2004-09-29T20:13:20Z</dcterms:created>
  <dcterms:modified xsi:type="dcterms:W3CDTF">2016-05-11T20:51:36Z</dcterms:modified>
</cp:coreProperties>
</file>