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5" r:id="rId2"/>
  </p:sldMasterIdLst>
  <p:notesMasterIdLst>
    <p:notesMasterId r:id="rId24"/>
  </p:notesMasterIdLst>
  <p:handoutMasterIdLst>
    <p:handoutMasterId r:id="rId25"/>
  </p:handoutMasterIdLst>
  <p:sldIdLst>
    <p:sldId id="631" r:id="rId3"/>
    <p:sldId id="680" r:id="rId4"/>
    <p:sldId id="683" r:id="rId5"/>
    <p:sldId id="684" r:id="rId6"/>
    <p:sldId id="685" r:id="rId7"/>
    <p:sldId id="623" r:id="rId8"/>
    <p:sldId id="630" r:id="rId9"/>
    <p:sldId id="693" r:id="rId10"/>
    <p:sldId id="686" r:id="rId11"/>
    <p:sldId id="689" r:id="rId12"/>
    <p:sldId id="690" r:id="rId13"/>
    <p:sldId id="691" r:id="rId14"/>
    <p:sldId id="692" r:id="rId15"/>
    <p:sldId id="706" r:id="rId16"/>
    <p:sldId id="707" r:id="rId17"/>
    <p:sldId id="713" r:id="rId18"/>
    <p:sldId id="708" r:id="rId19"/>
    <p:sldId id="709" r:id="rId20"/>
    <p:sldId id="710" r:id="rId21"/>
    <p:sldId id="711" r:id="rId22"/>
    <p:sldId id="712" r:id="rId23"/>
  </p:sldIdLst>
  <p:sldSz cx="9144000" cy="6858000" type="screen4x3"/>
  <p:notesSz cx="69342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CC0099"/>
    <a:srgbClr val="D2452E"/>
    <a:srgbClr val="EAEAEA"/>
    <a:srgbClr val="CC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65" autoAdjust="0"/>
    <p:restoredTop sz="93011" autoAdjust="0"/>
  </p:normalViewPr>
  <p:slideViewPr>
    <p:cSldViewPr snapToGrid="0">
      <p:cViewPr varScale="1">
        <p:scale>
          <a:sx n="68" d="100"/>
          <a:sy n="68" d="100"/>
        </p:scale>
        <p:origin x="-1386" y="-1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t" anchorCtr="0" compatLnSpc="1">
            <a:prstTxWarp prst="textNoShape">
              <a:avLst/>
            </a:prstTxWarp>
          </a:bodyPr>
          <a:lstStyle>
            <a:lvl1pPr defTabSz="920750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9063" y="0"/>
            <a:ext cx="3005137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t" anchorCtr="0" compatLnSpc="1">
            <a:prstTxWarp prst="textNoShape">
              <a:avLst/>
            </a:prstTxWarp>
          </a:bodyPr>
          <a:lstStyle>
            <a:lvl1pPr algn="r" defTabSz="920750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95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563"/>
            <a:ext cx="3005138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b" anchorCtr="0" compatLnSpc="1">
            <a:prstTxWarp prst="textNoShape">
              <a:avLst/>
            </a:prstTxWarp>
          </a:bodyPr>
          <a:lstStyle>
            <a:lvl1pPr defTabSz="920750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95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9063" y="8818563"/>
            <a:ext cx="3005137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b" anchorCtr="0" compatLnSpc="1">
            <a:prstTxWarp prst="textNoShape">
              <a:avLst/>
            </a:prstTxWarp>
          </a:bodyPr>
          <a:lstStyle>
            <a:lvl1pPr algn="r" defTabSz="920750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A05E410D-E563-4691-9C47-31392853DDA7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806049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t" anchorCtr="0" compatLnSpc="1">
            <a:prstTxWarp prst="textNoShape">
              <a:avLst/>
            </a:prstTxWarp>
          </a:bodyPr>
          <a:lstStyle>
            <a:lvl1pPr defTabSz="920750" eaLnBrk="1" hangingPunct="1"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9063" y="0"/>
            <a:ext cx="3005137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t" anchorCtr="0" compatLnSpc="1">
            <a:prstTxWarp prst="textNoShape">
              <a:avLst/>
            </a:prstTxWarp>
          </a:bodyPr>
          <a:lstStyle>
            <a:lvl1pPr algn="r" defTabSz="920750" eaLnBrk="1" hangingPunct="1"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6175" y="695325"/>
            <a:ext cx="4641850" cy="34813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410075"/>
            <a:ext cx="5086350" cy="417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8563"/>
            <a:ext cx="3005138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b" anchorCtr="0" compatLnSpc="1">
            <a:prstTxWarp prst="textNoShape">
              <a:avLst/>
            </a:prstTxWarp>
          </a:bodyPr>
          <a:lstStyle>
            <a:lvl1pPr defTabSz="920750" eaLnBrk="1" hangingPunct="1"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9063" y="8818563"/>
            <a:ext cx="3005137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b" anchorCtr="0" compatLnSpc="1">
            <a:prstTxWarp prst="textNoShape">
              <a:avLst/>
            </a:prstTxWarp>
          </a:bodyPr>
          <a:lstStyle>
            <a:lvl1pPr algn="r" defTabSz="920750" eaLnBrk="1" hangingPunct="1"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89F2D70E-80FB-49A5-BAEF-7D36B71680C4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716230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  </a:t>
            </a:r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5188D9-8D9D-401F-A225-682CA8B094B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smtClean="0"/>
          </a:p>
        </p:txBody>
      </p:sp>
    </p:spTree>
    <p:extLst>
      <p:ext uri="{BB962C8B-B14F-4D97-AF65-F5344CB8AC3E}">
        <p14:creationId xmlns="" xmlns:p14="http://schemas.microsoft.com/office/powerpoint/2010/main" val="41842679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271918-696C-4EBA-8FCD-20F7737C78A7}" type="slidenum">
              <a:rPr lang="en-US" smtClean="0">
                <a:latin typeface="Times New Roman" pitchFamily="18" charset="0"/>
              </a:rPr>
              <a:pPr/>
              <a:t>7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19263" y="619125"/>
            <a:ext cx="3497262" cy="2622550"/>
          </a:xfrm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925" y="3327400"/>
            <a:ext cx="5086350" cy="5260975"/>
          </a:xfrm>
          <a:noFill/>
          <a:ln/>
        </p:spPr>
        <p:txBody>
          <a:bodyPr/>
          <a:lstStyle/>
          <a:p>
            <a:pPr eaLnBrk="1" hangingPunct="1"/>
            <a:endParaRPr lang="it-IT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823815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F2D70E-80FB-49A5-BAEF-7D36B71680C4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106795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F2D70E-80FB-49A5-BAEF-7D36B71680C4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15516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24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5725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D79C4F90-5E9D-43C0-824A-53104E033961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474A88-93B4-4C29-8278-5E1ABD9D306E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7209C3-FFD2-403E-8FFA-7BD8EFE4F205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2A99E7-C78B-4A13-9989-01FE753EFA3C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Line with Content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black">
          <a:xfrm>
            <a:off x="331474" y="880228"/>
            <a:ext cx="8460105" cy="5027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ts val="2999"/>
              </a:lnSpc>
              <a:buNone/>
              <a:defRPr sz="1800" b="0">
                <a:solidFill>
                  <a:srgbClr val="000000"/>
                </a:solidFill>
              </a:defRPr>
            </a:lvl1pPr>
            <a:lvl2pPr marL="4571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6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US" noProof="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 bwMode="black">
          <a:xfrm>
            <a:off x="331474" y="313417"/>
            <a:ext cx="8460105" cy="55057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344491" y="1907588"/>
            <a:ext cx="7934325" cy="3989445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628847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sub title with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29184" y="1001854"/>
            <a:ext cx="8117206" cy="369332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master subtitle style</a:t>
            </a:r>
            <a:endParaRPr lang="en-US" noProof="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329184" y="1584962"/>
            <a:ext cx="8119872" cy="4305300"/>
          </a:xfrm>
        </p:spPr>
        <p:txBody>
          <a:bodyPr wrap="square">
            <a:noAutofit/>
          </a:bodyPr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184" y="313419"/>
            <a:ext cx="8123236" cy="574516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1970999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olo, testo e 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8614" y="313268"/>
            <a:ext cx="8123237" cy="573617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328614" y="1585384"/>
            <a:ext cx="3983037" cy="42926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464051" y="1585385"/>
            <a:ext cx="3984625" cy="20447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4464051" y="3833285"/>
            <a:ext cx="3984625" cy="20447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2C682C-DF94-4044-A235-5AA0884C1974}" type="datetimeFigureOut">
              <a:rPr lang="it-IT"/>
              <a:pPr>
                <a:defRPr/>
              </a:pPr>
              <a:t>29/09/2016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5C35B-6351-4271-846E-EFFC888DAB3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2F11E1-CC5C-4EE5-B4D1-5210C7733B9B}" type="datetimeFigureOut">
              <a:rPr lang="it-IT"/>
              <a:pPr>
                <a:defRPr/>
              </a:pPr>
              <a:t>29/09/2016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E26CF3-FF9E-4537-A84E-AD04B94DD07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C8576-DC38-469F-8E46-110CDCF66CCB}" type="datetimeFigureOut">
              <a:rPr lang="it-IT"/>
              <a:pPr>
                <a:defRPr/>
              </a:pPr>
              <a:t>29/09/2016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B87690-6E40-48F4-8C65-59FC94E6DEA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B3037B-9CB7-4F5A-BA81-83E0D53A10C1}" type="datetimeFigureOut">
              <a:rPr lang="it-IT"/>
              <a:pPr>
                <a:defRPr/>
              </a:pPr>
              <a:t>29/09/2016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EEF3E3-C3AB-4AEF-BA6F-EC064E1449C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465C96-A996-46D7-BFA4-58539F65FB68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4658EB-8F48-48A5-A01F-D2BD0DB22EAC}" type="datetimeFigureOut">
              <a:rPr lang="it-IT"/>
              <a:pPr>
                <a:defRPr/>
              </a:pPr>
              <a:t>29/09/2016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109647-B49C-4768-B72F-6CA37C8F130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9BD145-A259-4343-A119-11D9CDC7F0AD}" type="datetimeFigureOut">
              <a:rPr lang="it-IT"/>
              <a:pPr>
                <a:defRPr/>
              </a:pPr>
              <a:t>29/09/2016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55D750-FD2B-44DE-92E7-D01C84284A0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F49E00-AB9E-4E47-BA40-950AB8793DD5}" type="datetimeFigureOut">
              <a:rPr lang="it-IT"/>
              <a:pPr>
                <a:defRPr/>
              </a:pPr>
              <a:t>29/09/2016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7BE6BC-72EF-44D7-8063-F0956A2D052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6E0D1-3EA2-4F83-AA05-9AEFE8188190}" type="datetimeFigureOut">
              <a:rPr lang="it-IT"/>
              <a:pPr>
                <a:defRPr/>
              </a:pPr>
              <a:t>29/09/2016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EFBEFD-1868-4357-A0EC-D81C75DDE2F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85D567-C280-4BA2-9B82-3814FCC24044}" type="datetimeFigureOut">
              <a:rPr lang="it-IT"/>
              <a:pPr>
                <a:defRPr/>
              </a:pPr>
              <a:t>29/09/2016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1168CE-8CB3-4092-A9C8-57674A92950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3AB4D8-8EAC-41AE-A21A-22DF8D444D8C}" type="datetimeFigureOut">
              <a:rPr lang="it-IT"/>
              <a:pPr>
                <a:defRPr/>
              </a:pPr>
              <a:t>29/09/2016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24EE9-A07A-4EDC-A38A-F17249DB6EC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414428-BD56-4838-B61E-A382DE96E4E7}" type="datetimeFigureOut">
              <a:rPr lang="it-IT"/>
              <a:pPr>
                <a:defRPr/>
              </a:pPr>
              <a:t>29/09/2016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C1D77C-B0DE-4CA6-8C1A-36C7B9B4FC1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040D2F-030B-45F0-8CDE-774F924ED89B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E198AC-EAB4-47A6-9876-3D9551AAC15B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D2F9D5-077E-412C-882C-71D6C9465A52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88AF0D-8446-44C1-A433-C7B3E9A04850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2C1E7A-56F1-4DBD-96B0-9C13AA2FE1D8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59CE91-B507-4BD7-9CBB-1FF18B85F95C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5B23DD-FA2A-4CB1-A46B-9B72223A05C6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4699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4700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4701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cs typeface="+mn-cs"/>
              </a:defRPr>
            </a:lvl1pPr>
          </a:lstStyle>
          <a:p>
            <a:pPr>
              <a:defRPr/>
            </a:pPr>
            <a:fld id="{31B6A8F6-4AE7-4CCF-AF33-E144D23D6863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21" r:id="rId13"/>
    <p:sldLayoutId id="2147483722" r:id="rId14"/>
    <p:sldLayoutId id="2147483723" r:id="rId1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3075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 smtClean="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EF90A284-F976-47AC-9865-FD4A7AE7B174}" type="datetimeFigureOut">
              <a:rPr lang="it-IT"/>
              <a:pPr>
                <a:defRPr/>
              </a:pPr>
              <a:t>29/09/2016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 smtClean="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DBAABF62-CCF6-4B89-8164-93306E5D86F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media" Target="file:///E:\trapani\Navigazione_matematicapovolta.mp4" TargetMode="External"/><Relationship Id="rId2" Type="http://schemas.openxmlformats.org/officeDocument/2006/relationships/slideLayout" Target="../slideLayouts/slideLayout13.xml"/><Relationship Id="rId1" Type="http://schemas.openxmlformats.org/officeDocument/2006/relationships/video" Target="file:///C:\Users\mate\Desktop\Trapani\Navigazione_matematicapovolta.mp4" TargetMode="External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media" Target="file:///E:\trapani\CMarchesano_Singapore_VideoFinale_ver7.mp4" TargetMode="External"/><Relationship Id="rId2" Type="http://schemas.openxmlformats.org/officeDocument/2006/relationships/slideLayout" Target="../slideLayouts/slideLayout13.xml"/><Relationship Id="rId1" Type="http://schemas.openxmlformats.org/officeDocument/2006/relationships/video" Target="file:///C:\Users\mate\Desktop\Trapani\CMarchesano_Singapore_VideoFinale_ver7.mp4" TargetMode="Externa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11965" y="854765"/>
            <a:ext cx="6903567" cy="903697"/>
          </a:xfrm>
        </p:spPr>
        <p:txBody>
          <a:bodyPr/>
          <a:lstStyle/>
          <a:p>
            <a:r>
              <a:rPr lang="it-IT" sz="3600" b="1" dirty="0" smtClean="0"/>
              <a:t>Didattica inclusiva</a:t>
            </a:r>
            <a:r>
              <a:rPr lang="it-IT" sz="3600" dirty="0" smtClean="0"/>
              <a:t/>
            </a:r>
            <a:br>
              <a:rPr lang="it-IT" sz="3600" dirty="0" smtClean="0"/>
            </a:br>
            <a:r>
              <a:rPr lang="it-IT" sz="3600" dirty="0" smtClean="0"/>
              <a:t/>
            </a:r>
            <a:br>
              <a:rPr lang="it-IT" sz="3600" dirty="0" smtClean="0"/>
            </a:br>
            <a:endParaRPr lang="en-US" sz="2000" dirty="0"/>
          </a:p>
        </p:txBody>
      </p:sp>
      <p:sp>
        <p:nvSpPr>
          <p:cNvPr id="1822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57988" y="5809957"/>
            <a:ext cx="7568569" cy="471574"/>
          </a:xfrm>
        </p:spPr>
        <p:txBody>
          <a:bodyPr/>
          <a:lstStyle/>
          <a:p>
            <a:r>
              <a:rPr lang="en-US" sz="2100" b="1" dirty="0" smtClean="0">
                <a:solidFill>
                  <a:schemeClr val="tx2">
                    <a:lumMod val="75000"/>
                  </a:schemeClr>
                </a:solidFill>
              </a:rPr>
              <a:t>I</a:t>
            </a:r>
            <a:r>
              <a:rPr lang="en-US" sz="191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910" b="1" dirty="0" err="1" smtClean="0">
                <a:solidFill>
                  <a:schemeClr val="tx2">
                    <a:lumMod val="75000"/>
                  </a:schemeClr>
                </a:solidFill>
              </a:rPr>
              <a:t>Convegno</a:t>
            </a:r>
            <a:r>
              <a:rPr lang="en-US" sz="191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910" b="1" dirty="0" err="1" smtClean="0">
                <a:solidFill>
                  <a:schemeClr val="tx2">
                    <a:lumMod val="75000"/>
                  </a:schemeClr>
                </a:solidFill>
              </a:rPr>
              <a:t>Regionale</a:t>
            </a:r>
            <a:r>
              <a:rPr lang="en-US" sz="191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910" b="1" dirty="0" err="1" smtClean="0">
                <a:solidFill>
                  <a:schemeClr val="tx2">
                    <a:lumMod val="75000"/>
                  </a:schemeClr>
                </a:solidFill>
              </a:rPr>
              <a:t>Dislessia</a:t>
            </a:r>
            <a:r>
              <a:rPr lang="en-US" sz="1910" b="1" dirty="0" smtClean="0">
                <a:solidFill>
                  <a:schemeClr val="tx2">
                    <a:lumMod val="75000"/>
                  </a:schemeClr>
                </a:solidFill>
              </a:rPr>
              <a:t>   _   Trapani  1 </a:t>
            </a:r>
            <a:r>
              <a:rPr lang="en-US" sz="1910" b="1" dirty="0" err="1" smtClean="0">
                <a:solidFill>
                  <a:schemeClr val="tx2">
                    <a:lumMod val="75000"/>
                  </a:schemeClr>
                </a:solidFill>
              </a:rPr>
              <a:t>ottobre</a:t>
            </a:r>
            <a:r>
              <a:rPr lang="en-US" sz="1910" b="1" dirty="0" smtClean="0">
                <a:solidFill>
                  <a:schemeClr val="tx2">
                    <a:lumMod val="75000"/>
                  </a:schemeClr>
                </a:solidFill>
              </a:rPr>
              <a:t>  2016</a:t>
            </a:r>
            <a:endParaRPr lang="en-US" sz="191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 rot="10800000" flipV="1">
            <a:off x="2489981" y="4793593"/>
            <a:ext cx="66540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Vera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</a:rPr>
              <a:t>Francioli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 &amp; Claudio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</a:rPr>
              <a:t>Marchesano</a:t>
            </a:r>
            <a:endParaRPr 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58416" y="795132"/>
            <a:ext cx="8090453" cy="1053546"/>
            <a:chOff x="0" y="1536"/>
            <a:chExt cx="5675" cy="663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5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6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3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4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532226" y="3275428"/>
            <a:ext cx="4180451" cy="536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tabLst/>
              <a:defRPr/>
            </a:pPr>
            <a:endParaRPr kumimoji="0" lang="en-US" sz="156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Rettangolo 17"/>
          <p:cNvSpPr/>
          <p:nvPr/>
        </p:nvSpPr>
        <p:spPr>
          <a:xfrm>
            <a:off x="295422" y="1955410"/>
            <a:ext cx="8496886" cy="892552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endParaRPr lang="it-IT" sz="2400" kern="0" dirty="0" smtClean="0">
              <a:solidFill>
                <a:srgbClr val="FF0000"/>
              </a:solidFill>
            </a:endParaRPr>
          </a:p>
          <a:p>
            <a:r>
              <a:rPr lang="it-IT" sz="2800" kern="0" dirty="0" smtClean="0">
                <a:solidFill>
                  <a:schemeClr val="tx2"/>
                </a:solidFill>
              </a:rPr>
              <a:t>Capovolgiamo l’insegnamento della Matematica  </a:t>
            </a:r>
            <a:endParaRPr lang="it-IT" sz="2800" dirty="0"/>
          </a:p>
        </p:txBody>
      </p:sp>
      <p:pic>
        <p:nvPicPr>
          <p:cNvPr id="41986" name="Picture 2" descr="Risultati immagini per cooperative learn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642" y="2896821"/>
            <a:ext cx="2179663" cy="2137746"/>
          </a:xfrm>
          <a:prstGeom prst="rect">
            <a:avLst/>
          </a:prstGeom>
          <a:noFill/>
        </p:spPr>
      </p:pic>
      <p:sp>
        <p:nvSpPr>
          <p:cNvPr id="14338" name="AutoShape 2" descr="Risultati immagini per i monomi matematicapovol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4340" name="AutoShape 4" descr="Risultati immagini per i monomi matematicapovol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4342" name="AutoShape 6" descr="Risultati immagini per i monomi matematicapovol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4344" name="AutoShape 8" descr="Risultati immagini per i monomi matematicapovol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4345" name="Picture 9" descr="C:\Users\mate\Desktop\presentazioni\immagini\monomi_matematicapovolt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62743" y="3009826"/>
            <a:ext cx="1784839" cy="162547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>
                <a:latin typeface="+mn-lt"/>
              </a:rPr>
              <a:t>La nostra esperienza ….</a:t>
            </a:r>
            <a:endParaRPr lang="en-US" dirty="0">
              <a:latin typeface="+mn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9184" y="313419"/>
            <a:ext cx="8117206" cy="574516"/>
          </a:xfrm>
        </p:spPr>
        <p:txBody>
          <a:bodyPr/>
          <a:lstStyle/>
          <a:p>
            <a:r>
              <a:rPr lang="it-IT" dirty="0"/>
              <a:t>Perché </a:t>
            </a:r>
            <a:r>
              <a:rPr lang="it-IT" dirty="0" err="1" smtClean="0"/>
              <a:t>matematicapovolta</a:t>
            </a:r>
            <a:r>
              <a:rPr lang="it-IT" dirty="0" smtClean="0"/>
              <a:t> ?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56894" y="1514065"/>
            <a:ext cx="8603800" cy="25288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it-IT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I ragazzi nativi digitali hanno altri stili di apprendimento</a:t>
            </a:r>
            <a:endParaRPr lang="it-IT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it-IT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Chiedono  </a:t>
            </a:r>
            <a:r>
              <a:rPr lang="it-IT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sempre più spesso un insegnamento 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individualizzato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it-IT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Con l’adesione a  ‘book in progress’  scopriamo la didattica capovolta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it-IT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Nel 2013 nasce </a:t>
            </a:r>
            <a:r>
              <a:rPr lang="it-IT" dirty="0" err="1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matematicapovolta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, e , all’inizio, vengono utilizzate soprattutto </a:t>
            </a:r>
            <a:r>
              <a:rPr lang="it-IT" dirty="0" err="1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videolezioni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 e verifiche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it-IT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Il sito è OPEN </a:t>
            </a:r>
            <a:r>
              <a:rPr lang="it-IT" dirty="0" err="1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SOURCE…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. Gratuito e a disposizione di tutti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0165" y="4692297"/>
            <a:ext cx="1549365" cy="13747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33710" y="4539410"/>
            <a:ext cx="2039816" cy="1975183"/>
          </a:xfrm>
          <a:prstGeom prst="rect">
            <a:avLst/>
          </a:prstGeom>
        </p:spPr>
      </p:pic>
      <p:pic>
        <p:nvPicPr>
          <p:cNvPr id="3073" name="Picture 1" descr="C:\Users\mate\Desktop\presentazioni\immagini\book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55129" y="4771700"/>
            <a:ext cx="4353651" cy="11998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256376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29184" y="1251244"/>
            <a:ext cx="8117206" cy="369332"/>
          </a:xfrm>
        </p:spPr>
        <p:txBody>
          <a:bodyPr/>
          <a:lstStyle/>
          <a:p>
            <a:r>
              <a:rPr lang="it-IT" dirty="0" smtClean="0">
                <a:latin typeface="+mn-lt"/>
              </a:rPr>
              <a:t>Accessibili, efficaci , coinvolgenti ….</a:t>
            </a:r>
            <a:endParaRPr lang="en-US" dirty="0">
              <a:latin typeface="+mn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9184" y="313419"/>
            <a:ext cx="8117206" cy="574516"/>
          </a:xfrm>
        </p:spPr>
        <p:txBody>
          <a:bodyPr/>
          <a:lstStyle/>
          <a:p>
            <a:r>
              <a:rPr lang="it-IT" dirty="0" smtClean="0"/>
              <a:t>Quali </a:t>
            </a:r>
            <a:r>
              <a:rPr lang="it-IT" dirty="0" err="1" smtClean="0"/>
              <a:t>videolezioni</a:t>
            </a:r>
            <a:r>
              <a:rPr lang="it-IT" dirty="0" smtClean="0"/>
              <a:t> ….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65770" y="1939662"/>
            <a:ext cx="5534624" cy="1703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it-IT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Gratuite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it-IT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Sintetiche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it-IT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Comunicazione chiara ed efficace  </a:t>
            </a:r>
            <a:endParaRPr lang="it-IT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it-IT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Gradevoli e divertenti, quando è possibile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08263" y="4341553"/>
            <a:ext cx="2990850" cy="2032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86539" y="4200607"/>
            <a:ext cx="2153947" cy="207779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21232" y="1186519"/>
            <a:ext cx="3220987" cy="26765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0955" y="4499191"/>
            <a:ext cx="1433596" cy="191146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82965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336" y="1390502"/>
            <a:ext cx="1716421" cy="2288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84604" y="946434"/>
            <a:ext cx="8117206" cy="369332"/>
          </a:xfrm>
        </p:spPr>
        <p:txBody>
          <a:bodyPr/>
          <a:lstStyle/>
          <a:p>
            <a:r>
              <a:rPr lang="it-IT" dirty="0" smtClean="0">
                <a:latin typeface="+mn-lt"/>
              </a:rPr>
              <a:t>Riferimenti affidabili e …. «fai da te» ….</a:t>
            </a:r>
            <a:endParaRPr lang="en-US" dirty="0">
              <a:latin typeface="+mn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11" y="69276"/>
            <a:ext cx="7910944" cy="801858"/>
          </a:xfrm>
        </p:spPr>
        <p:txBody>
          <a:bodyPr/>
          <a:lstStyle/>
          <a:p>
            <a:r>
              <a:rPr lang="it-IT" sz="3600" dirty="0"/>
              <a:t>Per </a:t>
            </a:r>
            <a:r>
              <a:rPr lang="it-IT" sz="3600" dirty="0" smtClean="0"/>
              <a:t>«</a:t>
            </a:r>
            <a:r>
              <a:rPr lang="it-IT" sz="3600" dirty="0" err="1" smtClean="0"/>
              <a:t>Matematicapovolta</a:t>
            </a:r>
            <a:r>
              <a:rPr lang="it-IT" sz="3600" dirty="0" smtClean="0"/>
              <a:t>» si è scelto :</a:t>
            </a:r>
            <a:endParaRPr lang="en-US" sz="3600" dirty="0"/>
          </a:p>
        </p:txBody>
      </p:sp>
      <p:sp>
        <p:nvSpPr>
          <p:cNvPr id="11" name="Rectangle 10"/>
          <p:cNvSpPr/>
          <p:nvPr/>
        </p:nvSpPr>
        <p:spPr>
          <a:xfrm>
            <a:off x="407334" y="1524013"/>
            <a:ext cx="5792052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it-IT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Khan Academy in italiano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it-IT" dirty="0" err="1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Schooltoon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  (la scuola a </a:t>
            </a:r>
            <a:r>
              <a:rPr lang="it-IT" dirty="0" err="1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cartoni…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)</a:t>
            </a:r>
            <a:endParaRPr lang="it-IT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it-IT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Julio </a:t>
            </a:r>
            <a:r>
              <a:rPr lang="it-IT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Rios</a:t>
            </a:r>
            <a:endParaRPr lang="it-IT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it-IT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LessThan3Mat  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(analisi approfondite)</a:t>
            </a:r>
            <a:endParaRPr lang="it-IT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it-IT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Un canale </a:t>
            </a:r>
            <a:r>
              <a:rPr lang="it-IT" dirty="0" err="1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Youtube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 con </a:t>
            </a:r>
            <a:r>
              <a:rPr lang="it-IT" dirty="0" err="1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videolezioni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 autoprodotte</a:t>
            </a:r>
            <a:endParaRPr lang="it-IT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4337" y="4569940"/>
            <a:ext cx="1355116" cy="18807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68667" y="5053190"/>
            <a:ext cx="2250324" cy="8768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78113" y="4700435"/>
            <a:ext cx="2547176" cy="161974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56701" y="4714291"/>
            <a:ext cx="2083724" cy="156279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048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7" y="124695"/>
            <a:ext cx="8285871" cy="801859"/>
          </a:xfrm>
        </p:spPr>
        <p:txBody>
          <a:bodyPr/>
          <a:lstStyle/>
          <a:p>
            <a:r>
              <a:rPr lang="it-IT" sz="4000" dirty="0" err="1" smtClean="0"/>
              <a:t>matematicapovolta</a:t>
            </a:r>
            <a:r>
              <a:rPr lang="it-IT" sz="4000" dirty="0" smtClean="0"/>
              <a:t> negli ultimi anni</a:t>
            </a:r>
            <a:endParaRPr lang="en-US" sz="4000" dirty="0"/>
          </a:p>
        </p:txBody>
      </p:sp>
      <p:sp>
        <p:nvSpPr>
          <p:cNvPr id="11" name="Rectangle 10"/>
          <p:cNvSpPr/>
          <p:nvPr/>
        </p:nvSpPr>
        <p:spPr>
          <a:xfrm>
            <a:off x="290951" y="1111136"/>
            <a:ext cx="8395856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it-IT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Vera </a:t>
            </a:r>
            <a:r>
              <a:rPr lang="it-IT" dirty="0" err="1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Francioli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 incomincia a produrre materiale testuale per </a:t>
            </a:r>
            <a:r>
              <a:rPr lang="it-IT" dirty="0" err="1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matematicapovolta</a:t>
            </a:r>
            <a:endParaRPr lang="it-IT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it-IT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Scegliamo una impaginazione più adatta ai ragazzi di oggi (WIKIPEDIA CON IN Più VIDEOLEZIONI)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it-IT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Nascono sezioni dedicate ai corsi di recupero on </a:t>
            </a:r>
            <a:r>
              <a:rPr lang="it-IT" dirty="0" err="1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line</a:t>
            </a:r>
            <a:endParaRPr lang="it-IT" dirty="0" smtClean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it-IT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Nascono i </a:t>
            </a:r>
            <a:r>
              <a:rPr lang="it-IT" dirty="0" err="1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lib…rovesciati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 per ogni classe   </a:t>
            </a:r>
          </a:p>
          <a:p>
            <a:pPr marL="571500" indent="-571500">
              <a:lnSpc>
                <a:spcPct val="150000"/>
              </a:lnSpc>
            </a:pPr>
            <a:r>
              <a:rPr lang="it-IT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              (</a:t>
            </a:r>
            <a:r>
              <a:rPr lang="it-IT" dirty="0" err="1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ebook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 gratuiti e disponibili a tutti sul web)</a:t>
            </a:r>
            <a:endParaRPr lang="it-IT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7105" name="Picture 1" descr="C:\Users\mate\Desktop\presentazioni\immagini\polinom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9091" y="4488842"/>
            <a:ext cx="3741587" cy="2089052"/>
          </a:xfrm>
          <a:prstGeom prst="rect">
            <a:avLst/>
          </a:prstGeom>
          <a:noFill/>
        </p:spPr>
      </p:pic>
      <p:pic>
        <p:nvPicPr>
          <p:cNvPr id="47106" name="Picture 2" descr="C:\Users\mate\Desktop\presentazioni\immagini\insiem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9324" y="4433421"/>
            <a:ext cx="3520787" cy="2241568"/>
          </a:xfrm>
          <a:prstGeom prst="rect">
            <a:avLst/>
          </a:prstGeom>
          <a:noFill/>
        </p:spPr>
      </p:pic>
      <p:pic>
        <p:nvPicPr>
          <p:cNvPr id="47107" name="Picture 3" descr="C:\Users\mate\Desktop\presentazioni\immagini\frazioni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5600" y="2423674"/>
            <a:ext cx="1812974" cy="16957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256376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egnaposto contenuto 10" descr="Logaritmi_ed_esponenti.gif"/>
          <p:cNvPicPr>
            <a:picLocks noGrp="1" noChangeAspect="1"/>
          </p:cNvPicPr>
          <p:nvPr>
            <p:ph sz="quarter" idx="3"/>
          </p:nvPr>
        </p:nvPicPr>
        <p:blipFill>
          <a:blip r:embed="rId3" cstate="print"/>
          <a:stretch>
            <a:fillRect/>
          </a:stretch>
        </p:blipFill>
        <p:spPr>
          <a:xfrm>
            <a:off x="6234121" y="4651577"/>
            <a:ext cx="2217729" cy="1587309"/>
          </a:xfrm>
        </p:spPr>
      </p:pic>
      <p:sp>
        <p:nvSpPr>
          <p:cNvPr id="22530" name="Rectangle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4000" dirty="0" smtClean="0">
                <a:latin typeface="+mn-lt"/>
                <a:cs typeface="HP Simplified"/>
              </a:rPr>
              <a:t>Quali testi ?      </a:t>
            </a:r>
            <a:endParaRPr lang="it-IT" sz="4000" dirty="0">
              <a:latin typeface="+mn-lt"/>
              <a:cs typeface="HP Simplified"/>
            </a:endParaRPr>
          </a:p>
        </p:txBody>
      </p:sp>
      <p:sp>
        <p:nvSpPr>
          <p:cNvPr id="16" name="Segnaposto contenuto 2"/>
          <p:cNvSpPr txBox="1">
            <a:spLocks/>
          </p:cNvSpPr>
          <p:nvPr/>
        </p:nvSpPr>
        <p:spPr bwMode="auto">
          <a:xfrm rot="10800000" flipV="1">
            <a:off x="332117" y="2632901"/>
            <a:ext cx="6025832" cy="3678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q"/>
            </a:pPr>
            <a:r>
              <a:rPr lang="it-IT" sz="20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Avere testi di facile consultazione:  formalismi e simboli essenziali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q"/>
            </a:pPr>
            <a:endParaRPr lang="it-IT" sz="800" dirty="0" smtClean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q"/>
            </a:pPr>
            <a:r>
              <a:rPr lang="it-IT" sz="20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Stimolare la curiosità e l’ approfondimento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q"/>
            </a:pPr>
            <a:endParaRPr lang="it-IT" sz="800" dirty="0" smtClean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q"/>
            </a:pPr>
            <a:r>
              <a:rPr lang="it-IT" sz="20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Limitarsi ai nuclei fondanti, senza pretendere di essere esaustivi su tutta la linea teorica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q"/>
            </a:pPr>
            <a:endParaRPr lang="it-IT" sz="800" dirty="0" smtClean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q"/>
            </a:pPr>
            <a:r>
              <a:rPr lang="it-IT" sz="20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Allenarsi:  esercizi da svolgere, con la possibilità di avere esercizi svolti da consultare</a:t>
            </a:r>
          </a:p>
        </p:txBody>
      </p:sp>
      <p:sp>
        <p:nvSpPr>
          <p:cNvPr id="19" name="Rettangolo 18"/>
          <p:cNvSpPr/>
          <p:nvPr/>
        </p:nvSpPr>
        <p:spPr>
          <a:xfrm>
            <a:off x="636104" y="1277177"/>
            <a:ext cx="551069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 smtClean="0">
                <a:solidFill>
                  <a:srgbClr val="FF0000"/>
                </a:solidFill>
                <a:latin typeface="+mn-lt"/>
              </a:rPr>
              <a:t>Le questioni importanti alle quali rispondere sono:</a:t>
            </a:r>
          </a:p>
        </p:txBody>
      </p:sp>
      <p:pic>
        <p:nvPicPr>
          <p:cNvPr id="10" name="Segnaposto contenuto 9" descr="images (12).jpe"/>
          <p:cNvPicPr>
            <a:picLocks noGrp="1" noChangeAspect="1"/>
          </p:cNvPicPr>
          <p:nvPr>
            <p:ph sz="quarter" idx="2"/>
          </p:nvPr>
        </p:nvPicPr>
        <p:blipFill>
          <a:blip r:embed="rId4" cstate="print"/>
          <a:stretch>
            <a:fillRect/>
          </a:stretch>
        </p:blipFill>
        <p:spPr>
          <a:xfrm>
            <a:off x="6357950" y="1785926"/>
            <a:ext cx="2286000" cy="1638300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3200" dirty="0" smtClean="0">
                <a:latin typeface="HP Simplified"/>
                <a:cs typeface="HP Simplified"/>
              </a:rPr>
              <a:t> Un possibile IPERTESTO</a:t>
            </a:r>
            <a:endParaRPr lang="it-IT" sz="3200" dirty="0">
              <a:latin typeface="HP Simplified"/>
              <a:cs typeface="HP Simplified"/>
            </a:endParaRPr>
          </a:p>
        </p:txBody>
      </p:sp>
      <p:pic>
        <p:nvPicPr>
          <p:cNvPr id="23556" name="Picture 9" descr="centro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 flipH="1">
            <a:off x="6858016" y="285728"/>
            <a:ext cx="1253126" cy="1108490"/>
          </a:xfrm>
        </p:spPr>
      </p:pic>
      <p:sp>
        <p:nvSpPr>
          <p:cNvPr id="18" name="Segnaposto contenuto 2"/>
          <p:cNvSpPr txBox="1">
            <a:spLocks/>
          </p:cNvSpPr>
          <p:nvPr/>
        </p:nvSpPr>
        <p:spPr bwMode="auto">
          <a:xfrm rot="10800000" flipV="1">
            <a:off x="615673" y="1358258"/>
            <a:ext cx="6798366" cy="4532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q"/>
            </a:pPr>
            <a:r>
              <a:rPr lang="it-IT" sz="2000" dirty="0" smtClean="0">
                <a:solidFill>
                  <a:schemeClr val="tx2"/>
                </a:solidFill>
                <a:latin typeface="+mn-lt"/>
              </a:rPr>
              <a:t>Aspetto teorico snello ed essenziale</a:t>
            </a:r>
            <a:endParaRPr lang="it-IT" sz="2000" dirty="0">
              <a:solidFill>
                <a:schemeClr val="tx2"/>
              </a:solidFill>
              <a:latin typeface="+mn-lt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q"/>
            </a:pPr>
            <a:endParaRPr lang="it-IT" sz="2000" dirty="0" smtClean="0">
              <a:solidFill>
                <a:schemeClr val="tx2"/>
              </a:solidFill>
              <a:latin typeface="+mn-lt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q"/>
            </a:pPr>
            <a:r>
              <a:rPr lang="it-IT" sz="2000" dirty="0" err="1" smtClean="0">
                <a:solidFill>
                  <a:schemeClr val="tx2"/>
                </a:solidFill>
                <a:latin typeface="+mn-lt"/>
              </a:rPr>
              <a:t>Links</a:t>
            </a:r>
            <a:r>
              <a:rPr lang="it-IT" sz="2000" dirty="0" smtClean="0">
                <a:solidFill>
                  <a:schemeClr val="tx2"/>
                </a:solidFill>
                <a:latin typeface="+mn-lt"/>
              </a:rPr>
              <a:t> a numerosi sottoargomenti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q"/>
            </a:pPr>
            <a:endParaRPr lang="it-IT" sz="2000" dirty="0" smtClean="0">
              <a:solidFill>
                <a:schemeClr val="tx2"/>
              </a:solidFill>
              <a:latin typeface="+mn-lt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q"/>
            </a:pPr>
            <a:r>
              <a:rPr lang="it-IT" sz="2000" dirty="0" smtClean="0">
                <a:solidFill>
                  <a:schemeClr val="tx2"/>
                </a:solidFill>
                <a:latin typeface="+mn-lt"/>
              </a:rPr>
              <a:t>Immagini colorate e divertenti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q"/>
            </a:pPr>
            <a:endParaRPr lang="it-IT" sz="2000" dirty="0" smtClean="0">
              <a:solidFill>
                <a:schemeClr val="tx2"/>
              </a:solidFill>
              <a:latin typeface="+mn-lt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q"/>
            </a:pPr>
            <a:r>
              <a:rPr lang="it-IT" sz="2000" dirty="0" smtClean="0">
                <a:solidFill>
                  <a:schemeClr val="tx2"/>
                </a:solidFill>
                <a:latin typeface="+mn-lt"/>
              </a:rPr>
              <a:t>Esercizi sia svolti che da svolgere</a:t>
            </a:r>
          </a:p>
        </p:txBody>
      </p:sp>
      <p:pic>
        <p:nvPicPr>
          <p:cNvPr id="6" name="Immagine 5" descr="images (13).jpe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95386" y="4583122"/>
            <a:ext cx="1381125" cy="1438275"/>
          </a:xfrm>
          <a:prstGeom prst="rect">
            <a:avLst/>
          </a:prstGeom>
        </p:spPr>
      </p:pic>
      <p:pic>
        <p:nvPicPr>
          <p:cNvPr id="8" name="Segnaposto contenuto 7" descr="diofanto.jpe"/>
          <p:cNvPicPr>
            <a:picLocks noGrp="1" noChangeAspect="1"/>
          </p:cNvPicPr>
          <p:nvPr>
            <p:ph sz="quarter" idx="3"/>
          </p:nvPr>
        </p:nvPicPr>
        <p:blipFill>
          <a:blip r:embed="rId4" cstate="print"/>
          <a:stretch>
            <a:fillRect/>
          </a:stretch>
        </p:blipFill>
        <p:spPr>
          <a:xfrm>
            <a:off x="6190793" y="3948113"/>
            <a:ext cx="2156738" cy="2044700"/>
          </a:xfrm>
        </p:spPr>
      </p:pic>
      <p:pic>
        <p:nvPicPr>
          <p:cNvPr id="9" name="Immagine 8" descr="diofanto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43542" y="2543172"/>
            <a:ext cx="3286148" cy="857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zione_matematicapovolta.mp4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link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13855" y="-182667"/>
            <a:ext cx="9425353" cy="7069015"/>
          </a:xfrm>
          <a:prstGeom prst="rect">
            <a:avLst/>
          </a:prstGeom>
        </p:spPr>
      </p:pic>
      <p:pic>
        <p:nvPicPr>
          <p:cNvPr id="5" name="Immagine 4" descr="index_matematicapovolt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75582" y="524575"/>
            <a:ext cx="5852160" cy="567248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590617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6494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7643" y="365401"/>
            <a:ext cx="4651944" cy="573617"/>
          </a:xfrm>
        </p:spPr>
        <p:txBody>
          <a:bodyPr>
            <a:noAutofit/>
          </a:bodyPr>
          <a:lstStyle/>
          <a:p>
            <a:pPr algn="r"/>
            <a:r>
              <a:rPr lang="it-IT" sz="3600" dirty="0" smtClean="0"/>
              <a:t>… A scuola che si fa?</a:t>
            </a:r>
            <a:endParaRPr lang="it-IT" sz="360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328614" y="1585384"/>
            <a:ext cx="5170486" cy="4702874"/>
          </a:xfrm>
        </p:spPr>
        <p:txBody>
          <a:bodyPr/>
          <a:lstStyle/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pPr>
              <a:buNone/>
            </a:pPr>
            <a:r>
              <a:rPr lang="it-IT" sz="2400" b="1" dirty="0" smtClean="0"/>
              <a:t>Apprendimento collaborativo</a:t>
            </a:r>
          </a:p>
          <a:p>
            <a:pPr>
              <a:buNone/>
            </a:pPr>
            <a:endParaRPr lang="it-IT" sz="2400" b="1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it-IT" sz="2400" dirty="0" smtClean="0"/>
              <a:t>Partecipazione attiva del discente</a:t>
            </a:r>
          </a:p>
          <a:p>
            <a:pPr>
              <a:buFont typeface="Wingdings" panose="05000000000000000000" pitchFamily="2" charset="2"/>
              <a:buChar char="q"/>
            </a:pPr>
            <a:endParaRPr lang="it-IT" sz="12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it-IT" sz="2400" dirty="0" smtClean="0"/>
              <a:t>Interazione tra pari per raggiungere un obiettivo comune</a:t>
            </a:r>
            <a:endParaRPr lang="it-IT" sz="2400" dirty="0"/>
          </a:p>
        </p:txBody>
      </p:sp>
      <p:pic>
        <p:nvPicPr>
          <p:cNvPr id="7" name="Segnaposto contenuto 6" descr="appcoop.jpg"/>
          <p:cNvPicPr>
            <a:picLocks noGrp="1" noChangeAspect="1"/>
          </p:cNvPicPr>
          <p:nvPr>
            <p:ph sz="quarter" idx="3"/>
          </p:nvPr>
        </p:nvPicPr>
        <p:blipFill>
          <a:blip r:embed="rId2" cstate="print"/>
          <a:stretch>
            <a:fillRect/>
          </a:stretch>
        </p:blipFill>
        <p:spPr>
          <a:xfrm>
            <a:off x="328148" y="1683794"/>
            <a:ext cx="5059778" cy="1411097"/>
          </a:xfrm>
        </p:spPr>
      </p:pic>
      <p:pic>
        <p:nvPicPr>
          <p:cNvPr id="11" name="Segnaposto contenuto 10" descr="images (11).jpe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5701982" y="2038448"/>
            <a:ext cx="2971800" cy="1533525"/>
          </a:xfrm>
        </p:spPr>
      </p:pic>
      <p:pic>
        <p:nvPicPr>
          <p:cNvPr id="13" name="Immagine 12" descr="flipped.jpe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8093" y="267506"/>
            <a:ext cx="3390900" cy="1343025"/>
          </a:xfrm>
          <a:prstGeom prst="rect">
            <a:avLst/>
          </a:prstGeom>
        </p:spPr>
      </p:pic>
      <p:pic>
        <p:nvPicPr>
          <p:cNvPr id="14" name="Immagine 13" descr="images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48215" y="4250642"/>
            <a:ext cx="2143125" cy="2143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36099" y="214313"/>
            <a:ext cx="7990450" cy="1462087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it-IT" sz="3200" dirty="0">
                <a:latin typeface="+mn-lt"/>
              </a:rPr>
              <a:t>P</a:t>
            </a:r>
            <a:r>
              <a:rPr lang="it-IT" sz="3200" dirty="0" smtClean="0">
                <a:latin typeface="+mn-lt"/>
              </a:rPr>
              <a:t>er attuare in classe</a:t>
            </a:r>
            <a:br>
              <a:rPr lang="it-IT" sz="3200" dirty="0" smtClean="0">
                <a:latin typeface="+mn-lt"/>
              </a:rPr>
            </a:br>
            <a:r>
              <a:rPr lang="it-IT" sz="3200" dirty="0" smtClean="0">
                <a:latin typeface="+mn-lt"/>
              </a:rPr>
              <a:t> 		l’ apprendimento collaborativo</a:t>
            </a:r>
            <a:r>
              <a:rPr lang="it-IT" sz="3200" dirty="0" smtClean="0">
                <a:latin typeface="HP Simplified" pitchFamily="34" charset="0"/>
              </a:rPr>
              <a:t/>
            </a:r>
            <a:br>
              <a:rPr lang="it-IT" sz="3200" dirty="0" smtClean="0">
                <a:latin typeface="HP Simplified" pitchFamily="34" charset="0"/>
              </a:rPr>
            </a:br>
            <a:endParaRPr lang="it-IT" sz="3200" dirty="0">
              <a:latin typeface="HP Simplified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361920" y="1538274"/>
            <a:ext cx="3810000" cy="4114800"/>
          </a:xfrm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it-IT" sz="3600" b="1" dirty="0" smtClean="0">
                <a:solidFill>
                  <a:schemeClr val="tx2"/>
                </a:solidFill>
                <a:cs typeface="Arial" pitchFamily="34" charset="0"/>
              </a:rPr>
              <a:t>Il docente</a:t>
            </a:r>
          </a:p>
          <a:p>
            <a:pPr algn="ctr">
              <a:lnSpc>
                <a:spcPct val="120000"/>
              </a:lnSpc>
              <a:buNone/>
            </a:pPr>
            <a:endParaRPr lang="it-IT" sz="3200" b="1" dirty="0" smtClean="0">
              <a:solidFill>
                <a:schemeClr val="tx2"/>
              </a:solidFill>
              <a:cs typeface="Arial" pitchFamily="34" charset="0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it-IT" sz="3200" dirty="0" smtClean="0">
                <a:cs typeface="Arial" pitchFamily="34" charset="0"/>
              </a:rPr>
              <a:t>Organizza piccoli gruppi di lavoro  (2 o 4 studenti) </a:t>
            </a:r>
            <a:r>
              <a:rPr lang="it-IT" sz="3200" b="1" dirty="0" smtClean="0">
                <a:cs typeface="Arial" pitchFamily="34" charset="0"/>
              </a:rPr>
              <a:t>eterogenei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q"/>
            </a:pPr>
            <a:endParaRPr lang="it-IT" sz="1800" dirty="0" smtClean="0">
              <a:cs typeface="Arial" pitchFamily="34" charset="0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it-IT" sz="3200" dirty="0" smtClean="0">
                <a:cs typeface="Arial" pitchFamily="34" charset="0"/>
              </a:rPr>
              <a:t>Decide la sistemazione dell’ aula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q"/>
            </a:pPr>
            <a:endParaRPr lang="it-IT" sz="1800" dirty="0" smtClean="0">
              <a:cs typeface="Arial" pitchFamily="34" charset="0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it-IT" sz="3200" dirty="0" smtClean="0">
                <a:cs typeface="Arial" pitchFamily="34" charset="0"/>
              </a:rPr>
              <a:t>Assegna il lavoro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q"/>
            </a:pPr>
            <a:endParaRPr lang="it-IT" sz="1800" dirty="0" smtClean="0">
              <a:cs typeface="Arial" pitchFamily="34" charset="0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it-IT" sz="3200" dirty="0" smtClean="0">
                <a:cs typeface="Arial" pitchFamily="34" charset="0"/>
              </a:rPr>
              <a:t>Opera con i singoli gruppi dando istruzioni</a:t>
            </a:r>
          </a:p>
          <a:p>
            <a:pPr>
              <a:buNone/>
            </a:pPr>
            <a:endParaRPr lang="it-IT" dirty="0" smtClean="0">
              <a:solidFill>
                <a:srgbClr val="0070C0"/>
              </a:solidFill>
            </a:endParaRPr>
          </a:p>
          <a:p>
            <a:endParaRPr lang="it-IT" dirty="0">
              <a:solidFill>
                <a:srgbClr val="0070C0"/>
              </a:solidFill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727576" y="1563674"/>
            <a:ext cx="4048124" cy="3701475"/>
          </a:xfrm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it-IT" sz="3700" b="1" dirty="0">
                <a:solidFill>
                  <a:schemeClr val="tx2"/>
                </a:solidFill>
                <a:cs typeface="Arial" pitchFamily="34" charset="0"/>
              </a:rPr>
              <a:t>Gli</a:t>
            </a:r>
            <a:r>
              <a:rPr lang="it-IT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3700" b="1" dirty="0" smtClean="0">
                <a:solidFill>
                  <a:schemeClr val="tx2"/>
                </a:solidFill>
                <a:cs typeface="Arial" pitchFamily="34" charset="0"/>
              </a:rPr>
              <a:t>studenti</a:t>
            </a:r>
          </a:p>
          <a:p>
            <a:pPr algn="ctr">
              <a:buNone/>
            </a:pPr>
            <a:endParaRPr lang="it-IT" sz="3200" b="1" dirty="0" smtClean="0">
              <a:solidFill>
                <a:schemeClr val="tx2"/>
              </a:solidFill>
              <a:cs typeface="Arial" pitchFamily="34" charset="0"/>
            </a:endParaRPr>
          </a:p>
          <a:p>
            <a:pPr algn="ctr">
              <a:buNone/>
            </a:pPr>
            <a:endParaRPr lang="it-IT" sz="3200" b="1" dirty="0">
              <a:solidFill>
                <a:schemeClr val="tx2"/>
              </a:solidFill>
              <a:cs typeface="Arial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it-IT" sz="3200" dirty="0" smtClean="0">
                <a:cs typeface="Arial" pitchFamily="34" charset="0"/>
              </a:rPr>
              <a:t>Collaborano</a:t>
            </a:r>
          </a:p>
          <a:p>
            <a:pPr>
              <a:buFont typeface="Wingdings" panose="05000000000000000000" pitchFamily="2" charset="2"/>
              <a:buChar char="q"/>
            </a:pPr>
            <a:endParaRPr lang="it-IT" sz="1800" dirty="0" smtClean="0">
              <a:cs typeface="Arial" pitchFamily="34" charset="0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it-IT" sz="3200" dirty="0" smtClean="0">
                <a:cs typeface="Arial" pitchFamily="34" charset="0"/>
              </a:rPr>
              <a:t>Preparano un resoconto da presentare alla classe</a:t>
            </a:r>
          </a:p>
          <a:p>
            <a:pPr marL="0" indent="0">
              <a:buNone/>
            </a:pPr>
            <a:endParaRPr lang="it-IT" sz="2000" dirty="0" smtClean="0">
              <a:cs typeface="Arial" pitchFamily="34" charset="0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it-IT" sz="3200" dirty="0" smtClean="0">
                <a:cs typeface="Arial" pitchFamily="34" charset="0"/>
              </a:rPr>
              <a:t>Sottopongono il resoconto finale all'insegnante ed alla classe </a:t>
            </a:r>
          </a:p>
          <a:p>
            <a:pPr>
              <a:buFont typeface="Wingdings" panose="05000000000000000000" pitchFamily="2" charset="2"/>
              <a:buChar char="q"/>
            </a:pPr>
            <a:endParaRPr lang="it-IT" sz="1800" dirty="0" smtClean="0">
              <a:cs typeface="Arial" pitchFamily="34" charset="0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it-IT" sz="3200" dirty="0" smtClean="0">
                <a:cs typeface="Arial" pitchFamily="34" charset="0"/>
              </a:rPr>
              <a:t>Sono impegnati per svolgere ognuno il proprio lavoro</a:t>
            </a:r>
          </a:p>
          <a:p>
            <a:endParaRPr lang="it-IT" dirty="0" smtClean="0"/>
          </a:p>
          <a:p>
            <a:endParaRPr lang="it-IT" dirty="0"/>
          </a:p>
        </p:txBody>
      </p:sp>
      <p:pic>
        <p:nvPicPr>
          <p:cNvPr id="5" name="Immagine 4" descr="images (4).jp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27812" y="5176850"/>
            <a:ext cx="2125967" cy="14591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81354" y="214313"/>
            <a:ext cx="8662621" cy="1142985"/>
          </a:xfrm>
        </p:spPr>
        <p:txBody>
          <a:bodyPr/>
          <a:lstStyle/>
          <a:p>
            <a:r>
              <a:rPr lang="it-IT" sz="3200" dirty="0" smtClean="0">
                <a:latin typeface="+mn-lt"/>
              </a:rPr>
              <a:t>Un esempio in breve: il </a:t>
            </a:r>
            <a:r>
              <a:rPr lang="it-IT" sz="3200" dirty="0" err="1" smtClean="0">
                <a:latin typeface="+mn-lt"/>
              </a:rPr>
              <a:t>webquest</a:t>
            </a:r>
            <a:endParaRPr lang="it-IT" sz="3200" dirty="0">
              <a:latin typeface="+mn-lt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368312" y="1407469"/>
            <a:ext cx="4162694" cy="4979476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it-IT" sz="2600" dirty="0" smtClean="0">
                <a:cs typeface="Arial" pitchFamily="34" charset="0"/>
              </a:rPr>
              <a:t>Proposta didattica che prevede lo svolgimento di un compito mediante l’uso dei media tecnologici e della rete Internet</a:t>
            </a:r>
          </a:p>
          <a:p>
            <a:pPr>
              <a:buFont typeface="Wingdings" panose="05000000000000000000" pitchFamily="2" charset="2"/>
              <a:buChar char="q"/>
            </a:pPr>
            <a:endParaRPr lang="it-IT" sz="2600" dirty="0" smtClean="0">
              <a:cs typeface="Arial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endParaRPr lang="it-IT" sz="2600" dirty="0" smtClean="0">
              <a:cs typeface="Arial" pitchFamily="34" charset="0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it-IT" sz="2600" dirty="0" smtClean="0">
                <a:cs typeface="Arial" pitchFamily="34" charset="0"/>
              </a:rPr>
              <a:t>Gli studenti compiono ricerche ‘guidate’ sul web.</a:t>
            </a:r>
            <a:endParaRPr lang="it-IT" sz="2600" dirty="0" smtClean="0"/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endParaRPr lang="it-IT" b="1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it-IT" b="1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it-IT" b="1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it-IT" b="1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it-IT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		...CREATIVITÀ…</a:t>
            </a:r>
          </a:p>
          <a:p>
            <a:pPr>
              <a:buNone/>
            </a:pP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980284" y="1362914"/>
            <a:ext cx="3810000" cy="411480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it-IT" sz="2600" dirty="0" smtClean="0">
                <a:cs typeface="Arial" pitchFamily="34" charset="0"/>
              </a:rPr>
              <a:t>Gli studenti realizzano un prodotto che può essere di vario genere:</a:t>
            </a:r>
          </a:p>
          <a:p>
            <a:pPr>
              <a:buFont typeface="Wingdings" panose="05000000000000000000" pitchFamily="2" charset="2"/>
              <a:buChar char="q"/>
            </a:pPr>
            <a:endParaRPr lang="it-IT" sz="2600" dirty="0" smtClean="0">
              <a:cs typeface="Arial" pitchFamily="34" charset="0"/>
            </a:endParaRPr>
          </a:p>
          <a:p>
            <a:pPr lvl="1">
              <a:buFont typeface="Wingdings" panose="05000000000000000000" pitchFamily="2" charset="2"/>
              <a:buChar char="q"/>
            </a:pPr>
            <a:r>
              <a:rPr lang="it-IT" sz="2600" b="1" dirty="0" smtClean="0">
                <a:cs typeface="Arial" pitchFamily="34" charset="0"/>
              </a:rPr>
              <a:t>Presentazione PowerPoint</a:t>
            </a:r>
          </a:p>
          <a:p>
            <a:pPr lvl="1">
              <a:buFont typeface="Wingdings" panose="05000000000000000000" pitchFamily="2" charset="2"/>
              <a:buChar char="q"/>
            </a:pPr>
            <a:endParaRPr lang="it-IT" sz="2600" b="1" dirty="0" smtClean="0">
              <a:cs typeface="Arial" pitchFamily="34" charset="0"/>
            </a:endParaRPr>
          </a:p>
          <a:p>
            <a:pPr lvl="1">
              <a:buFont typeface="Wingdings" panose="05000000000000000000" pitchFamily="2" charset="2"/>
              <a:buChar char="q"/>
            </a:pPr>
            <a:r>
              <a:rPr lang="it-IT" sz="2600" b="1" dirty="0" smtClean="0">
                <a:cs typeface="Arial" pitchFamily="34" charset="0"/>
              </a:rPr>
              <a:t>Presentazione orale</a:t>
            </a:r>
          </a:p>
          <a:p>
            <a:pPr lvl="1">
              <a:buFont typeface="Wingdings" panose="05000000000000000000" pitchFamily="2" charset="2"/>
              <a:buChar char="q"/>
            </a:pPr>
            <a:endParaRPr lang="it-IT" sz="2600" b="1" dirty="0" smtClean="0">
              <a:cs typeface="Arial" pitchFamily="34" charset="0"/>
            </a:endParaRPr>
          </a:p>
          <a:p>
            <a:pPr lvl="1">
              <a:buFont typeface="Wingdings" panose="05000000000000000000" pitchFamily="2" charset="2"/>
              <a:buChar char="q"/>
            </a:pPr>
            <a:r>
              <a:rPr lang="it-IT" sz="2600" b="1" dirty="0" smtClean="0">
                <a:cs typeface="Arial" pitchFamily="34" charset="0"/>
              </a:rPr>
              <a:t>Report scritto</a:t>
            </a:r>
          </a:p>
          <a:p>
            <a:pPr lvl="1">
              <a:buFont typeface="Wingdings" panose="05000000000000000000" pitchFamily="2" charset="2"/>
              <a:buChar char="q"/>
            </a:pPr>
            <a:endParaRPr lang="it-IT" sz="2600" b="1" dirty="0" smtClean="0">
              <a:cs typeface="Arial" pitchFamily="34" charset="0"/>
            </a:endParaRPr>
          </a:p>
          <a:p>
            <a:pPr lvl="1">
              <a:buFont typeface="Wingdings" panose="05000000000000000000" pitchFamily="2" charset="2"/>
              <a:buChar char="q"/>
            </a:pPr>
            <a:r>
              <a:rPr lang="it-IT" sz="2600" b="1" dirty="0" smtClean="0">
                <a:cs typeface="Arial" pitchFamily="34" charset="0"/>
              </a:rPr>
              <a:t>Video</a:t>
            </a:r>
          </a:p>
          <a:p>
            <a:pPr lvl="1">
              <a:buFont typeface="Wingdings" panose="05000000000000000000" pitchFamily="2" charset="2"/>
              <a:buChar char="q"/>
            </a:pPr>
            <a:endParaRPr lang="it-IT" sz="2600" b="1" dirty="0" smtClean="0">
              <a:cs typeface="Arial" pitchFamily="34" charset="0"/>
            </a:endParaRPr>
          </a:p>
          <a:p>
            <a:pPr lvl="1">
              <a:buFont typeface="Wingdings" panose="05000000000000000000" pitchFamily="2" charset="2"/>
              <a:buChar char="q"/>
            </a:pPr>
            <a:r>
              <a:rPr lang="it-IT" sz="2600" b="1" dirty="0" smtClean="0">
                <a:cs typeface="Arial" pitchFamily="34" charset="0"/>
              </a:rPr>
              <a:t>Poster</a:t>
            </a:r>
            <a:r>
              <a:rPr lang="it-IT" sz="2600" b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Arial" pitchFamily="34" charset="0"/>
              </a:rPr>
              <a:t>      </a:t>
            </a:r>
          </a:p>
          <a:p>
            <a:pPr>
              <a:buNone/>
            </a:pPr>
            <a:endParaRPr lang="it-IT" sz="2400" dirty="0"/>
          </a:p>
        </p:txBody>
      </p:sp>
      <p:pic>
        <p:nvPicPr>
          <p:cNvPr id="5" name="Immagine 4" descr="creatività.jpe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0100" y="3937718"/>
            <a:ext cx="2924175" cy="1562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olo 1"/>
          <p:cNvSpPr>
            <a:spLocks noGrp="1"/>
          </p:cNvSpPr>
          <p:nvPr>
            <p:ph type="title"/>
          </p:nvPr>
        </p:nvSpPr>
        <p:spPr>
          <a:xfrm>
            <a:off x="1409074" y="1124261"/>
            <a:ext cx="5501391" cy="629587"/>
          </a:xfrm>
        </p:spPr>
        <p:txBody>
          <a:bodyPr/>
          <a:lstStyle/>
          <a:p>
            <a:r>
              <a:rPr lang="it-IT" sz="1600" dirty="0" smtClean="0"/>
              <a:t/>
            </a:r>
            <a:br>
              <a:rPr lang="it-IT" sz="1600" dirty="0" smtClean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 smtClean="0"/>
              <a:t/>
            </a:r>
            <a:br>
              <a:rPr lang="it-IT" sz="1600" dirty="0" smtClean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 smtClean="0"/>
              <a:t/>
            </a:r>
            <a:br>
              <a:rPr lang="it-IT" sz="1600" dirty="0" smtClean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 smtClean="0"/>
              <a:t/>
            </a:r>
            <a:br>
              <a:rPr lang="it-IT" sz="1600" dirty="0" smtClean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 smtClean="0"/>
              <a:t/>
            </a:r>
            <a:br>
              <a:rPr lang="it-IT" sz="1600" dirty="0" smtClean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 smtClean="0"/>
              <a:t/>
            </a:r>
            <a:br>
              <a:rPr lang="it-IT" sz="1600" dirty="0" smtClean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2200" dirty="0" smtClean="0"/>
              <a:t/>
            </a:r>
            <a:br>
              <a:rPr lang="it-IT" sz="2200" dirty="0" smtClean="0"/>
            </a:br>
            <a:r>
              <a:rPr lang="it-IT" sz="2200" dirty="0" smtClean="0"/>
              <a:t> </a:t>
            </a:r>
          </a:p>
        </p:txBody>
      </p:sp>
      <p:sp>
        <p:nvSpPr>
          <p:cNvPr id="5" name="Titolo 1"/>
          <p:cNvSpPr txBox="1">
            <a:spLocks/>
          </p:cNvSpPr>
          <p:nvPr/>
        </p:nvSpPr>
        <p:spPr bwMode="auto">
          <a:xfrm>
            <a:off x="1259174" y="719528"/>
            <a:ext cx="7684801" cy="95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it-IT" sz="28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34937" y="215705"/>
            <a:ext cx="9009063" cy="1052513"/>
            <a:chOff x="0" y="1536"/>
            <a:chExt cx="5675" cy="663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5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6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3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4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18" name="TextBox 23"/>
          <p:cNvSpPr txBox="1">
            <a:spLocks noGrp="1" noChangeArrowheads="1"/>
          </p:cNvSpPr>
          <p:nvPr>
            <p:ph idx="1"/>
          </p:nvPr>
        </p:nvSpPr>
        <p:spPr bwMode="auto">
          <a:xfrm>
            <a:off x="1589649" y="2855742"/>
            <a:ext cx="6443003" cy="3315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Se le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</a:rPr>
              <a:t>persone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</a:rPr>
              <a:t>credono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</a:rPr>
              <a:t>che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 la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</a:rPr>
              <a:t>matematica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 non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</a:rPr>
              <a:t>sia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</a:rPr>
              <a:t>semplice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,</a:t>
            </a:r>
          </a:p>
          <a:p>
            <a:pPr>
              <a:buNone/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è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</a:rPr>
              <a:t>soltanto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</a:rPr>
              <a:t>perchè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 non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</a:rPr>
              <a:t>si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</a:rPr>
              <a:t>rendono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</a:rPr>
              <a:t>conto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</a:rPr>
              <a:t>di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</a:rPr>
              <a:t>quanto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 la vita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</a:rPr>
              <a:t>sia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</a:rPr>
              <a:t>complicata</a:t>
            </a:r>
            <a:endParaRPr lang="en-US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None/>
            </a:pPr>
            <a:endParaRPr lang="en-US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None/>
            </a:pPr>
            <a:endParaRPr lang="en-US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None/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(John  Von Neumann)</a:t>
            </a:r>
          </a:p>
          <a:p>
            <a:pPr>
              <a:buNone/>
            </a:pPr>
            <a:endParaRPr lang="en-US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None/>
            </a:pPr>
            <a:endParaRPr lang="en-US" sz="2300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1181686" y="196948"/>
            <a:ext cx="7678152" cy="155565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Matematica con il sorriso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images (6).jpe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54241" y="322212"/>
            <a:ext cx="2602621" cy="2047121"/>
          </a:xfrm>
        </p:spPr>
      </p:pic>
      <p:sp>
        <p:nvSpPr>
          <p:cNvPr id="6" name="Rettangolo 5"/>
          <p:cNvSpPr/>
          <p:nvPr/>
        </p:nvSpPr>
        <p:spPr>
          <a:xfrm rot="19991902">
            <a:off x="660240" y="1937651"/>
            <a:ext cx="77153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Nel web si trova moltissimo materiale per approfondire </a:t>
            </a:r>
          </a:p>
          <a:p>
            <a:pPr algn="ctr"/>
            <a:r>
              <a:rPr lang="it-IT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l’ argomento e per vedere esempi pratici</a:t>
            </a:r>
          </a:p>
        </p:txBody>
      </p:sp>
      <p:pic>
        <p:nvPicPr>
          <p:cNvPr id="7" name="Immagine 6" descr="internet-user-s-silhouette_23-21474975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60849" y="4163821"/>
            <a:ext cx="3229781" cy="22603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 rot="1791216">
            <a:off x="4559772" y="1341824"/>
            <a:ext cx="4464159" cy="1628554"/>
          </a:xfrm>
        </p:spPr>
        <p:txBody>
          <a:bodyPr>
            <a:normAutofit fontScale="90000"/>
          </a:bodyPr>
          <a:lstStyle/>
          <a:p>
            <a:pPr algn="l"/>
            <a:r>
              <a:rPr lang="it-IT" sz="4000" b="1" dirty="0" smtClean="0">
                <a:latin typeface="+mn-lt"/>
              </a:rPr>
              <a:t>Cambia il modo di </a:t>
            </a:r>
            <a:br>
              <a:rPr lang="it-IT" sz="4000" b="1" dirty="0" smtClean="0">
                <a:latin typeface="+mn-lt"/>
              </a:rPr>
            </a:br>
            <a:r>
              <a:rPr lang="it-IT" sz="4000" b="1" dirty="0" smtClean="0">
                <a:latin typeface="+mn-lt"/>
              </a:rPr>
              <a:t>	conoscere…</a:t>
            </a:r>
            <a:r>
              <a:rPr lang="it-IT" sz="3200" dirty="0" smtClean="0">
                <a:latin typeface="HP Simplified" pitchFamily="34" charset="0"/>
              </a:rPr>
              <a:t/>
            </a:r>
            <a:br>
              <a:rPr lang="it-IT" sz="3200" dirty="0" smtClean="0">
                <a:latin typeface="HP Simplified" pitchFamily="34" charset="0"/>
              </a:rPr>
            </a:br>
            <a:r>
              <a:rPr lang="it-IT" sz="3200" dirty="0" smtClean="0">
                <a:latin typeface="HP Simplified" pitchFamily="34" charset="0"/>
              </a:rPr>
              <a:t/>
            </a:r>
            <a:br>
              <a:rPr lang="it-IT" sz="3200" dirty="0" smtClean="0">
                <a:latin typeface="HP Simplified" pitchFamily="34" charset="0"/>
              </a:rPr>
            </a:br>
            <a:r>
              <a:rPr lang="it-IT" sz="3200" dirty="0" smtClean="0">
                <a:latin typeface="HP Simplified" pitchFamily="34" charset="0"/>
              </a:rPr>
              <a:t/>
            </a:r>
            <a:br>
              <a:rPr lang="it-IT" sz="3200" dirty="0" smtClean="0">
                <a:latin typeface="HP Simplified" pitchFamily="34" charset="0"/>
              </a:rPr>
            </a:br>
            <a:r>
              <a:rPr lang="it-IT" sz="3200" dirty="0" smtClean="0">
                <a:latin typeface="HP Simplified" pitchFamily="34" charset="0"/>
              </a:rPr>
              <a:t/>
            </a:r>
            <a:br>
              <a:rPr lang="it-IT" sz="3200" dirty="0" smtClean="0">
                <a:latin typeface="HP Simplified" pitchFamily="34" charset="0"/>
              </a:rPr>
            </a:br>
            <a:r>
              <a:rPr lang="it-IT" sz="3200" dirty="0" smtClean="0">
                <a:latin typeface="HP Simplified" pitchFamily="34" charset="0"/>
              </a:rPr>
              <a:t>                             </a:t>
            </a:r>
            <a:br>
              <a:rPr lang="it-IT" sz="3200" dirty="0" smtClean="0">
                <a:latin typeface="HP Simplified" pitchFamily="34" charset="0"/>
              </a:rPr>
            </a:br>
            <a:r>
              <a:rPr lang="it-IT" sz="3200" dirty="0" smtClean="0">
                <a:latin typeface="HP Simplified" pitchFamily="34" charset="0"/>
              </a:rPr>
              <a:t/>
            </a:r>
            <a:br>
              <a:rPr lang="it-IT" sz="3200" dirty="0" smtClean="0">
                <a:latin typeface="HP Simplified" pitchFamily="34" charset="0"/>
              </a:rPr>
            </a:br>
            <a:r>
              <a:rPr lang="it-IT" sz="3200" dirty="0" smtClean="0">
                <a:latin typeface="HP Simplified" pitchFamily="34" charset="0"/>
              </a:rPr>
              <a:t/>
            </a:r>
            <a:br>
              <a:rPr lang="it-IT" sz="3200" dirty="0" smtClean="0">
                <a:latin typeface="HP Simplified" pitchFamily="34" charset="0"/>
              </a:rPr>
            </a:br>
            <a:r>
              <a:rPr lang="it-IT" sz="3200" dirty="0" smtClean="0">
                <a:latin typeface="HP Simplified" pitchFamily="34" charset="0"/>
              </a:rPr>
              <a:t/>
            </a:r>
            <a:br>
              <a:rPr lang="it-IT" sz="3200" dirty="0" smtClean="0">
                <a:latin typeface="HP Simplified" pitchFamily="34" charset="0"/>
              </a:rPr>
            </a:br>
            <a:r>
              <a:rPr lang="it-IT" sz="3200" dirty="0" smtClean="0">
                <a:latin typeface="HP Simplified" pitchFamily="34" charset="0"/>
              </a:rPr>
              <a:t/>
            </a:r>
            <a:br>
              <a:rPr lang="it-IT" sz="3200" dirty="0" smtClean="0">
                <a:latin typeface="HP Simplified" pitchFamily="34" charset="0"/>
              </a:rPr>
            </a:br>
            <a:r>
              <a:rPr lang="it-IT" sz="3200" dirty="0" smtClean="0">
                <a:latin typeface="HP Simplified" pitchFamily="34" charset="0"/>
              </a:rPr>
              <a:t/>
            </a:r>
            <a:br>
              <a:rPr lang="it-IT" sz="3200" dirty="0" smtClean="0">
                <a:latin typeface="HP Simplified" pitchFamily="34" charset="0"/>
              </a:rPr>
            </a:br>
            <a:r>
              <a:rPr lang="it-IT" sz="3200" dirty="0" smtClean="0">
                <a:latin typeface="HP Simplified" pitchFamily="34" charset="0"/>
              </a:rPr>
              <a:t/>
            </a:r>
            <a:br>
              <a:rPr lang="it-IT" sz="3200" dirty="0" smtClean="0">
                <a:latin typeface="HP Simplified" pitchFamily="34" charset="0"/>
              </a:rPr>
            </a:br>
            <a:r>
              <a:rPr lang="it-IT" sz="3200" dirty="0" smtClean="0">
                <a:latin typeface="HP Simplified" pitchFamily="34" charset="0"/>
              </a:rPr>
              <a:t>                 </a:t>
            </a:r>
            <a:r>
              <a:rPr lang="it-IT" sz="2800" dirty="0" smtClean="0">
                <a:solidFill>
                  <a:schemeClr val="tx2">
                    <a:lumMod val="75000"/>
                  </a:schemeClr>
                </a:solidFill>
                <a:latin typeface="HP Simplified" pitchFamily="34" charset="0"/>
              </a:rPr>
              <a:t/>
            </a:r>
            <a:br>
              <a:rPr lang="it-IT" sz="2800" dirty="0" smtClean="0">
                <a:solidFill>
                  <a:schemeClr val="tx2">
                    <a:lumMod val="75000"/>
                  </a:schemeClr>
                </a:solidFill>
                <a:latin typeface="HP Simplified" pitchFamily="34" charset="0"/>
              </a:rPr>
            </a:br>
            <a:endParaRPr lang="it-IT" sz="3200" dirty="0">
              <a:latin typeface="HP Simplified" pitchFamily="34" charset="0"/>
            </a:endParaRPr>
          </a:p>
        </p:txBody>
      </p:sp>
      <p:pic>
        <p:nvPicPr>
          <p:cNvPr id="5" name="Immagine 4" descr="conoscenzairrelat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4436" y="474226"/>
            <a:ext cx="3675102" cy="19295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magine 7" descr="images (1)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67169" y="3338932"/>
            <a:ext cx="3965742" cy="23979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itolo 3"/>
          <p:cNvSpPr txBox="1">
            <a:spLocks/>
          </p:cNvSpPr>
          <p:nvPr/>
        </p:nvSpPr>
        <p:spPr>
          <a:xfrm rot="19933065">
            <a:off x="60079" y="3472425"/>
            <a:ext cx="5277072" cy="1026083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14400" b="1" dirty="0" smtClean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… cambia </a:t>
            </a:r>
            <a:r>
              <a:rPr lang="it-IT" sz="14400" b="1" dirty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il modo di </a:t>
            </a: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14400" b="1" dirty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     fare scuola</a:t>
            </a:r>
            <a:r>
              <a:rPr lang="it-IT" sz="14400" dirty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/>
            </a:r>
            <a:br>
              <a:rPr lang="it-IT" sz="14400" dirty="0">
                <a:solidFill>
                  <a:schemeClr val="tx2"/>
                </a:solidFill>
                <a:latin typeface="+mn-lt"/>
                <a:ea typeface="+mj-ea"/>
                <a:cs typeface="+mj-cs"/>
              </a:rPr>
            </a:br>
            <a:r>
              <a:rPr kumimoji="0" lang="it-IT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HP Simplified" pitchFamily="34" charset="0"/>
                <a:ea typeface="+mj-ea"/>
                <a:cs typeface="+mj-cs"/>
              </a:rPr>
              <a:t/>
            </a:r>
            <a:br>
              <a:rPr kumimoji="0" lang="it-IT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HP Simplified" pitchFamily="34" charset="0"/>
                <a:ea typeface="+mj-ea"/>
                <a:cs typeface="+mj-cs"/>
              </a:rPr>
            </a:br>
            <a:r>
              <a:rPr kumimoji="0" lang="it-IT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HP Simplified" pitchFamily="34" charset="0"/>
                <a:ea typeface="+mj-ea"/>
                <a:cs typeface="+mj-cs"/>
              </a:rPr>
              <a:t/>
            </a:r>
            <a:br>
              <a:rPr kumimoji="0" lang="it-IT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HP Simplified" pitchFamily="34" charset="0"/>
                <a:ea typeface="+mj-ea"/>
                <a:cs typeface="+mj-cs"/>
              </a:rPr>
            </a:br>
            <a:r>
              <a:rPr kumimoji="0" lang="it-IT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HP Simplified" pitchFamily="34" charset="0"/>
                <a:ea typeface="+mj-ea"/>
                <a:cs typeface="+mj-cs"/>
              </a:rPr>
              <a:t/>
            </a:r>
            <a:br>
              <a:rPr kumimoji="0" lang="it-IT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HP Simplified" pitchFamily="34" charset="0"/>
                <a:ea typeface="+mj-ea"/>
                <a:cs typeface="+mj-cs"/>
              </a:rPr>
            </a:br>
            <a:r>
              <a:rPr kumimoji="0" lang="it-IT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HP Simplified" pitchFamily="34" charset="0"/>
                <a:ea typeface="+mj-ea"/>
                <a:cs typeface="+mj-cs"/>
              </a:rPr>
              <a:t>                             </a:t>
            </a:r>
            <a:br>
              <a:rPr kumimoji="0" lang="it-IT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HP Simplified" pitchFamily="34" charset="0"/>
                <a:ea typeface="+mj-ea"/>
                <a:cs typeface="+mj-cs"/>
              </a:rPr>
            </a:br>
            <a:r>
              <a:rPr kumimoji="0" lang="it-IT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HP Simplified" pitchFamily="34" charset="0"/>
                <a:ea typeface="+mj-ea"/>
                <a:cs typeface="+mj-cs"/>
              </a:rPr>
              <a:t/>
            </a:r>
            <a:br>
              <a:rPr kumimoji="0" lang="it-IT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HP Simplified" pitchFamily="34" charset="0"/>
                <a:ea typeface="+mj-ea"/>
                <a:cs typeface="+mj-cs"/>
              </a:rPr>
            </a:br>
            <a:r>
              <a:rPr kumimoji="0" lang="it-IT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HP Simplified" pitchFamily="34" charset="0"/>
                <a:ea typeface="+mj-ea"/>
                <a:cs typeface="+mj-cs"/>
              </a:rPr>
              <a:t/>
            </a:r>
            <a:br>
              <a:rPr kumimoji="0" lang="it-IT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HP Simplified" pitchFamily="34" charset="0"/>
                <a:ea typeface="+mj-ea"/>
                <a:cs typeface="+mj-cs"/>
              </a:rPr>
            </a:br>
            <a:r>
              <a:rPr kumimoji="0" lang="it-IT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HP Simplified" pitchFamily="34" charset="0"/>
                <a:ea typeface="+mj-ea"/>
                <a:cs typeface="+mj-cs"/>
              </a:rPr>
              <a:t/>
            </a:r>
            <a:br>
              <a:rPr kumimoji="0" lang="it-IT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HP Simplified" pitchFamily="34" charset="0"/>
                <a:ea typeface="+mj-ea"/>
                <a:cs typeface="+mj-cs"/>
              </a:rPr>
            </a:br>
            <a:r>
              <a:rPr kumimoji="0" lang="it-IT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HP Simplified" pitchFamily="34" charset="0"/>
                <a:ea typeface="+mj-ea"/>
                <a:cs typeface="+mj-cs"/>
              </a:rPr>
              <a:t/>
            </a:r>
            <a:br>
              <a:rPr kumimoji="0" lang="it-IT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HP Simplified" pitchFamily="34" charset="0"/>
                <a:ea typeface="+mj-ea"/>
                <a:cs typeface="+mj-cs"/>
              </a:rPr>
            </a:br>
            <a:r>
              <a:rPr kumimoji="0" lang="it-IT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HP Simplified" pitchFamily="34" charset="0"/>
                <a:ea typeface="+mj-ea"/>
                <a:cs typeface="+mj-cs"/>
              </a:rPr>
              <a:t/>
            </a:r>
            <a:br>
              <a:rPr kumimoji="0" lang="it-IT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HP Simplified" pitchFamily="34" charset="0"/>
                <a:ea typeface="+mj-ea"/>
                <a:cs typeface="+mj-cs"/>
              </a:rPr>
            </a:br>
            <a:r>
              <a:rPr kumimoji="0" lang="it-IT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HP Simplified" pitchFamily="34" charset="0"/>
                <a:ea typeface="+mj-ea"/>
                <a:cs typeface="+mj-cs"/>
              </a:rPr>
              <a:t/>
            </a:r>
            <a:br>
              <a:rPr kumimoji="0" lang="it-IT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HP Simplified" pitchFamily="34" charset="0"/>
                <a:ea typeface="+mj-ea"/>
                <a:cs typeface="+mj-cs"/>
              </a:rPr>
            </a:br>
            <a:r>
              <a:rPr kumimoji="0" lang="it-IT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HP Simplified" pitchFamily="34" charset="0"/>
                <a:ea typeface="+mj-ea"/>
                <a:cs typeface="+mj-cs"/>
              </a:rPr>
              <a:t>                 </a:t>
            </a:r>
            <a:r>
              <a:rPr kumimoji="0" lang="it-IT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HP Simplified" pitchFamily="34" charset="0"/>
                <a:ea typeface="+mj-ea"/>
                <a:cs typeface="+mj-cs"/>
              </a:rPr>
              <a:t/>
            </a:r>
            <a:br>
              <a:rPr kumimoji="0" lang="it-IT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HP Simplified" pitchFamily="34" charset="0"/>
                <a:ea typeface="+mj-ea"/>
                <a:cs typeface="+mj-cs"/>
              </a:rPr>
            </a:br>
            <a:endParaRPr kumimoji="0" lang="it-IT" sz="32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HP Simplified" pitchFamily="34" charset="0"/>
              <a:ea typeface="+mj-ea"/>
              <a:cs typeface="+mj-cs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-322462" y="597240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>
                <a:solidFill>
                  <a:srgbClr val="CC0099"/>
                </a:solidFill>
              </a:rPr>
              <a:t>GRAZIE PER L’ATTENZIONE</a:t>
            </a:r>
            <a:endParaRPr lang="it-IT" sz="2800" dirty="0">
              <a:solidFill>
                <a:srgbClr val="CC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5084" y="1"/>
            <a:ext cx="8370276" cy="759654"/>
          </a:xfrm>
        </p:spPr>
        <p:txBody>
          <a:bodyPr/>
          <a:lstStyle/>
          <a:p>
            <a:r>
              <a:rPr lang="it-IT" dirty="0" smtClean="0"/>
              <a:t>Il Metodo Singapore</a:t>
            </a:r>
            <a:endParaRPr lang="en-US" dirty="0"/>
          </a:p>
        </p:txBody>
      </p:sp>
      <p:pic>
        <p:nvPicPr>
          <p:cNvPr id="11" name="CMarchesano_Singapore_VideoFinale_ver7.mp4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link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450166" y="728005"/>
            <a:ext cx="8173328" cy="612999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590617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2"/>
          <p:cNvSpPr txBox="1">
            <a:spLocks noChangeArrowheads="1"/>
          </p:cNvSpPr>
          <p:nvPr/>
        </p:nvSpPr>
        <p:spPr bwMode="auto">
          <a:xfrm>
            <a:off x="685800" y="1066800"/>
            <a:ext cx="800803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Andrea, Bruno e Carlo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pesano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in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tutto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138 kg</a:t>
            </a:r>
          </a:p>
          <a:p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Andrea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pesa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15 kg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più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di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Bruno.</a:t>
            </a:r>
          </a:p>
          <a:p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Carlo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pesa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3 kg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più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di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Bruno.  </a:t>
            </a:r>
          </a:p>
          <a:p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Quanto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pesa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ciascuno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dei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tre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amici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?</a:t>
            </a:r>
            <a:endParaRPr lang="en-US" sz="2400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33797" name="Picture 5" descr="C:\Users\Hester Sutton\AppData\Local\Microsoft\Windows\Temporary Internet Files\Content.IE5\1WYS0FUW\MC900349097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2514600"/>
            <a:ext cx="83185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0" name="Picture 8" descr="C:\Users\Hester Sutton\AppData\Local\Microsoft\Windows\Temporary Internet Files\Content.IE5\F3G6BCL9\MC900349129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5029200"/>
            <a:ext cx="865188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1" name="Picture 9" descr="C:\Users\Hester Sutton\AppData\Local\Microsoft\Windows\Temporary Internet Files\Content.IE5\1WYS0FUW\MC900357999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3810000"/>
            <a:ext cx="103187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524000" y="2971800"/>
            <a:ext cx="1676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Andrea</a:t>
            </a:r>
            <a:endParaRPr lang="en-US" sz="24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524000" y="4191000"/>
            <a:ext cx="1676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Bruno</a:t>
            </a:r>
            <a:endParaRPr lang="en-US" sz="24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600200" y="5562600"/>
            <a:ext cx="1676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Carlo</a:t>
            </a:r>
            <a:endParaRPr lang="en-US" sz="24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895600" y="4114800"/>
            <a:ext cx="21336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895600" y="2819400"/>
            <a:ext cx="28194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029200" y="2819400"/>
            <a:ext cx="6858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5029200" y="2971800"/>
            <a:ext cx="685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15kg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895600" y="5410200"/>
            <a:ext cx="23622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105400" y="5410200"/>
            <a:ext cx="1524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5669280" y="6372664"/>
            <a:ext cx="97887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3kg</a:t>
            </a:r>
          </a:p>
        </p:txBody>
      </p:sp>
      <p:sp>
        <p:nvSpPr>
          <p:cNvPr id="23" name="Bent Arrow 22"/>
          <p:cNvSpPr/>
          <p:nvPr/>
        </p:nvSpPr>
        <p:spPr>
          <a:xfrm rot="16200000">
            <a:off x="5067300" y="6286500"/>
            <a:ext cx="457200" cy="38100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Right Bracket 24"/>
          <p:cNvSpPr/>
          <p:nvPr/>
        </p:nvSpPr>
        <p:spPr>
          <a:xfrm>
            <a:off x="6019800" y="2819400"/>
            <a:ext cx="762000" cy="3200400"/>
          </a:xfrm>
          <a:prstGeom prst="rightBracket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7010400" y="4114800"/>
            <a:ext cx="1371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138 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kg</a:t>
            </a: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34938" y="215705"/>
            <a:ext cx="8134420" cy="698695"/>
            <a:chOff x="0" y="1536"/>
            <a:chExt cx="5675" cy="663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34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35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32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33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29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0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47" name="TextBox 2"/>
          <p:cNvSpPr txBox="1">
            <a:spLocks noChangeArrowheads="1"/>
          </p:cNvSpPr>
          <p:nvPr/>
        </p:nvSpPr>
        <p:spPr bwMode="auto">
          <a:xfrm>
            <a:off x="1252330" y="318052"/>
            <a:ext cx="745434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Comic Sans MS" pitchFamily="66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Metodo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Singapore : </a:t>
            </a:r>
            <a:r>
              <a:rPr lang="en-US" sz="2800" b="1" dirty="0" smtClean="0">
                <a:solidFill>
                  <a:schemeClr val="tx2"/>
                </a:solidFill>
                <a:latin typeface="Comic Sans MS" pitchFamily="66" charset="0"/>
              </a:rPr>
              <a:t>Il </a:t>
            </a:r>
            <a:r>
              <a:rPr lang="en-US" sz="2800" b="1" dirty="0" err="1" smtClean="0">
                <a:solidFill>
                  <a:schemeClr val="tx2"/>
                </a:solidFill>
                <a:latin typeface="Comic Sans MS" pitchFamily="66" charset="0"/>
              </a:rPr>
              <a:t>concetto</a:t>
            </a:r>
            <a:r>
              <a:rPr lang="en-US" sz="2800" b="1" dirty="0" smtClean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Comic Sans MS" pitchFamily="66" charset="0"/>
              </a:rPr>
              <a:t>di</a:t>
            </a:r>
            <a:r>
              <a:rPr lang="en-US" sz="2800" b="1" dirty="0" smtClean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Comic Sans MS" pitchFamily="66" charset="0"/>
              </a:rPr>
              <a:t>Unità</a:t>
            </a:r>
            <a:endParaRPr lang="en-US" sz="2800" b="1" dirty="0" smtClean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112641" name="Rectangle 1"/>
          <p:cNvSpPr>
            <a:spLocks noChangeArrowheads="1"/>
          </p:cNvSpPr>
          <p:nvPr/>
        </p:nvSpPr>
        <p:spPr bwMode="auto">
          <a:xfrm>
            <a:off x="3545058" y="2897482"/>
            <a:ext cx="118168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2800" dirty="0" smtClean="0">
                <a:latin typeface="Arial Black" pitchFamily="34" charset="0"/>
                <a:cs typeface="Times New Roman" pitchFamily="18" charset="0"/>
              </a:rPr>
              <a:t>40</a:t>
            </a:r>
            <a:endParaRPr kumimoji="0" 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ectangle 1"/>
          <p:cNvSpPr>
            <a:spLocks noChangeArrowheads="1"/>
          </p:cNvSpPr>
          <p:nvPr/>
        </p:nvSpPr>
        <p:spPr bwMode="auto">
          <a:xfrm>
            <a:off x="3530991" y="4206240"/>
            <a:ext cx="1348154" cy="523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2800" dirty="0" smtClean="0">
                <a:latin typeface="Arial Black" pitchFamily="34" charset="0"/>
                <a:cs typeface="Times New Roman" pitchFamily="18" charset="0"/>
              </a:rPr>
              <a:t>40</a:t>
            </a:r>
            <a:endParaRPr kumimoji="0" 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ectangle 1"/>
          <p:cNvSpPr>
            <a:spLocks noChangeArrowheads="1"/>
          </p:cNvSpPr>
          <p:nvPr/>
        </p:nvSpPr>
        <p:spPr bwMode="auto">
          <a:xfrm>
            <a:off x="3516924" y="5480694"/>
            <a:ext cx="120982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2800" dirty="0" smtClean="0">
                <a:latin typeface="Arial Black" pitchFamily="34" charset="0"/>
                <a:cs typeface="Times New Roman" pitchFamily="18" charset="0"/>
              </a:rPr>
              <a:t>40</a:t>
            </a:r>
            <a:endParaRPr kumimoji="0" 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500"/>
                                        <p:tgtEl>
                                          <p:spTgt spid="112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 animBg="1"/>
      <p:bldP spid="17" grpId="0" animBg="1"/>
      <p:bldP spid="18" grpId="0" animBg="1"/>
      <p:bldP spid="19" grpId="0"/>
      <p:bldP spid="20" grpId="0" animBg="1"/>
      <p:bldP spid="21" grpId="0" animBg="1"/>
      <p:bldP spid="22" grpId="0"/>
      <p:bldP spid="25" grpId="0" animBg="1"/>
      <p:bldP spid="26" grpId="0"/>
      <p:bldP spid="112641" grpId="0"/>
      <p:bldP spid="36" grpId="0"/>
      <p:bldP spid="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 rot="10800000" flipV="1">
            <a:off x="407963" y="1786597"/>
            <a:ext cx="8328050" cy="3221966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</a:rPr>
              <a:t>Sono sufficienti poche parole per far capire allo studente il concetto espresso</a:t>
            </a:r>
          </a:p>
          <a:p>
            <a:pPr eaLnBrk="1" hangingPunct="1">
              <a:buFont typeface="Wingdings" pitchFamily="2" charset="2"/>
              <a:buNone/>
            </a:pPr>
            <a:endParaRPr lang="it-IT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</a:rPr>
              <a:t>Potrebbe addirittura non servire alcuna spiegazione</a:t>
            </a:r>
          </a:p>
          <a:p>
            <a:pPr eaLnBrk="1" hangingPunct="1">
              <a:buFont typeface="Wingdings" pitchFamily="2" charset="2"/>
              <a:buNone/>
            </a:pPr>
            <a:endParaRPr lang="it-IT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</a:rPr>
              <a:t>La comunicazione del processo logico non passa tramite il linguaggio verbale</a:t>
            </a:r>
          </a:p>
          <a:p>
            <a:pPr eaLnBrk="1" hangingPunct="1">
              <a:buFont typeface="Wingdings" pitchFamily="2" charset="2"/>
              <a:buNone/>
            </a:pPr>
            <a:endParaRPr lang="it-IT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</a:rPr>
              <a:t>La comunicazione del processo logico è rappresentata direttamente in un linguaggio matematico</a:t>
            </a:r>
          </a:p>
          <a:p>
            <a:pPr eaLnBrk="1" hangingPunct="1">
              <a:buFont typeface="Wingdings" pitchFamily="2" charset="2"/>
              <a:buChar char="Ø"/>
            </a:pPr>
            <a:endParaRPr lang="it-IT" sz="24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34938" y="215900"/>
            <a:ext cx="9009062" cy="1052513"/>
            <a:chOff x="0" y="1536"/>
            <a:chExt cx="5675" cy="663"/>
          </a:xfrm>
        </p:grpSpPr>
        <p:grpSp>
          <p:nvGrpSpPr>
            <p:cNvPr id="4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026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/>
              </a:p>
            </p:txBody>
          </p:sp>
          <p:sp>
            <p:nvSpPr>
              <p:cNvPr id="1026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/>
              </a:p>
            </p:txBody>
          </p:sp>
        </p:grpSp>
        <p:grpSp>
          <p:nvGrpSpPr>
            <p:cNvPr id="5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026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/>
              </a:p>
            </p:txBody>
          </p:sp>
          <p:sp>
            <p:nvSpPr>
              <p:cNvPr id="1026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/>
              </a:p>
            </p:txBody>
          </p:sp>
        </p:grpSp>
        <p:sp>
          <p:nvSpPr>
            <p:cNvPr id="1025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it-IT"/>
            </a:p>
          </p:txBody>
        </p:sp>
        <p:sp>
          <p:nvSpPr>
            <p:cNvPr id="1025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it-IT"/>
            </a:p>
          </p:txBody>
        </p:sp>
        <p:sp>
          <p:nvSpPr>
            <p:cNvPr id="1025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it-IT"/>
            </a:p>
          </p:txBody>
        </p:sp>
      </p:grpSp>
      <p:sp>
        <p:nvSpPr>
          <p:cNvPr id="15" name="Titolo 1"/>
          <p:cNvSpPr txBox="1">
            <a:spLocks/>
          </p:cNvSpPr>
          <p:nvPr/>
        </p:nvSpPr>
        <p:spPr bwMode="auto">
          <a:xfrm>
            <a:off x="1104900" y="198438"/>
            <a:ext cx="7685088" cy="95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>
              <a:defRPr/>
            </a:pPr>
            <a:r>
              <a:rPr lang="it-IT" sz="4400" i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it-IT" sz="4400" i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it-IT" sz="2800" b="1" kern="0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Il metodo   </a:t>
            </a:r>
            <a:r>
              <a:rPr lang="it-IT" sz="3200" b="1" kern="0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S i n g a p o r e </a:t>
            </a:r>
          </a:p>
          <a:p>
            <a:pPr>
              <a:defRPr/>
            </a:pPr>
            <a:r>
              <a:rPr lang="it-IT" sz="3200" b="1" kern="0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  </a:t>
            </a:r>
            <a:r>
              <a:rPr lang="it-IT" sz="2400" b="1" kern="0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Grande vantaggio del Bar </a:t>
            </a:r>
            <a:r>
              <a:rPr lang="it-IT" sz="2400" b="1" kern="0" dirty="0" err="1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Modelling</a:t>
            </a:r>
            <a:r>
              <a:rPr lang="it-IT" sz="2400" b="1" kern="0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grpSp>
        <p:nvGrpSpPr>
          <p:cNvPr id="6" name="Group 2"/>
          <p:cNvGrpSpPr>
            <a:grpSpLocks/>
          </p:cNvGrpSpPr>
          <p:nvPr/>
        </p:nvGrpSpPr>
        <p:grpSpPr bwMode="auto">
          <a:xfrm>
            <a:off x="287338" y="368300"/>
            <a:ext cx="9009062" cy="1052513"/>
            <a:chOff x="0" y="1536"/>
            <a:chExt cx="5675" cy="663"/>
          </a:xfrm>
        </p:grpSpPr>
        <p:grpSp>
          <p:nvGrpSpPr>
            <p:cNvPr id="7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0253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/>
              </a:p>
            </p:txBody>
          </p:sp>
          <p:sp>
            <p:nvSpPr>
              <p:cNvPr id="10254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/>
              </a:p>
            </p:txBody>
          </p:sp>
        </p:grp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0251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/>
              </a:p>
            </p:txBody>
          </p:sp>
          <p:sp>
            <p:nvSpPr>
              <p:cNvPr id="10252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/>
              </a:p>
            </p:txBody>
          </p:sp>
        </p:grpSp>
        <p:sp>
          <p:nvSpPr>
            <p:cNvPr id="10248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it-IT"/>
            </a:p>
          </p:txBody>
        </p:sp>
        <p:sp>
          <p:nvSpPr>
            <p:cNvPr id="10249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it-IT"/>
            </a:p>
          </p:txBody>
        </p:sp>
        <p:sp>
          <p:nvSpPr>
            <p:cNvPr id="10250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it-IT"/>
            </a:p>
          </p:txBody>
        </p:sp>
      </p:grpSp>
      <p:pic>
        <p:nvPicPr>
          <p:cNvPr id="9217" name="Picture 1" descr="C:\Users\mate\Desktop\presentazioni\immagini\monomi_matematicapovolt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41809" y="210355"/>
            <a:ext cx="1251922" cy="1140143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 rot="10800000" flipV="1">
            <a:off x="495300" y="1114425"/>
            <a:ext cx="8197850" cy="35560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it-IT" sz="2400" dirty="0" smtClean="0">
              <a:solidFill>
                <a:srgbClr val="D2452E"/>
              </a:solidFill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it-IT" sz="2800" dirty="0" smtClean="0">
                <a:solidFill>
                  <a:srgbClr val="FF0000"/>
                </a:solidFill>
              </a:rPr>
              <a:t>Fase concreta</a:t>
            </a: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</a:rPr>
              <a:t>: bisogna avere una esperienza con oggetti concreti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it-IT" sz="2800" dirty="0" smtClean="0">
                <a:solidFill>
                  <a:srgbClr val="FF0000"/>
                </a:solidFill>
              </a:rPr>
              <a:t>Fase pittorica</a:t>
            </a: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</a:rPr>
              <a:t>: bisogna imparare a tradurre attraverso schema o diagramma le immagini degli oggetti concreti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it-IT" sz="2800" dirty="0" smtClean="0">
                <a:solidFill>
                  <a:srgbClr val="FF0000"/>
                </a:solidFill>
              </a:rPr>
              <a:t>Fase astratta</a:t>
            </a: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</a:rPr>
              <a:t>: qui si impara a trasformare in simboli (cifre e operazioni) il concetto che si è già acquisito</a:t>
            </a:r>
          </a:p>
          <a:p>
            <a:pPr eaLnBrk="1" hangingPunct="1">
              <a:buFont typeface="Wingdings" pitchFamily="2" charset="2"/>
              <a:buChar char="Ø"/>
            </a:pPr>
            <a:endParaRPr lang="it-IT" sz="2400" dirty="0" smtClean="0">
              <a:solidFill>
                <a:srgbClr val="D2452E"/>
              </a:solidFill>
            </a:endParaRPr>
          </a:p>
        </p:txBody>
      </p:sp>
      <p:grpSp>
        <p:nvGrpSpPr>
          <p:cNvPr id="37891" name="Group 2"/>
          <p:cNvGrpSpPr>
            <a:grpSpLocks/>
          </p:cNvGrpSpPr>
          <p:nvPr/>
        </p:nvGrpSpPr>
        <p:grpSpPr bwMode="auto">
          <a:xfrm>
            <a:off x="134938" y="215900"/>
            <a:ext cx="9009062" cy="1052513"/>
            <a:chOff x="0" y="1536"/>
            <a:chExt cx="5675" cy="663"/>
          </a:xfrm>
        </p:grpSpPr>
        <p:grpSp>
          <p:nvGrpSpPr>
            <p:cNvPr id="37904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37911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/>
              </a:p>
            </p:txBody>
          </p:sp>
          <p:sp>
            <p:nvSpPr>
              <p:cNvPr id="37912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/>
              </a:p>
            </p:txBody>
          </p:sp>
        </p:grpSp>
        <p:grpSp>
          <p:nvGrpSpPr>
            <p:cNvPr id="37905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37909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/>
              </a:p>
            </p:txBody>
          </p:sp>
          <p:sp>
            <p:nvSpPr>
              <p:cNvPr id="37910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/>
              </a:p>
            </p:txBody>
          </p:sp>
        </p:grpSp>
        <p:sp>
          <p:nvSpPr>
            <p:cNvPr id="37906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it-IT"/>
            </a:p>
          </p:txBody>
        </p:sp>
        <p:sp>
          <p:nvSpPr>
            <p:cNvPr id="37907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it-IT"/>
            </a:p>
          </p:txBody>
        </p:sp>
        <p:sp>
          <p:nvSpPr>
            <p:cNvPr id="37908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it-IT"/>
            </a:p>
          </p:txBody>
        </p:sp>
      </p:grpSp>
      <p:sp>
        <p:nvSpPr>
          <p:cNvPr id="15" name="Titolo 1"/>
          <p:cNvSpPr txBox="1">
            <a:spLocks/>
          </p:cNvSpPr>
          <p:nvPr/>
        </p:nvSpPr>
        <p:spPr bwMode="auto">
          <a:xfrm>
            <a:off x="1104900" y="198438"/>
            <a:ext cx="7685088" cy="95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>
              <a:defRPr/>
            </a:pPr>
            <a:r>
              <a:rPr lang="it-IT" sz="4400" i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it-IT" sz="4400" i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it-IT" sz="28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Il metodo   </a:t>
            </a:r>
            <a:r>
              <a:rPr lang="it-IT" sz="32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 i n g a p o r e </a:t>
            </a:r>
          </a:p>
          <a:p>
            <a:pPr>
              <a:defRPr/>
            </a:pPr>
            <a:r>
              <a:rPr lang="it-IT" sz="32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  </a:t>
            </a:r>
            <a:r>
              <a:rPr lang="it-IT" sz="24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Le  Tre Fasi : Concreta, Pittorica e Astratta </a:t>
            </a:r>
          </a:p>
        </p:txBody>
      </p:sp>
      <p:grpSp>
        <p:nvGrpSpPr>
          <p:cNvPr id="37893" name="Group 2"/>
          <p:cNvGrpSpPr>
            <a:grpSpLocks/>
          </p:cNvGrpSpPr>
          <p:nvPr/>
        </p:nvGrpSpPr>
        <p:grpSpPr bwMode="auto">
          <a:xfrm>
            <a:off x="287338" y="368300"/>
            <a:ext cx="9009062" cy="1052513"/>
            <a:chOff x="0" y="1536"/>
            <a:chExt cx="5675" cy="663"/>
          </a:xfrm>
        </p:grpSpPr>
        <p:grpSp>
          <p:nvGrpSpPr>
            <p:cNvPr id="37895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3790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/>
              </a:p>
            </p:txBody>
          </p:sp>
          <p:sp>
            <p:nvSpPr>
              <p:cNvPr id="3790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/>
              </a:p>
            </p:txBody>
          </p:sp>
        </p:grpSp>
        <p:grpSp>
          <p:nvGrpSpPr>
            <p:cNvPr id="37896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3790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/>
              </a:p>
            </p:txBody>
          </p:sp>
          <p:sp>
            <p:nvSpPr>
              <p:cNvPr id="3790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/>
              </a:p>
            </p:txBody>
          </p:sp>
        </p:grpSp>
        <p:sp>
          <p:nvSpPr>
            <p:cNvPr id="3789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it-IT"/>
            </a:p>
          </p:txBody>
        </p:sp>
        <p:sp>
          <p:nvSpPr>
            <p:cNvPr id="3789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it-IT"/>
            </a:p>
          </p:txBody>
        </p:sp>
        <p:sp>
          <p:nvSpPr>
            <p:cNvPr id="3789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it-IT"/>
            </a:p>
          </p:txBody>
        </p:sp>
      </p:grpSp>
      <p:sp>
        <p:nvSpPr>
          <p:cNvPr id="28" name="TextBox 23"/>
          <p:cNvSpPr txBox="1">
            <a:spLocks noChangeArrowheads="1"/>
          </p:cNvSpPr>
          <p:nvPr/>
        </p:nvSpPr>
        <p:spPr bwMode="auto">
          <a:xfrm>
            <a:off x="1484168" y="4566663"/>
            <a:ext cx="622011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  <a:cs typeface="+mn-cs"/>
              </a:rPr>
              <a:t>La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cs typeface="+mn-cs"/>
              </a:rPr>
              <a:t>fase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cs typeface="+mn-cs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cs typeface="+mn-cs"/>
              </a:rPr>
              <a:t>astratta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cs typeface="+mn-cs"/>
              </a:rPr>
              <a:t> non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cs typeface="+mn-cs"/>
              </a:rPr>
              <a:t>viene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cs typeface="+mn-cs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cs typeface="+mn-cs"/>
              </a:rPr>
              <a:t>presentata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cs typeface="+mn-cs"/>
              </a:rPr>
              <a:t> </a:t>
            </a:r>
          </a:p>
          <a:p>
            <a:pPr algn="ctr" eaLnBrk="0" hangingPunct="0">
              <a:defRPr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  <a:cs typeface="+mn-cs"/>
              </a:rPr>
              <a:t>come “fine ultimo”</a:t>
            </a:r>
          </a:p>
          <a:p>
            <a:pPr algn="ctr" eaLnBrk="0" hangingPunct="0">
              <a:defRPr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  <a:cs typeface="+mn-cs"/>
              </a:rPr>
              <a:t>e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cs typeface="+mn-cs"/>
              </a:rPr>
              <a:t> 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cs typeface="+mn-cs"/>
              </a:rPr>
              <a:t>non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cs typeface="+mn-cs"/>
              </a:rPr>
              <a:t>viene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cs typeface="+mn-cs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cs typeface="+mn-cs"/>
              </a:rPr>
              <a:t>presentata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cs typeface="+mn-cs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cs typeface="+mn-cs"/>
              </a:rPr>
              <a:t>fino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cs typeface="+mn-cs"/>
              </a:rPr>
              <a:t> a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cs typeface="+mn-cs"/>
              </a:rPr>
              <a:t>quando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cs typeface="+mn-cs"/>
              </a:rPr>
              <a:t> le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cs typeface="+mn-cs"/>
              </a:rPr>
              <a:t>fasi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cs typeface="+mn-cs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cs typeface="+mn-cs"/>
              </a:rPr>
              <a:t>precedenti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cs typeface="+mn-cs"/>
              </a:rPr>
              <a:t> non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cs typeface="+mn-cs"/>
              </a:rPr>
              <a:t>siano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cs typeface="+mn-cs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cs typeface="+mn-cs"/>
              </a:rPr>
              <a:t>comprese</a:t>
            </a:r>
            <a:endParaRPr lang="en-US" sz="2400" dirty="0">
              <a:solidFill>
                <a:schemeClr val="tx2">
                  <a:lumMod val="75000"/>
                </a:schemeClr>
              </a:solidFill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8" grpId="0"/>
      <p:bldP spid="28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94229"/>
            <a:ext cx="8257735" cy="1195753"/>
          </a:xfrm>
        </p:spPr>
        <p:txBody>
          <a:bodyPr/>
          <a:lstStyle/>
          <a:p>
            <a:pPr lvl="1" eaLnBrk="1" hangingPunct="1">
              <a:buNone/>
              <a:defRPr/>
            </a:pP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</a:rPr>
              <a:t>Proviamo ad immaginare le difficoltà legate alla </a:t>
            </a:r>
            <a:r>
              <a:rPr lang="it-IT" sz="2400" b="1" dirty="0" smtClean="0">
                <a:solidFill>
                  <a:schemeClr val="tx2">
                    <a:lumMod val="75000"/>
                  </a:schemeClr>
                </a:solidFill>
              </a:rPr>
              <a:t>stenografia dei simboli </a:t>
            </a: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</a:rPr>
              <a:t> di un alunno dislessico o </a:t>
            </a:r>
            <a:r>
              <a:rPr lang="it-IT" sz="2400" dirty="0" err="1" smtClean="0">
                <a:solidFill>
                  <a:schemeClr val="tx2">
                    <a:lumMod val="75000"/>
                  </a:schemeClr>
                </a:solidFill>
              </a:rPr>
              <a:t>discalculico</a:t>
            </a: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</a:rPr>
              <a:t> o straniero</a:t>
            </a:r>
          </a:p>
          <a:p>
            <a:pPr lvl="1" eaLnBrk="1" hangingPunct="1">
              <a:buFont typeface="Wingdings" pitchFamily="2" charset="2"/>
              <a:buNone/>
              <a:defRPr/>
            </a:pPr>
            <a:endParaRPr lang="it-IT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857250" lvl="2" indent="0" eaLnBrk="1" hangingPunct="1">
              <a:buNone/>
              <a:defRPr/>
            </a:pPr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Se prima l’argomento viene trattato  attraverso la  fase pittorica e compreso veramente ….</a:t>
            </a:r>
          </a:p>
          <a:p>
            <a:pPr marL="857250" lvl="2" indent="0" eaLnBrk="1" hangingPunct="1">
              <a:buNone/>
              <a:defRPr/>
            </a:pPr>
            <a:endParaRPr lang="it-IT" sz="8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857250" lvl="2" indent="0" eaLnBrk="1" hangingPunct="1">
              <a:buNone/>
              <a:defRPr/>
            </a:pPr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i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 simboli diventano il </a:t>
            </a:r>
            <a:r>
              <a:rPr lang="it-IT" sz="2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veicolo 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…. non la destinazione</a:t>
            </a:r>
          </a:p>
          <a:p>
            <a:pPr lvl="1" eaLnBrk="1" hangingPunct="1">
              <a:defRPr/>
            </a:pPr>
            <a:endParaRPr lang="it-IT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1" eaLnBrk="1" hangingPunct="1">
              <a:buNone/>
              <a:defRPr/>
            </a:pPr>
            <a:r>
              <a:rPr lang="it-IT" sz="2000" dirty="0" smtClean="0">
                <a:solidFill>
                  <a:schemeClr val="tx2">
                    <a:lumMod val="75000"/>
                  </a:schemeClr>
                </a:solidFill>
              </a:rPr>
              <a:t>   </a:t>
            </a:r>
          </a:p>
          <a:p>
            <a:pPr lvl="1" eaLnBrk="1" hangingPunct="1">
              <a:defRPr/>
            </a:pPr>
            <a:endParaRPr lang="it-IT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1" eaLnBrk="1" hangingPunct="1">
              <a:defRPr/>
            </a:pPr>
            <a:endParaRPr lang="it-IT" sz="2000" dirty="0" smtClean="0"/>
          </a:p>
          <a:p>
            <a:pPr lvl="1" eaLnBrk="1" hangingPunct="1">
              <a:buFont typeface="Wingdings" pitchFamily="2" charset="2"/>
              <a:buNone/>
              <a:defRPr/>
            </a:pPr>
            <a:endParaRPr lang="it-IT" i="1" dirty="0" smtClean="0"/>
          </a:p>
          <a:p>
            <a:pPr lvl="1" eaLnBrk="1" hangingPunct="1">
              <a:defRPr/>
            </a:pPr>
            <a:endParaRPr lang="en-US" dirty="0">
              <a:latin typeface="Times New Roman" charset="0"/>
              <a:cs typeface="Times New Roman" charset="0"/>
            </a:endParaRPr>
          </a:p>
        </p:txBody>
      </p:sp>
      <p:sp>
        <p:nvSpPr>
          <p:cNvPr id="39939" name="Titolo 3"/>
          <p:cNvSpPr>
            <a:spLocks noGrp="1"/>
          </p:cNvSpPr>
          <p:nvPr>
            <p:ph type="title"/>
          </p:nvPr>
        </p:nvSpPr>
        <p:spPr bwMode="auto">
          <a:xfrm>
            <a:off x="1012875" y="0"/>
            <a:ext cx="7751714" cy="10826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sz="2800" b="1" dirty="0" smtClean="0"/>
              <a:t>Il Metodo Singapore</a:t>
            </a:r>
            <a:br>
              <a:rPr lang="it-IT" sz="2800" b="1" dirty="0" smtClean="0"/>
            </a:br>
            <a:r>
              <a:rPr lang="it-IT" sz="2800" b="1" dirty="0" smtClean="0"/>
              <a:t> </a:t>
            </a:r>
            <a:r>
              <a:rPr lang="it-IT" sz="2400" b="1" dirty="0" smtClean="0"/>
              <a:t>Grandi vantaggi per i BES , i DSA e..gli stranieri</a:t>
            </a:r>
            <a:r>
              <a:rPr lang="it-IT" sz="2400" dirty="0" smtClean="0"/>
              <a:t/>
            </a:r>
            <a:br>
              <a:rPr lang="it-IT" sz="2400" dirty="0" smtClean="0"/>
            </a:br>
            <a:r>
              <a:rPr lang="it-IT" sz="2400" dirty="0" smtClean="0"/>
              <a:t> </a:t>
            </a:r>
          </a:p>
        </p:txBody>
      </p:sp>
      <p:grpSp>
        <p:nvGrpSpPr>
          <p:cNvPr id="39940" name="Group 2"/>
          <p:cNvGrpSpPr>
            <a:grpSpLocks/>
          </p:cNvGrpSpPr>
          <p:nvPr/>
        </p:nvGrpSpPr>
        <p:grpSpPr bwMode="auto">
          <a:xfrm>
            <a:off x="1" y="-1"/>
            <a:ext cx="9143999" cy="1268413"/>
            <a:chOff x="0" y="1536"/>
            <a:chExt cx="5675" cy="663"/>
          </a:xfrm>
        </p:grpSpPr>
        <p:grpSp>
          <p:nvGrpSpPr>
            <p:cNvPr id="39941" name="Group 3"/>
            <p:cNvGrpSpPr>
              <a:grpSpLocks/>
            </p:cNvGrpSpPr>
            <p:nvPr/>
          </p:nvGrpSpPr>
          <p:grpSpPr bwMode="auto">
            <a:xfrm>
              <a:off x="114" y="1536"/>
              <a:ext cx="438" cy="299"/>
              <a:chOff x="623" y="238"/>
              <a:chExt cx="610" cy="432"/>
            </a:xfrm>
          </p:grpSpPr>
          <p:sp>
            <p:nvSpPr>
              <p:cNvPr id="39948" name="Rectangle 4"/>
              <p:cNvSpPr>
                <a:spLocks noChangeArrowheads="1"/>
              </p:cNvSpPr>
              <p:nvPr/>
            </p:nvSpPr>
            <p:spPr bwMode="auto">
              <a:xfrm>
                <a:off x="623" y="238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/>
              </a:p>
            </p:txBody>
          </p:sp>
          <p:sp>
            <p:nvSpPr>
              <p:cNvPr id="39949" name="Rectangle 5"/>
              <p:cNvSpPr>
                <a:spLocks noChangeArrowheads="1"/>
              </p:cNvSpPr>
              <p:nvPr/>
            </p:nvSpPr>
            <p:spPr bwMode="auto">
              <a:xfrm>
                <a:off x="945" y="238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/>
              </a:p>
            </p:txBody>
          </p:sp>
        </p:grpSp>
        <p:grpSp>
          <p:nvGrpSpPr>
            <p:cNvPr id="39942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39946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/>
              </a:p>
            </p:txBody>
          </p:sp>
          <p:sp>
            <p:nvSpPr>
              <p:cNvPr id="39947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/>
              </a:p>
            </p:txBody>
          </p:sp>
        </p:grpSp>
        <p:sp>
          <p:nvSpPr>
            <p:cNvPr id="39943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it-IT"/>
            </a:p>
          </p:txBody>
        </p:sp>
        <p:sp>
          <p:nvSpPr>
            <p:cNvPr id="39944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it-IT"/>
            </a:p>
          </p:txBody>
        </p:sp>
        <p:sp>
          <p:nvSpPr>
            <p:cNvPr id="39945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it-IT"/>
            </a:p>
          </p:txBody>
        </p:sp>
      </p:grpSp>
      <p:pic>
        <p:nvPicPr>
          <p:cNvPr id="1095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6334" y="4642339"/>
            <a:ext cx="2172287" cy="1597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5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1739" y="4487593"/>
            <a:ext cx="2927017" cy="219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8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8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8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8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8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8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8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8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8291" grpId="0" build="p" bldLvl="3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48640" y="323557"/>
            <a:ext cx="8370275" cy="211016"/>
          </a:xfrm>
        </p:spPr>
        <p:txBody>
          <a:bodyPr/>
          <a:lstStyle/>
          <a:p>
            <a:r>
              <a:rPr lang="it-IT" dirty="0" smtClean="0"/>
              <a:t>Come abbiamo scoperto </a:t>
            </a:r>
            <a:br>
              <a:rPr lang="it-IT" dirty="0" smtClean="0"/>
            </a:br>
            <a:r>
              <a:rPr lang="it-IT" dirty="0" smtClean="0"/>
              <a:t>il metodo Singapore</a:t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92369" y="2940148"/>
            <a:ext cx="8314005" cy="1131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Abbiamo scoperto  il metodo Singapore , grazie alla </a:t>
            </a:r>
            <a:r>
              <a:rPr lang="it-IT" sz="2400" b="1" dirty="0" smtClean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didattica capovolta</a:t>
            </a:r>
          </a:p>
        </p:txBody>
      </p:sp>
      <p:pic>
        <p:nvPicPr>
          <p:cNvPr id="5121" name="Picture 1" descr="C:\Users\mate\Desktop\presentazioni\immagini\singapore_pomodor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99160" y="1290710"/>
            <a:ext cx="2251997" cy="1691641"/>
          </a:xfrm>
          <a:prstGeom prst="rect">
            <a:avLst/>
          </a:prstGeom>
          <a:noFill/>
        </p:spPr>
      </p:pic>
      <p:sp>
        <p:nvSpPr>
          <p:cNvPr id="5" name="Rectangle 10"/>
          <p:cNvSpPr/>
          <p:nvPr/>
        </p:nvSpPr>
        <p:spPr>
          <a:xfrm>
            <a:off x="534572" y="4121834"/>
            <a:ext cx="8424203" cy="1601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lnSpc>
                <a:spcPct val="150000"/>
              </a:lnSpc>
            </a:pPr>
            <a:endParaRPr lang="it-IT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Abbiamo sperimentato il metodo Singapore, grazie </a:t>
            </a:r>
            <a:r>
              <a:rPr lang="it-IT" sz="2400" b="1" dirty="0" smtClean="0">
                <a:solidFill>
                  <a:srgbClr val="FF0000"/>
                </a:solidFill>
                <a:latin typeface="+mn-lt"/>
              </a:rPr>
              <a:t>all’apprendimento cooperativo e collaborativo</a:t>
            </a:r>
            <a:endParaRPr lang="it-IT" sz="2400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95434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allAtOnce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548639" y="1631851"/>
            <a:ext cx="7897749" cy="520505"/>
          </a:xfrm>
        </p:spPr>
        <p:txBody>
          <a:bodyPr/>
          <a:lstStyle/>
          <a:p>
            <a:r>
              <a:rPr lang="it-IT" dirty="0" smtClean="0">
                <a:latin typeface="+mn-lt"/>
              </a:rPr>
              <a:t>Inversione dei ruoli ….</a:t>
            </a:r>
            <a:endParaRPr lang="en-US" dirty="0">
              <a:latin typeface="+mn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9184" y="313418"/>
            <a:ext cx="8814816" cy="854199"/>
          </a:xfrm>
        </p:spPr>
        <p:txBody>
          <a:bodyPr/>
          <a:lstStyle/>
          <a:p>
            <a:r>
              <a:rPr lang="it-IT" sz="3200" dirty="0"/>
              <a:t>Cos’e’ la </a:t>
            </a:r>
            <a:r>
              <a:rPr lang="it-IT" sz="3200" dirty="0" err="1">
                <a:solidFill>
                  <a:srgbClr val="FF0000"/>
                </a:solidFill>
              </a:rPr>
              <a:t>flipped</a:t>
            </a:r>
            <a:r>
              <a:rPr lang="it-IT" sz="3200" dirty="0">
                <a:solidFill>
                  <a:srgbClr val="FF0000"/>
                </a:solidFill>
              </a:rPr>
              <a:t> </a:t>
            </a:r>
            <a:r>
              <a:rPr lang="it-IT" sz="3200" dirty="0" err="1" smtClean="0">
                <a:solidFill>
                  <a:srgbClr val="FF0000"/>
                </a:solidFill>
              </a:rPr>
              <a:t>classroom</a:t>
            </a:r>
            <a:r>
              <a:rPr lang="it-IT" sz="3200" dirty="0" smtClean="0">
                <a:solidFill>
                  <a:srgbClr val="FF0000"/>
                </a:solidFill>
              </a:rPr>
              <a:t> </a:t>
            </a:r>
            <a:r>
              <a:rPr lang="it-IT" sz="3200" dirty="0" smtClean="0"/>
              <a:t>o </a:t>
            </a:r>
            <a:br>
              <a:rPr lang="it-IT" sz="3200" dirty="0" smtClean="0"/>
            </a:br>
            <a:r>
              <a:rPr lang="it-IT" sz="3200" dirty="0" smtClean="0"/>
              <a:t>                       </a:t>
            </a:r>
            <a:r>
              <a:rPr lang="it-IT" sz="3200" dirty="0" smtClean="0">
                <a:solidFill>
                  <a:srgbClr val="FF0000"/>
                </a:solidFill>
              </a:rPr>
              <a:t>didattica capovolta </a:t>
            </a:r>
            <a:r>
              <a:rPr lang="it-IT" sz="3200" dirty="0" smtClean="0"/>
              <a:t>o</a:t>
            </a:r>
            <a:br>
              <a:rPr lang="it-IT" sz="3200" dirty="0" smtClean="0"/>
            </a:br>
            <a:r>
              <a:rPr lang="it-IT" sz="3200" dirty="0" smtClean="0"/>
              <a:t>                               </a:t>
            </a:r>
            <a:r>
              <a:rPr lang="it-IT" sz="3200" dirty="0" smtClean="0">
                <a:solidFill>
                  <a:srgbClr val="FF0000"/>
                </a:solidFill>
              </a:rPr>
              <a:t>didattica rovesciata </a:t>
            </a:r>
            <a:r>
              <a:rPr lang="it-IT" sz="3200" dirty="0"/>
              <a:t>?</a:t>
            </a:r>
            <a:endParaRPr lang="en-US" sz="3200" dirty="0"/>
          </a:p>
        </p:txBody>
      </p:sp>
      <p:sp>
        <p:nvSpPr>
          <p:cNvPr id="11" name="Rectangle 10"/>
          <p:cNvSpPr/>
          <p:nvPr/>
        </p:nvSpPr>
        <p:spPr>
          <a:xfrm>
            <a:off x="422031" y="2180492"/>
            <a:ext cx="6396459" cy="9528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it-IT" sz="2000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A scuola si fanno i compiti e non solo …</a:t>
            </a:r>
            <a:endParaRPr lang="it-IT" sz="2000" dirty="0">
              <a:solidFill>
                <a:schemeClr val="tx2">
                  <a:lumMod val="7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it-IT" sz="2000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A casa si seguono le (video) lezioni …. e non solo</a:t>
            </a:r>
            <a:endParaRPr lang="it-IT" sz="2000" dirty="0">
              <a:solidFill>
                <a:schemeClr val="tx2">
                  <a:lumMod val="7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5400" y="3284412"/>
            <a:ext cx="2413284" cy="279273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7289" y="3659281"/>
            <a:ext cx="3131774" cy="284008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9543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1|0.1|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2|0.2|0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2|0.2|0.4"/>
</p:tagLst>
</file>

<file path=ppt/theme/theme1.xml><?xml version="1.0" encoding="utf-8"?>
<a:theme xmlns:a="http://schemas.openxmlformats.org/drawingml/2006/main" name="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Blends</Template>
  <TotalTime>3761</TotalTime>
  <Words>756</Words>
  <Application>Microsoft Office PowerPoint</Application>
  <PresentationFormat>Presentazione su schermo (4:3)</PresentationFormat>
  <Paragraphs>184</Paragraphs>
  <Slides>21</Slides>
  <Notes>4</Notes>
  <HiddenSlides>0</HiddenSlides>
  <MMClips>2</MMClips>
  <ScaleCrop>false</ScaleCrop>
  <HeadingPairs>
    <vt:vector size="4" baseType="variant">
      <vt:variant>
        <vt:lpstr>Tema</vt:lpstr>
      </vt:variant>
      <vt:variant>
        <vt:i4>2</vt:i4>
      </vt:variant>
      <vt:variant>
        <vt:lpstr>Titoli diapositive</vt:lpstr>
      </vt:variant>
      <vt:variant>
        <vt:i4>21</vt:i4>
      </vt:variant>
    </vt:vector>
  </HeadingPairs>
  <TitlesOfParts>
    <vt:vector size="23" baseType="lpstr">
      <vt:lpstr>Blends</vt:lpstr>
      <vt:lpstr>Personalizza struttura</vt:lpstr>
      <vt:lpstr>Didattica inclusiva  </vt:lpstr>
      <vt:lpstr>              </vt:lpstr>
      <vt:lpstr>Il Metodo Singapore</vt:lpstr>
      <vt:lpstr>Diapositiva 4</vt:lpstr>
      <vt:lpstr>Diapositiva 5</vt:lpstr>
      <vt:lpstr>Diapositiva 6</vt:lpstr>
      <vt:lpstr>Il Metodo Singapore  Grandi vantaggi per i BES , i DSA e..gli stranieri  </vt:lpstr>
      <vt:lpstr>Come abbiamo scoperto  il metodo Singapore  </vt:lpstr>
      <vt:lpstr>Cos’e’ la flipped classroom o                         didattica capovolta o                                didattica rovesciata ?</vt:lpstr>
      <vt:lpstr>Perché matematicapovolta ?</vt:lpstr>
      <vt:lpstr>Quali videolezioni ….</vt:lpstr>
      <vt:lpstr>Per «Matematicapovolta» si è scelto :</vt:lpstr>
      <vt:lpstr>matematicapovolta negli ultimi anni</vt:lpstr>
      <vt:lpstr>Quali testi ?      </vt:lpstr>
      <vt:lpstr> Un possibile IPERTESTO</vt:lpstr>
      <vt:lpstr>Diapositiva 16</vt:lpstr>
      <vt:lpstr>… A scuola che si fa?</vt:lpstr>
      <vt:lpstr>Per attuare in classe    l’ apprendimento collaborativo </vt:lpstr>
      <vt:lpstr>Un esempio in breve: il webquest</vt:lpstr>
      <vt:lpstr>Diapositiva 20</vt:lpstr>
      <vt:lpstr>Cambia il modo di   conoscere…                                                          </vt:lpstr>
    </vt:vector>
  </TitlesOfParts>
  <Company>Stanford Univesity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kristinc</dc:creator>
  <cp:lastModifiedBy>mate</cp:lastModifiedBy>
  <cp:revision>279</cp:revision>
  <dcterms:created xsi:type="dcterms:W3CDTF">2004-09-29T20:13:20Z</dcterms:created>
  <dcterms:modified xsi:type="dcterms:W3CDTF">2016-09-29T11:07:08Z</dcterms:modified>
</cp:coreProperties>
</file>