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4"/>
  </p:notesMasterIdLst>
  <p:handoutMasterIdLst>
    <p:handoutMasterId r:id="rId45"/>
  </p:handoutMasterIdLst>
  <p:sldIdLst>
    <p:sldId id="631" r:id="rId3"/>
    <p:sldId id="715" r:id="rId4"/>
    <p:sldId id="716" r:id="rId5"/>
    <p:sldId id="714" r:id="rId6"/>
    <p:sldId id="717" r:id="rId7"/>
    <p:sldId id="749" r:id="rId8"/>
    <p:sldId id="750" r:id="rId9"/>
    <p:sldId id="760" r:id="rId10"/>
    <p:sldId id="630" r:id="rId11"/>
    <p:sldId id="759" r:id="rId12"/>
    <p:sldId id="744" r:id="rId13"/>
    <p:sldId id="745" r:id="rId14"/>
    <p:sldId id="686" r:id="rId15"/>
    <p:sldId id="689" r:id="rId16"/>
    <p:sldId id="739" r:id="rId17"/>
    <p:sldId id="740" r:id="rId18"/>
    <p:sldId id="748" r:id="rId19"/>
    <p:sldId id="741" r:id="rId20"/>
    <p:sldId id="719" r:id="rId21"/>
    <p:sldId id="720" r:id="rId22"/>
    <p:sldId id="721" r:id="rId23"/>
    <p:sldId id="722" r:id="rId24"/>
    <p:sldId id="738" r:id="rId25"/>
    <p:sldId id="742" r:id="rId26"/>
    <p:sldId id="725" r:id="rId27"/>
    <p:sldId id="743" r:id="rId28"/>
    <p:sldId id="727" r:id="rId29"/>
    <p:sldId id="728" r:id="rId30"/>
    <p:sldId id="729" r:id="rId31"/>
    <p:sldId id="730" r:id="rId32"/>
    <p:sldId id="777" r:id="rId33"/>
    <p:sldId id="778" r:id="rId34"/>
    <p:sldId id="772" r:id="rId35"/>
    <p:sldId id="773" r:id="rId36"/>
    <p:sldId id="774" r:id="rId37"/>
    <p:sldId id="762" r:id="rId38"/>
    <p:sldId id="779" r:id="rId39"/>
    <p:sldId id="780" r:id="rId40"/>
    <p:sldId id="763" r:id="rId41"/>
    <p:sldId id="767" r:id="rId42"/>
    <p:sldId id="733" r:id="rId43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52E"/>
    <a:srgbClr val="EAEAEA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1" autoAdjust="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330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1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4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6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6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72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23236" cy="5745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197099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628847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2" r:id="rId13"/>
    <p:sldLayoutId id="2147483723" r:id="rId14"/>
    <p:sldLayoutId id="21474837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17/05/2017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aaa\Desktop\viadeiPapareschi\Video1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aaa\Desktop\viadeiPapareschi\DisturbiApprendimento_GS_Riassunto.mp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6597" y="281355"/>
            <a:ext cx="5838092" cy="562708"/>
          </a:xfrm>
        </p:spPr>
        <p:txBody>
          <a:bodyPr/>
          <a:lstStyle/>
          <a:p>
            <a:r>
              <a:rPr lang="it-IT" sz="2800" b="1" dirty="0"/>
              <a:t>Didattica </a:t>
            </a:r>
            <a:r>
              <a:rPr lang="it-IT" sz="2800" b="1" dirty="0" smtClean="0"/>
              <a:t>inclusiva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en-US" sz="16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702" y="5809957"/>
            <a:ext cx="7333855" cy="471574"/>
          </a:xfrm>
        </p:spPr>
        <p:txBody>
          <a:bodyPr/>
          <a:lstStyle/>
          <a:p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IC via Nitti – Roma 15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maggio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2017</a:t>
            </a:r>
            <a:endParaRPr lang="en-US" sz="191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1955409" y="5132533"/>
            <a:ext cx="718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843" y="182881"/>
            <a:ext cx="7758026" cy="745587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280160"/>
            <a:ext cx="8834511" cy="2185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it-IT" sz="2800" kern="0" dirty="0">
              <a:solidFill>
                <a:srgbClr val="FF0000"/>
              </a:solidFill>
            </a:endParaRPr>
          </a:p>
          <a:p>
            <a:r>
              <a:rPr lang="it-IT" sz="3600" kern="0" dirty="0" err="1" smtClean="0">
                <a:solidFill>
                  <a:schemeClr val="tx2"/>
                </a:solidFill>
              </a:rPr>
              <a:t>impariAMO</a:t>
            </a:r>
            <a:r>
              <a:rPr lang="it-IT" sz="3600" kern="0" dirty="0" smtClean="0">
                <a:solidFill>
                  <a:schemeClr val="tx2"/>
                </a:solidFill>
              </a:rPr>
              <a:t>  l’insegnamento capovolto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per una   didattica inclusiva   </a:t>
            </a:r>
            <a:endParaRPr lang="it-IT" sz="3600" dirty="0"/>
          </a:p>
        </p:txBody>
      </p:sp>
      <p:sp>
        <p:nvSpPr>
          <p:cNvPr id="14338" name="AutoShape 2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5" name="Picture 9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4233715"/>
            <a:ext cx="1190135" cy="1083873"/>
          </a:xfrm>
          <a:prstGeom prst="rect">
            <a:avLst/>
          </a:prstGeom>
          <a:noFill/>
        </p:spPr>
      </p:pic>
      <p:pic>
        <p:nvPicPr>
          <p:cNvPr id="37890" name="Picture 2" descr="Risultati immagini per monteverdia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012" y="0"/>
            <a:ext cx="918159" cy="936770"/>
          </a:xfrm>
          <a:prstGeom prst="rect">
            <a:avLst/>
          </a:prstGeom>
          <a:noFill/>
        </p:spPr>
      </p:pic>
      <p:pic>
        <p:nvPicPr>
          <p:cNvPr id="24" name="Picture 2" descr="Risultati immagini per navigare con barca a vela cartoni anima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972" y="3176857"/>
            <a:ext cx="2672862" cy="1433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dirty="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7" name="Picture 1" descr="C:\Users\aaa\Desktop\ic via Nizzi\soldati-si-sta-come-d-autunno-sugli-alberi-le-fogl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507" y="1491176"/>
            <a:ext cx="4417256" cy="4417256"/>
          </a:xfrm>
          <a:prstGeom prst="rect">
            <a:avLst/>
          </a:prstGeom>
          <a:noFill/>
        </p:spPr>
      </p:pic>
      <p:sp>
        <p:nvSpPr>
          <p:cNvPr id="14" name="Titolo 17"/>
          <p:cNvSpPr txBox="1">
            <a:spLocks/>
          </p:cNvSpPr>
          <p:nvPr/>
        </p:nvSpPr>
        <p:spPr>
          <a:xfrm>
            <a:off x="1322362" y="0"/>
            <a:ext cx="8018586" cy="108321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 se partissimo dal </a:t>
            </a:r>
            <a:r>
              <a:rPr lang="it-IT" sz="28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dunque…</a:t>
            </a:r>
            <a:r>
              <a:rPr lang="it-IT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apprezzato ancor di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piu’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le grosse potenzialità dell’apprendimento visuale, dell’apprendimento tra pari  , grazie alla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sperimentato l’apprendimento visuale e l’apprendimento tra pari  grazie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all’apprendimento cooperativo e collaborativo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2" y="0"/>
            <a:ext cx="8018586" cy="1083211"/>
          </a:xfrm>
        </p:spPr>
        <p:txBody>
          <a:bodyPr/>
          <a:lstStyle/>
          <a:p>
            <a:r>
              <a:rPr lang="it-IT" sz="2800" b="1" dirty="0" smtClean="0"/>
              <a:t>Si impara guardando,ascoltando e facendo</a:t>
            </a:r>
            <a:endParaRPr lang="it-IT" sz="2800" b="1" dirty="0"/>
          </a:p>
        </p:txBody>
      </p:sp>
      <p:pic>
        <p:nvPicPr>
          <p:cNvPr id="32769" name="Picture 1" descr="C:\Users\aaa\Desktop\ic via Nizzi\soldati-si-sta-come-d-autunno-sugli-alberi-le-fog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938" y="2715064"/>
            <a:ext cx="2159391" cy="2159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3" y="0"/>
            <a:ext cx="7130056" cy="1026943"/>
          </a:xfrm>
        </p:spPr>
        <p:txBody>
          <a:bodyPr/>
          <a:lstStyle/>
          <a:p>
            <a:r>
              <a:rPr lang="it-IT" sz="2800" b="1" dirty="0" smtClean="0"/>
              <a:t>Nel </a:t>
            </a:r>
            <a:r>
              <a:rPr lang="it-IT" sz="2800" b="1" dirty="0" err="1" smtClean="0"/>
              <a:t>dubbio….ti</a:t>
            </a:r>
            <a:r>
              <a:rPr lang="it-IT" sz="2800" b="1" dirty="0" smtClean="0"/>
              <a:t> faccio fare</a:t>
            </a:r>
            <a:endParaRPr lang="it-IT" sz="2800" b="1" dirty="0"/>
          </a:p>
        </p:txBody>
      </p:sp>
      <p:pic>
        <p:nvPicPr>
          <p:cNvPr id="1026" name="Picture 2" descr="Risultati immagini per apprendere fac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39" y="1739704"/>
            <a:ext cx="6246056" cy="468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2369" y="1322364"/>
            <a:ext cx="7954019" cy="562708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Inversione dei ruoli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452" y="211014"/>
            <a:ext cx="8707901" cy="801859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" y="0"/>
            <a:ext cx="7413675" cy="1167618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33046" y="1856935"/>
            <a:ext cx="801858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scuola si fanno i compiti e non solo 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casa si seguono le (video) lezioni …. e non solo</a:t>
            </a:r>
          </a:p>
        </p:txBody>
      </p:sp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0160" y="1"/>
            <a:ext cx="7166230" cy="633046"/>
          </a:xfrm>
        </p:spPr>
        <p:txBody>
          <a:bodyPr/>
          <a:lstStyle/>
          <a:p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La nostra esperienza 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18" y="1083212"/>
            <a:ext cx="8679765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ragazzi nativi digitali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altri stili di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Chiedono  sempre più spesso un insegnamento individualizzato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 l’adesione a  ‘book in progress’  scopriamo la 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2013 nasce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matematicapovolta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e , all’inizio, vengono utilizzate solo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e verifiche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Il sito è OPEN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SOURCE…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Gratuito e a disposizione di tutti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5" y="4692297"/>
            <a:ext cx="1549365" cy="137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10" y="4539410"/>
            <a:ext cx="2039816" cy="1975183"/>
          </a:xfrm>
          <a:prstGeom prst="rect">
            <a:avLst/>
          </a:prstGeom>
        </p:spPr>
      </p:pic>
      <p:pic>
        <p:nvPicPr>
          <p:cNvPr id="3073" name="Picture 1" descr="C:\Users\mate\Desktop\presentazioni\immagini\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77" y="5259210"/>
            <a:ext cx="2968283" cy="818032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matematicapovolta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286000" y="26626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6099" y="1001853"/>
            <a:ext cx="7968088" cy="50338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Accessibili, efficaci , coinvolgenti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009" y="0"/>
            <a:ext cx="7517922" cy="859799"/>
          </a:xfrm>
        </p:spPr>
        <p:txBody>
          <a:bodyPr/>
          <a:lstStyle/>
          <a:p>
            <a:r>
              <a:rPr lang="it-IT" sz="3600" b="1" dirty="0"/>
              <a:t>Quali </a:t>
            </a:r>
            <a:r>
              <a:rPr lang="it-IT" sz="3600" b="1" dirty="0" err="1"/>
              <a:t>videolezioni</a:t>
            </a:r>
            <a:r>
              <a:rPr lang="it-IT" sz="3600" b="1" dirty="0"/>
              <a:t> ….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262" y="4135902"/>
            <a:ext cx="3293543" cy="223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39" y="4200607"/>
            <a:ext cx="2153947" cy="207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55" y="4499191"/>
            <a:ext cx="1433596" cy="191146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351692" y="1308296"/>
            <a:ext cx="8581291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Gratuite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Sintetiche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Comunicazione chiara ed efficace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Gradevoli e divertenti, quando è possibile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530" name="Picture 2" descr="Risultati immagini per monteverdia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9932" y="1083578"/>
            <a:ext cx="18288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2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4062" y="970671"/>
            <a:ext cx="7047913" cy="520503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Riferimenti affidabili e …. «fai da te»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523827" cy="759654"/>
          </a:xfrm>
        </p:spPr>
        <p:txBody>
          <a:bodyPr/>
          <a:lstStyle/>
          <a:p>
            <a:r>
              <a:rPr lang="it-IT" sz="3600" dirty="0" smtClean="0"/>
              <a:t>       </a:t>
            </a:r>
            <a:r>
              <a:rPr lang="it-IT" sz="2800" b="1" dirty="0" smtClean="0"/>
              <a:t>Quali </a:t>
            </a:r>
            <a:r>
              <a:rPr lang="it-IT" sz="2800" b="1" dirty="0" err="1"/>
              <a:t>videolezioni</a:t>
            </a:r>
            <a:r>
              <a:rPr lang="it-IT" sz="2800" b="1" dirty="0"/>
              <a:t> per </a:t>
            </a:r>
            <a:r>
              <a:rPr lang="it-IT" sz="2800" b="1" dirty="0" err="1"/>
              <a:t>matematicapovolta</a:t>
            </a:r>
            <a:r>
              <a:rPr lang="it-IT" sz="3200" b="1" dirty="0"/>
              <a:t>?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930" y="4937761"/>
            <a:ext cx="1140773" cy="1583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012" y="4325404"/>
            <a:ext cx="1477108" cy="1107831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482" name="Picture 2" descr="Risultati immagini per monteverdia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162" y="813879"/>
            <a:ext cx="960143" cy="979605"/>
          </a:xfrm>
          <a:prstGeom prst="rect">
            <a:avLst/>
          </a:prstGeom>
          <a:noFill/>
        </p:spPr>
      </p:pic>
      <p:pic>
        <p:nvPicPr>
          <p:cNvPr id="20484" name="Picture 4" descr="Risultati immagini per school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809" y="4835767"/>
            <a:ext cx="1969056" cy="1476793"/>
          </a:xfrm>
          <a:prstGeom prst="rect">
            <a:avLst/>
          </a:prstGeom>
          <a:noFill/>
        </p:spPr>
      </p:pic>
      <p:pic>
        <p:nvPicPr>
          <p:cNvPr id="20486" name="Picture 6" descr="Risultati immagini per juliopro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6772" y="4586067"/>
            <a:ext cx="1636224" cy="1636225"/>
          </a:xfrm>
          <a:prstGeom prst="rect">
            <a:avLst/>
          </a:prstGeom>
          <a:noFill/>
        </p:spPr>
      </p:pic>
      <p:sp>
        <p:nvSpPr>
          <p:cNvPr id="22" name="Rectangle 10"/>
          <p:cNvSpPr/>
          <p:nvPr/>
        </p:nvSpPr>
        <p:spPr>
          <a:xfrm>
            <a:off x="731520" y="1519311"/>
            <a:ext cx="8201463" cy="5067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Khan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Academy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(all’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inizio…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Schooltoon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(la scuola 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cartoni…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Julio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Rios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LessThan3Math  (analisi approfondite)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canale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Youtube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con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autoprodotte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552" y="0"/>
            <a:ext cx="7441808" cy="759655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Ecco alcuni esempi di video-lezioni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40251" cy="689318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Video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34794" y="1114865"/>
            <a:ext cx="6907237" cy="5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>
          <a:xfrm>
            <a:off x="1266091" y="239151"/>
            <a:ext cx="7185759" cy="64773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Quali ipertesti proporre?      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7791" y="1012874"/>
            <a:ext cx="472613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Questioni importanti alle quali rispondere </a:t>
            </a:r>
            <a:endParaRPr lang="it-IT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Segnaposto contenuto 9" descr="images (12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9533" y="815255"/>
            <a:ext cx="2286000" cy="1638300"/>
          </a:xfrm>
        </p:spPr>
      </p:pic>
      <p:pic>
        <p:nvPicPr>
          <p:cNvPr id="11" name="Segnaposto contenuto 10" descr="Logaritmi_ed_esponenti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33845" y="5430130"/>
            <a:ext cx="1621527" cy="1160585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3218" y="211016"/>
            <a:ext cx="8018585" cy="773722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450166" y="1209821"/>
            <a:ext cx="8412480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testi di facile consultazione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Stimolare la curiosità e l’approfondimento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Limitarsi ai nuclei fondanti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la possibilità di allenarsi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482" y="281354"/>
            <a:ext cx="8004517" cy="66118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Ipertesti di facile consultazione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"/>
          </p:nvPr>
        </p:nvSpPr>
        <p:spPr>
          <a:xfrm>
            <a:off x="246971" y="1871003"/>
            <a:ext cx="4704857" cy="4306641"/>
          </a:xfrm>
        </p:spPr>
        <p:txBody>
          <a:bodyPr/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FORMALISMI E SIMBOLI ESSENZIALI</a:t>
            </a:r>
          </a:p>
          <a:p>
            <a:pPr>
              <a:buNone/>
            </a:pP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far avvicinare i ragazzi ad un testo che non sia pieno soltanto di simboli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astratti…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triangolo.pn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5113337" y="4003675"/>
            <a:ext cx="2686050" cy="1704975"/>
          </a:xfrm>
        </p:spPr>
      </p:pic>
      <p:pic>
        <p:nvPicPr>
          <p:cNvPr id="20" name="Segnaposto contenuto 19" descr="images (13).jpe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65800" y="1889125"/>
            <a:ext cx="1381125" cy="1438275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6942" y="196948"/>
            <a:ext cx="7917035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1" cy="731520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009" y="0"/>
            <a:ext cx="7818830" cy="464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372" y="0"/>
            <a:ext cx="5852160" cy="7737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9" y="1004920"/>
            <a:ext cx="4877385" cy="4961478"/>
          </a:xfrm>
          <a:prstGeom prst="rect">
            <a:avLst/>
          </a:prstGeom>
          <a:noFill/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437" y="1111348"/>
            <a:ext cx="5211787" cy="5296188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055" y="0"/>
            <a:ext cx="6693877" cy="9261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552" y="225083"/>
            <a:ext cx="7990448" cy="113948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Stimolare curiosità ed approfondimento</a:t>
            </a:r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2143116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Inserendo nel testo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sottoargomenti oppure ad aspetti storici oppure ad applicazioni in altre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discipline…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diofanto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26986" y="1585913"/>
            <a:ext cx="1658752" cy="2044700"/>
          </a:xfrm>
        </p:spPr>
      </p:pic>
      <p:pic>
        <p:nvPicPr>
          <p:cNvPr id="7" name="Segnaposto contenuto 6" descr="images (2).jpe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72330" y="3643314"/>
            <a:ext cx="1714500" cy="1714500"/>
          </a:xfrm>
        </p:spPr>
      </p:pic>
      <p:pic>
        <p:nvPicPr>
          <p:cNvPr id="8" name="Immagine 7" descr="images (7)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71942"/>
            <a:ext cx="2466975" cy="184785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634" y="309489"/>
            <a:ext cx="7765366" cy="745587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Limitarsi ai nuclei fondanti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85720" y="1928802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Esposizione del solo nucleo fondante dell’ argomento proposto, per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cercare di evitare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 si generi 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l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allontanamento dalla lettura della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pagina…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images (4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5212" y="1884363"/>
            <a:ext cx="3162300" cy="1447800"/>
          </a:xfrm>
        </p:spPr>
      </p:pic>
      <p:pic>
        <p:nvPicPr>
          <p:cNvPr id="7" name="Segnaposto contenuto 6" descr="paura-per-la-matematica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497837" y="3833813"/>
            <a:ext cx="3917050" cy="2044700"/>
          </a:xfr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7612" y="393895"/>
            <a:ext cx="6454239" cy="49299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Allenarsi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Proporre tanti esercizi svolti e da svolgere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ma…senza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esagerare col virtuosismo del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calcolo…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Segnaposto contenuto 6" descr="successo2.jpe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572008"/>
            <a:ext cx="2628900" cy="1733550"/>
          </a:xfrm>
        </p:spPr>
      </p:pic>
      <p:pic>
        <p:nvPicPr>
          <p:cNvPr id="9" name="Segnaposto contenuto 8" descr="Fotolia_77482791_Subscription_Monthly_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85912"/>
            <a:ext cx="2928958" cy="2771782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392702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097280" y="337625"/>
            <a:ext cx="7354571" cy="54926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</a:t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Risultati immagini per per insegnare bisogna emozion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1696337"/>
            <a:ext cx="6272618" cy="470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04" y="0"/>
            <a:ext cx="8623496" cy="1125415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/>
              <a:t>Il vero </a:t>
            </a:r>
            <a:r>
              <a:rPr lang="it-IT" sz="2000" b="1" dirty="0"/>
              <a:t>cambiamento </a:t>
            </a:r>
            <a:r>
              <a:rPr lang="it-IT" sz="2000" b="1" dirty="0" smtClean="0"/>
              <a:t>può avvenire in classe:</a:t>
            </a:r>
            <a:br>
              <a:rPr lang="it-IT" sz="2000" b="1" dirty="0" smtClean="0"/>
            </a:br>
            <a:r>
              <a:rPr lang="it-IT" sz="2000" b="1" dirty="0" smtClean="0"/>
              <a:t>      la didattica capovolta offre oggettivamente più possibilità</a:t>
            </a:r>
            <a:endParaRPr lang="it-IT" sz="2000" b="1" dirty="0"/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Utilizzo del sito del prof o della prof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Corsi di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recupe…ro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vesciati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Per…corso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per Salvo, per Andrea, per Kevin, 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Rabbi…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Hassan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Esistono inoltre tante “buone pratiche” per apprendere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406769"/>
            <a:ext cx="8750105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Gare a squadre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it-IT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squadre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scelte 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modo casuale ; tante domande tipo PROBLEM SOLVING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Svolgimento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 coppie) </a:t>
            </a:r>
            <a:r>
              <a:rPr lang="it-IT" sz="1400" b="1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 un prototipo della prossima verifica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(pubblicato anche sul </a:t>
            </a: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sito del Prof)</a:t>
            </a:r>
          </a:p>
          <a:p>
            <a:endParaRPr lang="it-IT" sz="18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Riscaldamento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 coppia o in gruppi di 4 persone) </a:t>
            </a:r>
            <a:endParaRPr lang="it-IT" sz="18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poco prima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della verifica con un prototipo della verifica</a:t>
            </a:r>
          </a:p>
          <a:p>
            <a:pPr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12874" y="239152"/>
            <a:ext cx="8131126" cy="829993"/>
          </a:xfrm>
        </p:spPr>
        <p:txBody>
          <a:bodyPr/>
          <a:lstStyle/>
          <a:p>
            <a:r>
              <a:rPr lang="it-IT" sz="3600" b="1" dirty="0" smtClean="0"/>
              <a:t>esempi </a:t>
            </a:r>
            <a:r>
              <a:rPr lang="it-IT" sz="3600" b="1" dirty="0"/>
              <a:t>di apprendimento </a:t>
            </a:r>
            <a:r>
              <a:rPr lang="it-IT" sz="3600" b="1" dirty="0" smtClean="0"/>
              <a:t>tra pari</a:t>
            </a:r>
            <a:endParaRPr lang="it-IT" sz="3600" b="1" dirty="0"/>
          </a:p>
        </p:txBody>
      </p:sp>
      <p:pic>
        <p:nvPicPr>
          <p:cNvPr id="1026" name="Picture 2" descr="C:\Users\aaa\Desktop\Convegno_Napoli\sno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968" y="1026943"/>
            <a:ext cx="1979629" cy="1477108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477108" y="1139482"/>
            <a:ext cx="5795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Cosa si può fare in una classe capovolta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b="1" dirty="0"/>
              <a:t>Esempio di gara a squadre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1298" y="1017826"/>
            <a:ext cx="1065823" cy="1317412"/>
          </a:xfrm>
          <a:prstGeom prst="rect">
            <a:avLst/>
          </a:prstGeom>
        </p:spPr>
      </p:pic>
      <p:pic>
        <p:nvPicPr>
          <p:cNvPr id="34818" name="Picture 2" descr="C:\Users\aaa\Desktop\GaraMedie\gara_medie2015\immagini\mele_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65" y="3882684"/>
            <a:ext cx="942482" cy="874892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ed equazioni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4570" y="1392702"/>
            <a:ext cx="8440617" cy="507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pollo pesa  3 kg + Un Terzo di Pollo. Quanto pesa il pollo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Andrea ,Bruno e Ciro hanno in tutto 147 Euro.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Andrea ha il doppio dei soldi che ha Bruno , il quale , a sua volta, ha il doppio dei soldi che ha Ciro. 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Quanti soldi ha in tasca Bruno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Due mele e tre pere pesano 355 grammi ;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Tre pere e Cinque mele pesano 550 grammi.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Ogni mela ha lo stesso peso ed ogni pera ha lo stesso peso.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Quanto pesa una pera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Si contano 486 zampe e 201 teste. Quanti sono i conigli ? E i polli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convenienza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prova del 6,7,8,9,10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C’è più tempo per correggere singolarmente le verifiche insieme ai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ragazzi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Recupe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..rovesciato   (corsi estivi con esoneri)</a:t>
            </a: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 può dedicare più tempo a chi ha più bisogno di sostegno)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Cosa si può fare in una classe capovolta </a:t>
            </a:r>
            <a:endParaRPr lang="it-IT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220" name="Picture 4" descr="Risultati immagini per interrogazione in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57" y="1788010"/>
            <a:ext cx="2475914" cy="164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264" y="196948"/>
            <a:ext cx="7900577" cy="689937"/>
          </a:xfrm>
        </p:spPr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…cos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’altro si può fare  ?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5" y="2616591"/>
            <a:ext cx="5551680" cy="36716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APPRENDIMENTO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COLLABORATIVO</a:t>
            </a:r>
          </a:p>
          <a:p>
            <a:pPr>
              <a:buNone/>
            </a:pP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Partecipazione attiva del discente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Interazione tra pari per raggiungere un obiettivo comune</a:t>
            </a:r>
          </a:p>
        </p:txBody>
      </p:sp>
      <p:pic>
        <p:nvPicPr>
          <p:cNvPr id="11" name="Segnaposto contenuto 10" descr="images (11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2971800" cy="1533525"/>
          </a:xfrm>
        </p:spPr>
      </p:pic>
      <p:pic>
        <p:nvPicPr>
          <p:cNvPr id="14" name="Immagine 1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727" y="3291622"/>
            <a:ext cx="2143125" cy="2143125"/>
          </a:xfrm>
          <a:prstGeom prst="rect">
            <a:avLst/>
          </a:prstGeom>
        </p:spPr>
      </p:pic>
      <p:pic>
        <p:nvPicPr>
          <p:cNvPr id="9" name="Segnaposto contenuto 8" descr="creatività.jpe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2924175" cy="1562100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775" y="225083"/>
            <a:ext cx="8778240" cy="82999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27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attuare in classe l’apprendimento collaborativo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8710" y="1607574"/>
            <a:ext cx="3982064" cy="4036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docente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Organizza piccoli gruppi di lavoro  (2 o 4 studenti)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Decide la sistemazione dell’ aula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Assegna il lavoro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 con i singoli gruppi dando istruzioni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4734" y="1578077"/>
            <a:ext cx="4439265" cy="4708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studenti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Collaborano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Preparano un resoconto da presentare alla classe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Sottopongono il resoconto finale all'insegnante ed alla classe 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Sono impegnati per svolgere ognuno il proprio lavoro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68812"/>
            <a:ext cx="5781822" cy="81592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477109" y="1589649"/>
            <a:ext cx="6555544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Cosa valutare?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8618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 viene valutato in base ai risultati didattici, allo sviluppo delle abilità sociali e alla responsabilità rispetto al compito assegnato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(incide sul successo del gruppo)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8618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GRUPPO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gruppo viene valutato in base al risultato complessivo raggiunto, determinato dallo sforzo interconnesso dei vari membri in termini di abilità scolastiche e sociali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4" y="214313"/>
            <a:ext cx="8662621" cy="95330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proposta:  le ricerche nel Web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‘guidate’ 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genere.</a:t>
            </a: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3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8" name="Immagine 7" descr="images (6)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2482" y="862956"/>
            <a:ext cx="2409825" cy="1895475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299938" cy="102694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2" name="Segnaposto contenuto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225083"/>
            <a:ext cx="7298055" cy="1451317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realizzano…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7921">
            <a:off x="5429256" y="1785926"/>
            <a:ext cx="2457450" cy="1857375"/>
          </a:xfrm>
          <a:prstGeom prst="rect">
            <a:avLst/>
          </a:prstGeom>
        </p:spPr>
      </p:pic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8638">
            <a:off x="928662" y="4429132"/>
            <a:ext cx="3962400" cy="1152525"/>
          </a:xfrm>
          <a:prstGeom prst="rect">
            <a:avLst/>
          </a:prstGeom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6961">
            <a:off x="857224" y="1500174"/>
            <a:ext cx="3000396" cy="2000264"/>
          </a:xfrm>
          <a:prstGeom prst="rect">
            <a:avLst/>
          </a:prstGeom>
        </p:spPr>
      </p:pic>
      <p:pic>
        <p:nvPicPr>
          <p:cNvPr id="7" name="Immagine 6" descr="images (7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3117">
            <a:off x="6143636" y="4214818"/>
            <a:ext cx="2228850" cy="2047875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panorama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attuale…</a:t>
            </a:r>
            <a:endParaRPr lang="it-IT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1758462"/>
            <a:ext cx="8490854" cy="322150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risposte immediate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essere al centro dell’attenzione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Difficoltà a rimanere concentrati per più di 15 minuti sulla stessa cosa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Disponibilità praticamente immediata di grandi quantità di informazioni, con il rischio di un sovraccarico cognitivo che impedisce di scendere in profondità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Ampia possibilità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Navigare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nel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web…ma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senza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BUSSOLA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e senza le giuste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VELE</a:t>
            </a: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Picture 2" descr="C:\Users\CHIARA PROJETTI\Pictures\download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813" y="4473527"/>
            <a:ext cx="3446584" cy="215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type="title"/>
          </p:nvPr>
        </p:nvGrpSpPr>
        <p:grpSpPr bwMode="auto">
          <a:xfrm>
            <a:off x="407962" y="168813"/>
            <a:ext cx="7384903" cy="75965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378635" y="0"/>
            <a:ext cx="631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  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000" b="1" dirty="0"/>
          </a:p>
        </p:txBody>
      </p:sp>
      <p:sp>
        <p:nvSpPr>
          <p:cNvPr id="29" name="Segnaposto contenuto 2"/>
          <p:cNvSpPr>
            <a:spLocks noGrp="1"/>
          </p:cNvSpPr>
          <p:nvPr>
            <p:ph idx="1"/>
          </p:nvPr>
        </p:nvSpPr>
        <p:spPr>
          <a:xfrm>
            <a:off x="604911" y="1139484"/>
            <a:ext cx="8153230" cy="3727938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Un nostro alunno ha creato il video che vedrete fra un po’  , della durata di 5 minuti circa , tratto dall’intervento:</a:t>
            </a:r>
          </a:p>
          <a:p>
            <a:endParaRPr lang="it-IT" sz="2000" dirty="0" smtClean="0"/>
          </a:p>
          <a:p>
            <a:r>
              <a:rPr lang="it-IT" sz="2000" b="1" dirty="0" err="1" smtClean="0">
                <a:solidFill>
                  <a:srgbClr val="002060"/>
                </a:solidFill>
              </a:rPr>
              <a:t>Dislessia.Disturbi</a:t>
            </a:r>
            <a:r>
              <a:rPr lang="it-IT" sz="2000" b="1" dirty="0" smtClean="0">
                <a:solidFill>
                  <a:srgbClr val="002060"/>
                </a:solidFill>
              </a:rPr>
              <a:t> dell'apprendimento e insegnamento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 Giacomo Stella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Disponibile (per intero) sul web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29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>
            <p:ph type="title"/>
          </p:nvPr>
        </p:nvGrpSpPr>
        <p:grpSpPr bwMode="auto">
          <a:xfrm>
            <a:off x="407962" y="168813"/>
            <a:ext cx="7384903" cy="75965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378635" y="0"/>
            <a:ext cx="631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  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000" b="1" dirty="0"/>
          </a:p>
        </p:txBody>
      </p:sp>
      <p:pic>
        <p:nvPicPr>
          <p:cNvPr id="30" name="DisturbiApprendimento_GS_Riassun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8696" y="998804"/>
            <a:ext cx="7277686" cy="5458267"/>
          </a:xfrm>
          <a:prstGeom prst="rect">
            <a:avLst/>
          </a:prstGeom>
        </p:spPr>
      </p:pic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6769" y="0"/>
            <a:ext cx="7090118" cy="1153551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Poniamoci alcune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domande…</a:t>
            </a:r>
            <a:r>
              <a:rPr lang="it-IT" dirty="0" smtClean="0"/>
              <a:t>   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 smtClean="0">
                <a:solidFill>
                  <a:srgbClr val="002060"/>
                </a:solidFill>
              </a:rPr>
              <a:t>È efficace un apparato terminologico ingombrante?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È efficace classificare ed etichettare tutto?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Bisogna per forza dare un nome a tutto?</a:t>
            </a:r>
          </a:p>
          <a:p>
            <a:endParaRPr lang="it-IT" sz="8000" dirty="0" smtClean="0">
              <a:solidFill>
                <a:srgbClr val="002060"/>
              </a:solidFill>
            </a:endParaRPr>
          </a:p>
          <a:p>
            <a:endParaRPr lang="it-IT" sz="8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sz="5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Oggi ha ancora senso  puntare sulla memorizzazione di  tanti nomi e tante formule a tutti i costi?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Possiamo dire ai nostri alunni :”Questo è il mio modo di insegnare, adeguati”?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pPr algn="r"/>
            <a:endParaRPr lang="it-IT" sz="5000" dirty="0" smtClean="0"/>
          </a:p>
          <a:p>
            <a:endParaRPr lang="it-IT" sz="5000" dirty="0" smtClean="0"/>
          </a:p>
          <a:p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downlo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428604"/>
            <a:ext cx="1500198" cy="1428760"/>
          </a:xfrm>
          <a:prstGeom prst="rect">
            <a:avLst/>
          </a:prstGeom>
        </p:spPr>
      </p:pic>
      <p:pic>
        <p:nvPicPr>
          <p:cNvPr id="6" name="Immagine 5" descr="images (1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14554"/>
            <a:ext cx="1714512" cy="133352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81355" y="225084"/>
            <a:ext cx="7962314" cy="590842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0"/>
            <a:ext cx="6991644" cy="7174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musicista usa gli ‘appunti’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Picture 2" descr="C:\Users\aaa\Desktop\ic via Nizzi\PianistaFir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129" y="1088789"/>
            <a:ext cx="5226441" cy="533734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7399607" cy="9566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medico cerca il prontuario 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 descr="C:\Users\aaa\Desktop\ic via Nizzi\Dotto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643" y="1248826"/>
            <a:ext cx="5289452" cy="5357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61514" y="0"/>
            <a:ext cx="6949440" cy="1026942"/>
          </a:xfrm>
        </p:spPr>
        <p:txBody>
          <a:bodyPr/>
          <a:lstStyle/>
          <a:p>
            <a:r>
              <a:rPr lang="it-IT" sz="2400" dirty="0" smtClean="0"/>
              <a:t>Anche i ragazzi ci fanno una </a:t>
            </a:r>
            <a:r>
              <a:rPr lang="it-IT" sz="2400" dirty="0" err="1" smtClean="0"/>
              <a:t>domanda…</a:t>
            </a:r>
            <a:endParaRPr lang="it-IT" sz="2400" dirty="0"/>
          </a:p>
        </p:txBody>
      </p:sp>
      <p:pic>
        <p:nvPicPr>
          <p:cNvPr id="4" name="Segnaposto contenuto 3" descr="download (8)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1914726" y="1428701"/>
            <a:ext cx="5143536" cy="2959101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792288" y="4994031"/>
            <a:ext cx="5486400" cy="1178169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“Se non riesco ad imparare nel modo in cui insegni, potresti insegnare nel modo in cui imparo?”</a:t>
            </a:r>
            <a:endParaRPr lang="it-IT" sz="2000" dirty="0">
              <a:solidFill>
                <a:srgbClr val="002060"/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3556" y="0"/>
            <a:ext cx="8820443" cy="81592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6260123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</a:t>
            </a: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aaa\Desktop\ic via Nizzi\EquazioneDifficilissi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657" y="1086309"/>
            <a:ext cx="4771977" cy="482212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1441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conclusione…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contenuto 4" descr="1IMM-e142133494887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6174" y="1561514"/>
            <a:ext cx="2008724" cy="1519312"/>
          </a:xfrm>
        </p:spPr>
      </p:pic>
      <p:pic>
        <p:nvPicPr>
          <p:cNvPr id="6" name="Segnaposto contenuto 5" descr="download (2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97700" y="1503070"/>
            <a:ext cx="2143125" cy="1802838"/>
          </a:xfrm>
        </p:spPr>
      </p:pic>
      <p:pic>
        <p:nvPicPr>
          <p:cNvPr id="8" name="Immagine 7" descr="images (10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0270" y="1120140"/>
            <a:ext cx="2228850" cy="2057400"/>
          </a:xfrm>
          <a:prstGeom prst="rect">
            <a:avLst/>
          </a:prstGeom>
        </p:spPr>
      </p:pic>
      <p:pic>
        <p:nvPicPr>
          <p:cNvPr id="10" name="Immagine 9" descr="conoscenzairrel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8087" y="3685735"/>
            <a:ext cx="4531870" cy="1842868"/>
          </a:xfrm>
          <a:prstGeom prst="rect">
            <a:avLst/>
          </a:prstGeom>
        </p:spPr>
      </p:pic>
      <p:pic>
        <p:nvPicPr>
          <p:cNvPr id="11" name="Immagine 10" descr="download (3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7677" y="3726913"/>
            <a:ext cx="1676400" cy="272415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8486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963" y="2771335"/>
            <a:ext cx="8547125" cy="33611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Dapprima ti ignorano.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ti ridono dietro.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cominciano a combatterti. 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4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 arriva la vittoria.</a:t>
            </a:r>
            <a:endParaRPr lang="it-IT" sz="4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MAHATMA GANDHI</a:t>
            </a:r>
          </a:p>
        </p:txBody>
      </p:sp>
      <p:pic>
        <p:nvPicPr>
          <p:cNvPr id="4" name="Immagine 3" descr="images (8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9968" y="1998924"/>
            <a:ext cx="4765229" cy="235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95421"/>
            <a:ext cx="9439421" cy="900331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Grazie per l’attenzione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2387" y="1390356"/>
            <a:ext cx="7152666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buon senso pedagogico dovrebbe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rappresentarci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somaro come lo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 normale che ci sia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quello che giustifica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pienamente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funzione di insegnante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abbiamo tutto da insegnargli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cominciare dalla necessità stessa di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imparare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it-IT" sz="2800" kern="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invece no.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Sin dalla notte dei tempi scolastici,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lo studente ritenuto normale è quello che oppone meno resistenza all’insegnamento,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quello che si presume non dubiti del nostro sapere e non metta alla prova la nostra competenza, 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uno studente che ci faciliti il compito, dotato di una capacità di comprensione immediata, …..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9145" y="309489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755" y="2138287"/>
            <a:ext cx="6569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..che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ci risparmi la ricerca delle vie d’accesso al suo intelletto, </a:t>
            </a: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452" y="211014"/>
            <a:ext cx="8707901" cy="801859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7413675" cy="116761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365760" y="1223889"/>
            <a:ext cx="8285871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Non è una panacea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 si presta molto più facilmente ad un insegnamento personalizzato e alla effettiva pratica continua di altre forme di apprendimento: collaborativo, cooperativo, tra pari,visuale</a:t>
            </a:r>
          </a:p>
        </p:txBody>
      </p:sp>
    </p:spTree>
    <p:extLst>
      <p:ext uri="{BB962C8B-B14F-4D97-AF65-F5344CB8AC3E}">
        <p14:creationId xmlns:p14="http://schemas.microsoft.com/office/powerpoint/2010/main" xmlns="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4229"/>
            <a:ext cx="8243668" cy="1378633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Proviamo ad immaginare le difficoltà legate 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all’ apprendimento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di un alunno dislessico 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discalculico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o straniero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 smtClean="0"/>
              <a:t>La didattica capovolta: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> </a:t>
            </a:r>
            <a:r>
              <a:rPr lang="it-IT" sz="2400" b="1" dirty="0"/>
              <a:t>Grandi vantaggi per i BES , i DSA e..gli stranieri</a:t>
            </a:r>
            <a:br>
              <a:rPr lang="it-IT" sz="2400" b="1" dirty="0"/>
            </a:br>
            <a:r>
              <a:rPr lang="it-IT" sz="2400" dirty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4" y="4642339"/>
            <a:ext cx="2172287" cy="1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629" y="3981315"/>
            <a:ext cx="2363371" cy="17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323557" y="2433712"/>
            <a:ext cx="8820443" cy="26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attraverso una  fase che si può anche svolgere a casa e più volte (ogni studente al proprio ritmo)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Le difficoltà  diminuiscono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5188</TotalTime>
  <Words>1408</Words>
  <Application>Microsoft Office PowerPoint</Application>
  <PresentationFormat>Presentazione su schermo (4:3)</PresentationFormat>
  <Paragraphs>294</Paragraphs>
  <Slides>41</Slides>
  <Notes>7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Blends</vt:lpstr>
      <vt:lpstr>Personalizza struttura</vt:lpstr>
      <vt:lpstr>Didattica inclusiva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didattica capovolta o flipped classroom                                </vt:lpstr>
      <vt:lpstr>La didattica capovolta:  Grandi vantaggi per i BES , i DSA e..gli stranieri  </vt:lpstr>
      <vt:lpstr>  </vt:lpstr>
      <vt:lpstr>Si impara guardando,ascoltando e facendo</vt:lpstr>
      <vt:lpstr>Nel dubbio….ti faccio fare</vt:lpstr>
      <vt:lpstr> didattica capovolta o flipped classroom                                </vt:lpstr>
      <vt:lpstr>La nostra esperienza </vt:lpstr>
      <vt:lpstr>Quali videolezioni ….</vt:lpstr>
      <vt:lpstr>       Quali videolezioni per matematicapovolta? </vt:lpstr>
      <vt:lpstr>Ecco alcuni esempi di video-lezioni</vt:lpstr>
      <vt:lpstr>Quali ipertesti proporre?      </vt:lpstr>
      <vt:lpstr> Ipertesti di facile consultazione</vt:lpstr>
      <vt:lpstr> Stimolare curiosità ed approfondimento </vt:lpstr>
      <vt:lpstr>Limitarsi ai nuclei fondanti</vt:lpstr>
      <vt:lpstr>Allenarsi</vt:lpstr>
      <vt:lpstr>La scuola ha un unico problema: i ragazzi che perde            (don Lorenzo Milani)</vt:lpstr>
      <vt:lpstr>Il vero cambiamento può avvenire in classe:       la didattica capovolta offre oggettivamente più possibilità</vt:lpstr>
      <vt:lpstr>esempi di apprendimento tra pari</vt:lpstr>
      <vt:lpstr>Esempio di gara a squadre</vt:lpstr>
      <vt:lpstr>esempi di apprendimento attivo   Cosa si può fare in una classe capovolta </vt:lpstr>
      <vt:lpstr>…cos’altro si può fare  ?</vt:lpstr>
      <vt:lpstr>Per attuare in classe l’apprendimento collaborativo </vt:lpstr>
      <vt:lpstr>Cosa valutare?</vt:lpstr>
      <vt:lpstr>        Una proposta:  le ricerche nel Web</vt:lpstr>
      <vt:lpstr>Gli studenti realizzano…</vt:lpstr>
      <vt:lpstr>Il  panorama attuale…</vt:lpstr>
      <vt:lpstr>Diapositiva 34</vt:lpstr>
      <vt:lpstr>Diapositiva 35</vt:lpstr>
      <vt:lpstr>Poniamoci alcune domande…        </vt:lpstr>
      <vt:lpstr>              </vt:lpstr>
      <vt:lpstr>              </vt:lpstr>
      <vt:lpstr>Anche i ragazzi ci fanno una domanda…</vt:lpstr>
      <vt:lpstr> In conclusione…</vt:lpstr>
      <vt:lpstr>Diapositiva 41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aaa</cp:lastModifiedBy>
  <cp:revision>419</cp:revision>
  <dcterms:created xsi:type="dcterms:W3CDTF">2004-09-29T20:13:20Z</dcterms:created>
  <dcterms:modified xsi:type="dcterms:W3CDTF">2017-05-17T20:22:11Z</dcterms:modified>
</cp:coreProperties>
</file>