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5" r:id="rId2"/>
  </p:sldMasterIdLst>
  <p:notesMasterIdLst>
    <p:notesMasterId r:id="rId40"/>
  </p:notesMasterIdLst>
  <p:handoutMasterIdLst>
    <p:handoutMasterId r:id="rId41"/>
  </p:handoutMasterIdLst>
  <p:sldIdLst>
    <p:sldId id="370" r:id="rId3"/>
    <p:sldId id="619" r:id="rId4"/>
    <p:sldId id="618" r:id="rId5"/>
    <p:sldId id="537" r:id="rId6"/>
    <p:sldId id="622" r:id="rId7"/>
    <p:sldId id="620" r:id="rId8"/>
    <p:sldId id="568" r:id="rId9"/>
    <p:sldId id="571" r:id="rId10"/>
    <p:sldId id="573" r:id="rId11"/>
    <p:sldId id="580" r:id="rId12"/>
    <p:sldId id="581" r:id="rId13"/>
    <p:sldId id="582" r:id="rId14"/>
    <p:sldId id="586" r:id="rId15"/>
    <p:sldId id="588" r:id="rId16"/>
    <p:sldId id="592" r:id="rId17"/>
    <p:sldId id="593" r:id="rId18"/>
    <p:sldId id="594" r:id="rId19"/>
    <p:sldId id="595" r:id="rId20"/>
    <p:sldId id="597" r:id="rId21"/>
    <p:sldId id="598" r:id="rId22"/>
    <p:sldId id="617" r:id="rId23"/>
    <p:sldId id="604" r:id="rId24"/>
    <p:sldId id="605" r:id="rId25"/>
    <p:sldId id="606" r:id="rId26"/>
    <p:sldId id="607" r:id="rId27"/>
    <p:sldId id="608" r:id="rId28"/>
    <p:sldId id="609" r:id="rId29"/>
    <p:sldId id="610" r:id="rId30"/>
    <p:sldId id="611" r:id="rId31"/>
    <p:sldId id="612" r:id="rId32"/>
    <p:sldId id="613" r:id="rId33"/>
    <p:sldId id="614" r:id="rId34"/>
    <p:sldId id="615" r:id="rId35"/>
    <p:sldId id="623" r:id="rId36"/>
    <p:sldId id="628" r:id="rId37"/>
    <p:sldId id="630" r:id="rId38"/>
    <p:sldId id="627" r:id="rId39"/>
  </p:sldIdLst>
  <p:sldSz cx="9144000" cy="6858000" type="screen4x3"/>
  <p:notesSz cx="69342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D2452E"/>
    <a:srgbClr val="EAEAEA"/>
    <a:srgbClr val="CC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60" autoAdjust="0"/>
    <p:restoredTop sz="92937" autoAdjust="0"/>
  </p:normalViewPr>
  <p:slideViewPr>
    <p:cSldViewPr snapToGrid="0">
      <p:cViewPr varScale="1">
        <p:scale>
          <a:sx n="40" d="100"/>
          <a:sy n="40" d="100"/>
        </p:scale>
        <p:origin x="-57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4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endParaRPr lang="en-US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endParaRPr lang="en-US"/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0513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endParaRPr lang="en-US"/>
          </a:p>
        </p:txBody>
      </p:sp>
      <p:sp>
        <p:nvSpPr>
          <p:cNvPr id="149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818563"/>
            <a:ext cx="300513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fld id="{6CCAEF4A-CE72-40F4-AE05-F1B616010D4D}" type="slidenum">
              <a:rPr lang="en-US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6175" y="695325"/>
            <a:ext cx="4641850" cy="3481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10075"/>
            <a:ext cx="508635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0513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818563"/>
            <a:ext cx="300513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>
                <a:latin typeface="Times New Roman" charset="0"/>
              </a:defRPr>
            </a:lvl1pPr>
          </a:lstStyle>
          <a:p>
            <a:fld id="{0F38864C-794F-4A0C-B93E-B0721FB34141}" type="slidenum">
              <a:rPr lang="en-US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C8A52B-7593-4221-B3A5-B7CC1504E3BB}" type="slidenum">
              <a:rPr lang="en-US"/>
              <a:pPr/>
              <a:t>2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9263" y="619125"/>
            <a:ext cx="3497262" cy="2622550"/>
          </a:xfrm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3327400"/>
            <a:ext cx="5086350" cy="5260975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C8A52B-7593-4221-B3A5-B7CC1504E3BB}" type="slidenum">
              <a:rPr lang="en-US"/>
              <a:pPr/>
              <a:t>35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9263" y="619125"/>
            <a:ext cx="3497262" cy="2622550"/>
          </a:xfrm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3327400"/>
            <a:ext cx="5086350" cy="5260975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C8A52B-7593-4221-B3A5-B7CC1504E3BB}" type="slidenum">
              <a:rPr lang="en-US"/>
              <a:pPr/>
              <a:t>36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9263" y="619125"/>
            <a:ext cx="3497262" cy="2622550"/>
          </a:xfrm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3327400"/>
            <a:ext cx="5086350" cy="5260975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EF4B23-D224-4FBF-8D08-5089836DBAAF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EF4B23-D224-4FBF-8D08-5089836DBAAF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9DB346-539F-4301-AAF6-20183B8389F4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One method is to uses place value disks.  Demonstrate the need to regroup – ten 10’s = one 100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3134BC-C6D8-4320-B61C-16EB5F8E2960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33B624-FB39-4323-AA14-C7008BF96A85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4F695A-90FB-4B06-9D98-E131DAF83060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4E36A5-0ABE-48D8-83A9-056C39982865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8864C-794F-4A0C-B93E-B0721FB34141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2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572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5726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15727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15728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B074BDA-4DA9-421E-9C62-FAD5B805B978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D696D0-8871-4AEB-9C83-6A0242EAF664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A9189-6227-48D3-AA83-0F5ED2253D8E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05BDC23-CA38-445C-9B83-1CC491246A7C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08/12/2015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08/12/2015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08/12/2015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08/12/2015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08/12/2015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08/12/2015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08/12/2015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B2CC7-E7D8-4992-B23B-470D4A8CBEB4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08/12/2015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08/12/2015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08/12/2015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08/12/2015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425B99-C22E-4AFB-841F-F311C4428AE6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E6EB7-DF95-4430-BCDD-8DC825AF1EC4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AE4984-00CB-4ECE-A848-6333F2C9389A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AF4100-75EA-40BF-82B6-442761F109ED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971618-3121-47DC-8088-D323E692D01E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9E7E83-E098-4C29-BE27-514E8A4874A1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7A13BD-322D-4AD5-AE69-036D0FFD4B1E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469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1470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1470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4FC0A5BD-0A88-49D7-90D6-E383D85E1E8E}" type="slidenum">
              <a:rPr lang="en-US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83A28-2DAE-452E-8B2B-9E16F5AE150E}" type="datetimeFigureOut">
              <a:rPr lang="it-IT" smtClean="0"/>
              <a:pPr/>
              <a:t>08/12/2015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54243" y="1079293"/>
            <a:ext cx="7608756" cy="2053652"/>
          </a:xfrm>
        </p:spPr>
        <p:txBody>
          <a:bodyPr/>
          <a:lstStyle/>
          <a:p>
            <a:r>
              <a:rPr lang="it-IT" sz="3600" dirty="0" smtClean="0"/>
              <a:t>Didattica speciale : </a:t>
            </a:r>
            <a:br>
              <a:rPr lang="it-IT" sz="3600" dirty="0" smtClean="0"/>
            </a:br>
            <a:r>
              <a:rPr lang="it-IT" sz="3600" dirty="0" smtClean="0"/>
              <a:t>codici del linguaggio logico e matematico</a:t>
            </a:r>
            <a:endParaRPr lang="en-US" sz="3600" dirty="0"/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39617" y="5528602"/>
            <a:ext cx="2729823" cy="572393"/>
          </a:xfrm>
        </p:spPr>
        <p:txBody>
          <a:bodyPr/>
          <a:lstStyle/>
          <a:p>
            <a:r>
              <a:rPr lang="en-US" sz="1560" dirty="0" smtClean="0"/>
              <a:t>12 </a:t>
            </a:r>
            <a:r>
              <a:rPr lang="en-US" sz="1600" dirty="0" err="1" smtClean="0"/>
              <a:t>d</a:t>
            </a:r>
            <a:r>
              <a:rPr lang="en-US" sz="1560" dirty="0" err="1" smtClean="0"/>
              <a:t>i</a:t>
            </a:r>
            <a:r>
              <a:rPr lang="en-US" sz="1600" dirty="0" err="1" smtClean="0"/>
              <a:t>c</a:t>
            </a:r>
            <a:r>
              <a:rPr lang="en-US" sz="1560" dirty="0" err="1" smtClean="0"/>
              <a:t>embre</a:t>
            </a:r>
            <a:r>
              <a:rPr lang="en-US" sz="1560" dirty="0" smtClean="0"/>
              <a:t> 2015</a:t>
            </a:r>
            <a:endParaRPr lang="en-US" sz="1560" dirty="0"/>
          </a:p>
        </p:txBody>
      </p:sp>
      <p:sp>
        <p:nvSpPr>
          <p:cNvPr id="6" name="Rettangolo 5"/>
          <p:cNvSpPr/>
          <p:nvPr/>
        </p:nvSpPr>
        <p:spPr>
          <a:xfrm>
            <a:off x="5546361" y="3357798"/>
            <a:ext cx="24583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Claudio </a:t>
            </a:r>
            <a:r>
              <a:rPr lang="en-US" dirty="0" err="1" smtClean="0"/>
              <a:t>Marchesano</a:t>
            </a:r>
            <a:endParaRPr lang="en-US" dirty="0"/>
          </a:p>
        </p:txBody>
      </p:sp>
      <p:pic>
        <p:nvPicPr>
          <p:cNvPr id="5" name="Immagine 4" descr="C:\Users\e.gnesotto\AppData\Local\Microsoft\Windows\Temporary Internet Files\Content.Word\LOGO2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6901" y="3827301"/>
            <a:ext cx="5090160" cy="1242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8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6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9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532226" y="3275428"/>
            <a:ext cx="4180451" cy="536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en-US" sz="156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883474" y="2878573"/>
            <a:ext cx="4293437" cy="52322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it-IT" sz="2800" kern="0" dirty="0" smtClean="0">
                <a:solidFill>
                  <a:schemeClr val="tx2"/>
                </a:solidFill>
              </a:rPr>
              <a:t>Il </a:t>
            </a:r>
            <a:r>
              <a:rPr lang="it-IT" sz="2800" kern="0" dirty="0" smtClean="0">
                <a:solidFill>
                  <a:srgbClr val="FF0000"/>
                </a:solidFill>
              </a:rPr>
              <a:t> metodo   </a:t>
            </a:r>
            <a:r>
              <a:rPr lang="it-IT" sz="2800" kern="0" dirty="0" smtClean="0">
                <a:solidFill>
                  <a:schemeClr val="tx2"/>
                </a:solidFill>
              </a:rPr>
              <a:t>Singapore</a:t>
            </a:r>
            <a:endParaRPr lang="it-IT" sz="2800" dirty="0"/>
          </a:p>
        </p:txBody>
      </p:sp>
      <p:sp>
        <p:nvSpPr>
          <p:cNvPr id="19" name="Rettangolo 18"/>
          <p:cNvSpPr/>
          <p:nvPr/>
        </p:nvSpPr>
        <p:spPr>
          <a:xfrm>
            <a:off x="1106213" y="3621817"/>
            <a:ext cx="2044950" cy="52322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it-IT" sz="2800" kern="0" dirty="0" smtClean="0">
                <a:solidFill>
                  <a:srgbClr val="FF0000"/>
                </a:solidFill>
              </a:rPr>
              <a:t>Prima</a:t>
            </a:r>
            <a:r>
              <a:rPr lang="it-IT" sz="2800" kern="0" dirty="0" smtClean="0">
                <a:solidFill>
                  <a:schemeClr val="tx2"/>
                </a:solidFill>
              </a:rPr>
              <a:t> parte</a:t>
            </a:r>
            <a:endParaRPr lang="it-IT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blue circ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26670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188" name="Group 44"/>
          <p:cNvGraphicFramePr>
            <a:graphicFrameLocks noGrp="1"/>
          </p:cNvGraphicFramePr>
          <p:nvPr/>
        </p:nvGraphicFramePr>
        <p:xfrm>
          <a:off x="304800" y="1219200"/>
          <a:ext cx="8534400" cy="5257800"/>
        </p:xfrm>
        <a:graphic>
          <a:graphicData uri="http://schemas.openxmlformats.org/drawingml/2006/table">
            <a:tbl>
              <a:tblPr/>
              <a:tblGrid>
                <a:gridCol w="2844800"/>
                <a:gridCol w="2844800"/>
                <a:gridCol w="2844800"/>
              </a:tblGrid>
              <a:tr h="736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    </a:t>
                      </a:r>
                      <a:r>
                        <a:rPr kumimoji="0" lang="en-US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Centinaia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Decine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Unità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37" name="Rectangle 45"/>
          <p:cNvSpPr>
            <a:spLocks noChangeArrowheads="1"/>
          </p:cNvSpPr>
          <p:nvPr/>
        </p:nvSpPr>
        <p:spPr bwMode="auto">
          <a:xfrm>
            <a:off x="0" y="5226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pic>
        <p:nvPicPr>
          <p:cNvPr id="5138" name="Picture 56" descr="blue circ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68000" y="2682000"/>
            <a:ext cx="512529" cy="485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9" name="Picture 57" descr="green circ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20000" y="25200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02" name="Picture 58" descr="green circ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40000" y="25200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03" name="Picture 59" descr="green circ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0000" y="25200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05" name="Picture 61" descr="green circ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0000" y="3240000"/>
            <a:ext cx="511786" cy="511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06" name="Picture 62" descr="green circ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40000" y="32400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07" name="Picture 63" descr="green circ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20000" y="32400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08" name="Picture 64" descr="green circ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0000" y="3960000"/>
            <a:ext cx="500063" cy="523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09" name="Picture 65" descr="green circ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40000" y="39600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10" name="Picture 66" descr="green circ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20000" y="39600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11" name="Picture 67" descr="green circ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40000" y="46800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12" name="Picture 68" descr="green circ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20000" y="46800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13" name="Picture 69" descr="red circl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00000" y="25200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14" name="Picture 70" descr="red circl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20000" y="25200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15" name="Picture 71" descr="red circl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40000" y="25200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16" name="Picture 72" descr="red circl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00000" y="32400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17" name="Picture 73" descr="red circl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20000" y="32400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18" name="Picture 74" descr="red circl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40000" y="32400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19" name="Picture 75" descr="Blue Circ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81200" y="2682000"/>
            <a:ext cx="500063" cy="516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295400" y="5153025"/>
            <a:ext cx="685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>
                <a:solidFill>
                  <a:srgbClr val="00206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4191000" y="5105400"/>
            <a:ext cx="685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dirty="0">
                <a:solidFill>
                  <a:srgbClr val="00206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086600" y="5105400"/>
            <a:ext cx="685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>
                <a:solidFill>
                  <a:srgbClr val="002060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28" name="Text Box 60"/>
          <p:cNvSpPr txBox="1">
            <a:spLocks noChangeArrowheads="1"/>
          </p:cNvSpPr>
          <p:nvPr/>
        </p:nvSpPr>
        <p:spPr bwMode="auto">
          <a:xfrm>
            <a:off x="1744394" y="182882"/>
            <a:ext cx="5205046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latin typeface="Comic Sans MS" pitchFamily="66" charset="0"/>
              </a:rPr>
              <a:t>230  +  86 </a:t>
            </a:r>
            <a:endParaRPr lang="en-US" sz="2000" dirty="0"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en-US" sz="2000" dirty="0">
                <a:latin typeface="Comic Sans MS" pitchFamily="66" charset="0"/>
              </a:rPr>
              <a:t> </a:t>
            </a:r>
          </a:p>
          <a:p>
            <a:pPr>
              <a:spcBef>
                <a:spcPct val="50000"/>
              </a:spcBef>
            </a:pPr>
            <a:endParaRPr lang="en-US" sz="2000" dirty="0">
              <a:latin typeface="Comic Sans MS" pitchFamily="66" charset="0"/>
            </a:endParaRPr>
          </a:p>
        </p:txBody>
      </p:sp>
      <p:grpSp>
        <p:nvGrpSpPr>
          <p:cNvPr id="30" name="Group 2"/>
          <p:cNvGrpSpPr>
            <a:grpSpLocks/>
          </p:cNvGrpSpPr>
          <p:nvPr/>
        </p:nvGrpSpPr>
        <p:grpSpPr bwMode="auto">
          <a:xfrm>
            <a:off x="5387928" y="280219"/>
            <a:ext cx="2940146" cy="732655"/>
            <a:chOff x="0" y="1536"/>
            <a:chExt cx="5675" cy="663"/>
          </a:xfrm>
        </p:grpSpPr>
        <p:grpSp>
          <p:nvGrpSpPr>
            <p:cNvPr id="31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8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9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3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6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7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3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4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5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0" name="Rettangolo 39"/>
          <p:cNvSpPr/>
          <p:nvPr/>
        </p:nvSpPr>
        <p:spPr>
          <a:xfrm>
            <a:off x="5845515" y="374524"/>
            <a:ext cx="2100703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chemeClr val="tx2"/>
                </a:solidFill>
              </a:rPr>
              <a:t>M</a:t>
            </a:r>
            <a:r>
              <a:rPr lang="en-US" dirty="0" err="1" smtClean="0">
                <a:solidFill>
                  <a:srgbClr val="FF0000"/>
                </a:solidFill>
              </a:rPr>
              <a:t>e</a:t>
            </a:r>
            <a:r>
              <a:rPr lang="en-US" dirty="0" err="1" smtClean="0">
                <a:solidFill>
                  <a:schemeClr val="tx2"/>
                </a:solidFill>
              </a:rPr>
              <a:t>t</a:t>
            </a:r>
            <a:r>
              <a:rPr lang="en-US" dirty="0" err="1" smtClean="0">
                <a:solidFill>
                  <a:srgbClr val="FF0000"/>
                </a:solidFill>
              </a:rPr>
              <a:t>od</a:t>
            </a:r>
            <a:r>
              <a:rPr lang="en-US" dirty="0" err="1" smtClean="0">
                <a:solidFill>
                  <a:schemeClr val="tx2"/>
                </a:solidFill>
              </a:rPr>
              <a:t>o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chemeClr val="tx2"/>
                </a:solidFill>
              </a:rPr>
              <a:t>in</a:t>
            </a:r>
            <a:r>
              <a:rPr lang="en-US" dirty="0" smtClean="0">
                <a:solidFill>
                  <a:srgbClr val="FF0000"/>
                </a:solidFill>
              </a:rPr>
              <a:t>ga</a:t>
            </a:r>
            <a:r>
              <a:rPr lang="en-US" dirty="0" smtClean="0">
                <a:solidFill>
                  <a:schemeClr val="tx2"/>
                </a:solidFill>
              </a:rPr>
              <a:t>por</a:t>
            </a:r>
            <a:r>
              <a:rPr lang="en-US" dirty="0" smtClean="0">
                <a:solidFill>
                  <a:srgbClr val="FF0000"/>
                </a:solidFill>
              </a:rPr>
              <a:t>e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endParaRPr lang="it-IT" dirty="0">
              <a:solidFill>
                <a:schemeClr val="tx2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6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6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6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6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6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6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6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6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6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6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6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6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6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6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6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6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6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6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6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6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6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6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6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6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6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6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6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6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6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6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6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6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6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6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6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/>
                                        <p:tgtEl>
                                          <p:spTgt spid="6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2" dur="500"/>
                                        <p:tgtEl>
                                          <p:spTgt spid="6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6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6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6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6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6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ounded Rectangle 18"/>
          <p:cNvSpPr/>
          <p:nvPr/>
        </p:nvSpPr>
        <p:spPr>
          <a:xfrm>
            <a:off x="1981200" y="3505200"/>
            <a:ext cx="1752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4648200" y="2362200"/>
            <a:ext cx="1752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4724400" y="4724400"/>
            <a:ext cx="1752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150" name="TextBox 21"/>
          <p:cNvSpPr txBox="1">
            <a:spLocks noChangeArrowheads="1"/>
          </p:cNvSpPr>
          <p:nvPr/>
        </p:nvSpPr>
        <p:spPr bwMode="auto">
          <a:xfrm>
            <a:off x="1981200" y="4800600"/>
            <a:ext cx="152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dirty="0" err="1" smtClean="0">
                <a:latin typeface="Comic Sans MS" pitchFamily="66" charset="0"/>
              </a:rPr>
              <a:t>totale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6151" name="Rectangle 22"/>
          <p:cNvSpPr>
            <a:spLocks noChangeArrowheads="1"/>
          </p:cNvSpPr>
          <p:nvPr/>
        </p:nvSpPr>
        <p:spPr bwMode="auto">
          <a:xfrm>
            <a:off x="5097391" y="3581400"/>
            <a:ext cx="9669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</a:rPr>
              <a:t>parte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6152" name="Rectangle 23"/>
          <p:cNvSpPr>
            <a:spLocks noChangeArrowheads="1"/>
          </p:cNvSpPr>
          <p:nvPr/>
        </p:nvSpPr>
        <p:spPr bwMode="auto">
          <a:xfrm>
            <a:off x="5173591" y="6019800"/>
            <a:ext cx="9669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</a:rPr>
              <a:t>parte</a:t>
            </a:r>
            <a:endParaRPr lang="en-US" sz="2400" dirty="0">
              <a:latin typeface="Comic Sans MS" pitchFamily="66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3657600" y="2967697"/>
            <a:ext cx="990600" cy="6477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endCxn id="21" idx="1"/>
          </p:cNvCxnSpPr>
          <p:nvPr/>
        </p:nvCxnSpPr>
        <p:spPr>
          <a:xfrm>
            <a:off x="3733800" y="4572000"/>
            <a:ext cx="990600" cy="8001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524000" y="3657600"/>
            <a:ext cx="2667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0" dirty="0">
                <a:solidFill>
                  <a:srgbClr val="FF0000"/>
                </a:solidFill>
                <a:latin typeface="Comic Sans MS" pitchFamily="66" charset="0"/>
              </a:rPr>
              <a:t>316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953000" y="4876800"/>
            <a:ext cx="1295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0" dirty="0">
                <a:latin typeface="Comic Sans MS" pitchFamily="66" charset="0"/>
              </a:rPr>
              <a:t>86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419600" y="2514600"/>
            <a:ext cx="2133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0" dirty="0">
                <a:latin typeface="Comic Sans MS" pitchFamily="66" charset="0"/>
              </a:rPr>
              <a:t>230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057399" y="914401"/>
            <a:ext cx="545474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Addizione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con </a:t>
            </a:r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numeri</a:t>
            </a:r>
            <a:endParaRPr lang="en-US" sz="4000" b="1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2133600" y="1702191"/>
            <a:ext cx="122857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parte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3228535" y="1684606"/>
            <a:ext cx="685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+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3573195" y="1688123"/>
            <a:ext cx="12942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Comic Sans MS" pitchFamily="66" charset="0"/>
              </a:rPr>
              <a:t>parte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842803" y="1698673"/>
            <a:ext cx="685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=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5342207" y="1670539"/>
            <a:ext cx="2133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totale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4" grpId="0"/>
      <p:bldP spid="18" grpId="0"/>
      <p:bldP spid="25" grpId="0"/>
      <p:bldP spid="27" grpId="0"/>
      <p:bldP spid="29" grpId="0"/>
      <p:bldP spid="30" grpId="0"/>
      <p:bldP spid="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MC900436366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169983"/>
            <a:ext cx="2165253" cy="2165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Text Box 8"/>
          <p:cNvSpPr txBox="1">
            <a:spLocks noChangeArrowheads="1"/>
          </p:cNvSpPr>
          <p:nvPr/>
        </p:nvSpPr>
        <p:spPr bwMode="auto">
          <a:xfrm>
            <a:off x="2133600" y="2362200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Comic Sans MS" pitchFamily="66" charset="0"/>
              </a:rPr>
              <a:t>a)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Quanti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pallon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ho </a:t>
            </a:r>
            <a:r>
              <a:rPr lang="it-IT" sz="2400" dirty="0" err="1" smtClean="0">
                <a:latin typeface="Arial" pitchFamily="34" charset="0"/>
                <a:cs typeface="Arial" pitchFamily="34" charset="0"/>
              </a:rPr>
              <a:t>co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mprato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tutto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Comic Sans MS" pitchFamily="66" charset="0"/>
              </a:rPr>
              <a:t>?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581400" y="3200400"/>
            <a:ext cx="1981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Comic Sans MS" pitchFamily="66" charset="0"/>
              </a:rPr>
              <a:t>230 + 86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429000" y="3200400"/>
            <a:ext cx="3810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32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657600" y="3200400"/>
            <a:ext cx="4495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300+16=316 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286000" y="4191000"/>
            <a:ext cx="5791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ho </a:t>
            </a:r>
            <a:r>
              <a:rPr lang="it-IT" sz="3200" dirty="0" err="1" smtClean="0">
                <a:latin typeface="Arial" pitchFamily="34" charset="0"/>
                <a:cs typeface="Arial" pitchFamily="34" charset="0"/>
              </a:rPr>
              <a:t>co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mprato</a:t>
            </a:r>
            <a:r>
              <a:rPr lang="en-US" sz="3200" dirty="0" smtClean="0">
                <a:solidFill>
                  <a:srgbClr val="002060"/>
                </a:solidFill>
                <a:latin typeface="Comic Sans MS" pitchFamily="66" charset="0"/>
              </a:rPr>
              <a:t> 316</a:t>
            </a:r>
            <a:r>
              <a:rPr lang="en-US" sz="3200" dirty="0" smtClean="0">
                <a:latin typeface="Comic Sans MS" pitchFamily="66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pallon</a:t>
            </a:r>
            <a:r>
              <a:rPr lang="it-IT" sz="32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ini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tutto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Comic Sans MS" pitchFamily="66" charset="0"/>
              </a:rPr>
              <a:t>.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885070" y="281353"/>
            <a:ext cx="6035041" cy="138499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dirty="0" smtClean="0"/>
              <a:t>Co</a:t>
            </a:r>
            <a:r>
              <a:rPr lang="en-US" sz="2400" dirty="0" err="1" smtClean="0">
                <a:latin typeface="Comic Sans MS" pitchFamily="66" charset="0"/>
              </a:rPr>
              <a:t>mpro</a:t>
            </a:r>
            <a:r>
              <a:rPr lang="en-US" sz="2400" dirty="0" smtClean="0">
                <a:latin typeface="Comic Sans MS" pitchFamily="66" charset="0"/>
              </a:rPr>
              <a:t> 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mattina</a:t>
            </a:r>
            <a:r>
              <a:rPr lang="en-US" sz="2400" dirty="0" smtClean="0">
                <a:latin typeface="Comic Sans MS" pitchFamily="66" charset="0"/>
              </a:rPr>
              <a:t>   230 </a:t>
            </a:r>
            <a:r>
              <a:rPr lang="en-US" sz="2400" dirty="0" err="1" smtClean="0">
                <a:latin typeface="Comic Sans MS" pitchFamily="66" charset="0"/>
              </a:rPr>
              <a:t>pallon</a:t>
            </a:r>
            <a:r>
              <a:rPr lang="it-IT" sz="2400" dirty="0" smtClean="0"/>
              <a:t>c</a:t>
            </a:r>
            <a:r>
              <a:rPr lang="en-US" sz="2400" dirty="0" err="1" smtClean="0">
                <a:latin typeface="Comic Sans MS" pitchFamily="66" charset="0"/>
              </a:rPr>
              <a:t>ini</a:t>
            </a:r>
            <a:r>
              <a:rPr lang="en-US" sz="2400" dirty="0" smtClean="0">
                <a:latin typeface="Comic Sans MS" pitchFamily="66" charset="0"/>
              </a:rPr>
              <a:t>   per </a:t>
            </a:r>
            <a:r>
              <a:rPr lang="en-US" sz="2400" dirty="0" err="1" smtClean="0">
                <a:latin typeface="Comic Sans MS" pitchFamily="66" charset="0"/>
              </a:rPr>
              <a:t>una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festa</a:t>
            </a:r>
            <a:r>
              <a:rPr lang="en-US" sz="2400" dirty="0" smtClean="0">
                <a:latin typeface="Comic Sans MS" pitchFamily="66" charset="0"/>
              </a:rPr>
              <a:t> .                                                      </a:t>
            </a:r>
          </a:p>
          <a:p>
            <a:pPr>
              <a:spcBef>
                <a:spcPct val="50000"/>
              </a:spcBef>
            </a:pPr>
            <a:r>
              <a:rPr lang="it-IT" sz="2400" dirty="0" smtClean="0"/>
              <a:t>Co</a:t>
            </a:r>
            <a:r>
              <a:rPr lang="en-US" sz="2400" dirty="0" err="1" smtClean="0">
                <a:latin typeface="Comic Sans MS" pitchFamily="66" charset="0"/>
              </a:rPr>
              <a:t>mpro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altri</a:t>
            </a:r>
            <a:r>
              <a:rPr lang="en-US" sz="2400" dirty="0" smtClean="0">
                <a:latin typeface="Comic Sans MS" pitchFamily="66" charset="0"/>
              </a:rPr>
              <a:t> 86 </a:t>
            </a:r>
            <a:r>
              <a:rPr lang="en-US" sz="2400" dirty="0" err="1" smtClean="0">
                <a:latin typeface="Comic Sans MS" pitchFamily="66" charset="0"/>
              </a:rPr>
              <a:t>pallon</a:t>
            </a:r>
            <a:r>
              <a:rPr lang="it-IT" sz="2400" dirty="0" smtClean="0"/>
              <a:t>c</a:t>
            </a:r>
            <a:r>
              <a:rPr lang="en-US" sz="2400" dirty="0" err="1" smtClean="0">
                <a:latin typeface="Comic Sans MS" pitchFamily="66" charset="0"/>
              </a:rPr>
              <a:t>ini</a:t>
            </a:r>
            <a:r>
              <a:rPr lang="en-US" sz="2400" dirty="0" smtClean="0">
                <a:latin typeface="Comic Sans MS" pitchFamily="66" charset="0"/>
              </a:rPr>
              <a:t>  </a:t>
            </a:r>
            <a:r>
              <a:rPr lang="en-US" sz="2400" dirty="0" err="1" smtClean="0">
                <a:latin typeface="Comic Sans MS" pitchFamily="66" charset="0"/>
              </a:rPr>
              <a:t>nel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pomeriggio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7" grpId="1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 descr="MC900436366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54391"/>
            <a:ext cx="2094914" cy="2094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Text Box 8"/>
          <p:cNvSpPr txBox="1">
            <a:spLocks noChangeArrowheads="1"/>
          </p:cNvSpPr>
          <p:nvPr/>
        </p:nvSpPr>
        <p:spPr bwMode="auto">
          <a:xfrm>
            <a:off x="2133600" y="2362200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Comic Sans MS" pitchFamily="66" charset="0"/>
              </a:rPr>
              <a:t>a)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Quanti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pallon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ho </a:t>
            </a:r>
            <a:r>
              <a:rPr lang="it-IT" sz="2400" dirty="0" err="1" smtClean="0">
                <a:latin typeface="Arial" pitchFamily="34" charset="0"/>
                <a:cs typeface="Arial" pitchFamily="34" charset="0"/>
              </a:rPr>
              <a:t>co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mprato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tutto</a:t>
            </a:r>
            <a:r>
              <a:rPr lang="en-US" sz="2400" dirty="0" smtClean="0">
                <a:latin typeface="Comic Sans MS" pitchFamily="66" charset="0"/>
              </a:rPr>
              <a:t>?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133600" y="3048000"/>
            <a:ext cx="6096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arenR" startAt="2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Quanti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pallon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ho </a:t>
            </a:r>
            <a:r>
              <a:rPr lang="it-IT" sz="2400" dirty="0" err="1" smtClean="0">
                <a:latin typeface="Arial" pitchFamily="34" charset="0"/>
                <a:cs typeface="Arial" pitchFamily="34" charset="0"/>
              </a:rPr>
              <a:t>co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mprato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più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la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mattina</a:t>
            </a:r>
            <a:r>
              <a:rPr lang="en-US" sz="2400" dirty="0" smtClean="0">
                <a:latin typeface="Comic Sans MS" pitchFamily="66" charset="0"/>
              </a:rPr>
              <a:t>?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885070" y="281353"/>
            <a:ext cx="6035041" cy="138499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dirty="0" smtClean="0"/>
              <a:t>Co</a:t>
            </a:r>
            <a:r>
              <a:rPr lang="en-US" sz="2400" dirty="0" err="1" smtClean="0">
                <a:latin typeface="Comic Sans MS" pitchFamily="66" charset="0"/>
              </a:rPr>
              <a:t>mpro</a:t>
            </a:r>
            <a:r>
              <a:rPr lang="en-US" sz="2400" dirty="0" smtClean="0">
                <a:latin typeface="Comic Sans MS" pitchFamily="66" charset="0"/>
              </a:rPr>
              <a:t> 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mattina</a:t>
            </a:r>
            <a:r>
              <a:rPr lang="en-US" sz="2400" dirty="0" smtClean="0">
                <a:latin typeface="Comic Sans MS" pitchFamily="66" charset="0"/>
              </a:rPr>
              <a:t>   230 </a:t>
            </a:r>
            <a:r>
              <a:rPr lang="en-US" sz="2400" dirty="0" err="1" smtClean="0">
                <a:latin typeface="Comic Sans MS" pitchFamily="66" charset="0"/>
              </a:rPr>
              <a:t>pallon</a:t>
            </a:r>
            <a:r>
              <a:rPr lang="it-IT" sz="2400" dirty="0" smtClean="0"/>
              <a:t>c</a:t>
            </a:r>
            <a:r>
              <a:rPr lang="en-US" sz="2400" dirty="0" err="1" smtClean="0">
                <a:latin typeface="Comic Sans MS" pitchFamily="66" charset="0"/>
              </a:rPr>
              <a:t>ini</a:t>
            </a:r>
            <a:r>
              <a:rPr lang="en-US" sz="2400" dirty="0" smtClean="0">
                <a:latin typeface="Comic Sans MS" pitchFamily="66" charset="0"/>
              </a:rPr>
              <a:t>   per </a:t>
            </a:r>
            <a:r>
              <a:rPr lang="en-US" sz="2400" dirty="0" err="1" smtClean="0">
                <a:latin typeface="Comic Sans MS" pitchFamily="66" charset="0"/>
              </a:rPr>
              <a:t>una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festa</a:t>
            </a:r>
            <a:r>
              <a:rPr lang="en-US" sz="2400" dirty="0" smtClean="0">
                <a:latin typeface="Comic Sans MS" pitchFamily="66" charset="0"/>
              </a:rPr>
              <a:t> .                                                      </a:t>
            </a:r>
          </a:p>
          <a:p>
            <a:pPr>
              <a:spcBef>
                <a:spcPct val="50000"/>
              </a:spcBef>
            </a:pPr>
            <a:r>
              <a:rPr lang="it-IT" sz="2400" dirty="0" smtClean="0"/>
              <a:t>Co</a:t>
            </a:r>
            <a:r>
              <a:rPr lang="en-US" sz="2400" dirty="0" err="1" smtClean="0">
                <a:latin typeface="Comic Sans MS" pitchFamily="66" charset="0"/>
              </a:rPr>
              <a:t>mpro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altri</a:t>
            </a:r>
            <a:r>
              <a:rPr lang="en-US" sz="2400" dirty="0" smtClean="0">
                <a:latin typeface="Comic Sans MS" pitchFamily="66" charset="0"/>
              </a:rPr>
              <a:t> 86 </a:t>
            </a:r>
            <a:r>
              <a:rPr lang="en-US" sz="2400" dirty="0" err="1" smtClean="0">
                <a:latin typeface="Comic Sans MS" pitchFamily="66" charset="0"/>
              </a:rPr>
              <a:t>pallon</a:t>
            </a:r>
            <a:r>
              <a:rPr lang="it-IT" sz="2400" dirty="0" smtClean="0"/>
              <a:t>c</a:t>
            </a:r>
            <a:r>
              <a:rPr lang="en-US" sz="2400" dirty="0" err="1" smtClean="0">
                <a:latin typeface="Comic Sans MS" pitchFamily="66" charset="0"/>
              </a:rPr>
              <a:t>ini</a:t>
            </a:r>
            <a:r>
              <a:rPr lang="en-US" sz="2400" dirty="0" smtClean="0">
                <a:latin typeface="Comic Sans MS" pitchFamily="66" charset="0"/>
              </a:rPr>
              <a:t>  </a:t>
            </a:r>
            <a:r>
              <a:rPr lang="en-US" sz="2400" dirty="0" err="1" smtClean="0">
                <a:latin typeface="Comic Sans MS" pitchFamily="66" charset="0"/>
              </a:rPr>
              <a:t>nel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pomeriggio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9"/>
          <p:cNvSpPr>
            <a:spLocks noChangeArrowheads="1"/>
          </p:cNvSpPr>
          <p:nvPr/>
        </p:nvSpPr>
        <p:spPr bwMode="auto">
          <a:xfrm>
            <a:off x="1780735" y="1935480"/>
            <a:ext cx="6096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arenR" startAt="2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Quanti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pallon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ho </a:t>
            </a:r>
            <a:r>
              <a:rPr lang="it-IT" sz="2400" dirty="0" err="1" smtClean="0">
                <a:latin typeface="Arial" pitchFamily="34" charset="0"/>
                <a:cs typeface="Arial" pitchFamily="34" charset="0"/>
              </a:rPr>
              <a:t>co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mprato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più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la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mattina</a:t>
            </a:r>
            <a:r>
              <a:rPr lang="en-US" sz="2400" dirty="0" smtClean="0">
                <a:latin typeface="Comic Sans MS" pitchFamily="66" charset="0"/>
              </a:rPr>
              <a:t>?</a:t>
            </a:r>
            <a:endParaRPr lang="en-US" sz="2400" dirty="0">
              <a:latin typeface="Comic Sans MS" pitchFamily="66" charset="0"/>
            </a:endParaRPr>
          </a:p>
        </p:txBody>
      </p:sp>
      <p:pic>
        <p:nvPicPr>
          <p:cNvPr id="9220" name="Picture 5" descr="MC900436366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9828" y="103164"/>
            <a:ext cx="1486485" cy="1486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2438400" y="3657600"/>
            <a:ext cx="5715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95422" y="3703061"/>
            <a:ext cx="19143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0070C0"/>
                </a:solidFill>
                <a:latin typeface="Comic Sans MS" pitchFamily="66" charset="0"/>
              </a:rPr>
              <a:t>Mattina</a:t>
            </a:r>
            <a:endParaRPr lang="en-US" sz="28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38400" y="4648200"/>
            <a:ext cx="2438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95423" y="4780648"/>
            <a:ext cx="19976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FF0000"/>
                </a:solidFill>
                <a:latin typeface="Comic Sans MS" pitchFamily="66" charset="0"/>
              </a:rPr>
              <a:t>Pomeriggio</a:t>
            </a:r>
            <a:endParaRPr lang="en-US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876800" y="2590800"/>
            <a:ext cx="76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omic Sans MS" pitchFamily="66" charset="0"/>
              </a:rPr>
              <a:t>230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429000" y="6096000"/>
            <a:ext cx="83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86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400800" y="6096000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Comic Sans MS" pitchFamily="66" charset="0"/>
              </a:rPr>
              <a:t>?</a:t>
            </a:r>
          </a:p>
        </p:txBody>
      </p:sp>
      <p:sp>
        <p:nvSpPr>
          <p:cNvPr id="18" name="Left Brace 17"/>
          <p:cNvSpPr/>
          <p:nvPr/>
        </p:nvSpPr>
        <p:spPr>
          <a:xfrm rot="16200000" flipH="1">
            <a:off x="5067300" y="419100"/>
            <a:ext cx="457200" cy="57150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Left Brace 18"/>
          <p:cNvSpPr/>
          <p:nvPr/>
        </p:nvSpPr>
        <p:spPr>
          <a:xfrm rot="5400000" flipH="1">
            <a:off x="3429000" y="4572000"/>
            <a:ext cx="457200" cy="24384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Left Brace 19"/>
          <p:cNvSpPr/>
          <p:nvPr/>
        </p:nvSpPr>
        <p:spPr>
          <a:xfrm rot="5400000" flipH="1">
            <a:off x="6324600" y="4191000"/>
            <a:ext cx="457200" cy="32004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1885070" y="281353"/>
            <a:ext cx="6035041" cy="138499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dirty="0" smtClean="0"/>
              <a:t>Co</a:t>
            </a:r>
            <a:r>
              <a:rPr lang="en-US" sz="2400" dirty="0" err="1" smtClean="0">
                <a:latin typeface="Comic Sans MS" pitchFamily="66" charset="0"/>
              </a:rPr>
              <a:t>mpro</a:t>
            </a:r>
            <a:r>
              <a:rPr lang="en-US" sz="2400" dirty="0" smtClean="0">
                <a:latin typeface="Comic Sans MS" pitchFamily="66" charset="0"/>
              </a:rPr>
              <a:t> 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mattina</a:t>
            </a:r>
            <a:r>
              <a:rPr lang="en-US" sz="2400" dirty="0" smtClean="0">
                <a:latin typeface="Comic Sans MS" pitchFamily="66" charset="0"/>
              </a:rPr>
              <a:t>   230 </a:t>
            </a:r>
            <a:r>
              <a:rPr lang="en-US" sz="2400" dirty="0" err="1" smtClean="0">
                <a:latin typeface="Comic Sans MS" pitchFamily="66" charset="0"/>
              </a:rPr>
              <a:t>pallon</a:t>
            </a:r>
            <a:r>
              <a:rPr lang="it-IT" sz="2400" dirty="0" smtClean="0"/>
              <a:t>c</a:t>
            </a:r>
            <a:r>
              <a:rPr lang="en-US" sz="2400" dirty="0" err="1" smtClean="0">
                <a:latin typeface="Comic Sans MS" pitchFamily="66" charset="0"/>
              </a:rPr>
              <a:t>ini</a:t>
            </a:r>
            <a:r>
              <a:rPr lang="en-US" sz="2400" dirty="0" smtClean="0">
                <a:latin typeface="Comic Sans MS" pitchFamily="66" charset="0"/>
              </a:rPr>
              <a:t>   per </a:t>
            </a:r>
            <a:r>
              <a:rPr lang="en-US" sz="2400" dirty="0" err="1" smtClean="0">
                <a:latin typeface="Comic Sans MS" pitchFamily="66" charset="0"/>
              </a:rPr>
              <a:t>una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festa</a:t>
            </a:r>
            <a:r>
              <a:rPr lang="en-US" sz="2400" dirty="0" smtClean="0">
                <a:latin typeface="Comic Sans MS" pitchFamily="66" charset="0"/>
              </a:rPr>
              <a:t> .                                                      </a:t>
            </a:r>
          </a:p>
          <a:p>
            <a:pPr>
              <a:spcBef>
                <a:spcPct val="50000"/>
              </a:spcBef>
            </a:pPr>
            <a:r>
              <a:rPr lang="it-IT" sz="2400" dirty="0" smtClean="0"/>
              <a:t>Co</a:t>
            </a:r>
            <a:r>
              <a:rPr lang="en-US" sz="2400" dirty="0" err="1" smtClean="0">
                <a:latin typeface="Comic Sans MS" pitchFamily="66" charset="0"/>
              </a:rPr>
              <a:t>mpro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altri</a:t>
            </a:r>
            <a:r>
              <a:rPr lang="en-US" sz="2400" dirty="0" smtClean="0">
                <a:latin typeface="Comic Sans MS" pitchFamily="66" charset="0"/>
              </a:rPr>
              <a:t> 86 </a:t>
            </a:r>
            <a:r>
              <a:rPr lang="en-US" sz="2400" dirty="0" err="1" smtClean="0">
                <a:latin typeface="Comic Sans MS" pitchFamily="66" charset="0"/>
              </a:rPr>
              <a:t>pallon</a:t>
            </a:r>
            <a:r>
              <a:rPr lang="it-IT" sz="2400" dirty="0" smtClean="0"/>
              <a:t>c</a:t>
            </a:r>
            <a:r>
              <a:rPr lang="en-US" sz="2400" dirty="0" err="1" smtClean="0">
                <a:latin typeface="Comic Sans MS" pitchFamily="66" charset="0"/>
              </a:rPr>
              <a:t>ini</a:t>
            </a:r>
            <a:r>
              <a:rPr lang="en-US" sz="2400" dirty="0" smtClean="0">
                <a:latin typeface="Comic Sans MS" pitchFamily="66" charset="0"/>
              </a:rPr>
              <a:t>  </a:t>
            </a:r>
            <a:r>
              <a:rPr lang="en-US" sz="2400" dirty="0" err="1" smtClean="0">
                <a:latin typeface="Comic Sans MS" pitchFamily="66" charset="0"/>
              </a:rPr>
              <a:t>nel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pomeriggio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/>
      <p:bldP spid="14" grpId="0"/>
      <p:bldP spid="16" grpId="0"/>
      <p:bldP spid="15" grpId="0"/>
      <p:bldP spid="18" grpId="0" animBg="1"/>
      <p:bldP spid="19" grpId="0" animBg="1"/>
      <p:bldP spid="2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5" descr="blue circ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26670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7" name="Rectangle 45"/>
          <p:cNvSpPr>
            <a:spLocks noChangeArrowheads="1"/>
          </p:cNvSpPr>
          <p:nvPr/>
        </p:nvSpPr>
        <p:spPr bwMode="auto">
          <a:xfrm>
            <a:off x="0" y="5226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pic>
        <p:nvPicPr>
          <p:cNvPr id="6200" name="Picture 56" descr="blue circ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26670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9" name="Picture 59" descr="green circ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9000" y="27432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1" name="Picture 61" descr="green circ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14800" y="27432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08" name="Picture 64" descr="green circ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24400" y="27432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74" descr="red circ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24600" y="28194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74" descr="red circ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34200" y="28194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74" descr="red circ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67600" y="28194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74" descr="red circ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77200" y="28194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74" descr="red circ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24600" y="34290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74" descr="red circ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34200" y="34290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74" descr="red circ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43800" y="34290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74" descr="red circ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53400" y="3386138"/>
            <a:ext cx="500063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74" descr="red circ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24600" y="40386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74" descr="red circ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91338" y="4038600"/>
            <a:ext cx="500062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Picture 59" descr="green circ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9000" y="34290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" name="Picture 59" descr="green circ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14800" y="34290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Picture 59" descr="green circ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24400" y="34290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59" descr="green circ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9000" y="40386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59" descr="green circ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14800" y="40386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" name="Picture 59" descr="green circ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24400" y="4071938"/>
            <a:ext cx="500063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" name="Picture 59" descr="green circ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9000" y="46482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" name="Picture 59" descr="green circ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14800" y="46482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" name="Picture 59" descr="green circ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24400" y="46482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" name="Picture 59" descr="green circ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9000" y="5334000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1295400" y="5029200"/>
            <a:ext cx="685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>
                <a:solidFill>
                  <a:srgbClr val="00206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4267200" y="5105400"/>
            <a:ext cx="685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>
                <a:solidFill>
                  <a:srgbClr val="00206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7010400" y="5029200"/>
            <a:ext cx="685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>
                <a:solidFill>
                  <a:srgbClr val="002060"/>
                </a:solidFill>
                <a:latin typeface="Comic Sans MS" pitchFamily="66" charset="0"/>
              </a:rPr>
              <a:t>4</a:t>
            </a:r>
          </a:p>
        </p:txBody>
      </p:sp>
      <p:graphicFrame>
        <p:nvGraphicFramePr>
          <p:cNvPr id="6188" name="Group 44"/>
          <p:cNvGraphicFramePr>
            <a:graphicFrameLocks noGrp="1"/>
          </p:cNvGraphicFramePr>
          <p:nvPr/>
        </p:nvGraphicFramePr>
        <p:xfrm>
          <a:off x="304800" y="1447800"/>
          <a:ext cx="8534400" cy="5257800"/>
        </p:xfrm>
        <a:graphic>
          <a:graphicData uri="http://schemas.openxmlformats.org/drawingml/2006/table">
            <a:tbl>
              <a:tblPr/>
              <a:tblGrid>
                <a:gridCol w="2844800"/>
                <a:gridCol w="2844800"/>
                <a:gridCol w="2844800"/>
              </a:tblGrid>
              <a:tr h="736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    </a:t>
                      </a:r>
                      <a:r>
                        <a:rPr kumimoji="0" lang="en-US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Centinaia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Decine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Unità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" name="Text Box 60"/>
          <p:cNvSpPr txBox="1">
            <a:spLocks noChangeArrowheads="1"/>
          </p:cNvSpPr>
          <p:nvPr/>
        </p:nvSpPr>
        <p:spPr bwMode="auto">
          <a:xfrm>
            <a:off x="1744394" y="182882"/>
            <a:ext cx="5205046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latin typeface="Comic Sans MS" pitchFamily="66" charset="0"/>
              </a:rPr>
              <a:t>230  -  86 </a:t>
            </a:r>
            <a:endParaRPr lang="en-US" sz="2000" dirty="0"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en-US" sz="2000" dirty="0">
                <a:latin typeface="Comic Sans MS" pitchFamily="66" charset="0"/>
              </a:rPr>
              <a:t> </a:t>
            </a:r>
          </a:p>
          <a:p>
            <a:pPr>
              <a:spcBef>
                <a:spcPct val="50000"/>
              </a:spcBef>
            </a:pPr>
            <a:endParaRPr lang="en-US" sz="2000" dirty="0">
              <a:latin typeface="Comic Sans MS" pitchFamily="66" charset="0"/>
            </a:endParaRPr>
          </a:p>
        </p:txBody>
      </p:sp>
      <p:grpSp>
        <p:nvGrpSpPr>
          <p:cNvPr id="39" name="Group 2"/>
          <p:cNvGrpSpPr>
            <a:grpSpLocks/>
          </p:cNvGrpSpPr>
          <p:nvPr/>
        </p:nvGrpSpPr>
        <p:grpSpPr bwMode="auto">
          <a:xfrm>
            <a:off x="5387928" y="280219"/>
            <a:ext cx="2940146" cy="732655"/>
            <a:chOff x="0" y="1536"/>
            <a:chExt cx="5675" cy="663"/>
          </a:xfrm>
        </p:grpSpPr>
        <p:grpSp>
          <p:nvGrpSpPr>
            <p:cNvPr id="40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7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58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41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55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56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42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4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59" name="Rettangolo 58"/>
          <p:cNvSpPr/>
          <p:nvPr/>
        </p:nvSpPr>
        <p:spPr>
          <a:xfrm>
            <a:off x="5845515" y="374524"/>
            <a:ext cx="2100703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chemeClr val="tx2"/>
                </a:solidFill>
              </a:rPr>
              <a:t>M</a:t>
            </a:r>
            <a:r>
              <a:rPr lang="en-US" dirty="0" err="1" smtClean="0">
                <a:solidFill>
                  <a:srgbClr val="FF0000"/>
                </a:solidFill>
              </a:rPr>
              <a:t>e</a:t>
            </a:r>
            <a:r>
              <a:rPr lang="en-US" dirty="0" err="1" smtClean="0">
                <a:solidFill>
                  <a:schemeClr val="tx2"/>
                </a:solidFill>
              </a:rPr>
              <a:t>t</a:t>
            </a:r>
            <a:r>
              <a:rPr lang="en-US" dirty="0" err="1" smtClean="0">
                <a:solidFill>
                  <a:srgbClr val="FF0000"/>
                </a:solidFill>
              </a:rPr>
              <a:t>od</a:t>
            </a:r>
            <a:r>
              <a:rPr lang="en-US" dirty="0" err="1" smtClean="0">
                <a:solidFill>
                  <a:schemeClr val="tx2"/>
                </a:solidFill>
              </a:rPr>
              <a:t>o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chemeClr val="tx2"/>
                </a:solidFill>
              </a:rPr>
              <a:t>in</a:t>
            </a:r>
            <a:r>
              <a:rPr lang="en-US" dirty="0" smtClean="0">
                <a:solidFill>
                  <a:srgbClr val="FF0000"/>
                </a:solidFill>
              </a:rPr>
              <a:t>ga</a:t>
            </a:r>
            <a:r>
              <a:rPr lang="en-US" dirty="0" smtClean="0">
                <a:solidFill>
                  <a:schemeClr val="tx2"/>
                </a:solidFill>
              </a:rPr>
              <a:t>por</a:t>
            </a:r>
            <a:r>
              <a:rPr lang="en-US" dirty="0" smtClean="0">
                <a:solidFill>
                  <a:srgbClr val="FF0000"/>
                </a:solidFill>
              </a:rPr>
              <a:t>e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endParaRPr lang="it-IT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20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6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0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2" dur="5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5" dur="5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8" dur="5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1" dur="5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4" dur="5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7" dur="5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2" dur="2000" fill="hold"/>
                                        <p:tgtEl>
                                          <p:spTgt spid="620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6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6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4" dur="2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2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8" dur="2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2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2" dur="2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2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6" dur="2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2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0" dur="2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2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4" dur="2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2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8" dur="2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2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2" dur="2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2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ounded Rectangle 18"/>
          <p:cNvSpPr/>
          <p:nvPr/>
        </p:nvSpPr>
        <p:spPr>
          <a:xfrm>
            <a:off x="2209800" y="3657600"/>
            <a:ext cx="1752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4953000" y="2743200"/>
            <a:ext cx="1752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4953000" y="4724400"/>
            <a:ext cx="1752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270" name="TextBox 21"/>
          <p:cNvSpPr txBox="1">
            <a:spLocks noChangeArrowheads="1"/>
          </p:cNvSpPr>
          <p:nvPr/>
        </p:nvSpPr>
        <p:spPr bwMode="auto">
          <a:xfrm>
            <a:off x="2209800" y="5029200"/>
            <a:ext cx="152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dirty="0" err="1" smtClean="0">
                <a:latin typeface="Comic Sans MS" pitchFamily="66" charset="0"/>
              </a:rPr>
              <a:t>totale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1271" name="Rectangle 22"/>
          <p:cNvSpPr>
            <a:spLocks noChangeArrowheads="1"/>
          </p:cNvSpPr>
          <p:nvPr/>
        </p:nvSpPr>
        <p:spPr bwMode="auto">
          <a:xfrm>
            <a:off x="5410200" y="4038600"/>
            <a:ext cx="1103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</a:rPr>
              <a:t>parte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1272" name="Rectangle 23"/>
          <p:cNvSpPr>
            <a:spLocks noChangeArrowheads="1"/>
          </p:cNvSpPr>
          <p:nvPr/>
        </p:nvSpPr>
        <p:spPr bwMode="auto">
          <a:xfrm>
            <a:off x="5247250" y="6005732"/>
            <a:ext cx="11113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</a:rPr>
              <a:t>parte</a:t>
            </a:r>
            <a:endParaRPr lang="en-US" sz="2400" dirty="0">
              <a:latin typeface="Comic Sans MS" pitchFamily="66" charset="0"/>
            </a:endParaRPr>
          </a:p>
        </p:txBody>
      </p:sp>
      <p:cxnSp>
        <p:nvCxnSpPr>
          <p:cNvPr id="26" name="Straight Connector 25"/>
          <p:cNvCxnSpPr>
            <a:endCxn id="20" idx="1"/>
          </p:cNvCxnSpPr>
          <p:nvPr/>
        </p:nvCxnSpPr>
        <p:spPr>
          <a:xfrm flipV="1">
            <a:off x="3962400" y="3390900"/>
            <a:ext cx="990600" cy="6477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endCxn id="21" idx="1"/>
          </p:cNvCxnSpPr>
          <p:nvPr/>
        </p:nvCxnSpPr>
        <p:spPr>
          <a:xfrm>
            <a:off x="3962400" y="4572000"/>
            <a:ext cx="990600" cy="8001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676400" y="3810000"/>
            <a:ext cx="2667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0" dirty="0">
                <a:latin typeface="Comic Sans MS" pitchFamily="66" charset="0"/>
              </a:rPr>
              <a:t>230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181600" y="2895600"/>
            <a:ext cx="1295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0">
                <a:latin typeface="Comic Sans MS" pitchFamily="66" charset="0"/>
              </a:rPr>
              <a:t>86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724400" y="4876800"/>
            <a:ext cx="2133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0">
                <a:solidFill>
                  <a:srgbClr val="FF0000"/>
                </a:solidFill>
                <a:latin typeface="Comic Sans MS" pitchFamily="66" charset="0"/>
              </a:rPr>
              <a:t>144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222695" y="1927274"/>
            <a:ext cx="151110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err="1" smtClean="0">
                <a:latin typeface="Comic Sans MS" pitchFamily="66" charset="0"/>
              </a:rPr>
              <a:t>totale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733800" y="1930400"/>
            <a:ext cx="381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Comic Sans MS" pitchFamily="66" charset="0"/>
              </a:rPr>
              <a:t>-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191000" y="1905000"/>
            <a:ext cx="1295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parte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430128" y="1913206"/>
            <a:ext cx="35169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=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715000" y="1905000"/>
            <a:ext cx="1295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parte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378634" y="1055077"/>
            <a:ext cx="669856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Sottrazione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con </a:t>
            </a:r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numeri</a:t>
            </a:r>
            <a:endParaRPr lang="en-US" sz="4000" b="1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4" grpId="0"/>
      <p:bldP spid="17" grpId="0"/>
      <p:bldP spid="18" grpId="0"/>
      <p:bldP spid="22" grpId="0"/>
      <p:bldP spid="23" grpId="0"/>
      <p:bldP spid="24" grpId="0"/>
      <p:bldP spid="2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Box 1"/>
          <p:cNvSpPr txBox="1">
            <a:spLocks noChangeArrowheads="1"/>
          </p:cNvSpPr>
          <p:nvPr/>
        </p:nvSpPr>
        <p:spPr bwMode="auto">
          <a:xfrm>
            <a:off x="838200" y="381000"/>
            <a:ext cx="6673948" cy="707886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Francesca ha 686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fiori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. Ne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vende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una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parte. I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fiori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rimasti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Invenduti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sono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298.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Quanti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ne ha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venduti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?</a:t>
            </a:r>
            <a:endParaRPr lang="en-US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05000" y="3124200"/>
            <a:ext cx="6172200" cy="762000"/>
          </a:xfrm>
          <a:prstGeom prst="rect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648200" y="4419600"/>
            <a:ext cx="83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/>
              <a:t>686</a:t>
            </a:r>
          </a:p>
        </p:txBody>
      </p:sp>
      <p:sp>
        <p:nvSpPr>
          <p:cNvPr id="10" name="Rectangle 9"/>
          <p:cNvSpPr/>
          <p:nvPr/>
        </p:nvSpPr>
        <p:spPr>
          <a:xfrm>
            <a:off x="5181600" y="3124200"/>
            <a:ext cx="2895600" cy="7620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248400" y="1981200"/>
            <a:ext cx="83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/>
              <a:t>298 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276600" y="1981200"/>
            <a:ext cx="533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/>
              <a:t>?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645920" y="1195754"/>
            <a:ext cx="519097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</a:rPr>
              <a:t>Modello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della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Barra</a:t>
            </a:r>
            <a:r>
              <a:rPr lang="en-US" sz="2000" dirty="0" smtClean="0">
                <a:solidFill>
                  <a:srgbClr val="FF0000"/>
                </a:solidFill>
              </a:rPr>
              <a:t> – Bar </a:t>
            </a:r>
            <a:r>
              <a:rPr lang="en-US" sz="2000" dirty="0" err="1" smtClean="0">
                <a:solidFill>
                  <a:srgbClr val="FF0000"/>
                </a:solidFill>
              </a:rPr>
              <a:t>Modelling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810000" y="4876800"/>
            <a:ext cx="1600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686 - 298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810000" y="5410200"/>
            <a:ext cx="2438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686 – 300 + 2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791200" y="5410200"/>
            <a:ext cx="1600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= 386 + 2 = 388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856935" y="1758460"/>
            <a:ext cx="403039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Francesca ha </a:t>
            </a:r>
            <a:r>
              <a:rPr lang="en-US" sz="2000" dirty="0" err="1" smtClean="0">
                <a:solidFill>
                  <a:schemeClr val="tx2"/>
                </a:solidFill>
              </a:rPr>
              <a:t>venduto</a:t>
            </a:r>
            <a:r>
              <a:rPr lang="en-US" sz="2000" dirty="0" smtClean="0">
                <a:solidFill>
                  <a:schemeClr val="tx2"/>
                </a:solidFill>
              </a:rPr>
              <a:t> 388 </a:t>
            </a:r>
            <a:r>
              <a:rPr lang="en-US" sz="2000" dirty="0" err="1" smtClean="0">
                <a:solidFill>
                  <a:schemeClr val="tx2"/>
                </a:solidFill>
              </a:rPr>
              <a:t>fiori</a:t>
            </a:r>
            <a:r>
              <a:rPr lang="en-US" sz="2000" dirty="0" smtClean="0">
                <a:solidFill>
                  <a:schemeClr val="tx2"/>
                </a:solidFill>
              </a:rPr>
              <a:t>.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762000" y="3048000"/>
            <a:ext cx="990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 smtClean="0"/>
              <a:t>Modello</a:t>
            </a:r>
            <a:r>
              <a:rPr lang="en-US" dirty="0" smtClean="0"/>
              <a:t> a </a:t>
            </a:r>
            <a:r>
              <a:rPr lang="en-US" dirty="0" err="1" smtClean="0"/>
              <a:t>barra</a:t>
            </a:r>
            <a:endParaRPr lang="en-US" dirty="0"/>
          </a:p>
        </p:txBody>
      </p:sp>
      <p:sp>
        <p:nvSpPr>
          <p:cNvPr id="19" name="Right Brace 18"/>
          <p:cNvSpPr/>
          <p:nvPr/>
        </p:nvSpPr>
        <p:spPr>
          <a:xfrm rot="16200000" flipH="1">
            <a:off x="4800600" y="1066800"/>
            <a:ext cx="381000" cy="617220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ight Brace 19"/>
          <p:cNvSpPr/>
          <p:nvPr/>
        </p:nvSpPr>
        <p:spPr>
          <a:xfrm rot="5400000" flipH="1">
            <a:off x="6400800" y="1371600"/>
            <a:ext cx="381000" cy="281940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Right Brace 20"/>
          <p:cNvSpPr/>
          <p:nvPr/>
        </p:nvSpPr>
        <p:spPr>
          <a:xfrm rot="5400000" flipH="1">
            <a:off x="3314700" y="1181100"/>
            <a:ext cx="381000" cy="320040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3074" name="Picture 2" descr="C:\Users\mate\Desktop\ForoItalico\algebra\fior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72037" y="769359"/>
            <a:ext cx="1771963" cy="16502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10" grpId="0" animBg="1"/>
      <p:bldP spid="11" grpId="0"/>
      <p:bldP spid="12" grpId="0"/>
      <p:bldP spid="13" grpId="0"/>
      <p:bldP spid="14" grpId="0"/>
      <p:bldP spid="15" grpId="0"/>
      <p:bldP spid="16" grpId="0"/>
      <p:bldP spid="18" grpId="0"/>
      <p:bldP spid="19" grpId="0" animBg="1"/>
      <p:bldP spid="20" grpId="0" animBg="1"/>
      <p:bldP spid="2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1600200"/>
            <a:ext cx="8991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rot="5400000">
            <a:off x="4114800" y="3048000"/>
            <a:ext cx="3505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5400000">
            <a:off x="1066800" y="3048000"/>
            <a:ext cx="3505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342" name="TextBox 9"/>
          <p:cNvSpPr txBox="1">
            <a:spLocks noChangeArrowheads="1"/>
          </p:cNvSpPr>
          <p:nvPr/>
        </p:nvSpPr>
        <p:spPr bwMode="auto">
          <a:xfrm>
            <a:off x="6799384" y="1072661"/>
            <a:ext cx="16552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latin typeface="Comic Sans MS" pitchFamily="66" charset="0"/>
              </a:rPr>
              <a:t>unità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4343" name="TextBox 10"/>
          <p:cNvSpPr txBox="1">
            <a:spLocks noChangeArrowheads="1"/>
          </p:cNvSpPr>
          <p:nvPr/>
        </p:nvSpPr>
        <p:spPr bwMode="auto">
          <a:xfrm>
            <a:off x="3643532" y="1058595"/>
            <a:ext cx="15755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latin typeface="Comic Sans MS" pitchFamily="66" charset="0"/>
              </a:rPr>
              <a:t>decine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6102000" y="1908000"/>
            <a:ext cx="609600" cy="6096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933600" y="1908000"/>
            <a:ext cx="609600" cy="6096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763022" y="1908000"/>
            <a:ext cx="609600" cy="6096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6102000" y="2743200"/>
            <a:ext cx="609600" cy="6096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6933600" y="2743200"/>
            <a:ext cx="609600" cy="6096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7760677" y="2729133"/>
            <a:ext cx="609600" cy="6096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3060000" y="1908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3906000" y="1908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4752000" y="1908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3060000" y="2736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990600" y="1905000"/>
            <a:ext cx="609600" cy="609600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1828800" y="1905000"/>
            <a:ext cx="609600" cy="609600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356" name="TextBox 23"/>
          <p:cNvSpPr txBox="1">
            <a:spLocks noChangeArrowheads="1"/>
          </p:cNvSpPr>
          <p:nvPr/>
        </p:nvSpPr>
        <p:spPr bwMode="auto">
          <a:xfrm>
            <a:off x="267286" y="309489"/>
            <a:ext cx="241964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tx2"/>
                </a:solidFill>
              </a:rPr>
              <a:t>686 - 298</a:t>
            </a:r>
          </a:p>
        </p:txBody>
      </p:sp>
      <p:sp>
        <p:nvSpPr>
          <p:cNvPr id="25" name="Oval 24"/>
          <p:cNvSpPr/>
          <p:nvPr/>
        </p:nvSpPr>
        <p:spPr>
          <a:xfrm>
            <a:off x="152400" y="1905000"/>
            <a:ext cx="609600" cy="609600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152400" y="2743200"/>
            <a:ext cx="609600" cy="609600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990600" y="2743200"/>
            <a:ext cx="609600" cy="609600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1828800" y="2743200"/>
            <a:ext cx="609600" cy="609600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3906000" y="2736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4752000" y="2736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3906000" y="35814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2" name="Oval 31"/>
          <p:cNvSpPr/>
          <p:nvPr/>
        </p:nvSpPr>
        <p:spPr>
          <a:xfrm>
            <a:off x="3060000" y="35814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4752000" y="3582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4752000" y="43434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Oval 35"/>
          <p:cNvSpPr/>
          <p:nvPr/>
        </p:nvSpPr>
        <p:spPr>
          <a:xfrm>
            <a:off x="4752000" y="5184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4777200" y="60198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3906000" y="60198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9" name="Oval 38"/>
          <p:cNvSpPr/>
          <p:nvPr/>
        </p:nvSpPr>
        <p:spPr>
          <a:xfrm>
            <a:off x="3060000" y="60198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0" name="Oval 39"/>
          <p:cNvSpPr/>
          <p:nvPr/>
        </p:nvSpPr>
        <p:spPr>
          <a:xfrm>
            <a:off x="3906000" y="43434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1" name="Oval 40"/>
          <p:cNvSpPr/>
          <p:nvPr/>
        </p:nvSpPr>
        <p:spPr>
          <a:xfrm>
            <a:off x="3906000" y="51816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2" name="Oval 41"/>
          <p:cNvSpPr/>
          <p:nvPr/>
        </p:nvSpPr>
        <p:spPr>
          <a:xfrm>
            <a:off x="3060000" y="51816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3" name="Oval 42"/>
          <p:cNvSpPr/>
          <p:nvPr/>
        </p:nvSpPr>
        <p:spPr>
          <a:xfrm>
            <a:off x="3060000" y="43434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4" name="Oval 43"/>
          <p:cNvSpPr/>
          <p:nvPr/>
        </p:nvSpPr>
        <p:spPr>
          <a:xfrm>
            <a:off x="6933600" y="4419600"/>
            <a:ext cx="609600" cy="6096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5" name="Oval 44"/>
          <p:cNvSpPr/>
          <p:nvPr/>
        </p:nvSpPr>
        <p:spPr>
          <a:xfrm>
            <a:off x="6934200" y="5257800"/>
            <a:ext cx="609600" cy="6096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6" name="Oval 45"/>
          <p:cNvSpPr/>
          <p:nvPr/>
        </p:nvSpPr>
        <p:spPr>
          <a:xfrm>
            <a:off x="6096000" y="6019800"/>
            <a:ext cx="609600" cy="6096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6096000" y="5257800"/>
            <a:ext cx="609600" cy="6096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6096000" y="4419600"/>
            <a:ext cx="609600" cy="6096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7786467" y="5266006"/>
            <a:ext cx="609600" cy="6096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7794674" y="4433667"/>
            <a:ext cx="609600" cy="6096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7780606" y="3581400"/>
            <a:ext cx="609600" cy="6096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2" name="Oval 51"/>
          <p:cNvSpPr/>
          <p:nvPr/>
        </p:nvSpPr>
        <p:spPr>
          <a:xfrm>
            <a:off x="6933600" y="3581400"/>
            <a:ext cx="609600" cy="6096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3" name="Oval 52"/>
          <p:cNvSpPr/>
          <p:nvPr/>
        </p:nvSpPr>
        <p:spPr>
          <a:xfrm>
            <a:off x="6096000" y="3581400"/>
            <a:ext cx="609600" cy="6096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2629484" y="310662"/>
            <a:ext cx="222386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b="1" dirty="0"/>
              <a:t>= 388</a:t>
            </a:r>
          </a:p>
        </p:txBody>
      </p:sp>
      <p:sp>
        <p:nvSpPr>
          <p:cNvPr id="55" name="Rettangolo 54"/>
          <p:cNvSpPr/>
          <p:nvPr/>
        </p:nvSpPr>
        <p:spPr>
          <a:xfrm flipH="1">
            <a:off x="393895" y="1069144"/>
            <a:ext cx="16599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1" hangingPunct="1"/>
            <a:r>
              <a:rPr lang="en-US" sz="2400" dirty="0" err="1" smtClean="0">
                <a:latin typeface="Comic Sans MS" pitchFamily="66" charset="0"/>
                <a:cs typeface="Times New Roman" pitchFamily="18" charset="0"/>
              </a:rPr>
              <a:t>Centinaia</a:t>
            </a:r>
            <a:endParaRPr lang="en-US" sz="2400" dirty="0" smtClean="0">
              <a:latin typeface="Arial" charset="0"/>
            </a:endParaRPr>
          </a:p>
        </p:txBody>
      </p:sp>
      <p:grpSp>
        <p:nvGrpSpPr>
          <p:cNvPr id="56" name="Group 2"/>
          <p:cNvGrpSpPr>
            <a:grpSpLocks/>
          </p:cNvGrpSpPr>
          <p:nvPr/>
        </p:nvGrpSpPr>
        <p:grpSpPr bwMode="auto">
          <a:xfrm>
            <a:off x="6105378" y="168813"/>
            <a:ext cx="2222696" cy="844062"/>
            <a:chOff x="0" y="1536"/>
            <a:chExt cx="5675" cy="663"/>
          </a:xfrm>
        </p:grpSpPr>
        <p:grpSp>
          <p:nvGrpSpPr>
            <p:cNvPr id="57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6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6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5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6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6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5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6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6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66" name="Rettangolo 65"/>
          <p:cNvSpPr/>
          <p:nvPr/>
        </p:nvSpPr>
        <p:spPr>
          <a:xfrm>
            <a:off x="6433660" y="360457"/>
            <a:ext cx="2100703" cy="369332"/>
          </a:xfrm>
          <a:prstGeom prst="rect">
            <a:avLst/>
          </a:prstGeom>
          <a:solidFill>
            <a:schemeClr val="accent2"/>
          </a:solidFill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chemeClr val="tx2"/>
                </a:solidFill>
              </a:rPr>
              <a:t>M</a:t>
            </a:r>
            <a:r>
              <a:rPr lang="en-US" dirty="0" err="1" smtClean="0">
                <a:solidFill>
                  <a:srgbClr val="FF0000"/>
                </a:solidFill>
              </a:rPr>
              <a:t>e</a:t>
            </a:r>
            <a:r>
              <a:rPr lang="en-US" dirty="0" err="1" smtClean="0">
                <a:solidFill>
                  <a:schemeClr val="tx2"/>
                </a:solidFill>
              </a:rPr>
              <a:t>t</a:t>
            </a:r>
            <a:r>
              <a:rPr lang="en-US" dirty="0" err="1" smtClean="0">
                <a:solidFill>
                  <a:srgbClr val="FF0000"/>
                </a:solidFill>
              </a:rPr>
              <a:t>od</a:t>
            </a:r>
            <a:r>
              <a:rPr lang="en-US" dirty="0" err="1" smtClean="0">
                <a:solidFill>
                  <a:schemeClr val="tx2"/>
                </a:solidFill>
              </a:rPr>
              <a:t>o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chemeClr val="tx2"/>
                </a:solidFill>
              </a:rPr>
              <a:t>in</a:t>
            </a:r>
            <a:r>
              <a:rPr lang="en-US" dirty="0" smtClean="0">
                <a:solidFill>
                  <a:srgbClr val="FF0000"/>
                </a:solidFill>
              </a:rPr>
              <a:t>ga</a:t>
            </a:r>
            <a:r>
              <a:rPr lang="en-US" dirty="0" smtClean="0">
                <a:solidFill>
                  <a:schemeClr val="tx2"/>
                </a:solidFill>
              </a:rPr>
              <a:t>por</a:t>
            </a:r>
            <a:r>
              <a:rPr lang="en-US" dirty="0" smtClean="0">
                <a:solidFill>
                  <a:srgbClr val="FF0000"/>
                </a:solidFill>
              </a:rPr>
              <a:t>e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endParaRPr lang="it-IT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8" dur="indefinit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9" dur="indefinite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1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5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9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3" dur="1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1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7" dur="1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1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1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5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9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5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6" dur="indefinite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 nodeType="clickPar">
                      <p:stCondLst>
                        <p:cond delay="indefinite"/>
                      </p:stCondLst>
                      <p:childTnLst>
                        <p:par>
                          <p:cTn id="2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8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2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7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0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4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8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9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2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3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6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7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1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 nodeType="clickPar">
                      <p:stCondLst>
                        <p:cond delay="indefinite"/>
                      </p:stCondLst>
                      <p:childTnLst>
                        <p:par>
                          <p:cTn id="2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6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7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0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1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 nodeType="clickPar">
                      <p:stCondLst>
                        <p:cond delay="indefinite"/>
                      </p:stCondLst>
                      <p:childTnLst>
                        <p:par>
                          <p:cTn id="2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5" grpId="0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8" grpId="2" animBg="1"/>
      <p:bldP spid="29" grpId="0" animBg="1"/>
      <p:bldP spid="30" grpId="0" animBg="1"/>
      <p:bldP spid="31" grpId="0" animBg="1"/>
      <p:bldP spid="31" grpId="1" animBg="1"/>
      <p:bldP spid="31" grpId="2" animBg="1"/>
      <p:bldP spid="32" grpId="0" animBg="1"/>
      <p:bldP spid="33" grpId="0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3" grpId="0" animBg="1"/>
      <p:bldP spid="5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/>
          <p:cNvSpPr txBox="1">
            <a:spLocks noChangeArrowheads="1"/>
          </p:cNvSpPr>
          <p:nvPr/>
        </p:nvSpPr>
        <p:spPr bwMode="auto">
          <a:xfrm>
            <a:off x="533400" y="381000"/>
            <a:ext cx="807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Modello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   Parte/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Totale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   (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Moltiplicazione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e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Divisione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57400" y="2590800"/>
            <a:ext cx="1600200" cy="685800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657600" y="2590800"/>
            <a:ext cx="1600200" cy="685800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257800" y="2590800"/>
            <a:ext cx="1600200" cy="685800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Brace 5"/>
          <p:cNvSpPr/>
          <p:nvPr/>
        </p:nvSpPr>
        <p:spPr>
          <a:xfrm rot="5400000">
            <a:off x="2590800" y="2743200"/>
            <a:ext cx="533400" cy="1600200"/>
          </a:xfrm>
          <a:prstGeom prst="rightBrace">
            <a:avLst>
              <a:gd name="adj1" fmla="val 8333"/>
              <a:gd name="adj2" fmla="val 51399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ight Brace 6"/>
          <p:cNvSpPr/>
          <p:nvPr/>
        </p:nvSpPr>
        <p:spPr>
          <a:xfrm rot="16200000">
            <a:off x="4152900" y="-114300"/>
            <a:ext cx="533400" cy="4724400"/>
          </a:xfrm>
          <a:prstGeom prst="rightBrace">
            <a:avLst>
              <a:gd name="adj1" fmla="val 8333"/>
              <a:gd name="adj2" fmla="val 51399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514599" y="3810000"/>
            <a:ext cx="11711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parte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990535" y="1581370"/>
            <a:ext cx="1219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totale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133599" y="4495800"/>
            <a:ext cx="61522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Una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parte  x 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il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numero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di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parti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=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totale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133600" y="5181600"/>
            <a:ext cx="64617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totale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 ÷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numero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di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parti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=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una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parte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133600" y="5867401"/>
            <a:ext cx="6349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totale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÷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una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parte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=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numero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di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parti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8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/>
      <p:bldP spid="9" grpId="0"/>
      <p:bldP spid="10" grpId="0"/>
      <p:bldP spid="10" grpId="1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648" y="1266091"/>
            <a:ext cx="8079930" cy="787791"/>
          </a:xfrm>
        </p:spPr>
        <p:txBody>
          <a:bodyPr/>
          <a:lstStyle/>
          <a:p>
            <a:pPr marL="342900" lvl="1" indent="-342900">
              <a:buClr>
                <a:schemeClr val="folHlink"/>
              </a:buClr>
              <a:buSzPct val="60000"/>
              <a:buNone/>
            </a:pPr>
            <a:r>
              <a:rPr lang="it-IT" b="1" dirty="0" smtClean="0">
                <a:solidFill>
                  <a:srgbClr val="FF0000"/>
                </a:solidFill>
              </a:rPr>
              <a:t>Dalla Cina a Singapore</a:t>
            </a:r>
            <a:endParaRPr lang="en-US" dirty="0" smtClean="0">
              <a:solidFill>
                <a:srgbClr val="FF0000"/>
              </a:solidFill>
              <a:latin typeface="Times New Roman" charset="0"/>
              <a:cs typeface="Times New Roman" charset="0"/>
            </a:endParaRPr>
          </a:p>
          <a:p>
            <a:pPr lvl="1">
              <a:buNone/>
            </a:pPr>
            <a:endParaRPr lang="it-IT" sz="2000" b="1" dirty="0" smtClean="0"/>
          </a:p>
          <a:p>
            <a:pPr lvl="1"/>
            <a:r>
              <a:rPr lang="it-IT" sz="2000" b="1" dirty="0" smtClean="0">
                <a:solidFill>
                  <a:srgbClr val="C00000"/>
                </a:solidFill>
              </a:rPr>
              <a:t>La Cina ha una grande tradizione nello studio della matematica. Anche perciò non ci meravigliamo molto dei risultati raggiunti  dagli studenti cinesi in matematica</a:t>
            </a:r>
          </a:p>
          <a:p>
            <a:pPr lvl="1">
              <a:buNone/>
            </a:pPr>
            <a:endParaRPr lang="it-IT" sz="2000" b="1" dirty="0" smtClean="0">
              <a:solidFill>
                <a:srgbClr val="C00000"/>
              </a:solidFill>
            </a:endParaRPr>
          </a:p>
          <a:p>
            <a:pPr lvl="1"/>
            <a:r>
              <a:rPr lang="it-IT" sz="2000" b="1" dirty="0" smtClean="0">
                <a:solidFill>
                  <a:srgbClr val="C00000"/>
                </a:solidFill>
              </a:rPr>
              <a:t>Tra i primi classificati negli ultimi anni spicca soprattutto  Singapore</a:t>
            </a:r>
          </a:p>
          <a:p>
            <a:pPr lvl="1"/>
            <a:endParaRPr lang="it-IT" sz="2000" b="1" dirty="0" smtClean="0">
              <a:solidFill>
                <a:srgbClr val="C00000"/>
              </a:solidFill>
            </a:endParaRPr>
          </a:p>
          <a:p>
            <a:pPr lvl="1"/>
            <a:r>
              <a:rPr lang="it-IT" sz="2000" b="1" dirty="0" smtClean="0">
                <a:solidFill>
                  <a:srgbClr val="C00000"/>
                </a:solidFill>
              </a:rPr>
              <a:t>Spicca ,sostanzialmente, </a:t>
            </a:r>
            <a:r>
              <a:rPr lang="it-IT" sz="2000" b="1" dirty="0" err="1" smtClean="0">
                <a:solidFill>
                  <a:srgbClr val="C00000"/>
                </a:solidFill>
              </a:rPr>
              <a:t>perchè</a:t>
            </a:r>
            <a:r>
              <a:rPr lang="it-IT" sz="2000" b="1" dirty="0" smtClean="0">
                <a:solidFill>
                  <a:srgbClr val="C00000"/>
                </a:solidFill>
              </a:rPr>
              <a:t> i risultati sono diventati straordinari a partire  dal 1999 in seguito a una decisione presa anni prima dal Ministero della Pubblica Istruzione</a:t>
            </a:r>
          </a:p>
          <a:p>
            <a:pPr lvl="1"/>
            <a:endParaRPr lang="it-IT" sz="2000" dirty="0" smtClean="0"/>
          </a:p>
          <a:p>
            <a:pPr lvl="1">
              <a:buNone/>
            </a:pPr>
            <a:endParaRPr lang="it-IT" i="1" dirty="0" smtClean="0"/>
          </a:p>
          <a:p>
            <a:pPr lvl="1"/>
            <a:endParaRPr lang="en-US" dirty="0">
              <a:latin typeface="Times New Roman" charset="0"/>
              <a:cs typeface="Times New Roman" charset="0"/>
            </a:endParaRP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074841"/>
          </a:xfrm>
        </p:spPr>
        <p:txBody>
          <a:bodyPr/>
          <a:lstStyle/>
          <a:p>
            <a:r>
              <a:rPr lang="it-IT" sz="3600" dirty="0" smtClean="0"/>
              <a:t>Uno sguardo in casa d’altri</a:t>
            </a:r>
            <a:endParaRPr lang="it-IT" sz="3600" dirty="0"/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7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1" grpId="0" build="p" bldLvl="3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695179" y="414998"/>
            <a:ext cx="5562600" cy="120032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Andy" pitchFamily="66" charset="0"/>
              </a:rPr>
              <a:t>5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amici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si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dividono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il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costo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un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regalo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in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parti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uguali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. 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Ciascuno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paga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 7 </a:t>
            </a:r>
            <a:r>
              <a:rPr lang="it-IT" sz="2000" dirty="0" smtClean="0">
                <a:solidFill>
                  <a:schemeClr val="tx2"/>
                </a:solidFill>
              </a:rPr>
              <a:t>€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. </a:t>
            </a:r>
          </a:p>
          <a:p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Quanto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costa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il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regalo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?</a:t>
            </a:r>
            <a:endParaRPr lang="en-US" sz="2400" dirty="0">
              <a:solidFill>
                <a:schemeClr val="tx2"/>
              </a:solidFill>
              <a:latin typeface="Andy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05000" y="3200400"/>
            <a:ext cx="6477000" cy="8382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21" name="TextBox 9"/>
          <p:cNvSpPr txBox="1">
            <a:spLocks noChangeArrowheads="1"/>
          </p:cNvSpPr>
          <p:nvPr/>
        </p:nvSpPr>
        <p:spPr bwMode="auto">
          <a:xfrm>
            <a:off x="228600" y="3236913"/>
            <a:ext cx="1752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err="1" smtClean="0">
                <a:latin typeface="Andy" pitchFamily="66" charset="0"/>
              </a:rPr>
              <a:t>Costo</a:t>
            </a:r>
            <a:r>
              <a:rPr lang="en-US" sz="2000" dirty="0" smtClean="0">
                <a:latin typeface="Andy" pitchFamily="66" charset="0"/>
              </a:rPr>
              <a:t>  </a:t>
            </a:r>
            <a:r>
              <a:rPr lang="en-US" sz="2000" dirty="0" err="1" smtClean="0">
                <a:latin typeface="Andy" pitchFamily="66" charset="0"/>
              </a:rPr>
              <a:t>regalo</a:t>
            </a:r>
            <a:endParaRPr lang="en-US" sz="2000" dirty="0">
              <a:latin typeface="Andy" pitchFamily="66" charset="0"/>
            </a:endParaRPr>
          </a:p>
        </p:txBody>
      </p:sp>
      <p:sp>
        <p:nvSpPr>
          <p:cNvPr id="11" name="Right Brace 10"/>
          <p:cNvSpPr/>
          <p:nvPr/>
        </p:nvSpPr>
        <p:spPr>
          <a:xfrm rot="5400000" flipH="1">
            <a:off x="4876800" y="-437271"/>
            <a:ext cx="533400" cy="6477000"/>
          </a:xfrm>
          <a:prstGeom prst="rightBrace">
            <a:avLst>
              <a:gd name="adj1" fmla="val 8333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27" name="TextBox 11"/>
          <p:cNvSpPr txBox="1">
            <a:spLocks noChangeArrowheads="1"/>
          </p:cNvSpPr>
          <p:nvPr/>
        </p:nvSpPr>
        <p:spPr bwMode="auto">
          <a:xfrm>
            <a:off x="4724400" y="4495800"/>
            <a:ext cx="26670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700" dirty="0" smtClean="0">
                <a:latin typeface="Andy" pitchFamily="66" charset="0"/>
              </a:rPr>
              <a:t>7 </a:t>
            </a:r>
            <a:r>
              <a:rPr lang="it-IT" sz="2350" dirty="0" smtClean="0"/>
              <a:t>€</a:t>
            </a:r>
            <a:r>
              <a:rPr lang="it-IT" sz="2700" dirty="0" smtClean="0"/>
              <a:t>  </a:t>
            </a:r>
            <a:r>
              <a:rPr lang="en-US" sz="2700" dirty="0" smtClean="0">
                <a:latin typeface="Andy" pitchFamily="66" charset="0"/>
              </a:rPr>
              <a:t>x </a:t>
            </a:r>
            <a:r>
              <a:rPr lang="en-US" sz="2700" dirty="0">
                <a:latin typeface="Andy" pitchFamily="66" charset="0"/>
              </a:rPr>
              <a:t>5 = </a:t>
            </a:r>
            <a:r>
              <a:rPr lang="en-US" sz="2700" dirty="0" smtClean="0">
                <a:latin typeface="Andy" pitchFamily="66" charset="0"/>
              </a:rPr>
              <a:t>35</a:t>
            </a:r>
            <a:r>
              <a:rPr lang="it-IT" sz="2700" dirty="0" smtClean="0"/>
              <a:t> </a:t>
            </a:r>
            <a:r>
              <a:rPr lang="it-IT" sz="2350" dirty="0" smtClean="0"/>
              <a:t>€</a:t>
            </a:r>
            <a:r>
              <a:rPr lang="it-IT" sz="2700" dirty="0" smtClean="0"/>
              <a:t> </a:t>
            </a:r>
            <a:endParaRPr lang="en-US" sz="2700" dirty="0">
              <a:latin typeface="Andy" pitchFamily="66" charset="0"/>
            </a:endParaRPr>
          </a:p>
        </p:txBody>
      </p:sp>
      <p:sp>
        <p:nvSpPr>
          <p:cNvPr id="13" name="TextBox 11"/>
          <p:cNvSpPr txBox="1">
            <a:spLocks noChangeArrowheads="1"/>
          </p:cNvSpPr>
          <p:nvPr/>
        </p:nvSpPr>
        <p:spPr bwMode="auto">
          <a:xfrm>
            <a:off x="4953000" y="1981200"/>
            <a:ext cx="533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dirty="0">
                <a:latin typeface="Andy" pitchFamily="66" charset="0"/>
              </a:rPr>
              <a:t>?</a:t>
            </a:r>
          </a:p>
        </p:txBody>
      </p:sp>
      <p:sp>
        <p:nvSpPr>
          <p:cNvPr id="5" name="Rectangle 4"/>
          <p:cNvSpPr/>
          <p:nvPr/>
        </p:nvSpPr>
        <p:spPr>
          <a:xfrm>
            <a:off x="1905000" y="3200400"/>
            <a:ext cx="1295400" cy="8382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00400" y="3200400"/>
            <a:ext cx="1295400" cy="8382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95800" y="3200400"/>
            <a:ext cx="1295400" cy="8382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91200" y="3200400"/>
            <a:ext cx="1295400" cy="8382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086600" y="3200400"/>
            <a:ext cx="1295400" cy="8382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ight Brace 13"/>
          <p:cNvSpPr/>
          <p:nvPr/>
        </p:nvSpPr>
        <p:spPr>
          <a:xfrm rot="5400000">
            <a:off x="2362200" y="3657600"/>
            <a:ext cx="381000" cy="129540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Curved Up Arrow 15"/>
          <p:cNvSpPr/>
          <p:nvPr/>
        </p:nvSpPr>
        <p:spPr>
          <a:xfrm rot="19775928">
            <a:off x="3571875" y="5384800"/>
            <a:ext cx="1828800" cy="4572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TextBox 11"/>
          <p:cNvSpPr txBox="1">
            <a:spLocks noChangeArrowheads="1"/>
          </p:cNvSpPr>
          <p:nvPr/>
        </p:nvSpPr>
        <p:spPr bwMode="auto">
          <a:xfrm>
            <a:off x="2209800" y="5562600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err="1" smtClean="0">
                <a:latin typeface="Andy" pitchFamily="66" charset="0"/>
              </a:rPr>
              <a:t>una</a:t>
            </a:r>
            <a:r>
              <a:rPr lang="en-US" sz="2000" dirty="0" smtClean="0">
                <a:latin typeface="Andy" pitchFamily="66" charset="0"/>
              </a:rPr>
              <a:t> parte</a:t>
            </a:r>
            <a:endParaRPr lang="en-US" sz="2000" dirty="0">
              <a:latin typeface="Andy" pitchFamily="66" charset="0"/>
            </a:endParaRPr>
          </a:p>
        </p:txBody>
      </p:sp>
      <p:sp>
        <p:nvSpPr>
          <p:cNvPr id="19" name="Curved Up Arrow 18"/>
          <p:cNvSpPr/>
          <p:nvPr/>
        </p:nvSpPr>
        <p:spPr>
          <a:xfrm rot="18592884">
            <a:off x="4460875" y="5548313"/>
            <a:ext cx="2000250" cy="5334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TextBox 11"/>
          <p:cNvSpPr txBox="1">
            <a:spLocks noChangeArrowheads="1"/>
          </p:cNvSpPr>
          <p:nvPr/>
        </p:nvSpPr>
        <p:spPr bwMode="auto">
          <a:xfrm>
            <a:off x="2286000" y="6172200"/>
            <a:ext cx="243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err="1" smtClean="0">
                <a:latin typeface="Andy" pitchFamily="66" charset="0"/>
              </a:rPr>
              <a:t>numero</a:t>
            </a:r>
            <a:r>
              <a:rPr lang="en-US" sz="2000" dirty="0" smtClean="0">
                <a:latin typeface="Andy" pitchFamily="66" charset="0"/>
              </a:rPr>
              <a:t> </a:t>
            </a:r>
            <a:r>
              <a:rPr lang="en-US" sz="2000" dirty="0" err="1" smtClean="0">
                <a:latin typeface="Andy" pitchFamily="66" charset="0"/>
              </a:rPr>
              <a:t>parti</a:t>
            </a:r>
            <a:endParaRPr lang="en-US" sz="2000" dirty="0">
              <a:latin typeface="Andy" pitchFamily="66" charset="0"/>
            </a:endParaRPr>
          </a:p>
        </p:txBody>
      </p:sp>
      <p:sp>
        <p:nvSpPr>
          <p:cNvPr id="21" name="Curved Down Arrow 20"/>
          <p:cNvSpPr/>
          <p:nvPr/>
        </p:nvSpPr>
        <p:spPr>
          <a:xfrm rot="12541108">
            <a:off x="6423025" y="5199063"/>
            <a:ext cx="1111250" cy="37782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TextBox 11"/>
          <p:cNvSpPr txBox="1">
            <a:spLocks noChangeArrowheads="1"/>
          </p:cNvSpPr>
          <p:nvPr/>
        </p:nvSpPr>
        <p:spPr bwMode="auto">
          <a:xfrm>
            <a:off x="7543800" y="51054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err="1" smtClean="0">
                <a:latin typeface="Andy" pitchFamily="66" charset="0"/>
              </a:rPr>
              <a:t>totale</a:t>
            </a:r>
            <a:endParaRPr lang="en-US" sz="2000" dirty="0">
              <a:latin typeface="Andy" pitchFamily="66" charset="0"/>
            </a:endParaRPr>
          </a:p>
        </p:txBody>
      </p:sp>
      <p:pic>
        <p:nvPicPr>
          <p:cNvPr id="2050" name="Picture 2" descr="C:\Users\mate\Desktop\ForoItalico\algebra\rgalo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97528" y="430823"/>
            <a:ext cx="1857375" cy="2057400"/>
          </a:xfrm>
          <a:prstGeom prst="rect">
            <a:avLst/>
          </a:prstGeom>
          <a:noFill/>
        </p:spPr>
      </p:pic>
      <p:sp>
        <p:nvSpPr>
          <p:cNvPr id="23" name="Rettangolo 22"/>
          <p:cNvSpPr/>
          <p:nvPr/>
        </p:nvSpPr>
        <p:spPr>
          <a:xfrm>
            <a:off x="2166425" y="4721442"/>
            <a:ext cx="1139483" cy="51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740" dirty="0" smtClean="0">
                <a:latin typeface="Andy" pitchFamily="66" charset="0"/>
              </a:rPr>
              <a:t>7 </a:t>
            </a:r>
            <a:r>
              <a:rPr lang="it-IT" sz="2350" dirty="0" smtClean="0"/>
              <a:t>€</a:t>
            </a:r>
            <a:endParaRPr lang="it-IT" sz="235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221" grpId="0"/>
      <p:bldP spid="11" grpId="0" animBg="1"/>
      <p:bldP spid="9227" grpId="0"/>
      <p:bldP spid="13" grpId="0"/>
      <p:bldP spid="5" grpId="0" animBg="1"/>
      <p:bldP spid="6" grpId="0" animBg="1"/>
      <p:bldP spid="7" grpId="0" animBg="1"/>
      <p:bldP spid="8" grpId="0" animBg="1"/>
      <p:bldP spid="12" grpId="0" animBg="1"/>
      <p:bldP spid="14" grpId="0" animBg="1"/>
      <p:bldP spid="16" grpId="0" animBg="1"/>
      <p:bldP spid="18" grpId="0"/>
      <p:bldP spid="19" grpId="0" animBg="1"/>
      <p:bldP spid="20" grpId="0"/>
      <p:bldP spid="21" grpId="0" animBg="1"/>
      <p:bldP spid="2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57400" y="2590800"/>
            <a:ext cx="1600200" cy="685800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657600" y="2590800"/>
            <a:ext cx="1600200" cy="685800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257800" y="2590800"/>
            <a:ext cx="1600200" cy="685800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Brace 5"/>
          <p:cNvSpPr/>
          <p:nvPr/>
        </p:nvSpPr>
        <p:spPr>
          <a:xfrm rot="5400000">
            <a:off x="2590800" y="2743200"/>
            <a:ext cx="533400" cy="1600200"/>
          </a:xfrm>
          <a:prstGeom prst="rightBrace">
            <a:avLst>
              <a:gd name="adj1" fmla="val 8333"/>
              <a:gd name="adj2" fmla="val 51399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ight Brace 6"/>
          <p:cNvSpPr/>
          <p:nvPr/>
        </p:nvSpPr>
        <p:spPr>
          <a:xfrm rot="16200000">
            <a:off x="4152900" y="-114300"/>
            <a:ext cx="533400" cy="4724400"/>
          </a:xfrm>
          <a:prstGeom prst="rightBrace">
            <a:avLst>
              <a:gd name="adj1" fmla="val 8333"/>
              <a:gd name="adj2" fmla="val 51399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133599" y="5181600"/>
            <a:ext cx="54066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totale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÷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numero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di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parti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=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una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parte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TextBox 1"/>
          <p:cNvSpPr txBox="1">
            <a:spLocks noChangeArrowheads="1"/>
          </p:cNvSpPr>
          <p:nvPr/>
        </p:nvSpPr>
        <p:spPr bwMode="auto">
          <a:xfrm>
            <a:off x="533400" y="381000"/>
            <a:ext cx="807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Modello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   Parte/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Totale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   (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Moltiplicazione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e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Divisione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TextBox 8"/>
          <p:cNvSpPr txBox="1">
            <a:spLocks noChangeArrowheads="1"/>
          </p:cNvSpPr>
          <p:nvPr/>
        </p:nvSpPr>
        <p:spPr bwMode="auto">
          <a:xfrm>
            <a:off x="3962400" y="1595438"/>
            <a:ext cx="1219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totale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TextBox 7"/>
          <p:cNvSpPr txBox="1">
            <a:spLocks noChangeArrowheads="1"/>
          </p:cNvSpPr>
          <p:nvPr/>
        </p:nvSpPr>
        <p:spPr bwMode="auto">
          <a:xfrm>
            <a:off x="2345786" y="3810000"/>
            <a:ext cx="11711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parte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TextBox 11"/>
          <p:cNvSpPr txBox="1">
            <a:spLocks noChangeArrowheads="1"/>
          </p:cNvSpPr>
          <p:nvPr/>
        </p:nvSpPr>
        <p:spPr bwMode="auto">
          <a:xfrm>
            <a:off x="2133600" y="5867401"/>
            <a:ext cx="6349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totale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÷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una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parte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=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numero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di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parti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8" name="TextBox 9"/>
          <p:cNvSpPr txBox="1">
            <a:spLocks noChangeArrowheads="1"/>
          </p:cNvSpPr>
          <p:nvPr/>
        </p:nvSpPr>
        <p:spPr bwMode="auto">
          <a:xfrm>
            <a:off x="2133600" y="4495800"/>
            <a:ext cx="502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una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parte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x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numero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di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parti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=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totale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15" grpId="0"/>
      <p:bldP spid="1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90600" y="685800"/>
            <a:ext cx="762000" cy="457200"/>
          </a:xfrm>
          <a:prstGeom prst="rect">
            <a:avLst/>
          </a:prstGeom>
          <a:solidFill>
            <a:srgbClr val="FFFF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171" name="TextBox 1"/>
          <p:cNvSpPr txBox="1">
            <a:spLocks noChangeArrowheads="1"/>
          </p:cNvSpPr>
          <p:nvPr/>
        </p:nvSpPr>
        <p:spPr bwMode="auto">
          <a:xfrm>
            <a:off x="638908" y="376310"/>
            <a:ext cx="6019800" cy="156966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Quattro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amici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hanno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pagato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</a:p>
          <a:p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                         36</a:t>
            </a:r>
            <a:r>
              <a:rPr lang="it-IT" sz="2400" dirty="0" smtClean="0">
                <a:solidFill>
                  <a:schemeClr val="tx2"/>
                </a:solidFill>
              </a:rPr>
              <a:t> € per un regalo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.  </a:t>
            </a:r>
          </a:p>
          <a:p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Hanno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diviso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il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costo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in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parti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uguali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.  </a:t>
            </a:r>
            <a:endParaRPr lang="en-US" sz="2400" dirty="0">
              <a:solidFill>
                <a:schemeClr val="tx2"/>
              </a:solidFill>
              <a:latin typeface="Andy" pitchFamily="66" charset="0"/>
            </a:endParaRPr>
          </a:p>
          <a:p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Quanto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ha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pagato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ciasuno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essi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?</a:t>
            </a:r>
            <a:endParaRPr lang="en-US" sz="2400" dirty="0">
              <a:solidFill>
                <a:schemeClr val="tx2"/>
              </a:solidFill>
              <a:latin typeface="Andy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05000" y="3236913"/>
            <a:ext cx="5181600" cy="8382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28600" y="3236912"/>
            <a:ext cx="154392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Andy" pitchFamily="66" charset="0"/>
              </a:rPr>
              <a:t>Costo</a:t>
            </a:r>
            <a:r>
              <a:rPr lang="en-US" sz="2000" dirty="0" smtClean="0">
                <a:latin typeface="Andy" pitchFamily="66" charset="0"/>
              </a:rPr>
              <a:t>  </a:t>
            </a:r>
            <a:r>
              <a:rPr lang="en-US" sz="2000" dirty="0" err="1" smtClean="0">
                <a:latin typeface="Andy" pitchFamily="66" charset="0"/>
              </a:rPr>
              <a:t>regalo</a:t>
            </a:r>
            <a:endParaRPr lang="en-US" sz="2000" dirty="0">
              <a:latin typeface="Andy" pitchFamily="66" charset="0"/>
            </a:endParaRPr>
          </a:p>
        </p:txBody>
      </p:sp>
      <p:sp>
        <p:nvSpPr>
          <p:cNvPr id="11" name="Right Brace 10"/>
          <p:cNvSpPr/>
          <p:nvPr/>
        </p:nvSpPr>
        <p:spPr>
          <a:xfrm rot="5400000" flipH="1">
            <a:off x="4210050" y="246063"/>
            <a:ext cx="533400" cy="5143500"/>
          </a:xfrm>
          <a:prstGeom prst="rightBrace">
            <a:avLst>
              <a:gd name="adj1" fmla="val 8333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905000" y="3200400"/>
            <a:ext cx="1295400" cy="8382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00400" y="3200400"/>
            <a:ext cx="1295400" cy="8382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95800" y="3200400"/>
            <a:ext cx="1295400" cy="8382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91200" y="3200400"/>
            <a:ext cx="1295400" cy="8382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191000" y="20574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smtClean="0">
                <a:latin typeface="Andy" pitchFamily="66" charset="0"/>
              </a:rPr>
              <a:t>36</a:t>
            </a:r>
            <a:endParaRPr lang="en-US" sz="2000" dirty="0">
              <a:latin typeface="Andy" pitchFamily="66" charset="0"/>
            </a:endParaRPr>
          </a:p>
        </p:txBody>
      </p:sp>
      <p:sp>
        <p:nvSpPr>
          <p:cNvPr id="15" name="Right Brace 14"/>
          <p:cNvSpPr/>
          <p:nvPr/>
        </p:nvSpPr>
        <p:spPr>
          <a:xfrm rot="5400000">
            <a:off x="2362200" y="3733800"/>
            <a:ext cx="381000" cy="129540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362200" y="4648200"/>
            <a:ext cx="381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Andy" pitchFamily="66" charset="0"/>
              </a:rPr>
              <a:t>?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0" y="5288340"/>
            <a:ext cx="4529797" cy="794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280" dirty="0" smtClean="0">
                <a:solidFill>
                  <a:schemeClr val="accent1">
                    <a:lumMod val="50000"/>
                  </a:schemeClr>
                </a:solidFill>
                <a:latin typeface="Andy" pitchFamily="66" charset="0"/>
              </a:rPr>
              <a:t>9</a:t>
            </a:r>
            <a:r>
              <a:rPr lang="it-IT" sz="2280" dirty="0" smtClean="0">
                <a:solidFill>
                  <a:schemeClr val="accent1">
                    <a:lumMod val="50000"/>
                  </a:schemeClr>
                </a:solidFill>
              </a:rPr>
              <a:t> € è quanto deve pagare ciascuno degli amici</a:t>
            </a:r>
            <a:r>
              <a:rPr lang="en-US" sz="2280" dirty="0" smtClean="0">
                <a:solidFill>
                  <a:schemeClr val="accent1">
                    <a:lumMod val="50000"/>
                  </a:schemeClr>
                </a:solidFill>
                <a:latin typeface="Andy" pitchFamily="66" charset="0"/>
              </a:rPr>
              <a:t> </a:t>
            </a:r>
            <a:endParaRPr lang="en-US" sz="2280" dirty="0">
              <a:solidFill>
                <a:schemeClr val="accent1">
                  <a:lumMod val="50000"/>
                </a:schemeClr>
              </a:solidFill>
              <a:latin typeface="Andy" pitchFamily="66" charset="0"/>
            </a:endParaRPr>
          </a:p>
        </p:txBody>
      </p:sp>
      <p:sp>
        <p:nvSpPr>
          <p:cNvPr id="21" name="TextBox 11"/>
          <p:cNvSpPr txBox="1">
            <a:spLocks noChangeArrowheads="1"/>
          </p:cNvSpPr>
          <p:nvPr/>
        </p:nvSpPr>
        <p:spPr bwMode="auto">
          <a:xfrm>
            <a:off x="4572000" y="4495800"/>
            <a:ext cx="2895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 smtClean="0">
                <a:latin typeface="Andy" pitchFamily="66" charset="0"/>
              </a:rPr>
              <a:t>36</a:t>
            </a:r>
            <a:r>
              <a:rPr lang="it-IT" sz="3600" dirty="0" smtClean="0"/>
              <a:t> €</a:t>
            </a:r>
            <a:r>
              <a:rPr lang="en-US" sz="3600" dirty="0" smtClean="0">
                <a:latin typeface="Andy" pitchFamily="66" charset="0"/>
              </a:rPr>
              <a:t> </a:t>
            </a:r>
            <a:r>
              <a:rPr lang="en-US" sz="3600" dirty="0">
                <a:latin typeface="Andy" pitchFamily="66" charset="0"/>
              </a:rPr>
              <a:t>÷ 4 = </a:t>
            </a:r>
            <a:r>
              <a:rPr lang="en-US" sz="3600" dirty="0" smtClean="0">
                <a:latin typeface="Andy" pitchFamily="66" charset="0"/>
              </a:rPr>
              <a:t>9</a:t>
            </a:r>
            <a:r>
              <a:rPr lang="it-IT" sz="3600" dirty="0" smtClean="0"/>
              <a:t> €</a:t>
            </a:r>
            <a:r>
              <a:rPr lang="en-US" sz="3600" dirty="0" smtClean="0">
                <a:latin typeface="Andy" pitchFamily="66" charset="0"/>
              </a:rPr>
              <a:t> </a:t>
            </a:r>
            <a:endParaRPr lang="en-US" sz="3600" dirty="0">
              <a:latin typeface="Andy" pitchFamily="66" charset="0"/>
            </a:endParaRPr>
          </a:p>
        </p:txBody>
      </p:sp>
      <p:sp>
        <p:nvSpPr>
          <p:cNvPr id="23" name="Curved Up Arrow 22"/>
          <p:cNvSpPr/>
          <p:nvPr/>
        </p:nvSpPr>
        <p:spPr>
          <a:xfrm rot="20369349">
            <a:off x="3749675" y="5310188"/>
            <a:ext cx="1487488" cy="38576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TextBox 11"/>
          <p:cNvSpPr txBox="1">
            <a:spLocks noChangeArrowheads="1"/>
          </p:cNvSpPr>
          <p:nvPr/>
        </p:nvSpPr>
        <p:spPr bwMode="auto">
          <a:xfrm>
            <a:off x="3200400" y="51054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err="1" smtClean="0">
                <a:latin typeface="Andy" pitchFamily="66" charset="0"/>
              </a:rPr>
              <a:t>totale</a:t>
            </a:r>
            <a:endParaRPr lang="en-US" sz="2000" dirty="0">
              <a:latin typeface="Andy" pitchFamily="66" charset="0"/>
            </a:endParaRPr>
          </a:p>
        </p:txBody>
      </p:sp>
      <p:sp>
        <p:nvSpPr>
          <p:cNvPr id="26" name="Curved Up Arrow 25"/>
          <p:cNvSpPr/>
          <p:nvPr/>
        </p:nvSpPr>
        <p:spPr>
          <a:xfrm rot="18642421">
            <a:off x="4417219" y="5691981"/>
            <a:ext cx="2116138" cy="44132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TextBox 11"/>
          <p:cNvSpPr txBox="1">
            <a:spLocks noChangeArrowheads="1"/>
          </p:cNvSpPr>
          <p:nvPr/>
        </p:nvSpPr>
        <p:spPr bwMode="auto">
          <a:xfrm>
            <a:off x="3657600" y="5943600"/>
            <a:ext cx="1905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err="1" smtClean="0">
                <a:latin typeface="Andy" pitchFamily="66" charset="0"/>
              </a:rPr>
              <a:t>Numero</a:t>
            </a:r>
            <a:r>
              <a:rPr lang="en-US" sz="2000" dirty="0" smtClean="0">
                <a:latin typeface="Andy" pitchFamily="66" charset="0"/>
              </a:rPr>
              <a:t> </a:t>
            </a:r>
            <a:r>
              <a:rPr lang="en-US" sz="2000" dirty="0" err="1" smtClean="0">
                <a:latin typeface="Andy" pitchFamily="66" charset="0"/>
              </a:rPr>
              <a:t>di</a:t>
            </a:r>
            <a:r>
              <a:rPr lang="en-US" sz="2000" dirty="0" smtClean="0">
                <a:latin typeface="Andy" pitchFamily="66" charset="0"/>
              </a:rPr>
              <a:t> </a:t>
            </a:r>
            <a:r>
              <a:rPr lang="en-US" sz="2000" dirty="0" err="1" smtClean="0">
                <a:latin typeface="Andy" pitchFamily="66" charset="0"/>
              </a:rPr>
              <a:t>amici</a:t>
            </a:r>
            <a:r>
              <a:rPr lang="en-US" sz="2000" dirty="0" smtClean="0">
                <a:latin typeface="Andy" pitchFamily="66" charset="0"/>
              </a:rPr>
              <a:t> (</a:t>
            </a:r>
            <a:r>
              <a:rPr lang="en-US" sz="2000" dirty="0" err="1" smtClean="0">
                <a:latin typeface="Andy" pitchFamily="66" charset="0"/>
              </a:rPr>
              <a:t>parti</a:t>
            </a:r>
            <a:r>
              <a:rPr lang="en-US" sz="2000" dirty="0" smtClean="0">
                <a:latin typeface="Andy" pitchFamily="66" charset="0"/>
              </a:rPr>
              <a:t>)</a:t>
            </a:r>
            <a:endParaRPr lang="en-US" sz="2000" dirty="0">
              <a:latin typeface="Andy" pitchFamily="66" charset="0"/>
            </a:endParaRPr>
          </a:p>
        </p:txBody>
      </p:sp>
      <p:sp>
        <p:nvSpPr>
          <p:cNvPr id="28" name="Curved Left Arrow 27"/>
          <p:cNvSpPr/>
          <p:nvPr/>
        </p:nvSpPr>
        <p:spPr>
          <a:xfrm rot="8364477">
            <a:off x="6713538" y="4967288"/>
            <a:ext cx="566737" cy="140811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TextBox 11"/>
          <p:cNvSpPr txBox="1">
            <a:spLocks noChangeArrowheads="1"/>
          </p:cNvSpPr>
          <p:nvPr/>
        </p:nvSpPr>
        <p:spPr bwMode="auto">
          <a:xfrm>
            <a:off x="7086600" y="5410200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err="1" smtClean="0">
                <a:latin typeface="Andy" pitchFamily="66" charset="0"/>
              </a:rPr>
              <a:t>una</a:t>
            </a:r>
            <a:r>
              <a:rPr lang="en-US" sz="2000" dirty="0" smtClean="0">
                <a:latin typeface="Andy" pitchFamily="66" charset="0"/>
              </a:rPr>
              <a:t> parte</a:t>
            </a:r>
            <a:endParaRPr lang="en-US" sz="2000" dirty="0">
              <a:latin typeface="Andy" pitchFamily="66" charset="0"/>
            </a:endParaRPr>
          </a:p>
        </p:txBody>
      </p:sp>
      <p:pic>
        <p:nvPicPr>
          <p:cNvPr id="25" name="Picture 2" descr="C:\Users\mate\Desktop\ForoItalico\algebra\rgalo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0913" y="1392701"/>
            <a:ext cx="1564107" cy="12660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9" grpId="0" animBg="1"/>
      <p:bldP spid="10" grpId="0"/>
      <p:bldP spid="11" grpId="0" animBg="1"/>
      <p:bldP spid="5" grpId="0" animBg="1"/>
      <p:bldP spid="6" grpId="0" animBg="1"/>
      <p:bldP spid="7" grpId="0" animBg="1"/>
      <p:bldP spid="8" grpId="0" animBg="1"/>
      <p:bldP spid="13" grpId="0"/>
      <p:bldP spid="15" grpId="0" animBg="1"/>
      <p:bldP spid="16" grpId="0"/>
      <p:bldP spid="17" grpId="0"/>
      <p:bldP spid="21" grpId="0"/>
      <p:bldP spid="23" grpId="0" animBg="1"/>
      <p:bldP spid="24" grpId="0"/>
      <p:bldP spid="26" grpId="0" animBg="1"/>
      <p:bldP spid="27" grpId="0"/>
      <p:bldP spid="28" grpId="0" animBg="1"/>
      <p:bldP spid="2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57400" y="2590800"/>
            <a:ext cx="1600200" cy="685800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657600" y="2590800"/>
            <a:ext cx="1600200" cy="685800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257800" y="2590800"/>
            <a:ext cx="1600200" cy="685800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Brace 5"/>
          <p:cNvSpPr/>
          <p:nvPr/>
        </p:nvSpPr>
        <p:spPr>
          <a:xfrm rot="5400000">
            <a:off x="2590800" y="2743200"/>
            <a:ext cx="533400" cy="1600200"/>
          </a:xfrm>
          <a:prstGeom prst="rightBrace">
            <a:avLst>
              <a:gd name="adj1" fmla="val 8333"/>
              <a:gd name="adj2" fmla="val 51399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ight Brace 6"/>
          <p:cNvSpPr/>
          <p:nvPr/>
        </p:nvSpPr>
        <p:spPr>
          <a:xfrm rot="16200000">
            <a:off x="4152900" y="-114300"/>
            <a:ext cx="533400" cy="4724400"/>
          </a:xfrm>
          <a:prstGeom prst="rightBrace">
            <a:avLst>
              <a:gd name="adj1" fmla="val 8333"/>
              <a:gd name="adj2" fmla="val 51399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200" name="TextBox 7"/>
          <p:cNvSpPr txBox="1">
            <a:spLocks noChangeArrowheads="1"/>
          </p:cNvSpPr>
          <p:nvPr/>
        </p:nvSpPr>
        <p:spPr bwMode="auto">
          <a:xfrm>
            <a:off x="2514600" y="3810000"/>
            <a:ext cx="10304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parte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201" name="TextBox 8"/>
          <p:cNvSpPr txBox="1">
            <a:spLocks noChangeArrowheads="1"/>
          </p:cNvSpPr>
          <p:nvPr/>
        </p:nvSpPr>
        <p:spPr bwMode="auto">
          <a:xfrm>
            <a:off x="4004603" y="1595438"/>
            <a:ext cx="1219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totale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202" name="TextBox 9"/>
          <p:cNvSpPr txBox="1">
            <a:spLocks noChangeArrowheads="1"/>
          </p:cNvSpPr>
          <p:nvPr/>
        </p:nvSpPr>
        <p:spPr bwMode="auto">
          <a:xfrm>
            <a:off x="2133599" y="4495800"/>
            <a:ext cx="55192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Una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parte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x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numero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di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parti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=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totale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203" name="TextBox 10"/>
          <p:cNvSpPr txBox="1">
            <a:spLocks noChangeArrowheads="1"/>
          </p:cNvSpPr>
          <p:nvPr/>
        </p:nvSpPr>
        <p:spPr bwMode="auto">
          <a:xfrm>
            <a:off x="2133599" y="5181600"/>
            <a:ext cx="52238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totale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÷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numero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di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parti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=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una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parte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133599" y="5867401"/>
            <a:ext cx="59412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totale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÷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una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parte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=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numero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di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parti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TextBox 1"/>
          <p:cNvSpPr txBox="1">
            <a:spLocks noChangeArrowheads="1"/>
          </p:cNvSpPr>
          <p:nvPr/>
        </p:nvSpPr>
        <p:spPr bwMode="auto">
          <a:xfrm>
            <a:off x="533400" y="381000"/>
            <a:ext cx="807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dirty="0" err="1" smtClean="0">
                <a:solidFill>
                  <a:schemeClr val="tx2"/>
                </a:solidFill>
              </a:rPr>
              <a:t>Modello</a:t>
            </a:r>
            <a:r>
              <a:rPr lang="en-US" sz="2400" dirty="0" smtClean="0">
                <a:solidFill>
                  <a:schemeClr val="tx2"/>
                </a:solidFill>
              </a:rPr>
              <a:t>    Parte/</a:t>
            </a:r>
            <a:r>
              <a:rPr lang="en-US" sz="2400" dirty="0" err="1" smtClean="0">
                <a:solidFill>
                  <a:schemeClr val="tx2"/>
                </a:solidFill>
              </a:rPr>
              <a:t>Totale</a:t>
            </a:r>
            <a:r>
              <a:rPr lang="en-US" sz="2400" dirty="0" smtClean="0">
                <a:solidFill>
                  <a:schemeClr val="tx2"/>
                </a:solidFill>
              </a:rPr>
              <a:t>    (</a:t>
            </a:r>
            <a:r>
              <a:rPr lang="en-US" sz="2400" dirty="0" err="1" smtClean="0">
                <a:solidFill>
                  <a:schemeClr val="tx2"/>
                </a:solidFill>
              </a:rPr>
              <a:t>Moltiplicazione</a:t>
            </a:r>
            <a:r>
              <a:rPr lang="en-US" sz="2400" dirty="0" smtClean="0">
                <a:solidFill>
                  <a:schemeClr val="tx2"/>
                </a:solidFill>
              </a:rPr>
              <a:t> e </a:t>
            </a:r>
            <a:r>
              <a:rPr lang="en-US" sz="2400" dirty="0" err="1" smtClean="0">
                <a:solidFill>
                  <a:schemeClr val="tx2"/>
                </a:solidFill>
              </a:rPr>
              <a:t>Divisione</a:t>
            </a:r>
            <a:r>
              <a:rPr lang="en-US" sz="2400" dirty="0" smtClean="0">
                <a:solidFill>
                  <a:schemeClr val="tx2"/>
                </a:solidFill>
              </a:rPr>
              <a:t>)</a:t>
            </a:r>
            <a:endParaRPr lang="en-US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914400" y="533400"/>
            <a:ext cx="6019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smtClean="0">
                <a:latin typeface="Andy" pitchFamily="66" charset="0"/>
              </a:rPr>
              <a:t>Un </a:t>
            </a:r>
            <a:r>
              <a:rPr lang="en-US" sz="2800" dirty="0" err="1" smtClean="0">
                <a:latin typeface="Andy" pitchFamily="66" charset="0"/>
              </a:rPr>
              <a:t>gruppo</a:t>
            </a:r>
            <a:r>
              <a:rPr lang="en-US" sz="2800" dirty="0" smtClean="0">
                <a:latin typeface="Andy" pitchFamily="66" charset="0"/>
              </a:rPr>
              <a:t> </a:t>
            </a:r>
            <a:r>
              <a:rPr lang="en-US" sz="2800" dirty="0" err="1" smtClean="0">
                <a:latin typeface="Andy" pitchFamily="66" charset="0"/>
              </a:rPr>
              <a:t>di</a:t>
            </a:r>
            <a:r>
              <a:rPr lang="en-US" sz="2800" dirty="0" smtClean="0">
                <a:latin typeface="Andy" pitchFamily="66" charset="0"/>
              </a:rPr>
              <a:t> </a:t>
            </a:r>
            <a:r>
              <a:rPr lang="en-US" sz="2800" dirty="0" err="1" smtClean="0">
                <a:latin typeface="Andy" pitchFamily="66" charset="0"/>
              </a:rPr>
              <a:t>amici</a:t>
            </a:r>
            <a:r>
              <a:rPr lang="en-US" sz="2800" dirty="0" smtClean="0">
                <a:latin typeface="Andy" pitchFamily="66" charset="0"/>
              </a:rPr>
              <a:t> ha </a:t>
            </a:r>
            <a:r>
              <a:rPr lang="en-US" sz="2800" dirty="0" err="1" smtClean="0">
                <a:latin typeface="Andy" pitchFamily="66" charset="0"/>
              </a:rPr>
              <a:t>comprato</a:t>
            </a:r>
            <a:r>
              <a:rPr lang="en-US" sz="2800" dirty="0" smtClean="0">
                <a:latin typeface="Andy" pitchFamily="66" charset="0"/>
              </a:rPr>
              <a:t> un </a:t>
            </a:r>
            <a:r>
              <a:rPr lang="en-US" sz="2800" dirty="0" err="1" smtClean="0">
                <a:latin typeface="Andy" pitchFamily="66" charset="0"/>
              </a:rPr>
              <a:t>regalo</a:t>
            </a:r>
            <a:r>
              <a:rPr lang="en-US" sz="2800" dirty="0" smtClean="0">
                <a:latin typeface="Andy" pitchFamily="66" charset="0"/>
              </a:rPr>
              <a:t> </a:t>
            </a:r>
            <a:r>
              <a:rPr lang="en-US" sz="2800" dirty="0" err="1" smtClean="0">
                <a:latin typeface="Andy" pitchFamily="66" charset="0"/>
              </a:rPr>
              <a:t>da</a:t>
            </a:r>
            <a:r>
              <a:rPr lang="en-US" sz="2800" dirty="0" smtClean="0">
                <a:latin typeface="Andy" pitchFamily="66" charset="0"/>
              </a:rPr>
              <a:t> 42 </a:t>
            </a:r>
            <a:r>
              <a:rPr lang="it-IT" sz="2800" dirty="0" smtClean="0"/>
              <a:t>€</a:t>
            </a:r>
            <a:r>
              <a:rPr lang="en-US" sz="2800" dirty="0" smtClean="0">
                <a:latin typeface="Andy" pitchFamily="66" charset="0"/>
              </a:rPr>
              <a:t> .  </a:t>
            </a:r>
            <a:r>
              <a:rPr lang="en-US" sz="2800" dirty="0" err="1" smtClean="0">
                <a:latin typeface="Andy" pitchFamily="66" charset="0"/>
              </a:rPr>
              <a:t>Ognuno</a:t>
            </a:r>
            <a:r>
              <a:rPr lang="en-US" sz="2800" dirty="0" smtClean="0">
                <a:latin typeface="Andy" pitchFamily="66" charset="0"/>
              </a:rPr>
              <a:t> ha </a:t>
            </a:r>
            <a:r>
              <a:rPr lang="en-US" sz="2800" dirty="0" err="1" smtClean="0">
                <a:latin typeface="Andy" pitchFamily="66" charset="0"/>
              </a:rPr>
              <a:t>pagato</a:t>
            </a:r>
            <a:r>
              <a:rPr lang="en-US" sz="2800" dirty="0" smtClean="0">
                <a:latin typeface="Andy" pitchFamily="66" charset="0"/>
              </a:rPr>
              <a:t> 7</a:t>
            </a:r>
            <a:r>
              <a:rPr lang="it-IT" sz="2800" dirty="0" smtClean="0"/>
              <a:t> €</a:t>
            </a:r>
            <a:r>
              <a:rPr lang="en-US" sz="2800" dirty="0" smtClean="0">
                <a:latin typeface="Andy" pitchFamily="66" charset="0"/>
              </a:rPr>
              <a:t> .  </a:t>
            </a:r>
            <a:r>
              <a:rPr lang="en-US" sz="2800" dirty="0" err="1" smtClean="0">
                <a:latin typeface="Andy" pitchFamily="66" charset="0"/>
              </a:rPr>
              <a:t>Quanti</a:t>
            </a:r>
            <a:r>
              <a:rPr lang="en-US" sz="2800" dirty="0" smtClean="0">
                <a:latin typeface="Andy" pitchFamily="66" charset="0"/>
              </a:rPr>
              <a:t> </a:t>
            </a:r>
            <a:r>
              <a:rPr lang="en-US" sz="2800" dirty="0" err="1" smtClean="0">
                <a:latin typeface="Andy" pitchFamily="66" charset="0"/>
              </a:rPr>
              <a:t>amici</a:t>
            </a:r>
            <a:r>
              <a:rPr lang="en-US" sz="2800" dirty="0" smtClean="0">
                <a:latin typeface="Andy" pitchFamily="66" charset="0"/>
              </a:rPr>
              <a:t> </a:t>
            </a:r>
            <a:r>
              <a:rPr lang="en-US" sz="2800" dirty="0" err="1" smtClean="0">
                <a:latin typeface="Andy" pitchFamily="66" charset="0"/>
              </a:rPr>
              <a:t>sono</a:t>
            </a:r>
            <a:r>
              <a:rPr lang="en-US" sz="2800" dirty="0" smtClean="0">
                <a:latin typeface="Andy" pitchFamily="66" charset="0"/>
              </a:rPr>
              <a:t>?</a:t>
            </a:r>
            <a:endParaRPr lang="en-US" sz="2800" dirty="0">
              <a:latin typeface="Andy" pitchFamily="66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57200" y="3200400"/>
            <a:ext cx="1752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err="1" smtClean="0">
                <a:latin typeface="Andy" pitchFamily="66" charset="0"/>
              </a:rPr>
              <a:t>Costo</a:t>
            </a:r>
            <a:r>
              <a:rPr lang="en-US" sz="2000" dirty="0" smtClean="0">
                <a:latin typeface="Andy" pitchFamily="66" charset="0"/>
              </a:rPr>
              <a:t> </a:t>
            </a:r>
            <a:r>
              <a:rPr lang="en-US" sz="2000" dirty="0" err="1" smtClean="0">
                <a:latin typeface="Andy" pitchFamily="66" charset="0"/>
              </a:rPr>
              <a:t>regalo</a:t>
            </a:r>
            <a:endParaRPr lang="en-US" sz="2000" dirty="0">
              <a:latin typeface="Andy" pitchFamily="66" charset="0"/>
            </a:endParaRPr>
          </a:p>
        </p:txBody>
      </p:sp>
      <p:sp>
        <p:nvSpPr>
          <p:cNvPr id="11" name="Right Brace 10"/>
          <p:cNvSpPr/>
          <p:nvPr/>
        </p:nvSpPr>
        <p:spPr>
          <a:xfrm rot="5400000" flipH="1">
            <a:off x="4362450" y="19050"/>
            <a:ext cx="533400" cy="5372100"/>
          </a:xfrm>
          <a:prstGeom prst="rightBrace">
            <a:avLst>
              <a:gd name="adj1" fmla="val 8333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981200" y="3048000"/>
            <a:ext cx="1295400" cy="8382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76600" y="3048000"/>
            <a:ext cx="1295400" cy="8382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19800" y="3048000"/>
            <a:ext cx="1295400" cy="8382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191000" y="1930400"/>
            <a:ext cx="914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smtClean="0">
                <a:latin typeface="Andy" pitchFamily="66" charset="0"/>
              </a:rPr>
              <a:t>42 </a:t>
            </a:r>
            <a:r>
              <a:rPr lang="it-IT" sz="2000" dirty="0" smtClean="0"/>
              <a:t>€</a:t>
            </a:r>
            <a:r>
              <a:rPr lang="en-US" sz="2000" dirty="0" smtClean="0">
                <a:latin typeface="Andy" pitchFamily="66" charset="0"/>
              </a:rPr>
              <a:t> </a:t>
            </a:r>
            <a:endParaRPr lang="en-US" sz="2000" dirty="0">
              <a:latin typeface="Andy" pitchFamily="66" charset="0"/>
            </a:endParaRPr>
          </a:p>
        </p:txBody>
      </p:sp>
      <p:sp>
        <p:nvSpPr>
          <p:cNvPr id="15" name="Right Brace 14"/>
          <p:cNvSpPr/>
          <p:nvPr/>
        </p:nvSpPr>
        <p:spPr>
          <a:xfrm rot="5400000">
            <a:off x="2438400" y="3505200"/>
            <a:ext cx="381000" cy="129540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362200" y="4343400"/>
            <a:ext cx="685800" cy="50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80" dirty="0" smtClean="0">
                <a:latin typeface="Andy" pitchFamily="66" charset="0"/>
              </a:rPr>
              <a:t>7</a:t>
            </a:r>
            <a:r>
              <a:rPr lang="it-IT" sz="2680" dirty="0" smtClean="0"/>
              <a:t> €</a:t>
            </a:r>
            <a:endParaRPr lang="en-US" sz="2680" dirty="0">
              <a:latin typeface="Andy" pitchFamily="66" charset="0"/>
            </a:endParaRPr>
          </a:p>
        </p:txBody>
      </p:sp>
      <p:sp>
        <p:nvSpPr>
          <p:cNvPr id="24" name="TextBox 11"/>
          <p:cNvSpPr txBox="1">
            <a:spLocks noChangeArrowheads="1"/>
          </p:cNvSpPr>
          <p:nvPr/>
        </p:nvSpPr>
        <p:spPr bwMode="auto">
          <a:xfrm>
            <a:off x="3581400" y="51054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err="1" smtClean="0">
                <a:latin typeface="Andy" pitchFamily="66" charset="0"/>
              </a:rPr>
              <a:t>totale</a:t>
            </a:r>
            <a:endParaRPr lang="en-US" sz="2000" dirty="0">
              <a:latin typeface="Andy" pitchFamily="66" charset="0"/>
            </a:endParaRPr>
          </a:p>
        </p:txBody>
      </p:sp>
      <p:sp>
        <p:nvSpPr>
          <p:cNvPr id="29" name="TextBox 11"/>
          <p:cNvSpPr txBox="1">
            <a:spLocks noChangeArrowheads="1"/>
          </p:cNvSpPr>
          <p:nvPr/>
        </p:nvSpPr>
        <p:spPr bwMode="auto">
          <a:xfrm>
            <a:off x="3962400" y="5867400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err="1" smtClean="0">
                <a:latin typeface="Andy" pitchFamily="66" charset="0"/>
              </a:rPr>
              <a:t>Una</a:t>
            </a:r>
            <a:r>
              <a:rPr lang="en-US" sz="2000" dirty="0" smtClean="0">
                <a:latin typeface="Andy" pitchFamily="66" charset="0"/>
              </a:rPr>
              <a:t> parte</a:t>
            </a:r>
            <a:endParaRPr lang="en-US" sz="2000" dirty="0">
              <a:latin typeface="Andy" pitchFamily="66" charset="0"/>
            </a:endParaRPr>
          </a:p>
        </p:txBody>
      </p:sp>
      <p:sp>
        <p:nvSpPr>
          <p:cNvPr id="25" name="Flowchart: Document 24"/>
          <p:cNvSpPr/>
          <p:nvPr/>
        </p:nvSpPr>
        <p:spPr>
          <a:xfrm rot="16200000">
            <a:off x="4457700" y="3162300"/>
            <a:ext cx="838200" cy="609600"/>
          </a:xfrm>
          <a:prstGeom prst="flowChartDocument">
            <a:avLst/>
          </a:prstGeom>
          <a:solidFill>
            <a:srgbClr val="7030A0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Flowchart: Document 29"/>
          <p:cNvSpPr/>
          <p:nvPr/>
        </p:nvSpPr>
        <p:spPr>
          <a:xfrm rot="5400000">
            <a:off x="5295900" y="3162300"/>
            <a:ext cx="838200" cy="609600"/>
          </a:xfrm>
          <a:prstGeom prst="flowChartDocument">
            <a:avLst/>
          </a:prstGeom>
          <a:solidFill>
            <a:srgbClr val="7030A0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TextBox 11"/>
          <p:cNvSpPr txBox="1">
            <a:spLocks noChangeArrowheads="1"/>
          </p:cNvSpPr>
          <p:nvPr/>
        </p:nvSpPr>
        <p:spPr bwMode="auto">
          <a:xfrm>
            <a:off x="4953000" y="4419600"/>
            <a:ext cx="2362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 smtClean="0">
                <a:latin typeface="Andy" pitchFamily="66" charset="0"/>
              </a:rPr>
              <a:t>42 </a:t>
            </a:r>
            <a:r>
              <a:rPr lang="en-US" sz="3600" dirty="0">
                <a:latin typeface="Andy" pitchFamily="66" charset="0"/>
              </a:rPr>
              <a:t>÷ </a:t>
            </a:r>
            <a:r>
              <a:rPr lang="en-US" sz="3600" dirty="0" smtClean="0">
                <a:latin typeface="Andy" pitchFamily="66" charset="0"/>
              </a:rPr>
              <a:t>7 </a:t>
            </a:r>
            <a:r>
              <a:rPr lang="en-US" sz="3600" dirty="0">
                <a:latin typeface="Andy" pitchFamily="66" charset="0"/>
              </a:rPr>
              <a:t>= </a:t>
            </a:r>
            <a:r>
              <a:rPr lang="en-US" sz="3600" dirty="0" smtClean="0">
                <a:latin typeface="Andy" pitchFamily="66" charset="0"/>
              </a:rPr>
              <a:t>6 </a:t>
            </a:r>
            <a:endParaRPr lang="en-US" sz="3600" dirty="0">
              <a:latin typeface="Andy" pitchFamily="66" charset="0"/>
            </a:endParaRPr>
          </a:p>
        </p:txBody>
      </p:sp>
      <p:sp>
        <p:nvSpPr>
          <p:cNvPr id="33" name="Curved Up Arrow 32"/>
          <p:cNvSpPr/>
          <p:nvPr/>
        </p:nvSpPr>
        <p:spPr>
          <a:xfrm rot="19476269">
            <a:off x="4203700" y="5210175"/>
            <a:ext cx="1295400" cy="4572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Curved Up Arrow 33"/>
          <p:cNvSpPr/>
          <p:nvPr/>
        </p:nvSpPr>
        <p:spPr>
          <a:xfrm rot="18477748">
            <a:off x="4836319" y="5476082"/>
            <a:ext cx="1938337" cy="4572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Curved Up Arrow 34"/>
          <p:cNvSpPr/>
          <p:nvPr/>
        </p:nvSpPr>
        <p:spPr>
          <a:xfrm rot="13269049" flipV="1">
            <a:off x="6457950" y="5307013"/>
            <a:ext cx="1498600" cy="50482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TextBox 11"/>
          <p:cNvSpPr txBox="1">
            <a:spLocks noChangeArrowheads="1"/>
          </p:cNvSpPr>
          <p:nvPr/>
        </p:nvSpPr>
        <p:spPr bwMode="auto">
          <a:xfrm>
            <a:off x="7467600" y="4953000"/>
            <a:ext cx="1447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err="1" smtClean="0">
                <a:latin typeface="Andy" pitchFamily="66" charset="0"/>
              </a:rPr>
              <a:t>numero</a:t>
            </a:r>
            <a:r>
              <a:rPr lang="en-US" sz="2000" dirty="0" smtClean="0">
                <a:latin typeface="Andy" pitchFamily="66" charset="0"/>
              </a:rPr>
              <a:t> </a:t>
            </a:r>
            <a:r>
              <a:rPr lang="en-US" sz="2000" dirty="0" err="1" smtClean="0">
                <a:latin typeface="Andy" pitchFamily="66" charset="0"/>
              </a:rPr>
              <a:t>di</a:t>
            </a:r>
            <a:r>
              <a:rPr lang="en-US" sz="2000" dirty="0" smtClean="0">
                <a:latin typeface="Andy" pitchFamily="66" charset="0"/>
              </a:rPr>
              <a:t> </a:t>
            </a:r>
            <a:r>
              <a:rPr lang="en-US" sz="2000" dirty="0" err="1" smtClean="0">
                <a:latin typeface="Andy" pitchFamily="66" charset="0"/>
              </a:rPr>
              <a:t>parti</a:t>
            </a:r>
            <a:endParaRPr lang="en-US" sz="2000" dirty="0">
              <a:latin typeface="Andy" pitchFamily="66" charset="0"/>
            </a:endParaRPr>
          </a:p>
        </p:txBody>
      </p:sp>
      <p:pic>
        <p:nvPicPr>
          <p:cNvPr id="21" name="Picture 2" descr="C:\Users\mate\Desktop\ForoItalico\algebra\rgalo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18033" y="633046"/>
            <a:ext cx="1737894" cy="14067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5" grpId="0" animBg="1"/>
      <p:bldP spid="6" grpId="0" animBg="1"/>
      <p:bldP spid="8" grpId="0" animBg="1"/>
      <p:bldP spid="13" grpId="0"/>
      <p:bldP spid="15" grpId="0" animBg="1"/>
      <p:bldP spid="16" grpId="0"/>
      <p:bldP spid="24" grpId="0"/>
      <p:bldP spid="29" grpId="0"/>
      <p:bldP spid="25" grpId="0" animBg="1"/>
      <p:bldP spid="30" grpId="0" animBg="1"/>
      <p:bldP spid="32" grpId="0"/>
      <p:bldP spid="33" grpId="0" animBg="1"/>
      <p:bldP spid="34" grpId="0" animBg="1"/>
      <p:bldP spid="35" grpId="0" animBg="1"/>
      <p:bldP spid="3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2286000"/>
            <a:ext cx="8991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rot="5400000">
            <a:off x="3467100" y="4381500"/>
            <a:ext cx="4800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5400000">
            <a:off x="457200" y="4343400"/>
            <a:ext cx="4724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245" name="TextBox 8"/>
          <p:cNvSpPr txBox="1">
            <a:spLocks noChangeArrowheads="1"/>
          </p:cNvSpPr>
          <p:nvPr/>
        </p:nvSpPr>
        <p:spPr bwMode="auto">
          <a:xfrm>
            <a:off x="685800" y="1828800"/>
            <a:ext cx="1752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 smtClean="0">
                <a:latin typeface="Comic Sans MS" pitchFamily="66" charset="0"/>
              </a:rPr>
              <a:t>Centinaia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0246" name="TextBox 9"/>
          <p:cNvSpPr txBox="1">
            <a:spLocks noChangeArrowheads="1"/>
          </p:cNvSpPr>
          <p:nvPr/>
        </p:nvSpPr>
        <p:spPr bwMode="auto">
          <a:xfrm>
            <a:off x="7010400" y="1828800"/>
            <a:ext cx="762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 smtClean="0">
                <a:latin typeface="Comic Sans MS" pitchFamily="66" charset="0"/>
              </a:rPr>
              <a:t>Unità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0247" name="TextBox 10"/>
          <p:cNvSpPr txBox="1">
            <a:spLocks noChangeArrowheads="1"/>
          </p:cNvSpPr>
          <p:nvPr/>
        </p:nvSpPr>
        <p:spPr bwMode="auto">
          <a:xfrm>
            <a:off x="3962400" y="1828801"/>
            <a:ext cx="12285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err="1" smtClean="0">
                <a:latin typeface="Comic Sans MS" pitchFamily="66" charset="0"/>
              </a:rPr>
              <a:t>Decine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7549662" y="26670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49" name="TextBox 23"/>
          <p:cNvSpPr txBox="1">
            <a:spLocks noChangeArrowheads="1"/>
          </p:cNvSpPr>
          <p:nvPr/>
        </p:nvSpPr>
        <p:spPr bwMode="auto">
          <a:xfrm>
            <a:off x="660008" y="395069"/>
            <a:ext cx="50936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chemeClr val="tx2"/>
                </a:solidFill>
              </a:rPr>
              <a:t>Moltiplicazione</a:t>
            </a:r>
            <a:r>
              <a:rPr lang="en-US" sz="2400" dirty="0" smtClean="0">
                <a:solidFill>
                  <a:schemeClr val="tx2"/>
                </a:solidFill>
              </a:rPr>
              <a:t> con </a:t>
            </a:r>
            <a:r>
              <a:rPr lang="en-US" sz="2400" dirty="0" err="1" smtClean="0">
                <a:solidFill>
                  <a:schemeClr val="tx2"/>
                </a:solidFill>
              </a:rPr>
              <a:t>riposizionamento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4868594" y="5528603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TextBox 23"/>
          <p:cNvSpPr txBox="1">
            <a:spLocks noChangeArrowheads="1"/>
          </p:cNvSpPr>
          <p:nvPr/>
        </p:nvSpPr>
        <p:spPr bwMode="auto">
          <a:xfrm>
            <a:off x="1348154" y="1060939"/>
            <a:ext cx="1828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43 x 4</a:t>
            </a:r>
          </a:p>
        </p:txBody>
      </p:sp>
      <p:sp>
        <p:nvSpPr>
          <p:cNvPr id="17" name="Oval 16"/>
          <p:cNvSpPr/>
          <p:nvPr/>
        </p:nvSpPr>
        <p:spPr>
          <a:xfrm>
            <a:off x="3049200" y="25632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3657600" y="2562664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4266000" y="25632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841059" y="2577268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7010400" y="26670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400800" y="26670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1981200" y="2590800"/>
            <a:ext cx="381000" cy="381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7543800" y="34290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3048000" y="3352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3657600" y="3352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4267200" y="3352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4854526" y="3338733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6934200" y="34290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6324600" y="34290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7543800" y="41910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2" name="Oval 31"/>
          <p:cNvSpPr/>
          <p:nvPr/>
        </p:nvSpPr>
        <p:spPr>
          <a:xfrm>
            <a:off x="3048000" y="4114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3657600" y="4114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4267200" y="4114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4868594" y="4100734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Oval 35"/>
          <p:cNvSpPr/>
          <p:nvPr/>
        </p:nvSpPr>
        <p:spPr>
          <a:xfrm>
            <a:off x="6934200" y="41910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6324600" y="41910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7543800" y="49530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9" name="Oval 38"/>
          <p:cNvSpPr/>
          <p:nvPr/>
        </p:nvSpPr>
        <p:spPr>
          <a:xfrm>
            <a:off x="3048000" y="4876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0" name="Oval 39"/>
          <p:cNvSpPr/>
          <p:nvPr/>
        </p:nvSpPr>
        <p:spPr>
          <a:xfrm>
            <a:off x="3657600" y="4876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1" name="Oval 40"/>
          <p:cNvSpPr/>
          <p:nvPr/>
        </p:nvSpPr>
        <p:spPr>
          <a:xfrm>
            <a:off x="4267200" y="4876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2" name="Oval 41"/>
          <p:cNvSpPr/>
          <p:nvPr/>
        </p:nvSpPr>
        <p:spPr>
          <a:xfrm>
            <a:off x="4882661" y="4862732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3" name="Oval 42"/>
          <p:cNvSpPr/>
          <p:nvPr/>
        </p:nvSpPr>
        <p:spPr>
          <a:xfrm>
            <a:off x="6934200" y="49530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4" name="Oval 43"/>
          <p:cNvSpPr/>
          <p:nvPr/>
        </p:nvSpPr>
        <p:spPr>
          <a:xfrm>
            <a:off x="6324600" y="49530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5" name="TextBox 23"/>
          <p:cNvSpPr txBox="1">
            <a:spLocks noChangeArrowheads="1"/>
          </p:cNvSpPr>
          <p:nvPr/>
        </p:nvSpPr>
        <p:spPr bwMode="auto">
          <a:xfrm>
            <a:off x="2437229" y="1069145"/>
            <a:ext cx="1066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= 172</a:t>
            </a:r>
          </a:p>
        </p:txBody>
      </p:sp>
      <p:grpSp>
        <p:nvGrpSpPr>
          <p:cNvPr id="46" name="Group 2"/>
          <p:cNvGrpSpPr>
            <a:grpSpLocks/>
          </p:cNvGrpSpPr>
          <p:nvPr/>
        </p:nvGrpSpPr>
        <p:grpSpPr bwMode="auto">
          <a:xfrm>
            <a:off x="6105378" y="168813"/>
            <a:ext cx="2222696" cy="844062"/>
            <a:chOff x="0" y="1536"/>
            <a:chExt cx="5675" cy="663"/>
          </a:xfrm>
        </p:grpSpPr>
        <p:grpSp>
          <p:nvGrpSpPr>
            <p:cNvPr id="47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5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4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5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5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4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5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5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56" name="Rettangolo 55"/>
          <p:cNvSpPr/>
          <p:nvPr/>
        </p:nvSpPr>
        <p:spPr>
          <a:xfrm>
            <a:off x="6433660" y="360457"/>
            <a:ext cx="2100703" cy="369332"/>
          </a:xfrm>
          <a:prstGeom prst="rect">
            <a:avLst/>
          </a:prstGeom>
          <a:solidFill>
            <a:schemeClr val="accent2"/>
          </a:solidFill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chemeClr val="tx2"/>
                </a:solidFill>
              </a:rPr>
              <a:t>M</a:t>
            </a:r>
            <a:r>
              <a:rPr lang="en-US" dirty="0" err="1" smtClean="0">
                <a:solidFill>
                  <a:srgbClr val="FF0000"/>
                </a:solidFill>
              </a:rPr>
              <a:t>e</a:t>
            </a:r>
            <a:r>
              <a:rPr lang="en-US" dirty="0" err="1" smtClean="0">
                <a:solidFill>
                  <a:schemeClr val="tx2"/>
                </a:solidFill>
              </a:rPr>
              <a:t>t</a:t>
            </a:r>
            <a:r>
              <a:rPr lang="en-US" dirty="0" err="1" smtClean="0">
                <a:solidFill>
                  <a:srgbClr val="FF0000"/>
                </a:solidFill>
              </a:rPr>
              <a:t>od</a:t>
            </a:r>
            <a:r>
              <a:rPr lang="en-US" dirty="0" err="1" smtClean="0">
                <a:solidFill>
                  <a:schemeClr val="tx2"/>
                </a:solidFill>
              </a:rPr>
              <a:t>o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chemeClr val="tx2"/>
                </a:solidFill>
              </a:rPr>
              <a:t>in</a:t>
            </a:r>
            <a:r>
              <a:rPr lang="en-US" dirty="0" smtClean="0">
                <a:solidFill>
                  <a:srgbClr val="FF0000"/>
                </a:solidFill>
              </a:rPr>
              <a:t>ga</a:t>
            </a:r>
            <a:r>
              <a:rPr lang="en-US" dirty="0" smtClean="0">
                <a:solidFill>
                  <a:schemeClr val="tx2"/>
                </a:solidFill>
              </a:rPr>
              <a:t>por</a:t>
            </a:r>
            <a:r>
              <a:rPr lang="en-US" dirty="0" smtClean="0">
                <a:solidFill>
                  <a:srgbClr val="FF0000"/>
                </a:solidFill>
              </a:rPr>
              <a:t>e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endParaRPr lang="it-IT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3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7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1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3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1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5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1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5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9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3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7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1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5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9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7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 nodeType="clickPar">
                      <p:stCondLst>
                        <p:cond delay="indefinite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57" grpId="0" animBg="1"/>
      <p:bldP spid="57" grpId="1" animBg="1"/>
      <p:bldP spid="16" grpId="0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4" grpId="1" animBg="1"/>
      <p:bldP spid="25" grpId="0" animBg="1"/>
      <p:bldP spid="26" grpId="0" animBg="1"/>
      <p:bldP spid="27" grpId="0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1600200"/>
            <a:ext cx="8991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rot="5400000">
            <a:off x="3086100" y="4076700"/>
            <a:ext cx="556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5400000">
            <a:off x="38100" y="4076700"/>
            <a:ext cx="556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293" name="TextBox 8"/>
          <p:cNvSpPr txBox="1">
            <a:spLocks noChangeArrowheads="1"/>
          </p:cNvSpPr>
          <p:nvPr/>
        </p:nvSpPr>
        <p:spPr bwMode="auto">
          <a:xfrm>
            <a:off x="685800" y="1199271"/>
            <a:ext cx="1752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 smtClean="0">
                <a:latin typeface="Comic Sans MS" pitchFamily="66" charset="0"/>
              </a:rPr>
              <a:t>Centinaia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2294" name="TextBox 9"/>
          <p:cNvSpPr txBox="1">
            <a:spLocks noChangeArrowheads="1"/>
          </p:cNvSpPr>
          <p:nvPr/>
        </p:nvSpPr>
        <p:spPr bwMode="auto">
          <a:xfrm>
            <a:off x="6714979" y="1213339"/>
            <a:ext cx="762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 smtClean="0">
                <a:latin typeface="Comic Sans MS" pitchFamily="66" charset="0"/>
              </a:rPr>
              <a:t>Unità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2295" name="TextBox 10"/>
          <p:cNvSpPr txBox="1">
            <a:spLocks noChangeArrowheads="1"/>
          </p:cNvSpPr>
          <p:nvPr/>
        </p:nvSpPr>
        <p:spPr bwMode="auto">
          <a:xfrm>
            <a:off x="3638843" y="1185204"/>
            <a:ext cx="14536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err="1" smtClean="0">
                <a:latin typeface="Comic Sans MS" pitchFamily="66" charset="0"/>
              </a:rPr>
              <a:t>Decine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172200" y="19050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3715043" y="625842"/>
            <a:ext cx="1524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/>
              <a:t>=  </a:t>
            </a:r>
            <a:r>
              <a:rPr lang="en-US" sz="3600" dirty="0" smtClean="0"/>
              <a:t>9</a:t>
            </a:r>
            <a:endParaRPr lang="en-US" sz="3600" dirty="0"/>
          </a:p>
        </p:txBody>
      </p:sp>
      <p:graphicFrame>
        <p:nvGraphicFramePr>
          <p:cNvPr id="3074" name="Object 50"/>
          <p:cNvGraphicFramePr>
            <a:graphicFrameLocks noChangeAspect="1"/>
          </p:cNvGraphicFramePr>
          <p:nvPr/>
        </p:nvGraphicFramePr>
        <p:xfrm>
          <a:off x="2160931" y="614289"/>
          <a:ext cx="1517650" cy="685800"/>
        </p:xfrm>
        <a:graphic>
          <a:graphicData uri="http://schemas.openxmlformats.org/presentationml/2006/ole">
            <p:oleObj spid="_x0000_s1026" name="Equation" r:id="rId4" imgW="393359" imgH="177646" progId="">
              <p:embed/>
            </p:oleObj>
          </a:graphicData>
        </a:graphic>
      </p:graphicFrame>
      <p:sp>
        <p:nvSpPr>
          <p:cNvPr id="59" name="Oval 58"/>
          <p:cNvSpPr/>
          <p:nvPr/>
        </p:nvSpPr>
        <p:spPr>
          <a:xfrm>
            <a:off x="4419600" y="1828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0" name="Oval 59"/>
          <p:cNvSpPr/>
          <p:nvPr/>
        </p:nvSpPr>
        <p:spPr>
          <a:xfrm>
            <a:off x="6781800" y="19050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1" name="Oval 60"/>
          <p:cNvSpPr/>
          <p:nvPr/>
        </p:nvSpPr>
        <p:spPr>
          <a:xfrm>
            <a:off x="6858000" y="25146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2" name="Oval 61"/>
          <p:cNvSpPr/>
          <p:nvPr/>
        </p:nvSpPr>
        <p:spPr>
          <a:xfrm>
            <a:off x="7467600" y="25146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4" name="Oval 63"/>
          <p:cNvSpPr/>
          <p:nvPr/>
        </p:nvSpPr>
        <p:spPr>
          <a:xfrm>
            <a:off x="7467600" y="19050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5" name="Oval 64"/>
          <p:cNvSpPr/>
          <p:nvPr/>
        </p:nvSpPr>
        <p:spPr>
          <a:xfrm>
            <a:off x="8077200" y="19050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6" name="Oval 65"/>
          <p:cNvSpPr/>
          <p:nvPr/>
        </p:nvSpPr>
        <p:spPr>
          <a:xfrm>
            <a:off x="6248400" y="25146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70" name="Straight Connector 69"/>
          <p:cNvCxnSpPr/>
          <p:nvPr/>
        </p:nvCxnSpPr>
        <p:spPr>
          <a:xfrm>
            <a:off x="0" y="3352800"/>
            <a:ext cx="9144000" cy="0"/>
          </a:xfrm>
          <a:prstGeom prst="line">
            <a:avLst/>
          </a:prstGeom>
          <a:ln w="3492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0" y="4648200"/>
            <a:ext cx="9144000" cy="0"/>
          </a:xfrm>
          <a:prstGeom prst="line">
            <a:avLst/>
          </a:prstGeom>
          <a:ln w="3492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0" y="5791200"/>
            <a:ext cx="9144000" cy="0"/>
          </a:xfrm>
          <a:prstGeom prst="line">
            <a:avLst/>
          </a:prstGeom>
          <a:ln w="3492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3657600" y="1828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4" name="Oval 43"/>
          <p:cNvSpPr/>
          <p:nvPr/>
        </p:nvSpPr>
        <p:spPr>
          <a:xfrm>
            <a:off x="6019800" y="35052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5" name="Oval 44"/>
          <p:cNvSpPr/>
          <p:nvPr/>
        </p:nvSpPr>
        <p:spPr>
          <a:xfrm>
            <a:off x="6019800" y="48006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6" name="Oval 45"/>
          <p:cNvSpPr/>
          <p:nvPr/>
        </p:nvSpPr>
        <p:spPr>
          <a:xfrm>
            <a:off x="6019800" y="59436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6553200" y="35052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6553200" y="48006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6553200" y="59436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7086600" y="35052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7086600" y="48006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2" name="Oval 51"/>
          <p:cNvSpPr/>
          <p:nvPr/>
        </p:nvSpPr>
        <p:spPr>
          <a:xfrm>
            <a:off x="7086600" y="59436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3" name="Oval 52"/>
          <p:cNvSpPr/>
          <p:nvPr/>
        </p:nvSpPr>
        <p:spPr>
          <a:xfrm>
            <a:off x="7620000" y="35052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5" name="Oval 54"/>
          <p:cNvSpPr/>
          <p:nvPr/>
        </p:nvSpPr>
        <p:spPr>
          <a:xfrm>
            <a:off x="7620000" y="48006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6" name="Oval 55"/>
          <p:cNvSpPr/>
          <p:nvPr/>
        </p:nvSpPr>
        <p:spPr>
          <a:xfrm>
            <a:off x="7620000" y="59436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8" name="Oval 57"/>
          <p:cNvSpPr/>
          <p:nvPr/>
        </p:nvSpPr>
        <p:spPr>
          <a:xfrm>
            <a:off x="8153400" y="35052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7" name="Oval 66"/>
          <p:cNvSpPr/>
          <p:nvPr/>
        </p:nvSpPr>
        <p:spPr>
          <a:xfrm>
            <a:off x="8153400" y="48006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9" name="Oval 68"/>
          <p:cNvSpPr/>
          <p:nvPr/>
        </p:nvSpPr>
        <p:spPr>
          <a:xfrm>
            <a:off x="8153400" y="59436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3" name="Oval 92"/>
          <p:cNvSpPr/>
          <p:nvPr/>
        </p:nvSpPr>
        <p:spPr>
          <a:xfrm>
            <a:off x="8610600" y="35052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4" name="Oval 93"/>
          <p:cNvSpPr/>
          <p:nvPr/>
        </p:nvSpPr>
        <p:spPr>
          <a:xfrm>
            <a:off x="8610600" y="48006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5" name="Oval 94"/>
          <p:cNvSpPr/>
          <p:nvPr/>
        </p:nvSpPr>
        <p:spPr>
          <a:xfrm>
            <a:off x="8610600" y="59436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6" name="Oval 95"/>
          <p:cNvSpPr/>
          <p:nvPr/>
        </p:nvSpPr>
        <p:spPr>
          <a:xfrm>
            <a:off x="6248400" y="40386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7" name="Oval 96"/>
          <p:cNvSpPr/>
          <p:nvPr/>
        </p:nvSpPr>
        <p:spPr>
          <a:xfrm>
            <a:off x="6248400" y="5257800"/>
            <a:ext cx="381000" cy="381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2" name="TextBox 23"/>
          <p:cNvSpPr txBox="1">
            <a:spLocks noChangeArrowheads="1"/>
          </p:cNvSpPr>
          <p:nvPr/>
        </p:nvSpPr>
        <p:spPr bwMode="auto">
          <a:xfrm>
            <a:off x="322383" y="168812"/>
            <a:ext cx="50936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chemeClr val="tx2"/>
                </a:solidFill>
              </a:rPr>
              <a:t>Divisione</a:t>
            </a:r>
            <a:r>
              <a:rPr lang="en-US" sz="2400" dirty="0" smtClean="0">
                <a:solidFill>
                  <a:schemeClr val="tx2"/>
                </a:solidFill>
              </a:rPr>
              <a:t> con </a:t>
            </a:r>
            <a:r>
              <a:rPr lang="en-US" sz="2400" dirty="0" err="1" smtClean="0">
                <a:solidFill>
                  <a:schemeClr val="tx2"/>
                </a:solidFill>
              </a:rPr>
              <a:t>riposizionamento</a:t>
            </a:r>
            <a:endParaRPr lang="en-US" sz="2400" dirty="0">
              <a:solidFill>
                <a:schemeClr val="tx2"/>
              </a:solidFill>
            </a:endParaRPr>
          </a:p>
        </p:txBody>
      </p:sp>
      <p:grpSp>
        <p:nvGrpSpPr>
          <p:cNvPr id="43" name="Group 2"/>
          <p:cNvGrpSpPr>
            <a:grpSpLocks/>
          </p:cNvGrpSpPr>
          <p:nvPr/>
        </p:nvGrpSpPr>
        <p:grpSpPr bwMode="auto">
          <a:xfrm>
            <a:off x="6105378" y="168813"/>
            <a:ext cx="2222696" cy="844062"/>
            <a:chOff x="0" y="1536"/>
            <a:chExt cx="5675" cy="663"/>
          </a:xfrm>
        </p:grpSpPr>
        <p:grpSp>
          <p:nvGrpSpPr>
            <p:cNvPr id="6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78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9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6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76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7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73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74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75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89" name="Rettangolo 88"/>
          <p:cNvSpPr/>
          <p:nvPr/>
        </p:nvSpPr>
        <p:spPr>
          <a:xfrm>
            <a:off x="6433660" y="360457"/>
            <a:ext cx="2100703" cy="369332"/>
          </a:xfrm>
          <a:prstGeom prst="rect">
            <a:avLst/>
          </a:prstGeom>
          <a:solidFill>
            <a:schemeClr val="accent2"/>
          </a:solidFill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chemeClr val="tx2"/>
                </a:solidFill>
              </a:rPr>
              <a:t>M</a:t>
            </a:r>
            <a:r>
              <a:rPr lang="en-US" dirty="0" err="1" smtClean="0">
                <a:solidFill>
                  <a:srgbClr val="FF0000"/>
                </a:solidFill>
              </a:rPr>
              <a:t>e</a:t>
            </a:r>
            <a:r>
              <a:rPr lang="en-US" dirty="0" err="1" smtClean="0">
                <a:solidFill>
                  <a:schemeClr val="tx2"/>
                </a:solidFill>
              </a:rPr>
              <a:t>t</a:t>
            </a:r>
            <a:r>
              <a:rPr lang="en-US" dirty="0" err="1" smtClean="0">
                <a:solidFill>
                  <a:srgbClr val="FF0000"/>
                </a:solidFill>
              </a:rPr>
              <a:t>od</a:t>
            </a:r>
            <a:r>
              <a:rPr lang="en-US" dirty="0" err="1" smtClean="0">
                <a:solidFill>
                  <a:schemeClr val="tx2"/>
                </a:solidFill>
              </a:rPr>
              <a:t>o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chemeClr val="tx2"/>
                </a:solidFill>
              </a:rPr>
              <a:t>in</a:t>
            </a:r>
            <a:r>
              <a:rPr lang="en-US" dirty="0" smtClean="0">
                <a:solidFill>
                  <a:srgbClr val="FF0000"/>
                </a:solidFill>
              </a:rPr>
              <a:t>ga</a:t>
            </a:r>
            <a:r>
              <a:rPr lang="en-US" dirty="0" smtClean="0">
                <a:solidFill>
                  <a:schemeClr val="tx2"/>
                </a:solidFill>
              </a:rPr>
              <a:t>por</a:t>
            </a:r>
            <a:r>
              <a:rPr lang="en-US" dirty="0" smtClean="0">
                <a:solidFill>
                  <a:srgbClr val="FF0000"/>
                </a:solidFill>
              </a:rPr>
              <a:t>e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endParaRPr lang="it-IT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1" dur="2000" fill="hold"/>
                                        <p:tgtEl>
                                          <p:spTgt spid="5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3" dur="2000" fill="hold"/>
                                        <p:tgtEl>
                                          <p:spTgt spid="5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1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1666 0.64444 " pathEditMode="relative" ptsTypes="AA">
                                      <p:cBhvr>
                                        <p:cTn id="16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44444E-6 L 0.0625 0.23889 " pathEditMode="relative" rAng="0" ptsTypes="AA">
                                      <p:cBhvr>
                                        <p:cTn id="171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" y="1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4 0.47778 " pathEditMode="relative" ptsTypes="AA">
                                      <p:cBhvr>
                                        <p:cTn id="175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55555 " pathEditMode="relative" ptsTypes="AA">
                                      <p:cBhvr>
                                        <p:cTn id="179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0833 0.3 " pathEditMode="relative" ptsTypes="AA">
                                      <p:cBhvr>
                                        <p:cTn id="183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1667 0.38889 " pathEditMode="relative" ptsTypes="AA">
                                      <p:cBhvr>
                                        <p:cTn id="187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8333 0.63333 " pathEditMode="relative" ptsTypes="AA">
                                      <p:cBhvr>
                                        <p:cTn id="191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54" grpId="0"/>
      <p:bldP spid="59" grpId="0" animBg="1"/>
      <p:bldP spid="59" grpId="1" animBg="1"/>
      <p:bldP spid="59" grpId="2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57" grpId="0" animBg="1"/>
      <p:bldP spid="57" grpId="1" animBg="1"/>
      <p:bldP spid="57" grpId="2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5" grpId="0" animBg="1"/>
      <p:bldP spid="56" grpId="0" animBg="1"/>
      <p:bldP spid="58" grpId="0" animBg="1"/>
      <p:bldP spid="67" grpId="0" animBg="1"/>
      <p:bldP spid="69" grpId="0" animBg="1"/>
      <p:bldP spid="93" grpId="0" animBg="1"/>
      <p:bldP spid="94" grpId="0" animBg="1"/>
      <p:bldP spid="95" grpId="0" animBg="1"/>
      <p:bldP spid="96" grpId="0" animBg="1"/>
      <p:bldP spid="9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322385" y="296594"/>
            <a:ext cx="807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 err="1" smtClean="0">
                <a:solidFill>
                  <a:schemeClr val="tx2"/>
                </a:solidFill>
              </a:rPr>
              <a:t>Modello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di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Comparazione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dirty="0" smtClean="0">
                <a:solidFill>
                  <a:schemeClr val="tx2"/>
                </a:solidFill>
              </a:rPr>
              <a:t>(</a:t>
            </a:r>
            <a:r>
              <a:rPr lang="en-US" sz="2400" dirty="0" err="1" smtClean="0">
                <a:solidFill>
                  <a:schemeClr val="tx2"/>
                </a:solidFill>
              </a:rPr>
              <a:t>Moltiplicazione</a:t>
            </a:r>
            <a:r>
              <a:rPr lang="en-US" sz="2400" dirty="0" smtClean="0">
                <a:solidFill>
                  <a:schemeClr val="tx2"/>
                </a:solidFill>
              </a:rPr>
              <a:t> e </a:t>
            </a:r>
            <a:r>
              <a:rPr lang="en-US" sz="2400" dirty="0" err="1" smtClean="0">
                <a:solidFill>
                  <a:schemeClr val="tx2"/>
                </a:solidFill>
              </a:rPr>
              <a:t>divisione</a:t>
            </a:r>
            <a:r>
              <a:rPr lang="en-US" sz="2400" dirty="0" smtClean="0">
                <a:solidFill>
                  <a:schemeClr val="tx2"/>
                </a:solidFill>
              </a:rPr>
              <a:t>)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43200" y="1854591"/>
            <a:ext cx="1219200" cy="685800"/>
          </a:xfrm>
          <a:prstGeom prst="rect">
            <a:avLst/>
          </a:prstGeom>
          <a:solidFill>
            <a:schemeClr val="accent1">
              <a:alpha val="7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524000" y="1854591"/>
            <a:ext cx="1219200" cy="685800"/>
          </a:xfrm>
          <a:prstGeom prst="rect">
            <a:avLst/>
          </a:prstGeom>
          <a:solidFill>
            <a:schemeClr val="accent1">
              <a:alpha val="7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962400" y="1854591"/>
            <a:ext cx="1219200" cy="685800"/>
          </a:xfrm>
          <a:prstGeom prst="rect">
            <a:avLst/>
          </a:prstGeom>
          <a:solidFill>
            <a:schemeClr val="accent1">
              <a:alpha val="7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195668" y="1854590"/>
            <a:ext cx="1219200" cy="685800"/>
          </a:xfrm>
          <a:prstGeom prst="rect">
            <a:avLst/>
          </a:prstGeom>
          <a:solidFill>
            <a:schemeClr val="accent1">
              <a:alpha val="7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400800" y="1854591"/>
            <a:ext cx="1219200" cy="685800"/>
          </a:xfrm>
          <a:prstGeom prst="rect">
            <a:avLst/>
          </a:prstGeom>
          <a:solidFill>
            <a:schemeClr val="accent1">
              <a:alpha val="7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524000" y="2704515"/>
            <a:ext cx="1219200" cy="685800"/>
          </a:xfrm>
          <a:prstGeom prst="rect">
            <a:avLst/>
          </a:prstGeom>
          <a:solidFill>
            <a:schemeClr val="accent1">
              <a:alpha val="7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ight Brace 19"/>
          <p:cNvSpPr/>
          <p:nvPr/>
        </p:nvSpPr>
        <p:spPr>
          <a:xfrm rot="16200000">
            <a:off x="4343400" y="-1371600"/>
            <a:ext cx="381000" cy="6019800"/>
          </a:xfrm>
          <a:prstGeom prst="righ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322" name="TextBox 20"/>
          <p:cNvSpPr txBox="1">
            <a:spLocks noChangeArrowheads="1"/>
          </p:cNvSpPr>
          <p:nvPr/>
        </p:nvSpPr>
        <p:spPr bwMode="auto">
          <a:xfrm>
            <a:off x="3733799" y="1066800"/>
            <a:ext cx="30749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Quantità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più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grande</a:t>
            </a:r>
            <a:endParaRPr lang="en-US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2" name="Right Brace 21"/>
          <p:cNvSpPr/>
          <p:nvPr/>
        </p:nvSpPr>
        <p:spPr>
          <a:xfrm rot="5400000">
            <a:off x="1943100" y="3047414"/>
            <a:ext cx="381000" cy="1219200"/>
          </a:xfrm>
          <a:prstGeom prst="righ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324" name="TextBox 22"/>
          <p:cNvSpPr txBox="1">
            <a:spLocks noChangeArrowheads="1"/>
          </p:cNvSpPr>
          <p:nvPr/>
        </p:nvSpPr>
        <p:spPr bwMode="auto">
          <a:xfrm>
            <a:off x="1753772" y="3777175"/>
            <a:ext cx="3048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Quantità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più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piccola</a:t>
            </a:r>
            <a:endParaRPr lang="en-US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670538" y="5651696"/>
            <a:ext cx="66434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Quantità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grande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÷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Quantità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piccola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=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multiplo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561515" y="4501662"/>
            <a:ext cx="758248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Quantità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piccola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x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multiplo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=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Quantità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grande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631853" y="5078438"/>
            <a:ext cx="75121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Quantità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grande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÷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multiplo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=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Quantità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piccola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2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5" grpId="1"/>
      <p:bldP spid="2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759656" y="350520"/>
            <a:ext cx="5739618" cy="156966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Un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contadino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ha 8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mucche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.  </a:t>
            </a:r>
          </a:p>
          <a:p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Ha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anche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un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numero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vitelli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pari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a 5 volte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quello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delle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mucche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 </a:t>
            </a:r>
          </a:p>
          <a:p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Quanti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vitelli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ha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il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contadino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in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totale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?</a:t>
            </a:r>
            <a:endParaRPr lang="en-US" sz="2400" dirty="0">
              <a:solidFill>
                <a:schemeClr val="tx2"/>
              </a:solidFill>
              <a:latin typeface="Andy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00400" y="2895600"/>
            <a:ext cx="1219200" cy="685800"/>
          </a:xfrm>
          <a:prstGeom prst="rect">
            <a:avLst/>
          </a:prstGeom>
          <a:solidFill>
            <a:srgbClr val="FFC000">
              <a:alpha val="7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81200" y="2895600"/>
            <a:ext cx="1219200" cy="685800"/>
          </a:xfrm>
          <a:prstGeom prst="rect">
            <a:avLst/>
          </a:prstGeom>
          <a:solidFill>
            <a:srgbClr val="FFC000">
              <a:alpha val="7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19600" y="2895600"/>
            <a:ext cx="1219200" cy="685800"/>
          </a:xfrm>
          <a:prstGeom prst="rect">
            <a:avLst/>
          </a:prstGeom>
          <a:solidFill>
            <a:srgbClr val="FFC000">
              <a:alpha val="7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38800" y="2895600"/>
            <a:ext cx="1219200" cy="685800"/>
          </a:xfrm>
          <a:prstGeom prst="rect">
            <a:avLst/>
          </a:prstGeom>
          <a:solidFill>
            <a:srgbClr val="FFC000">
              <a:alpha val="7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58000" y="2895600"/>
            <a:ext cx="1219200" cy="685800"/>
          </a:xfrm>
          <a:prstGeom prst="rect">
            <a:avLst/>
          </a:prstGeom>
          <a:solidFill>
            <a:srgbClr val="FFC000">
              <a:alpha val="7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981200" y="3886200"/>
            <a:ext cx="1219200" cy="685800"/>
          </a:xfrm>
          <a:prstGeom prst="rect">
            <a:avLst/>
          </a:prstGeom>
          <a:solidFill>
            <a:srgbClr val="FFC000">
              <a:alpha val="7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ight Brace 10"/>
          <p:cNvSpPr/>
          <p:nvPr/>
        </p:nvSpPr>
        <p:spPr>
          <a:xfrm rot="16200000">
            <a:off x="4800600" y="-457200"/>
            <a:ext cx="381000" cy="601980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724400" y="1752600"/>
            <a:ext cx="381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/>
              <a:t>?</a:t>
            </a:r>
          </a:p>
        </p:txBody>
      </p:sp>
      <p:sp>
        <p:nvSpPr>
          <p:cNvPr id="13" name="Right Brace 12"/>
          <p:cNvSpPr/>
          <p:nvPr/>
        </p:nvSpPr>
        <p:spPr>
          <a:xfrm rot="5400000">
            <a:off x="2400300" y="4229100"/>
            <a:ext cx="381000" cy="121920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85800" y="29718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err="1" smtClean="0">
                <a:latin typeface="Andy" pitchFamily="66" charset="0"/>
              </a:rPr>
              <a:t>vitelli</a:t>
            </a:r>
            <a:endParaRPr lang="en-US" sz="2000" dirty="0">
              <a:latin typeface="Andy" pitchFamily="66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990600" y="39624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err="1" smtClean="0">
                <a:latin typeface="Andy" pitchFamily="66" charset="0"/>
              </a:rPr>
              <a:t>mucche</a:t>
            </a:r>
            <a:endParaRPr lang="en-US" sz="2000" dirty="0">
              <a:latin typeface="Andy" pitchFamily="66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438400" y="49530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latin typeface="Andy" pitchFamily="66" charset="0"/>
              </a:rPr>
              <a:t>8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5486400" y="3733800"/>
            <a:ext cx="175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latin typeface="Andy" pitchFamily="66" charset="0"/>
              </a:rPr>
              <a:t>1 </a:t>
            </a:r>
            <a:r>
              <a:rPr lang="en-US" sz="2000" dirty="0" err="1" smtClean="0">
                <a:latin typeface="Andy" pitchFamily="66" charset="0"/>
              </a:rPr>
              <a:t>unità</a:t>
            </a:r>
            <a:r>
              <a:rPr lang="en-US" sz="2000" dirty="0" smtClean="0">
                <a:latin typeface="Andy" pitchFamily="66" charset="0"/>
              </a:rPr>
              <a:t> </a:t>
            </a:r>
            <a:r>
              <a:rPr lang="en-US" sz="2000" dirty="0">
                <a:latin typeface="Andy" pitchFamily="66" charset="0"/>
              </a:rPr>
              <a:t>= </a:t>
            </a:r>
            <a:r>
              <a:rPr lang="en-US" sz="2000" dirty="0" smtClean="0">
                <a:latin typeface="Andy" pitchFamily="66" charset="0"/>
              </a:rPr>
              <a:t>8</a:t>
            </a:r>
            <a:r>
              <a:rPr lang="en-US" sz="2800" dirty="0" smtClean="0">
                <a:latin typeface="Andy" pitchFamily="66" charset="0"/>
              </a:rPr>
              <a:t> </a:t>
            </a:r>
            <a:endParaRPr lang="en-US" sz="2800" dirty="0">
              <a:latin typeface="Andy" pitchFamily="66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562600" y="4343400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latin typeface="Andy" pitchFamily="66" charset="0"/>
              </a:rPr>
              <a:t>5 x </a:t>
            </a:r>
            <a:r>
              <a:rPr lang="en-US" sz="2000" dirty="0" smtClean="0">
                <a:latin typeface="Andy" pitchFamily="66" charset="0"/>
              </a:rPr>
              <a:t>8 </a:t>
            </a:r>
            <a:r>
              <a:rPr lang="en-US" sz="2000" dirty="0">
                <a:latin typeface="Andy" pitchFamily="66" charset="0"/>
              </a:rPr>
              <a:t>= </a:t>
            </a:r>
            <a:r>
              <a:rPr lang="en-US" sz="2000" dirty="0" smtClean="0">
                <a:latin typeface="Andy" pitchFamily="66" charset="0"/>
              </a:rPr>
              <a:t>40</a:t>
            </a:r>
            <a:endParaRPr lang="en-US" sz="2000" dirty="0">
              <a:latin typeface="Andy" pitchFamily="66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5562600" y="4724400"/>
            <a:ext cx="220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latin typeface="Andy" pitchFamily="66" charset="0"/>
              </a:rPr>
              <a:t>5 </a:t>
            </a:r>
            <a:r>
              <a:rPr lang="en-US" sz="2000" dirty="0" err="1" smtClean="0">
                <a:latin typeface="Andy" pitchFamily="66" charset="0"/>
              </a:rPr>
              <a:t>unità</a:t>
            </a:r>
            <a:r>
              <a:rPr lang="en-US" sz="2000" dirty="0" smtClean="0">
                <a:latin typeface="Andy" pitchFamily="66" charset="0"/>
              </a:rPr>
              <a:t> </a:t>
            </a:r>
            <a:r>
              <a:rPr lang="en-US" sz="2000" dirty="0">
                <a:latin typeface="Andy" pitchFamily="66" charset="0"/>
              </a:rPr>
              <a:t>= </a:t>
            </a:r>
            <a:r>
              <a:rPr lang="en-US" sz="2000" dirty="0" smtClean="0">
                <a:latin typeface="Andy" pitchFamily="66" charset="0"/>
              </a:rPr>
              <a:t>40</a:t>
            </a:r>
            <a:r>
              <a:rPr lang="en-US" sz="2800" dirty="0" smtClean="0">
                <a:latin typeface="Andy" pitchFamily="66" charset="0"/>
              </a:rPr>
              <a:t> </a:t>
            </a:r>
            <a:endParaRPr lang="en-US" sz="2800" dirty="0">
              <a:latin typeface="Andy" pitchFamily="66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743200" y="5943600"/>
            <a:ext cx="411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Andy" pitchFamily="66" charset="0"/>
              </a:rPr>
              <a:t>Il </a:t>
            </a:r>
            <a:r>
              <a:rPr lang="en-US" sz="2400" dirty="0" err="1" smtClean="0">
                <a:latin typeface="Andy" pitchFamily="66" charset="0"/>
              </a:rPr>
              <a:t>contadino</a:t>
            </a:r>
            <a:r>
              <a:rPr lang="en-US" sz="2400" dirty="0" smtClean="0">
                <a:latin typeface="Andy" pitchFamily="66" charset="0"/>
              </a:rPr>
              <a:t> ha 40 </a:t>
            </a:r>
            <a:r>
              <a:rPr lang="en-US" sz="2400" dirty="0" err="1" smtClean="0">
                <a:latin typeface="Andy" pitchFamily="66" charset="0"/>
              </a:rPr>
              <a:t>vitelli</a:t>
            </a:r>
            <a:endParaRPr lang="en-US" sz="2400" dirty="0">
              <a:latin typeface="Andy" pitchFamily="66" charset="0"/>
            </a:endParaRPr>
          </a:p>
        </p:txBody>
      </p:sp>
      <p:pic>
        <p:nvPicPr>
          <p:cNvPr id="60418" name="Picture 2" descr="C:\Users\mate\Desktop\ForoItalico\algebra\mucc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9447" y="182879"/>
            <a:ext cx="2097815" cy="1302853"/>
          </a:xfrm>
          <a:prstGeom prst="rect">
            <a:avLst/>
          </a:prstGeom>
          <a:noFill/>
        </p:spPr>
      </p:pic>
      <p:pic>
        <p:nvPicPr>
          <p:cNvPr id="60419" name="Picture 3" descr="C:\Users\mate\Desktop\ForoItalico\algebra\vitell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35706" y="1336431"/>
            <a:ext cx="873812" cy="12079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 animBg="1"/>
      <p:bldP spid="14" grpId="0"/>
      <p:bldP spid="15" grpId="0"/>
      <p:bldP spid="16" grpId="0"/>
      <p:bldP spid="19" grpId="0"/>
      <p:bldP spid="20" grpId="0"/>
      <p:bldP spid="21" grpId="0"/>
      <p:bldP spid="2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743200" y="1981200"/>
            <a:ext cx="1219200" cy="685800"/>
          </a:xfrm>
          <a:prstGeom prst="rect">
            <a:avLst/>
          </a:prstGeom>
          <a:solidFill>
            <a:schemeClr val="accent1">
              <a:alpha val="7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524000" y="1981200"/>
            <a:ext cx="1219200" cy="685800"/>
          </a:xfrm>
          <a:prstGeom prst="rect">
            <a:avLst/>
          </a:prstGeom>
          <a:solidFill>
            <a:schemeClr val="accent1">
              <a:alpha val="7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962400" y="1981200"/>
            <a:ext cx="1219200" cy="685800"/>
          </a:xfrm>
          <a:prstGeom prst="rect">
            <a:avLst/>
          </a:prstGeom>
          <a:solidFill>
            <a:schemeClr val="accent1">
              <a:alpha val="7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181600" y="1981200"/>
            <a:ext cx="1219200" cy="685800"/>
          </a:xfrm>
          <a:prstGeom prst="rect">
            <a:avLst/>
          </a:prstGeom>
          <a:solidFill>
            <a:schemeClr val="accent1">
              <a:alpha val="7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400800" y="1981200"/>
            <a:ext cx="1219200" cy="685800"/>
          </a:xfrm>
          <a:prstGeom prst="rect">
            <a:avLst/>
          </a:prstGeom>
          <a:solidFill>
            <a:schemeClr val="accent1">
              <a:alpha val="7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524000" y="2971800"/>
            <a:ext cx="1219200" cy="685800"/>
          </a:xfrm>
          <a:prstGeom prst="rect">
            <a:avLst/>
          </a:prstGeom>
          <a:solidFill>
            <a:schemeClr val="accent1">
              <a:alpha val="7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ight Brace 19"/>
          <p:cNvSpPr/>
          <p:nvPr/>
        </p:nvSpPr>
        <p:spPr>
          <a:xfrm rot="16200000">
            <a:off x="4343400" y="-1371600"/>
            <a:ext cx="381000" cy="6019800"/>
          </a:xfrm>
          <a:prstGeom prst="righ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370" name="TextBox 20"/>
          <p:cNvSpPr txBox="1">
            <a:spLocks noChangeArrowheads="1"/>
          </p:cNvSpPr>
          <p:nvPr/>
        </p:nvSpPr>
        <p:spPr bwMode="auto">
          <a:xfrm>
            <a:off x="3809999" y="1047750"/>
            <a:ext cx="365994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Quantità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più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grande</a:t>
            </a:r>
            <a:endParaRPr lang="en-US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2" name="Right Brace 21"/>
          <p:cNvSpPr/>
          <p:nvPr/>
        </p:nvSpPr>
        <p:spPr>
          <a:xfrm rot="5400000">
            <a:off x="1943100" y="3314700"/>
            <a:ext cx="381000" cy="1219200"/>
          </a:xfrm>
          <a:prstGeom prst="righ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372" name="TextBox 22"/>
          <p:cNvSpPr txBox="1">
            <a:spLocks noChangeArrowheads="1"/>
          </p:cNvSpPr>
          <p:nvPr/>
        </p:nvSpPr>
        <p:spPr bwMode="auto">
          <a:xfrm>
            <a:off x="1219200" y="4114800"/>
            <a:ext cx="3048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Quantità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più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piccola</a:t>
            </a:r>
            <a:endParaRPr lang="en-US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373" name="TextBox 23"/>
          <p:cNvSpPr txBox="1">
            <a:spLocks noChangeArrowheads="1"/>
          </p:cNvSpPr>
          <p:nvPr/>
        </p:nvSpPr>
        <p:spPr bwMode="auto">
          <a:xfrm>
            <a:off x="1600199" y="6172200"/>
            <a:ext cx="6938889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200" dirty="0" err="1" smtClean="0">
                <a:solidFill>
                  <a:schemeClr val="tx2">
                    <a:lumMod val="75000"/>
                  </a:schemeClr>
                </a:solidFill>
              </a:rPr>
              <a:t>Quantità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2">
                    <a:lumMod val="75000"/>
                  </a:schemeClr>
                </a:solidFill>
              </a:rPr>
              <a:t>grande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÷ </a:t>
            </a:r>
            <a:r>
              <a:rPr lang="en-US" sz="2200" dirty="0" err="1" smtClean="0">
                <a:solidFill>
                  <a:schemeClr val="tx2">
                    <a:lumMod val="75000"/>
                  </a:schemeClr>
                </a:solidFill>
              </a:rPr>
              <a:t>quantità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2">
                    <a:lumMod val="75000"/>
                  </a:schemeClr>
                </a:solidFill>
              </a:rPr>
              <a:t>piccola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= </a:t>
            </a:r>
            <a:r>
              <a:rPr lang="en-US" sz="2200" dirty="0" err="1" smtClean="0">
                <a:solidFill>
                  <a:schemeClr val="tx2">
                    <a:lumMod val="75000"/>
                  </a:schemeClr>
                </a:solidFill>
              </a:rPr>
              <a:t>multiplo</a:t>
            </a:r>
            <a:endParaRPr lang="en-US" sz="2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374" name="TextBox 24"/>
          <p:cNvSpPr txBox="1">
            <a:spLocks noChangeArrowheads="1"/>
          </p:cNvSpPr>
          <p:nvPr/>
        </p:nvSpPr>
        <p:spPr bwMode="auto">
          <a:xfrm>
            <a:off x="1600200" y="4724400"/>
            <a:ext cx="63246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dirty="0" err="1" smtClean="0">
                <a:solidFill>
                  <a:schemeClr val="tx2">
                    <a:lumMod val="75000"/>
                  </a:schemeClr>
                </a:solidFill>
              </a:rPr>
              <a:t>Quantità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2">
                    <a:lumMod val="75000"/>
                  </a:schemeClr>
                </a:solidFill>
              </a:rPr>
              <a:t>piccola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x </a:t>
            </a:r>
            <a:r>
              <a:rPr lang="en-US" sz="2200" dirty="0" err="1" smtClean="0">
                <a:solidFill>
                  <a:schemeClr val="tx2">
                    <a:lumMod val="75000"/>
                  </a:schemeClr>
                </a:solidFill>
              </a:rPr>
              <a:t>multiplo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= </a:t>
            </a:r>
            <a:r>
              <a:rPr lang="en-US" sz="2200" dirty="0" err="1" smtClean="0">
                <a:solidFill>
                  <a:schemeClr val="tx2">
                    <a:lumMod val="75000"/>
                  </a:schemeClr>
                </a:solidFill>
              </a:rPr>
              <a:t>quantità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2">
                    <a:lumMod val="75000"/>
                  </a:schemeClr>
                </a:solidFill>
              </a:rPr>
              <a:t>grande</a:t>
            </a:r>
            <a:endParaRPr lang="en-US" sz="2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515792" y="5396133"/>
            <a:ext cx="684041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0070C0"/>
                </a:solidFill>
              </a:rPr>
              <a:t> </a:t>
            </a:r>
            <a:r>
              <a:rPr lang="en-US" sz="2200" dirty="0" err="1" smtClean="0">
                <a:solidFill>
                  <a:schemeClr val="tx2">
                    <a:lumMod val="75000"/>
                  </a:schemeClr>
                </a:solidFill>
              </a:rPr>
              <a:t>Quantità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2">
                    <a:lumMod val="75000"/>
                  </a:schemeClr>
                </a:solidFill>
              </a:rPr>
              <a:t>grande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÷ </a:t>
            </a:r>
            <a:r>
              <a:rPr lang="en-US" sz="2200" dirty="0" err="1" smtClean="0">
                <a:solidFill>
                  <a:schemeClr val="tx2">
                    <a:lumMod val="75000"/>
                  </a:schemeClr>
                </a:solidFill>
              </a:rPr>
              <a:t>multiplo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= </a:t>
            </a:r>
            <a:r>
              <a:rPr lang="en-US" sz="2200" dirty="0" err="1" smtClean="0">
                <a:solidFill>
                  <a:schemeClr val="tx2">
                    <a:lumMod val="75000"/>
                  </a:schemeClr>
                </a:solidFill>
              </a:rPr>
              <a:t>quantità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2">
                    <a:lumMod val="75000"/>
                  </a:schemeClr>
                </a:solidFill>
              </a:rPr>
              <a:t>piccola</a:t>
            </a:r>
            <a:endParaRPr lang="en-US" sz="2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" name="TextBox 1"/>
          <p:cNvSpPr txBox="1">
            <a:spLocks noChangeArrowheads="1"/>
          </p:cNvSpPr>
          <p:nvPr/>
        </p:nvSpPr>
        <p:spPr bwMode="auto">
          <a:xfrm>
            <a:off x="322385" y="296594"/>
            <a:ext cx="807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 err="1" smtClean="0">
                <a:solidFill>
                  <a:schemeClr val="tx2"/>
                </a:solidFill>
              </a:rPr>
              <a:t>Modello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di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Comparazione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dirty="0" smtClean="0">
                <a:solidFill>
                  <a:schemeClr val="tx2"/>
                </a:solidFill>
              </a:rPr>
              <a:t>(</a:t>
            </a:r>
            <a:r>
              <a:rPr lang="en-US" sz="2400" dirty="0" err="1" smtClean="0">
                <a:solidFill>
                  <a:schemeClr val="tx2"/>
                </a:solidFill>
              </a:rPr>
              <a:t>Moltiplicazione</a:t>
            </a:r>
            <a:r>
              <a:rPr lang="en-US" sz="2400" dirty="0" smtClean="0">
                <a:solidFill>
                  <a:schemeClr val="tx2"/>
                </a:solidFill>
              </a:rPr>
              <a:t> e </a:t>
            </a:r>
            <a:r>
              <a:rPr lang="en-US" sz="2400" dirty="0" err="1" smtClean="0">
                <a:solidFill>
                  <a:schemeClr val="tx2"/>
                </a:solidFill>
              </a:rPr>
              <a:t>divisione</a:t>
            </a:r>
            <a:r>
              <a:rPr lang="en-US" sz="2400" dirty="0" smtClean="0">
                <a:solidFill>
                  <a:schemeClr val="tx2"/>
                </a:solidFill>
              </a:rPr>
              <a:t>)</a:t>
            </a:r>
            <a:endParaRPr lang="en-US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olo 1"/>
          <p:cNvSpPr>
            <a:spLocks noGrp="1"/>
          </p:cNvSpPr>
          <p:nvPr>
            <p:ph type="title"/>
          </p:nvPr>
        </p:nvSpPr>
        <p:spPr>
          <a:xfrm>
            <a:off x="1409074" y="1124261"/>
            <a:ext cx="5501391" cy="629587"/>
          </a:xfrm>
        </p:spPr>
        <p:txBody>
          <a:bodyPr/>
          <a:lstStyle/>
          <a:p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2200" dirty="0" smtClean="0"/>
              <a:t/>
            </a:r>
            <a:br>
              <a:rPr lang="it-IT" sz="2200" dirty="0" smtClean="0"/>
            </a:br>
            <a:r>
              <a:rPr lang="it-IT" sz="2200" dirty="0" smtClean="0"/>
              <a:t>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 rot="10800000" flipV="1">
            <a:off x="424702" y="1568104"/>
            <a:ext cx="8138141" cy="2918337"/>
          </a:xfrm>
        </p:spPr>
        <p:txBody>
          <a:bodyPr/>
          <a:lstStyle/>
          <a:p>
            <a:pPr eaLnBrk="1" hangingPunct="1">
              <a:buNone/>
            </a:pPr>
            <a:endParaRPr lang="it-IT" sz="2400" dirty="0" smtClean="0">
              <a:solidFill>
                <a:srgbClr val="D2452E"/>
              </a:solidFill>
            </a:endParaRPr>
          </a:p>
          <a:p>
            <a:pPr eaLnBrk="1" hangingPunct="1">
              <a:buFont typeface="Wingdings"/>
              <a:buChar char="Ø"/>
            </a:pPr>
            <a:r>
              <a:rPr lang="it-IT" sz="2400" b="1" dirty="0" smtClean="0">
                <a:solidFill>
                  <a:srgbClr val="C00000"/>
                </a:solidFill>
              </a:rPr>
              <a:t>Prima del 1982 i libri di testo erano importati da altri Paesi</a:t>
            </a:r>
          </a:p>
          <a:p>
            <a:pPr eaLnBrk="1" hangingPunct="1">
              <a:buNone/>
            </a:pPr>
            <a:endParaRPr lang="it-IT" sz="2400" b="1" dirty="0" smtClean="0">
              <a:solidFill>
                <a:srgbClr val="C00000"/>
              </a:solidFill>
            </a:endParaRPr>
          </a:p>
          <a:p>
            <a:pPr eaLnBrk="1" hangingPunct="1">
              <a:buFont typeface="Wingdings"/>
              <a:buChar char="Ø"/>
            </a:pPr>
            <a:r>
              <a:rPr lang="it-IT" sz="2400" b="1" dirty="0" smtClean="0">
                <a:solidFill>
                  <a:srgbClr val="C00000"/>
                </a:solidFill>
              </a:rPr>
              <a:t>Si decise di privatizzare la pubblicazione dei libri per rendere più abbordabili i costi</a:t>
            </a:r>
          </a:p>
          <a:p>
            <a:pPr eaLnBrk="1" hangingPunct="1">
              <a:buNone/>
            </a:pPr>
            <a:endParaRPr lang="it-IT" sz="2400" b="1" dirty="0" smtClean="0">
              <a:solidFill>
                <a:srgbClr val="C00000"/>
              </a:solidFill>
            </a:endParaRPr>
          </a:p>
          <a:p>
            <a:pPr eaLnBrk="1" hangingPunct="1">
              <a:buFont typeface="Wingdings"/>
              <a:buChar char="Ø"/>
            </a:pPr>
            <a:r>
              <a:rPr lang="it-IT" sz="2400" b="1" dirty="0" smtClean="0">
                <a:solidFill>
                  <a:srgbClr val="C00000"/>
                </a:solidFill>
              </a:rPr>
              <a:t>Si puntò comunque anche sulla qualità , che fu tenuta alta</a:t>
            </a:r>
          </a:p>
          <a:p>
            <a:pPr eaLnBrk="1" hangingPunct="1">
              <a:buFont typeface="Wingdings"/>
              <a:buChar char="Ø"/>
            </a:pPr>
            <a:endParaRPr lang="it-IT" sz="2400" b="1" dirty="0" smtClean="0">
              <a:solidFill>
                <a:srgbClr val="C00000"/>
              </a:solidFill>
            </a:endParaRPr>
          </a:p>
          <a:p>
            <a:pPr eaLnBrk="1" hangingPunct="1">
              <a:buFont typeface="Wingdings"/>
              <a:buChar char="Ø"/>
            </a:pPr>
            <a:endParaRPr lang="it-IT" sz="2400" dirty="0" smtClean="0">
              <a:solidFill>
                <a:srgbClr val="C00000"/>
              </a:solidFill>
            </a:endParaRPr>
          </a:p>
          <a:p>
            <a:pPr eaLnBrk="1" hangingPunct="1">
              <a:buFont typeface="Wingdings"/>
              <a:buChar char="Ø"/>
            </a:pPr>
            <a:endParaRPr lang="it-IT" sz="2400" b="1" dirty="0" smtClean="0">
              <a:solidFill>
                <a:srgbClr val="C00000"/>
              </a:solidFill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1118497" y="311565"/>
            <a:ext cx="7684801" cy="95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4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Il metodo   </a:t>
            </a:r>
            <a:r>
              <a:rPr kumimoji="0" 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 i n g a p o r e </a:t>
            </a:r>
            <a:br>
              <a:rPr kumimoji="0" 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sz="2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981200" y="3886200"/>
            <a:ext cx="1219200" cy="685800"/>
          </a:xfrm>
          <a:prstGeom prst="rect">
            <a:avLst/>
          </a:prstGeom>
          <a:solidFill>
            <a:srgbClr val="FFC000">
              <a:alpha val="7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ight Brace 10"/>
          <p:cNvSpPr/>
          <p:nvPr/>
        </p:nvSpPr>
        <p:spPr>
          <a:xfrm rot="16200000">
            <a:off x="4800600" y="-457200"/>
            <a:ext cx="381000" cy="601980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724400" y="19812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Andy" pitchFamily="66" charset="0"/>
              </a:rPr>
              <a:t>40</a:t>
            </a:r>
            <a:endParaRPr lang="en-US" sz="2400" dirty="0">
              <a:latin typeface="Andy" pitchFamily="66" charset="0"/>
            </a:endParaRPr>
          </a:p>
        </p:txBody>
      </p:sp>
      <p:sp>
        <p:nvSpPr>
          <p:cNvPr id="13" name="Right Brace 12"/>
          <p:cNvSpPr/>
          <p:nvPr/>
        </p:nvSpPr>
        <p:spPr>
          <a:xfrm rot="5400000">
            <a:off x="2400300" y="4229100"/>
            <a:ext cx="381000" cy="121920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85800" y="29718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err="1" smtClean="0">
                <a:latin typeface="Andy" pitchFamily="66" charset="0"/>
              </a:rPr>
              <a:t>vitelli</a:t>
            </a:r>
            <a:endParaRPr lang="en-US" sz="2000" dirty="0">
              <a:latin typeface="Andy" pitchFamily="66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990600" y="39624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err="1" smtClean="0">
                <a:latin typeface="Andy" pitchFamily="66" charset="0"/>
              </a:rPr>
              <a:t>mucche</a:t>
            </a:r>
            <a:endParaRPr lang="en-US" sz="2000" dirty="0">
              <a:latin typeface="Andy" pitchFamily="66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438400" y="49530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Andy" pitchFamily="66" charset="0"/>
              </a:rPr>
              <a:t>?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5441853" y="4890868"/>
            <a:ext cx="1752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latin typeface="Andy" pitchFamily="66" charset="0"/>
              </a:rPr>
              <a:t>1 </a:t>
            </a:r>
            <a:r>
              <a:rPr lang="en-US" sz="2800" dirty="0" err="1" smtClean="0">
                <a:latin typeface="Andy" pitchFamily="66" charset="0"/>
              </a:rPr>
              <a:t>unità</a:t>
            </a:r>
            <a:r>
              <a:rPr lang="en-US" sz="2800" dirty="0" smtClean="0">
                <a:latin typeface="Andy" pitchFamily="66" charset="0"/>
              </a:rPr>
              <a:t> </a:t>
            </a:r>
            <a:r>
              <a:rPr lang="en-US" sz="2800" dirty="0">
                <a:latin typeface="Andy" pitchFamily="66" charset="0"/>
              </a:rPr>
              <a:t>= </a:t>
            </a:r>
            <a:r>
              <a:rPr lang="en-US" sz="2800" dirty="0" smtClean="0">
                <a:latin typeface="Andy" pitchFamily="66" charset="0"/>
              </a:rPr>
              <a:t>8 </a:t>
            </a:r>
            <a:endParaRPr lang="en-US" sz="2800" dirty="0">
              <a:latin typeface="Andy" pitchFamily="66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334000" y="4343400"/>
            <a:ext cx="228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smtClean="0">
                <a:latin typeface="Andy" pitchFamily="66" charset="0"/>
              </a:rPr>
              <a:t>40 </a:t>
            </a:r>
            <a:r>
              <a:rPr lang="en-US" sz="2800" dirty="0">
                <a:latin typeface="Andy" pitchFamily="66" charset="0"/>
              </a:rPr>
              <a:t>÷ 5  = </a:t>
            </a:r>
            <a:r>
              <a:rPr lang="en-US" sz="2800" dirty="0" smtClean="0">
                <a:latin typeface="Andy" pitchFamily="66" charset="0"/>
              </a:rPr>
              <a:t>8</a:t>
            </a:r>
            <a:endParaRPr lang="en-US" sz="2800" dirty="0">
              <a:latin typeface="Andy" pitchFamily="66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5410200" y="3810000"/>
            <a:ext cx="2209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latin typeface="Andy" pitchFamily="66" charset="0"/>
              </a:rPr>
              <a:t>5 </a:t>
            </a:r>
            <a:r>
              <a:rPr lang="en-US" sz="2800" dirty="0" err="1" smtClean="0">
                <a:latin typeface="Andy" pitchFamily="66" charset="0"/>
              </a:rPr>
              <a:t>unità</a:t>
            </a:r>
            <a:r>
              <a:rPr lang="en-US" sz="2800" dirty="0" smtClean="0">
                <a:latin typeface="Andy" pitchFamily="66" charset="0"/>
              </a:rPr>
              <a:t> </a:t>
            </a:r>
            <a:r>
              <a:rPr lang="en-US" sz="2800" dirty="0">
                <a:latin typeface="Andy" pitchFamily="66" charset="0"/>
              </a:rPr>
              <a:t>= </a:t>
            </a:r>
            <a:r>
              <a:rPr lang="en-US" sz="2800" dirty="0" smtClean="0">
                <a:latin typeface="Andy" pitchFamily="66" charset="0"/>
              </a:rPr>
              <a:t>40 </a:t>
            </a:r>
            <a:endParaRPr lang="en-US" sz="2800" dirty="0">
              <a:latin typeface="Andy" pitchFamily="66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743200" y="5943600"/>
            <a:ext cx="411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smtClean="0">
                <a:latin typeface="Andy" pitchFamily="66" charset="0"/>
              </a:rPr>
              <a:t>Il </a:t>
            </a:r>
            <a:r>
              <a:rPr lang="en-US" sz="2800" dirty="0" err="1" smtClean="0">
                <a:latin typeface="Andy" pitchFamily="66" charset="0"/>
              </a:rPr>
              <a:t>contadino</a:t>
            </a:r>
            <a:r>
              <a:rPr lang="en-US" sz="2800" dirty="0" smtClean="0">
                <a:latin typeface="Andy" pitchFamily="66" charset="0"/>
              </a:rPr>
              <a:t> ha 8 </a:t>
            </a:r>
            <a:r>
              <a:rPr lang="en-US" sz="2800" dirty="0" err="1" smtClean="0">
                <a:latin typeface="Andy" pitchFamily="66" charset="0"/>
              </a:rPr>
              <a:t>mucche</a:t>
            </a:r>
            <a:endParaRPr lang="en-US" sz="2800" dirty="0">
              <a:latin typeface="Andy" pitchFamily="66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981200" y="2895600"/>
            <a:ext cx="6096000" cy="685800"/>
          </a:xfrm>
          <a:prstGeom prst="rect">
            <a:avLst/>
          </a:prstGeom>
          <a:solidFill>
            <a:srgbClr val="FFC000">
              <a:alpha val="7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200400" y="2895600"/>
            <a:ext cx="1219200" cy="685800"/>
          </a:xfrm>
          <a:prstGeom prst="rect">
            <a:avLst/>
          </a:prstGeom>
          <a:solidFill>
            <a:srgbClr val="FFC000">
              <a:alpha val="7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81200" y="2895600"/>
            <a:ext cx="1219200" cy="685800"/>
          </a:xfrm>
          <a:prstGeom prst="rect">
            <a:avLst/>
          </a:prstGeom>
          <a:solidFill>
            <a:srgbClr val="FFC000">
              <a:alpha val="7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19600" y="2895600"/>
            <a:ext cx="1219200" cy="685800"/>
          </a:xfrm>
          <a:prstGeom prst="rect">
            <a:avLst/>
          </a:prstGeom>
          <a:solidFill>
            <a:srgbClr val="FFC000">
              <a:alpha val="7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38800" y="2895600"/>
            <a:ext cx="1219200" cy="685800"/>
          </a:xfrm>
          <a:prstGeom prst="rect">
            <a:avLst/>
          </a:prstGeom>
          <a:solidFill>
            <a:srgbClr val="FFC000">
              <a:alpha val="7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58000" y="2895600"/>
            <a:ext cx="1219200" cy="685800"/>
          </a:xfrm>
          <a:prstGeom prst="rect">
            <a:avLst/>
          </a:prstGeom>
          <a:solidFill>
            <a:srgbClr val="FFC000">
              <a:alpha val="7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24" name="Picture 2" descr="C:\Users\mate\Desktop\ForoItalico\algebra\mucc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9447" y="182879"/>
            <a:ext cx="2097815" cy="1302853"/>
          </a:xfrm>
          <a:prstGeom prst="rect">
            <a:avLst/>
          </a:prstGeom>
          <a:noFill/>
        </p:spPr>
      </p:pic>
      <p:pic>
        <p:nvPicPr>
          <p:cNvPr id="25" name="Picture 3" descr="C:\Users\mate\Desktop\ForoItalico\algebra\vitell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79435" y="1336431"/>
            <a:ext cx="569892" cy="787791"/>
          </a:xfrm>
          <a:prstGeom prst="rect">
            <a:avLst/>
          </a:prstGeom>
          <a:noFill/>
        </p:spPr>
      </p:pic>
      <p:sp>
        <p:nvSpPr>
          <p:cNvPr id="26" name="TextBox 1"/>
          <p:cNvSpPr txBox="1">
            <a:spLocks noChangeArrowheads="1"/>
          </p:cNvSpPr>
          <p:nvPr/>
        </p:nvSpPr>
        <p:spPr bwMode="auto">
          <a:xfrm>
            <a:off x="759656" y="281354"/>
            <a:ext cx="4965895" cy="156966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Un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contadino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ha 40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vitelli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 </a:t>
            </a:r>
          </a:p>
          <a:p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Il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numero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vitelli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è  5 volte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quello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delle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mucche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 </a:t>
            </a:r>
          </a:p>
          <a:p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Quante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mucche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ha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il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contadino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?</a:t>
            </a:r>
            <a:endParaRPr lang="en-US" sz="2400" dirty="0">
              <a:solidFill>
                <a:schemeClr val="tx2"/>
              </a:solidFill>
              <a:latin typeface="Andy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/>
      <p:bldP spid="13" grpId="0" animBg="1"/>
      <p:bldP spid="14" grpId="0"/>
      <p:bldP spid="15" grpId="0"/>
      <p:bldP spid="16" grpId="0"/>
      <p:bldP spid="19" grpId="0"/>
      <p:bldP spid="20" grpId="0"/>
      <p:bldP spid="21" grpId="0"/>
      <p:bldP spid="22" grpId="0"/>
      <p:bldP spid="23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743200" y="1981200"/>
            <a:ext cx="1219200" cy="685800"/>
          </a:xfrm>
          <a:prstGeom prst="rect">
            <a:avLst/>
          </a:prstGeom>
          <a:solidFill>
            <a:schemeClr val="accent1">
              <a:alpha val="7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524000" y="1981200"/>
            <a:ext cx="1219200" cy="685800"/>
          </a:xfrm>
          <a:prstGeom prst="rect">
            <a:avLst/>
          </a:prstGeom>
          <a:solidFill>
            <a:schemeClr val="accent1">
              <a:alpha val="7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962400" y="1981200"/>
            <a:ext cx="1219200" cy="685800"/>
          </a:xfrm>
          <a:prstGeom prst="rect">
            <a:avLst/>
          </a:prstGeom>
          <a:solidFill>
            <a:schemeClr val="accent1">
              <a:alpha val="7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181600" y="1981200"/>
            <a:ext cx="1219200" cy="685800"/>
          </a:xfrm>
          <a:prstGeom prst="rect">
            <a:avLst/>
          </a:prstGeom>
          <a:solidFill>
            <a:schemeClr val="accent1">
              <a:alpha val="7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400800" y="1981200"/>
            <a:ext cx="1219200" cy="685800"/>
          </a:xfrm>
          <a:prstGeom prst="rect">
            <a:avLst/>
          </a:prstGeom>
          <a:solidFill>
            <a:schemeClr val="accent1">
              <a:alpha val="7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524000" y="2971800"/>
            <a:ext cx="1219200" cy="685800"/>
          </a:xfrm>
          <a:prstGeom prst="rect">
            <a:avLst/>
          </a:prstGeom>
          <a:solidFill>
            <a:schemeClr val="accent1">
              <a:alpha val="7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ight Brace 19"/>
          <p:cNvSpPr/>
          <p:nvPr/>
        </p:nvSpPr>
        <p:spPr>
          <a:xfrm rot="16200000">
            <a:off x="4343400" y="-1371600"/>
            <a:ext cx="381000" cy="6019800"/>
          </a:xfrm>
          <a:prstGeom prst="righ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418" name="TextBox 20"/>
          <p:cNvSpPr txBox="1">
            <a:spLocks noChangeArrowheads="1"/>
          </p:cNvSpPr>
          <p:nvPr/>
        </p:nvSpPr>
        <p:spPr bwMode="auto">
          <a:xfrm>
            <a:off x="3733800" y="1066800"/>
            <a:ext cx="28358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quantità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più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grande</a:t>
            </a:r>
            <a:endParaRPr lang="en-US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2" name="Right Brace 21"/>
          <p:cNvSpPr/>
          <p:nvPr/>
        </p:nvSpPr>
        <p:spPr>
          <a:xfrm rot="5400000">
            <a:off x="1943100" y="3314700"/>
            <a:ext cx="381000" cy="1219200"/>
          </a:xfrm>
          <a:prstGeom prst="righ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420" name="TextBox 22"/>
          <p:cNvSpPr txBox="1">
            <a:spLocks noChangeArrowheads="1"/>
          </p:cNvSpPr>
          <p:nvPr/>
        </p:nvSpPr>
        <p:spPr bwMode="auto">
          <a:xfrm>
            <a:off x="1219200" y="4114800"/>
            <a:ext cx="3048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Quantità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più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piccola</a:t>
            </a:r>
            <a:endParaRPr lang="en-US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600200" y="6045590"/>
            <a:ext cx="68263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300" dirty="0" err="1" smtClean="0">
                <a:solidFill>
                  <a:schemeClr val="tx2">
                    <a:lumMod val="75000"/>
                  </a:schemeClr>
                </a:solidFill>
              </a:rPr>
              <a:t>Quantità</a:t>
            </a:r>
            <a:r>
              <a:rPr lang="en-US" sz="2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300" dirty="0" err="1" smtClean="0">
                <a:solidFill>
                  <a:schemeClr val="tx2">
                    <a:lumMod val="75000"/>
                  </a:schemeClr>
                </a:solidFill>
              </a:rPr>
              <a:t>grande</a:t>
            </a:r>
            <a:r>
              <a:rPr lang="en-US" sz="2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300" dirty="0">
                <a:solidFill>
                  <a:schemeClr val="tx2">
                    <a:lumMod val="75000"/>
                  </a:schemeClr>
                </a:solidFill>
              </a:rPr>
              <a:t>÷ </a:t>
            </a:r>
            <a:r>
              <a:rPr lang="en-US" sz="2300" dirty="0" err="1" smtClean="0">
                <a:solidFill>
                  <a:schemeClr val="tx2">
                    <a:lumMod val="75000"/>
                  </a:schemeClr>
                </a:solidFill>
              </a:rPr>
              <a:t>quantità</a:t>
            </a:r>
            <a:r>
              <a:rPr lang="en-US" sz="2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300" dirty="0" err="1" smtClean="0">
                <a:solidFill>
                  <a:schemeClr val="tx2">
                    <a:lumMod val="75000"/>
                  </a:schemeClr>
                </a:solidFill>
              </a:rPr>
              <a:t>piccola</a:t>
            </a:r>
            <a:r>
              <a:rPr lang="en-US" sz="2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300" dirty="0">
                <a:solidFill>
                  <a:schemeClr val="tx2">
                    <a:lumMod val="75000"/>
                  </a:schemeClr>
                </a:solidFill>
              </a:rPr>
              <a:t>= </a:t>
            </a:r>
            <a:r>
              <a:rPr lang="en-US" sz="2300" dirty="0" err="1" smtClean="0">
                <a:solidFill>
                  <a:schemeClr val="tx2">
                    <a:lumMod val="75000"/>
                  </a:schemeClr>
                </a:solidFill>
              </a:rPr>
              <a:t>multiplo</a:t>
            </a:r>
            <a:endParaRPr lang="en-US" sz="23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422" name="TextBox 24"/>
          <p:cNvSpPr txBox="1">
            <a:spLocks noChangeArrowheads="1"/>
          </p:cNvSpPr>
          <p:nvPr/>
        </p:nvSpPr>
        <p:spPr bwMode="auto">
          <a:xfrm>
            <a:off x="1600200" y="4724400"/>
            <a:ext cx="6324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Quantità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piccola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x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multiplo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=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quantità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grande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423" name="TextBox 25"/>
          <p:cNvSpPr txBox="1">
            <a:spLocks noChangeArrowheads="1"/>
          </p:cNvSpPr>
          <p:nvPr/>
        </p:nvSpPr>
        <p:spPr bwMode="auto">
          <a:xfrm>
            <a:off x="1600200" y="5410200"/>
            <a:ext cx="6324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Quantità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grande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÷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multiplo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=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quantità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piccola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" name="TextBox 1"/>
          <p:cNvSpPr txBox="1">
            <a:spLocks noChangeArrowheads="1"/>
          </p:cNvSpPr>
          <p:nvPr/>
        </p:nvSpPr>
        <p:spPr bwMode="auto">
          <a:xfrm>
            <a:off x="322385" y="296594"/>
            <a:ext cx="807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 err="1" smtClean="0">
                <a:solidFill>
                  <a:schemeClr val="tx2"/>
                </a:solidFill>
              </a:rPr>
              <a:t>Modello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di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Comparazione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dirty="0" smtClean="0">
                <a:solidFill>
                  <a:schemeClr val="tx2"/>
                </a:solidFill>
              </a:rPr>
              <a:t>(</a:t>
            </a:r>
            <a:r>
              <a:rPr lang="en-US" sz="2400" dirty="0" err="1" smtClean="0">
                <a:solidFill>
                  <a:schemeClr val="tx2"/>
                </a:solidFill>
              </a:rPr>
              <a:t>Moltiplicazione</a:t>
            </a:r>
            <a:r>
              <a:rPr lang="en-US" sz="2400" dirty="0" smtClean="0">
                <a:solidFill>
                  <a:schemeClr val="tx2"/>
                </a:solidFill>
              </a:rPr>
              <a:t> e </a:t>
            </a:r>
            <a:r>
              <a:rPr lang="en-US" sz="2400" dirty="0" err="1" smtClean="0">
                <a:solidFill>
                  <a:schemeClr val="tx2"/>
                </a:solidFill>
              </a:rPr>
              <a:t>divisione</a:t>
            </a:r>
            <a:r>
              <a:rPr lang="en-US" sz="2400" dirty="0" smtClean="0">
                <a:solidFill>
                  <a:schemeClr val="tx2"/>
                </a:solidFill>
              </a:rPr>
              <a:t>)</a:t>
            </a:r>
            <a:endParaRPr lang="en-US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1"/>
          <p:cNvSpPr txBox="1">
            <a:spLocks noChangeArrowheads="1"/>
          </p:cNvSpPr>
          <p:nvPr/>
        </p:nvSpPr>
        <p:spPr bwMode="auto">
          <a:xfrm>
            <a:off x="914400" y="533400"/>
            <a:ext cx="5867400" cy="83099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Un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contadino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 ha 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8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mucche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 e 40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vitelli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. </a:t>
            </a:r>
          </a:p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Quanti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sono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 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i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vitelli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 per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ogni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mucca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y" pitchFamily="66" charset="0"/>
              </a:rPr>
              <a:t>?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  <a:latin typeface="Andy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81200" y="3886200"/>
            <a:ext cx="1219200" cy="6858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ight Brace 10"/>
          <p:cNvSpPr/>
          <p:nvPr/>
        </p:nvSpPr>
        <p:spPr>
          <a:xfrm rot="16200000">
            <a:off x="4800600" y="-457200"/>
            <a:ext cx="381000" cy="601980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724400" y="1981200"/>
            <a:ext cx="838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latin typeface="Andy" pitchFamily="66" charset="0"/>
              </a:rPr>
              <a:t>40</a:t>
            </a:r>
            <a:endParaRPr lang="en-US" sz="3200" dirty="0">
              <a:latin typeface="Andy" pitchFamily="66" charset="0"/>
            </a:endParaRPr>
          </a:p>
        </p:txBody>
      </p:sp>
      <p:sp>
        <p:nvSpPr>
          <p:cNvPr id="13" name="Right Brace 12"/>
          <p:cNvSpPr/>
          <p:nvPr/>
        </p:nvSpPr>
        <p:spPr>
          <a:xfrm rot="5400000">
            <a:off x="2400300" y="4229100"/>
            <a:ext cx="381000" cy="121920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85800" y="29718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smtClean="0">
                <a:latin typeface="Andy" pitchFamily="66" charset="0"/>
              </a:rPr>
              <a:t> </a:t>
            </a:r>
            <a:r>
              <a:rPr lang="en-US" sz="2000" dirty="0" err="1" smtClean="0">
                <a:latin typeface="Andy" pitchFamily="66" charset="0"/>
              </a:rPr>
              <a:t>vitelli</a:t>
            </a:r>
            <a:endParaRPr lang="en-US" sz="2000" dirty="0">
              <a:latin typeface="Andy" pitchFamily="66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990600" y="39624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err="1" smtClean="0">
                <a:latin typeface="Andy" pitchFamily="66" charset="0"/>
              </a:rPr>
              <a:t>mucche</a:t>
            </a:r>
            <a:endParaRPr lang="en-US" sz="2000" dirty="0">
              <a:latin typeface="Andy" pitchFamily="66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438400" y="49530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latin typeface="Andy" pitchFamily="66" charset="0"/>
              </a:rPr>
              <a:t>8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334000" y="4343400"/>
            <a:ext cx="228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smtClean="0">
                <a:latin typeface="Andy" pitchFamily="66" charset="0"/>
              </a:rPr>
              <a:t>40 </a:t>
            </a:r>
            <a:r>
              <a:rPr lang="en-US" sz="2800" dirty="0">
                <a:latin typeface="Andy" pitchFamily="66" charset="0"/>
              </a:rPr>
              <a:t>÷ </a:t>
            </a:r>
            <a:r>
              <a:rPr lang="en-US" sz="2800" dirty="0" smtClean="0">
                <a:latin typeface="Andy" pitchFamily="66" charset="0"/>
              </a:rPr>
              <a:t>8  </a:t>
            </a:r>
            <a:r>
              <a:rPr lang="en-US" sz="2800" dirty="0">
                <a:latin typeface="Andy" pitchFamily="66" charset="0"/>
              </a:rPr>
              <a:t>= 5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33288" y="5507502"/>
            <a:ext cx="85590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Andy" pitchFamily="66" charset="0"/>
              </a:rPr>
              <a:t>Il </a:t>
            </a:r>
            <a:r>
              <a:rPr lang="en-US" sz="2400" dirty="0" err="1" smtClean="0">
                <a:latin typeface="Andy" pitchFamily="66" charset="0"/>
              </a:rPr>
              <a:t>contadino</a:t>
            </a:r>
            <a:r>
              <a:rPr lang="en-US" sz="2400" dirty="0" smtClean="0">
                <a:latin typeface="Andy" pitchFamily="66" charset="0"/>
              </a:rPr>
              <a:t> ha un </a:t>
            </a:r>
            <a:r>
              <a:rPr lang="en-US" sz="2400" dirty="0" err="1" smtClean="0">
                <a:latin typeface="Andy" pitchFamily="66" charset="0"/>
              </a:rPr>
              <a:t>numero</a:t>
            </a:r>
            <a:r>
              <a:rPr lang="en-US" sz="2400" dirty="0" smtClean="0">
                <a:latin typeface="Andy" pitchFamily="66" charset="0"/>
              </a:rPr>
              <a:t> </a:t>
            </a:r>
            <a:r>
              <a:rPr lang="en-US" sz="2400" dirty="0" err="1" smtClean="0">
                <a:latin typeface="Andy" pitchFamily="66" charset="0"/>
              </a:rPr>
              <a:t>di</a:t>
            </a:r>
            <a:r>
              <a:rPr lang="en-US" sz="2400" dirty="0" smtClean="0">
                <a:latin typeface="Andy" pitchFamily="66" charset="0"/>
              </a:rPr>
              <a:t> </a:t>
            </a:r>
            <a:r>
              <a:rPr lang="en-US" sz="2400" dirty="0" err="1" smtClean="0">
                <a:latin typeface="Andy" pitchFamily="66" charset="0"/>
              </a:rPr>
              <a:t>vitelli</a:t>
            </a:r>
            <a:r>
              <a:rPr lang="en-US" sz="2400" dirty="0" smtClean="0">
                <a:latin typeface="Andy" pitchFamily="66" charset="0"/>
              </a:rPr>
              <a:t> </a:t>
            </a:r>
            <a:r>
              <a:rPr lang="en-US" sz="2400" dirty="0" err="1" smtClean="0">
                <a:latin typeface="Andy" pitchFamily="66" charset="0"/>
              </a:rPr>
              <a:t>pari</a:t>
            </a:r>
            <a:r>
              <a:rPr lang="en-US" sz="2400" dirty="0" smtClean="0">
                <a:latin typeface="Andy" pitchFamily="66" charset="0"/>
              </a:rPr>
              <a:t> a 5 volte </a:t>
            </a:r>
            <a:r>
              <a:rPr lang="en-US" sz="2400" dirty="0" err="1" smtClean="0">
                <a:latin typeface="Andy" pitchFamily="66" charset="0"/>
              </a:rPr>
              <a:t>quello</a:t>
            </a:r>
            <a:r>
              <a:rPr lang="en-US" sz="2400" dirty="0" smtClean="0">
                <a:latin typeface="Andy" pitchFamily="66" charset="0"/>
              </a:rPr>
              <a:t> </a:t>
            </a:r>
            <a:r>
              <a:rPr lang="en-US" sz="2400" dirty="0" err="1" smtClean="0">
                <a:latin typeface="Andy" pitchFamily="66" charset="0"/>
              </a:rPr>
              <a:t>delle</a:t>
            </a:r>
            <a:r>
              <a:rPr lang="en-US" sz="2400" dirty="0" smtClean="0">
                <a:latin typeface="Andy" pitchFamily="66" charset="0"/>
              </a:rPr>
              <a:t> </a:t>
            </a:r>
            <a:r>
              <a:rPr lang="en-US" sz="2400" dirty="0" err="1" smtClean="0">
                <a:latin typeface="Andy" pitchFamily="66" charset="0"/>
              </a:rPr>
              <a:t>mucche</a:t>
            </a:r>
            <a:endParaRPr lang="en-US" sz="2400" dirty="0">
              <a:latin typeface="Andy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00400" y="2895600"/>
            <a:ext cx="1219200" cy="6858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81200" y="2895600"/>
            <a:ext cx="1219200" cy="6858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19600" y="2895600"/>
            <a:ext cx="1219200" cy="6858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58000" y="2895600"/>
            <a:ext cx="1219200" cy="6858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Flowchart: Document 23"/>
          <p:cNvSpPr/>
          <p:nvPr/>
        </p:nvSpPr>
        <p:spPr>
          <a:xfrm rot="16200000">
            <a:off x="5486400" y="3048000"/>
            <a:ext cx="685800" cy="381000"/>
          </a:xfrm>
          <a:prstGeom prst="flowChartDocumen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Flowchart: Document 24"/>
          <p:cNvSpPr/>
          <p:nvPr/>
        </p:nvSpPr>
        <p:spPr>
          <a:xfrm rot="5400000">
            <a:off x="6324600" y="3048000"/>
            <a:ext cx="685800" cy="381000"/>
          </a:xfrm>
          <a:prstGeom prst="flowChartDocumen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981200" y="2895600"/>
            <a:ext cx="6096000" cy="6858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21" name="Picture 2" descr="C:\Users\mate\Desktop\ForoItalico\algebra\mucc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0967" y="717451"/>
            <a:ext cx="2097815" cy="1302853"/>
          </a:xfrm>
          <a:prstGeom prst="rect">
            <a:avLst/>
          </a:prstGeom>
          <a:noFill/>
        </p:spPr>
      </p:pic>
      <p:pic>
        <p:nvPicPr>
          <p:cNvPr id="23" name="Picture 3" descr="C:\Users\mate\Desktop\ForoItalico\algebra\vitell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52826" y="1547446"/>
            <a:ext cx="569892" cy="7877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/>
      <p:bldP spid="13" grpId="0" animBg="1"/>
      <p:bldP spid="14" grpId="0"/>
      <p:bldP spid="15" grpId="0"/>
      <p:bldP spid="16" grpId="0"/>
      <p:bldP spid="20" grpId="0"/>
      <p:bldP spid="22" grpId="0"/>
      <p:bldP spid="5" grpId="0" animBg="1"/>
      <p:bldP spid="6" grpId="0" animBg="1"/>
      <p:bldP spid="7" grpId="0" animBg="1"/>
      <p:bldP spid="9" grpId="0" animBg="1"/>
      <p:bldP spid="24" grpId="0" animBg="1"/>
      <p:bldP spid="25" grpId="0" animBg="1"/>
      <p:bldP spid="26" grpId="0" animBg="1"/>
      <p:bldP spid="26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752600" y="1371600"/>
            <a:ext cx="1447800" cy="381000"/>
          </a:xfrm>
          <a:prstGeom prst="rect">
            <a:avLst/>
          </a:prstGeom>
          <a:solidFill>
            <a:srgbClr val="FFFF00">
              <a:alpha val="5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459" name="TextBox 1"/>
          <p:cNvSpPr txBox="1">
            <a:spLocks noChangeArrowheads="1"/>
          </p:cNvSpPr>
          <p:nvPr/>
        </p:nvSpPr>
        <p:spPr bwMode="auto">
          <a:xfrm>
            <a:off x="990600" y="533400"/>
            <a:ext cx="7590692" cy="1631216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Roberta ha 24 </a:t>
            </a:r>
            <a:r>
              <a:rPr lang="it-IT" sz="2400" dirty="0" smtClean="0">
                <a:solidFill>
                  <a:schemeClr val="tx2"/>
                </a:solidFill>
              </a:rPr>
              <a:t>€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.  </a:t>
            </a:r>
          </a:p>
          <a:p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Sua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sorella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ha la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metà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dei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soldi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Roberta .  </a:t>
            </a:r>
          </a:p>
          <a:p>
            <a:r>
              <a:rPr lang="en-US" sz="2400" dirty="0" smtClean="0">
                <a:latin typeface="Andy" pitchFamily="66" charset="0"/>
              </a:rPr>
              <a:t>          </a:t>
            </a:r>
            <a:r>
              <a:rPr lang="en-US" sz="2400" dirty="0" err="1" smtClean="0">
                <a:latin typeface="Andy" pitchFamily="66" charset="0"/>
              </a:rPr>
              <a:t>Quanti</a:t>
            </a:r>
            <a:r>
              <a:rPr lang="en-US" sz="2400" dirty="0" smtClean="0">
                <a:latin typeface="Andy" pitchFamily="66" charset="0"/>
              </a:rPr>
              <a:t> </a:t>
            </a:r>
            <a:r>
              <a:rPr lang="en-US" sz="2400" dirty="0" err="1" smtClean="0">
                <a:latin typeface="Andy" pitchFamily="66" charset="0"/>
              </a:rPr>
              <a:t>soldi</a:t>
            </a:r>
            <a:r>
              <a:rPr lang="en-US" sz="2400" dirty="0" smtClean="0"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hanno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Roberta e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sua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sorella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in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tutto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?</a:t>
            </a:r>
            <a:r>
              <a:rPr lang="en-US" sz="2400" dirty="0">
                <a:latin typeface="Andy" pitchFamily="66" charset="0"/>
              </a:rPr>
              <a:t>	</a:t>
            </a:r>
            <a:r>
              <a:rPr lang="en-US" sz="2800" dirty="0">
                <a:latin typeface="Andy" pitchFamily="66" charset="0"/>
              </a:rPr>
              <a:t>	</a:t>
            </a:r>
          </a:p>
        </p:txBody>
      </p:sp>
      <p:sp>
        <p:nvSpPr>
          <p:cNvPr id="5" name="Rectangle 4"/>
          <p:cNvSpPr/>
          <p:nvPr/>
        </p:nvSpPr>
        <p:spPr>
          <a:xfrm>
            <a:off x="1371600" y="4205068"/>
            <a:ext cx="1981200" cy="83820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2971800"/>
            <a:ext cx="3962400" cy="83820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96948" y="3151162"/>
            <a:ext cx="10984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ndy" pitchFamily="66" charset="0"/>
              </a:rPr>
              <a:t>Roberta</a:t>
            </a:r>
            <a:endParaRPr lang="en-US" sz="2000" dirty="0">
              <a:latin typeface="Andy" pitchFamily="66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0" y="4138246"/>
            <a:ext cx="198589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Andy" pitchFamily="66" charset="0"/>
              </a:rPr>
              <a:t>Sorella</a:t>
            </a:r>
            <a:r>
              <a:rPr lang="en-US" sz="1600" dirty="0" smtClean="0">
                <a:latin typeface="Andy" pitchFamily="66" charset="0"/>
              </a:rPr>
              <a:t> Roberta</a:t>
            </a:r>
            <a:endParaRPr lang="en-US" sz="1600" dirty="0">
              <a:latin typeface="Andy" pitchFamily="66" charset="0"/>
            </a:endParaRPr>
          </a:p>
        </p:txBody>
      </p:sp>
      <p:sp>
        <p:nvSpPr>
          <p:cNvPr id="9" name="Right Brace 8"/>
          <p:cNvSpPr/>
          <p:nvPr/>
        </p:nvSpPr>
        <p:spPr>
          <a:xfrm rot="5400000" flipH="1">
            <a:off x="3124200" y="685800"/>
            <a:ext cx="457200" cy="396240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124200" y="2052638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Andy" pitchFamily="66" charset="0"/>
              </a:rPr>
              <a:t>24</a:t>
            </a:r>
            <a:endParaRPr lang="en-US" sz="2400" dirty="0">
              <a:latin typeface="Andy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71600" y="2971800"/>
            <a:ext cx="1981200" cy="83820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52800" y="2971800"/>
            <a:ext cx="1981200" cy="83820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ight Brace 10"/>
          <p:cNvSpPr/>
          <p:nvPr/>
        </p:nvSpPr>
        <p:spPr>
          <a:xfrm>
            <a:off x="5562600" y="2971800"/>
            <a:ext cx="381000" cy="2133600"/>
          </a:xfrm>
          <a:prstGeom prst="rightBrace">
            <a:avLst>
              <a:gd name="adj1" fmla="val 8333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019800" y="38862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Andy" pitchFamily="66" charset="0"/>
              </a:rPr>
              <a:t>?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629400" y="2895600"/>
            <a:ext cx="220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/>
              <a:t>2 </a:t>
            </a:r>
            <a:r>
              <a:rPr lang="en-US" sz="2400" dirty="0" err="1" smtClean="0"/>
              <a:t>unità</a:t>
            </a:r>
            <a:r>
              <a:rPr lang="en-US" sz="2400" dirty="0" smtClean="0"/>
              <a:t> =</a:t>
            </a:r>
            <a:r>
              <a:rPr lang="en-US" sz="2400" dirty="0" smtClean="0">
                <a:latin typeface="Andy" pitchFamily="66" charset="0"/>
              </a:rPr>
              <a:t> 24 </a:t>
            </a:r>
            <a:r>
              <a:rPr lang="it-IT" sz="2400" dirty="0" smtClean="0"/>
              <a:t>€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629400" y="3581400"/>
            <a:ext cx="220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/>
              <a:t>1 </a:t>
            </a:r>
            <a:r>
              <a:rPr lang="en-US" sz="2400" dirty="0" err="1" smtClean="0"/>
              <a:t>unità</a:t>
            </a:r>
            <a:r>
              <a:rPr lang="en-US" sz="2400" dirty="0" smtClean="0"/>
              <a:t> =</a:t>
            </a:r>
            <a:r>
              <a:rPr lang="en-US" sz="2400" dirty="0" smtClean="0">
                <a:latin typeface="Andy" pitchFamily="66" charset="0"/>
              </a:rPr>
              <a:t> 12 </a:t>
            </a:r>
            <a:r>
              <a:rPr lang="it-IT" sz="2400" dirty="0" smtClean="0"/>
              <a:t>€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795888" y="4431323"/>
            <a:ext cx="3348111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/>
              <a:t>3 </a:t>
            </a:r>
            <a:r>
              <a:rPr lang="en-US" sz="2400" dirty="0" err="1" smtClean="0"/>
              <a:t>unità</a:t>
            </a:r>
            <a:r>
              <a:rPr lang="en-US" sz="2400" dirty="0" smtClean="0"/>
              <a:t> =12 </a:t>
            </a:r>
            <a:r>
              <a:rPr lang="en-US" sz="2400" dirty="0"/>
              <a:t>x </a:t>
            </a:r>
            <a:r>
              <a:rPr lang="en-US" sz="2400" dirty="0" smtClean="0"/>
              <a:t>3=</a:t>
            </a:r>
            <a:r>
              <a:rPr lang="en-US" sz="2400" dirty="0" smtClean="0">
                <a:latin typeface="Andy" pitchFamily="66" charset="0"/>
              </a:rPr>
              <a:t> </a:t>
            </a:r>
            <a:r>
              <a:rPr lang="en-US" sz="2800" dirty="0" smtClean="0">
                <a:latin typeface="Andy" pitchFamily="66" charset="0"/>
              </a:rPr>
              <a:t>36</a:t>
            </a:r>
            <a:r>
              <a:rPr lang="en-US" sz="2400" dirty="0" smtClean="0">
                <a:latin typeface="Andy" pitchFamily="66" charset="0"/>
              </a:rPr>
              <a:t> </a:t>
            </a:r>
            <a:r>
              <a:rPr lang="it-IT" sz="2400" dirty="0" smtClean="0"/>
              <a:t>€</a:t>
            </a:r>
            <a:r>
              <a:rPr lang="en-US" sz="2400" dirty="0" smtClean="0"/>
              <a:t> </a:t>
            </a:r>
            <a:endParaRPr lang="en-US" sz="2400" dirty="0"/>
          </a:p>
          <a:p>
            <a:r>
              <a:rPr lang="en-US" sz="2400" dirty="0"/>
              <a:t>            </a:t>
            </a:r>
          </a:p>
        </p:txBody>
      </p:sp>
      <p:sp>
        <p:nvSpPr>
          <p:cNvPr id="17" name="Right Brace 16"/>
          <p:cNvSpPr/>
          <p:nvPr/>
        </p:nvSpPr>
        <p:spPr>
          <a:xfrm rot="16200000" flipH="1">
            <a:off x="2171700" y="4381500"/>
            <a:ext cx="381000" cy="198120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209800" y="5638800"/>
            <a:ext cx="119458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ndy" pitchFamily="66" charset="0"/>
              </a:rPr>
              <a:t>12</a:t>
            </a:r>
            <a:endParaRPr lang="en-US" sz="3200" dirty="0">
              <a:latin typeface="Andy" pitchFamily="66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962400" y="59436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 dirty="0" smtClean="0">
                <a:latin typeface="Andy" pitchFamily="66" charset="0"/>
              </a:rPr>
              <a:t>Hanno in </a:t>
            </a:r>
            <a:r>
              <a:rPr lang="en-US" sz="2400" i="1" dirty="0" err="1" smtClean="0">
                <a:latin typeface="Andy" pitchFamily="66" charset="0"/>
              </a:rPr>
              <a:t>tutto</a:t>
            </a:r>
            <a:r>
              <a:rPr lang="en-US" sz="2400" i="1" dirty="0" smtClean="0">
                <a:latin typeface="Andy" pitchFamily="66" charset="0"/>
              </a:rPr>
              <a:t> </a:t>
            </a:r>
            <a:r>
              <a:rPr lang="en-US" sz="2400" dirty="0" smtClean="0">
                <a:latin typeface="Andy" pitchFamily="66" charset="0"/>
              </a:rPr>
              <a:t>36 </a:t>
            </a:r>
            <a:r>
              <a:rPr lang="it-IT" sz="2400" dirty="0" smtClean="0"/>
              <a:t>€ </a:t>
            </a:r>
            <a:endParaRPr lang="en-US" sz="2400" i="1" dirty="0">
              <a:latin typeface="Andy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5" grpId="0" animBg="1"/>
      <p:bldP spid="6" grpId="0" animBg="1"/>
      <p:bldP spid="7" grpId="0"/>
      <p:bldP spid="8" grpId="0"/>
      <p:bldP spid="9" grpId="0" animBg="1"/>
      <p:bldP spid="10" grpId="0"/>
      <p:bldP spid="3" grpId="0" animBg="1"/>
      <p:bldP spid="4" grpId="0" animBg="1"/>
      <p:bldP spid="11" grpId="0" animBg="1"/>
      <p:bldP spid="12" grpId="0"/>
      <p:bldP spid="14" grpId="0"/>
      <p:bldP spid="15" grpId="0"/>
      <p:bldP spid="16" grpId="0"/>
      <p:bldP spid="17" grpId="0" animBg="1"/>
      <p:bldP spid="18" grpId="0"/>
      <p:bldP spid="19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 rot="10800000" flipV="1">
            <a:off x="495041" y="1115170"/>
            <a:ext cx="8198793" cy="3555304"/>
          </a:xfrm>
        </p:spPr>
        <p:txBody>
          <a:bodyPr/>
          <a:lstStyle/>
          <a:p>
            <a:pPr eaLnBrk="1" hangingPunct="1">
              <a:buNone/>
            </a:pPr>
            <a:endParaRPr lang="it-IT" sz="2400" dirty="0" smtClean="0">
              <a:solidFill>
                <a:srgbClr val="D2452E"/>
              </a:solidFill>
            </a:endParaRPr>
          </a:p>
          <a:p>
            <a:pPr eaLnBrk="1" hangingPunct="1">
              <a:buFont typeface="Wingdings"/>
              <a:buChar char="Ø"/>
            </a:pPr>
            <a:r>
              <a:rPr lang="it-IT" sz="2400" dirty="0" smtClean="0">
                <a:solidFill>
                  <a:srgbClr val="FF0000"/>
                </a:solidFill>
              </a:rPr>
              <a:t>Fase </a:t>
            </a:r>
            <a:r>
              <a:rPr lang="it-IT" sz="2400" b="1" dirty="0" smtClean="0">
                <a:solidFill>
                  <a:srgbClr val="FF0000"/>
                </a:solidFill>
              </a:rPr>
              <a:t>concreta</a:t>
            </a:r>
            <a:r>
              <a:rPr lang="it-IT" sz="2400" dirty="0" smtClean="0">
                <a:solidFill>
                  <a:srgbClr val="FF0000"/>
                </a:solidFill>
              </a:rPr>
              <a:t>: bisogna avere una esperienza con oggetti concreti</a:t>
            </a:r>
          </a:p>
          <a:p>
            <a:pPr>
              <a:buFont typeface="Wingdings"/>
              <a:buChar char="Ø"/>
            </a:pPr>
            <a:r>
              <a:rPr lang="it-IT" sz="2400" dirty="0" smtClean="0">
                <a:solidFill>
                  <a:srgbClr val="FF0000"/>
                </a:solidFill>
              </a:rPr>
              <a:t>Fase </a:t>
            </a:r>
            <a:r>
              <a:rPr lang="it-IT" sz="2400" b="1" dirty="0" smtClean="0">
                <a:solidFill>
                  <a:srgbClr val="FF0000"/>
                </a:solidFill>
              </a:rPr>
              <a:t>pittorica</a:t>
            </a:r>
            <a:r>
              <a:rPr lang="it-IT" sz="2400" dirty="0" smtClean="0">
                <a:solidFill>
                  <a:srgbClr val="FF0000"/>
                </a:solidFill>
              </a:rPr>
              <a:t>: bisogna imparare a tradurre attraverso schema o diagramma le immagini degli oggetti concreti</a:t>
            </a:r>
          </a:p>
          <a:p>
            <a:pPr>
              <a:buFont typeface="Wingdings"/>
              <a:buChar char="Ø"/>
            </a:pPr>
            <a:r>
              <a:rPr lang="it-IT" sz="2400" dirty="0" smtClean="0">
                <a:solidFill>
                  <a:srgbClr val="FF0000"/>
                </a:solidFill>
              </a:rPr>
              <a:t>Fase </a:t>
            </a:r>
            <a:r>
              <a:rPr lang="it-IT" sz="2400" b="1" dirty="0" smtClean="0">
                <a:solidFill>
                  <a:srgbClr val="FF0000"/>
                </a:solidFill>
              </a:rPr>
              <a:t>astratta</a:t>
            </a:r>
            <a:r>
              <a:rPr lang="it-IT" sz="2400" dirty="0" smtClean="0">
                <a:solidFill>
                  <a:srgbClr val="FF0000"/>
                </a:solidFill>
              </a:rPr>
              <a:t>: qui si impara a trasformare in simboli (cifre e operazioni) il concetto che si è già acquisito</a:t>
            </a:r>
          </a:p>
          <a:p>
            <a:pPr eaLnBrk="1" hangingPunct="1">
              <a:buFont typeface="Wingdings"/>
              <a:buChar char="Ø"/>
            </a:pPr>
            <a:endParaRPr lang="it-IT" sz="2400" dirty="0" smtClean="0">
              <a:solidFill>
                <a:srgbClr val="FF0000"/>
              </a:solidFill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5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5" name="Titolo 1"/>
          <p:cNvSpPr txBox="1">
            <a:spLocks/>
          </p:cNvSpPr>
          <p:nvPr/>
        </p:nvSpPr>
        <p:spPr bwMode="auto">
          <a:xfrm>
            <a:off x="1104429" y="199024"/>
            <a:ext cx="7684801" cy="95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4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Il metodo   </a:t>
            </a:r>
            <a:r>
              <a:rPr kumimoji="0" 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 i n g a p o r 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32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</a:t>
            </a:r>
            <a:r>
              <a:rPr lang="it-IT" sz="2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Le  Tre Fasi : Concreta, Pittorica e Astratta</a:t>
            </a:r>
            <a:r>
              <a:rPr lang="it-IT" sz="24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endParaRPr kumimoji="0" lang="it-IT" sz="24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287337" y="368105"/>
            <a:ext cx="9009063" cy="1052513"/>
            <a:chOff x="0" y="1536"/>
            <a:chExt cx="5675" cy="663"/>
          </a:xfrm>
        </p:grpSpPr>
        <p:grpSp>
          <p:nvGrpSpPr>
            <p:cNvPr id="1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2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28" name="TextBox 23"/>
          <p:cNvSpPr txBox="1">
            <a:spLocks noChangeArrowheads="1"/>
          </p:cNvSpPr>
          <p:nvPr/>
        </p:nvSpPr>
        <p:spPr bwMode="auto">
          <a:xfrm>
            <a:off x="1575581" y="4164037"/>
            <a:ext cx="6485207" cy="1519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300" dirty="0" smtClean="0">
                <a:solidFill>
                  <a:schemeClr val="tx2">
                    <a:lumMod val="50000"/>
                  </a:schemeClr>
                </a:solidFill>
              </a:rPr>
              <a:t>La </a:t>
            </a:r>
            <a:r>
              <a:rPr lang="en-US" sz="2300" dirty="0" err="1" smtClean="0">
                <a:solidFill>
                  <a:schemeClr val="tx2">
                    <a:lumMod val="50000"/>
                  </a:schemeClr>
                </a:solidFill>
              </a:rPr>
              <a:t>fase</a:t>
            </a:r>
            <a:r>
              <a:rPr lang="en-US" sz="23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300" dirty="0" err="1" smtClean="0">
                <a:solidFill>
                  <a:schemeClr val="tx2">
                    <a:lumMod val="50000"/>
                  </a:schemeClr>
                </a:solidFill>
              </a:rPr>
              <a:t>astratta</a:t>
            </a:r>
            <a:r>
              <a:rPr lang="en-US" sz="2300" dirty="0" smtClean="0">
                <a:solidFill>
                  <a:schemeClr val="tx2">
                    <a:lumMod val="50000"/>
                  </a:schemeClr>
                </a:solidFill>
              </a:rPr>
              <a:t> non </a:t>
            </a:r>
            <a:r>
              <a:rPr lang="en-US" sz="2300" dirty="0" err="1" smtClean="0">
                <a:solidFill>
                  <a:schemeClr val="tx2">
                    <a:lumMod val="50000"/>
                  </a:schemeClr>
                </a:solidFill>
              </a:rPr>
              <a:t>viene</a:t>
            </a:r>
            <a:r>
              <a:rPr lang="en-US" sz="23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300" dirty="0" err="1" smtClean="0">
                <a:solidFill>
                  <a:schemeClr val="tx2">
                    <a:lumMod val="50000"/>
                  </a:schemeClr>
                </a:solidFill>
              </a:rPr>
              <a:t>presentata</a:t>
            </a:r>
            <a:r>
              <a:rPr lang="en-US" sz="23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r>
              <a:rPr lang="en-US" sz="2300" dirty="0" smtClean="0">
                <a:solidFill>
                  <a:schemeClr val="tx2">
                    <a:lumMod val="50000"/>
                  </a:schemeClr>
                </a:solidFill>
              </a:rPr>
              <a:t>come “fine ultimo”</a:t>
            </a:r>
          </a:p>
          <a:p>
            <a:r>
              <a:rPr lang="en-US" sz="2300" dirty="0" smtClean="0">
                <a:solidFill>
                  <a:schemeClr val="tx2">
                    <a:lumMod val="50000"/>
                  </a:schemeClr>
                </a:solidFill>
              </a:rPr>
              <a:t>E non </a:t>
            </a:r>
            <a:r>
              <a:rPr lang="en-US" sz="2300" dirty="0" err="1" smtClean="0">
                <a:solidFill>
                  <a:schemeClr val="tx2">
                    <a:lumMod val="50000"/>
                  </a:schemeClr>
                </a:solidFill>
              </a:rPr>
              <a:t>viene</a:t>
            </a:r>
            <a:r>
              <a:rPr lang="en-US" sz="23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300" dirty="0" err="1" smtClean="0">
                <a:solidFill>
                  <a:schemeClr val="tx2">
                    <a:lumMod val="50000"/>
                  </a:schemeClr>
                </a:solidFill>
              </a:rPr>
              <a:t>presentata</a:t>
            </a:r>
            <a:r>
              <a:rPr lang="en-US" sz="23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300" dirty="0" err="1" smtClean="0">
                <a:solidFill>
                  <a:schemeClr val="tx2">
                    <a:lumMod val="50000"/>
                  </a:schemeClr>
                </a:solidFill>
              </a:rPr>
              <a:t>fino</a:t>
            </a:r>
            <a:r>
              <a:rPr lang="en-US" sz="2300" dirty="0" smtClean="0">
                <a:solidFill>
                  <a:schemeClr val="tx2">
                    <a:lumMod val="50000"/>
                  </a:schemeClr>
                </a:solidFill>
              </a:rPr>
              <a:t> a </a:t>
            </a:r>
            <a:r>
              <a:rPr lang="en-US" sz="2300" dirty="0" err="1" smtClean="0">
                <a:solidFill>
                  <a:schemeClr val="tx2">
                    <a:lumMod val="50000"/>
                  </a:schemeClr>
                </a:solidFill>
              </a:rPr>
              <a:t>quando</a:t>
            </a:r>
            <a:r>
              <a:rPr lang="en-US" sz="2300" dirty="0" smtClean="0">
                <a:solidFill>
                  <a:schemeClr val="tx2">
                    <a:lumMod val="50000"/>
                  </a:schemeClr>
                </a:solidFill>
              </a:rPr>
              <a:t> le </a:t>
            </a:r>
            <a:r>
              <a:rPr lang="en-US" sz="2300" dirty="0" err="1" smtClean="0">
                <a:solidFill>
                  <a:schemeClr val="tx2">
                    <a:lumMod val="50000"/>
                  </a:schemeClr>
                </a:solidFill>
              </a:rPr>
              <a:t>fasi</a:t>
            </a:r>
            <a:r>
              <a:rPr lang="en-US" sz="23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300" dirty="0" err="1" smtClean="0">
                <a:solidFill>
                  <a:schemeClr val="tx2">
                    <a:lumMod val="50000"/>
                  </a:schemeClr>
                </a:solidFill>
              </a:rPr>
              <a:t>precedenti</a:t>
            </a:r>
            <a:r>
              <a:rPr lang="en-US" sz="2300" dirty="0" smtClean="0">
                <a:solidFill>
                  <a:schemeClr val="tx2">
                    <a:lumMod val="50000"/>
                  </a:schemeClr>
                </a:solidFill>
              </a:rPr>
              <a:t> non </a:t>
            </a:r>
            <a:r>
              <a:rPr lang="en-US" sz="2300" dirty="0" err="1" smtClean="0">
                <a:solidFill>
                  <a:schemeClr val="tx2">
                    <a:lumMod val="50000"/>
                  </a:schemeClr>
                </a:solidFill>
              </a:rPr>
              <a:t>sono</a:t>
            </a:r>
            <a:r>
              <a:rPr lang="en-US" sz="23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300" dirty="0" err="1" smtClean="0">
                <a:solidFill>
                  <a:schemeClr val="tx2">
                    <a:lumMod val="50000"/>
                  </a:schemeClr>
                </a:solidFill>
              </a:rPr>
              <a:t>comprese</a:t>
            </a:r>
            <a:endParaRPr lang="en-US" sz="23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2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648" y="1266091"/>
            <a:ext cx="8079930" cy="787791"/>
          </a:xfrm>
        </p:spPr>
        <p:txBody>
          <a:bodyPr/>
          <a:lstStyle/>
          <a:p>
            <a:pPr marL="342900" lvl="1" indent="-342900">
              <a:buClr>
                <a:schemeClr val="folHlink"/>
              </a:buClr>
              <a:buSzPct val="60000"/>
              <a:buNone/>
            </a:pPr>
            <a:endParaRPr lang="en-US" dirty="0" smtClean="0">
              <a:latin typeface="Times New Roman" charset="0"/>
              <a:cs typeface="Times New Roman" charset="0"/>
            </a:endParaRPr>
          </a:p>
          <a:p>
            <a:pPr lvl="1">
              <a:buNone/>
            </a:pPr>
            <a:endParaRPr lang="it-IT" sz="2000" b="1" dirty="0" smtClean="0"/>
          </a:p>
          <a:p>
            <a:pPr lvl="1"/>
            <a:r>
              <a:rPr lang="it-IT" sz="2000" b="1" dirty="0" smtClean="0">
                <a:solidFill>
                  <a:srgbClr val="FF0000"/>
                </a:solidFill>
              </a:rPr>
              <a:t>Si possono, paradossalmente, trattare argomenti complessi che, altrimenti, con il “metodo classico” non sarebbero stati compresi</a:t>
            </a:r>
          </a:p>
          <a:p>
            <a:pPr lvl="1">
              <a:buNone/>
            </a:pPr>
            <a:endParaRPr lang="it-IT" sz="2000" b="1" dirty="0" smtClean="0">
              <a:solidFill>
                <a:srgbClr val="FF0000"/>
              </a:solidFill>
            </a:endParaRPr>
          </a:p>
          <a:p>
            <a:pPr lvl="1"/>
            <a:r>
              <a:rPr lang="it-IT" sz="2000" b="1" dirty="0" smtClean="0">
                <a:solidFill>
                  <a:srgbClr val="FF0000"/>
                </a:solidFill>
              </a:rPr>
              <a:t>Questo perché ci si può fermare alla fase pittorica quanto tempo si vuole</a:t>
            </a:r>
          </a:p>
          <a:p>
            <a:pPr lvl="1"/>
            <a:endParaRPr lang="it-IT" sz="2000" b="1" dirty="0" smtClean="0">
              <a:solidFill>
                <a:srgbClr val="FF0000"/>
              </a:solidFill>
            </a:endParaRPr>
          </a:p>
          <a:p>
            <a:pPr lvl="1"/>
            <a:r>
              <a:rPr lang="it-IT" sz="2000" b="1" dirty="0" smtClean="0">
                <a:solidFill>
                  <a:srgbClr val="FF0000"/>
                </a:solidFill>
              </a:rPr>
              <a:t>E si può passare alla “stenografia” dei simboli - che non aggiunge niente alla comprensione dei concetti, ma solo velocità di calcolo – quando si è pronti</a:t>
            </a:r>
          </a:p>
          <a:p>
            <a:pPr lvl="1"/>
            <a:endParaRPr lang="it-IT" sz="2000" dirty="0" smtClean="0">
              <a:solidFill>
                <a:srgbClr val="FF0000"/>
              </a:solidFill>
            </a:endParaRPr>
          </a:p>
          <a:p>
            <a:pPr lvl="1">
              <a:buNone/>
            </a:pPr>
            <a:endParaRPr lang="it-IT" i="1" dirty="0" smtClean="0"/>
          </a:p>
          <a:p>
            <a:pPr lvl="1"/>
            <a:endParaRPr lang="en-US" dirty="0">
              <a:latin typeface="Times New Roman" charset="0"/>
              <a:cs typeface="Times New Roman" charset="0"/>
            </a:endParaRP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074841"/>
          </a:xfrm>
        </p:spPr>
        <p:txBody>
          <a:bodyPr/>
          <a:lstStyle/>
          <a:p>
            <a:r>
              <a:rPr lang="it-IT" sz="3600" dirty="0" smtClean="0"/>
              <a:t>Il Metodo Singapore </a:t>
            </a:r>
            <a:endParaRPr lang="it-IT" sz="3600" dirty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5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1" grpId="0" build="p" bldLvl="3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648" y="1266091"/>
            <a:ext cx="8079930" cy="787791"/>
          </a:xfrm>
        </p:spPr>
        <p:txBody>
          <a:bodyPr/>
          <a:lstStyle/>
          <a:p>
            <a:pPr marL="342900" lvl="1" indent="-342900">
              <a:buClr>
                <a:schemeClr val="folHlink"/>
              </a:buClr>
              <a:buSzPct val="60000"/>
              <a:buNone/>
            </a:pPr>
            <a:endParaRPr lang="en-US" dirty="0" smtClean="0">
              <a:latin typeface="Times New Roman" charset="0"/>
              <a:cs typeface="Times New Roman" charset="0"/>
            </a:endParaRPr>
          </a:p>
          <a:p>
            <a:pPr lvl="1">
              <a:buNone/>
            </a:pPr>
            <a:endParaRPr lang="it-IT" sz="2000" b="1" dirty="0" smtClean="0"/>
          </a:p>
          <a:p>
            <a:pPr lvl="1"/>
            <a:r>
              <a:rPr lang="it-IT" sz="2000" dirty="0" smtClean="0">
                <a:solidFill>
                  <a:srgbClr val="FF0000"/>
                </a:solidFill>
              </a:rPr>
              <a:t>Provate solo ad immaginare le difficoltà legate alla “stenografia dei simboli” da parte di un alunno dislessico o </a:t>
            </a:r>
            <a:r>
              <a:rPr lang="it-IT" sz="2000" dirty="0" err="1" smtClean="0">
                <a:solidFill>
                  <a:srgbClr val="FF0000"/>
                </a:solidFill>
              </a:rPr>
              <a:t>discalulico</a:t>
            </a:r>
            <a:r>
              <a:rPr lang="it-IT" sz="2000" dirty="0" smtClean="0">
                <a:solidFill>
                  <a:srgbClr val="FF0000"/>
                </a:solidFill>
              </a:rPr>
              <a:t> oppure straniero</a:t>
            </a:r>
          </a:p>
          <a:p>
            <a:pPr lvl="1">
              <a:buNone/>
            </a:pPr>
            <a:endParaRPr lang="it-IT" sz="2000" dirty="0" smtClean="0">
              <a:solidFill>
                <a:srgbClr val="FF0000"/>
              </a:solidFill>
            </a:endParaRPr>
          </a:p>
          <a:p>
            <a:pPr lvl="1"/>
            <a:r>
              <a:rPr lang="it-IT" sz="2000" dirty="0" smtClean="0">
                <a:solidFill>
                  <a:srgbClr val="FF0000"/>
                </a:solidFill>
              </a:rPr>
              <a:t>Se prima l’argomento viene trattato  attraverso la  fase </a:t>
            </a:r>
            <a:r>
              <a:rPr lang="it-IT" sz="2000" b="1" dirty="0" smtClean="0">
                <a:solidFill>
                  <a:srgbClr val="FF0000"/>
                </a:solidFill>
              </a:rPr>
              <a:t>concreta</a:t>
            </a:r>
            <a:r>
              <a:rPr lang="it-IT" sz="2000" dirty="0" smtClean="0">
                <a:solidFill>
                  <a:srgbClr val="FF0000"/>
                </a:solidFill>
              </a:rPr>
              <a:t> e quella</a:t>
            </a:r>
            <a:r>
              <a:rPr lang="it-IT" sz="2000" b="1" dirty="0" smtClean="0">
                <a:solidFill>
                  <a:srgbClr val="FF0000"/>
                </a:solidFill>
              </a:rPr>
              <a:t> pittorica </a:t>
            </a:r>
            <a:r>
              <a:rPr lang="it-IT" sz="2000" dirty="0" smtClean="0">
                <a:solidFill>
                  <a:srgbClr val="FF0000"/>
                </a:solidFill>
              </a:rPr>
              <a:t>è molto probabile che venga  compreso </a:t>
            </a:r>
            <a:r>
              <a:rPr lang="it-IT" sz="2000" dirty="0" err="1" smtClean="0">
                <a:solidFill>
                  <a:srgbClr val="FF0000"/>
                </a:solidFill>
              </a:rPr>
              <a:t>veramente…</a:t>
            </a:r>
            <a:r>
              <a:rPr lang="it-IT" sz="2000" dirty="0" smtClean="0">
                <a:solidFill>
                  <a:srgbClr val="FF0000"/>
                </a:solidFill>
              </a:rPr>
              <a:t>..</a:t>
            </a:r>
          </a:p>
          <a:p>
            <a:pPr lvl="1"/>
            <a:endParaRPr lang="it-IT" sz="2000" dirty="0" smtClean="0">
              <a:solidFill>
                <a:srgbClr val="FF0000"/>
              </a:solidFill>
            </a:endParaRPr>
          </a:p>
          <a:p>
            <a:pPr lvl="1"/>
            <a:r>
              <a:rPr lang="it-IT" sz="2000" dirty="0" smtClean="0">
                <a:solidFill>
                  <a:srgbClr val="FF0000"/>
                </a:solidFill>
              </a:rPr>
              <a:t> I simboli, allora, diventano ancor di più il</a:t>
            </a:r>
            <a:r>
              <a:rPr lang="it-IT" sz="2000" b="1" dirty="0" smtClean="0">
                <a:solidFill>
                  <a:srgbClr val="FF0000"/>
                </a:solidFill>
              </a:rPr>
              <a:t> </a:t>
            </a:r>
            <a:r>
              <a:rPr lang="it-IT" sz="2000" b="1" dirty="0" err="1" smtClean="0">
                <a:solidFill>
                  <a:srgbClr val="FF0000"/>
                </a:solidFill>
              </a:rPr>
              <a:t>veicolo</a:t>
            </a:r>
            <a:r>
              <a:rPr lang="it-IT" sz="2000" dirty="0" err="1" smtClean="0">
                <a:solidFill>
                  <a:srgbClr val="FF0000"/>
                </a:solidFill>
              </a:rPr>
              <a:t>…</a:t>
            </a:r>
            <a:r>
              <a:rPr lang="it-IT" sz="2000" dirty="0" smtClean="0">
                <a:solidFill>
                  <a:srgbClr val="FF0000"/>
                </a:solidFill>
              </a:rPr>
              <a:t>. </a:t>
            </a:r>
          </a:p>
          <a:p>
            <a:pPr lvl="1"/>
            <a:endParaRPr lang="it-IT" sz="2000" b="1" dirty="0" smtClean="0">
              <a:solidFill>
                <a:srgbClr val="FF0000"/>
              </a:solidFill>
            </a:endParaRPr>
          </a:p>
          <a:p>
            <a:pPr lvl="1"/>
            <a:endParaRPr lang="it-IT" sz="2000" dirty="0" smtClean="0"/>
          </a:p>
          <a:p>
            <a:pPr lvl="1">
              <a:buNone/>
            </a:pPr>
            <a:endParaRPr lang="it-IT" i="1" dirty="0" smtClean="0"/>
          </a:p>
          <a:p>
            <a:pPr lvl="1"/>
            <a:endParaRPr lang="en-US" dirty="0">
              <a:latin typeface="Times New Roman" charset="0"/>
              <a:cs typeface="Times New Roman" charset="0"/>
            </a:endParaRP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150939" y="214313"/>
            <a:ext cx="7613234" cy="868899"/>
          </a:xfrm>
        </p:spPr>
        <p:txBody>
          <a:bodyPr/>
          <a:lstStyle/>
          <a:p>
            <a:r>
              <a:rPr lang="it-IT" sz="2800" dirty="0" smtClean="0"/>
              <a:t>Il Metodo Singapore</a:t>
            </a:r>
            <a:br>
              <a:rPr lang="it-IT" sz="2800" dirty="0" smtClean="0"/>
            </a:br>
            <a:r>
              <a:rPr lang="it-IT" sz="2800" dirty="0" smtClean="0"/>
              <a:t>Grandi vantaggi per i BES e i DSA</a:t>
            </a:r>
            <a:r>
              <a:rPr lang="it-IT" sz="3600" dirty="0" smtClean="0"/>
              <a:t/>
            </a:r>
            <a:br>
              <a:rPr lang="it-IT" sz="3600" dirty="0" smtClean="0"/>
            </a:br>
            <a:r>
              <a:rPr lang="it-IT" sz="3600" dirty="0" smtClean="0"/>
              <a:t> </a:t>
            </a:r>
            <a:endParaRPr lang="it-IT" sz="3600" dirty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5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1" grpId="0" build="p" bldLvl="3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olo 1"/>
          <p:cNvSpPr>
            <a:spLocks noGrp="1"/>
          </p:cNvSpPr>
          <p:nvPr>
            <p:ph type="title"/>
          </p:nvPr>
        </p:nvSpPr>
        <p:spPr>
          <a:xfrm>
            <a:off x="1409074" y="1124261"/>
            <a:ext cx="5501391" cy="629587"/>
          </a:xfrm>
        </p:spPr>
        <p:txBody>
          <a:bodyPr/>
          <a:lstStyle/>
          <a:p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2200" dirty="0" smtClean="0"/>
              <a:t/>
            </a:r>
            <a:br>
              <a:rPr lang="it-IT" sz="2200" dirty="0" smtClean="0"/>
            </a:br>
            <a:r>
              <a:rPr lang="it-IT" sz="2200" dirty="0" smtClean="0"/>
              <a:t>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 rot="10800000" flipV="1">
            <a:off x="509107" y="1919796"/>
            <a:ext cx="8128456" cy="3763552"/>
          </a:xfrm>
        </p:spPr>
        <p:txBody>
          <a:bodyPr/>
          <a:lstStyle/>
          <a:p>
            <a:pPr eaLnBrk="1" hangingPunct="1">
              <a:buNone/>
            </a:pPr>
            <a:endParaRPr lang="it-IT" sz="2400" dirty="0" smtClean="0">
              <a:solidFill>
                <a:srgbClr val="D2452E"/>
              </a:solidFill>
            </a:endParaRPr>
          </a:p>
          <a:p>
            <a:pPr eaLnBrk="1" hangingPunct="1">
              <a:buFont typeface="Wingdings"/>
              <a:buChar char="Ø"/>
            </a:pPr>
            <a:r>
              <a:rPr lang="it-IT" sz="2400" dirty="0" smtClean="0">
                <a:solidFill>
                  <a:srgbClr val="FF0000"/>
                </a:solidFill>
              </a:rPr>
              <a:t>un veicolo per lo sviluppo e miglioramento delle competenze intellettuali di un individuo</a:t>
            </a:r>
          </a:p>
          <a:p>
            <a:pPr eaLnBrk="1" hangingPunct="1">
              <a:buFont typeface="Wingdings"/>
              <a:buChar char="Ø"/>
            </a:pPr>
            <a:r>
              <a:rPr lang="it-IT" sz="2400" dirty="0" smtClean="0">
                <a:solidFill>
                  <a:srgbClr val="FF0000"/>
                </a:solidFill>
              </a:rPr>
              <a:t>un veicolo, non la destinazione</a:t>
            </a:r>
          </a:p>
          <a:p>
            <a:pPr eaLnBrk="1" hangingPunct="1">
              <a:buFont typeface="Wingdings"/>
              <a:buChar char="Ø"/>
            </a:pPr>
            <a:endParaRPr lang="it-IT" sz="2400" b="1" dirty="0" smtClean="0">
              <a:solidFill>
                <a:srgbClr val="FF0000"/>
              </a:solidFill>
            </a:endParaRPr>
          </a:p>
          <a:p>
            <a:pPr eaLnBrk="1" hangingPunct="1">
              <a:buFont typeface="Wingdings"/>
              <a:buChar char="Ø"/>
            </a:pPr>
            <a:endParaRPr lang="it-IT" sz="2400" b="1" dirty="0" smtClean="0">
              <a:solidFill>
                <a:srgbClr val="FF0000"/>
              </a:solidFill>
            </a:endParaRPr>
          </a:p>
          <a:p>
            <a:pPr eaLnBrk="1" hangingPunct="1">
              <a:buFont typeface="Wingdings"/>
              <a:buChar char="Ø"/>
            </a:pPr>
            <a:endParaRPr lang="it-IT" sz="2400" b="1" dirty="0" smtClean="0">
              <a:solidFill>
                <a:srgbClr val="FF0000"/>
              </a:solidFill>
            </a:endParaRPr>
          </a:p>
          <a:p>
            <a:pPr eaLnBrk="1" hangingPunct="1">
              <a:buFont typeface="Wingdings"/>
              <a:buChar char="Ø"/>
            </a:pPr>
            <a:r>
              <a:rPr lang="it-IT" sz="2400" b="1" dirty="0" smtClean="0">
                <a:solidFill>
                  <a:srgbClr val="FF0000"/>
                </a:solidFill>
              </a:rPr>
              <a:t>Praticamente una rivoluzione !!!!!</a:t>
            </a:r>
          </a:p>
          <a:p>
            <a:pPr eaLnBrk="1" hangingPunct="1">
              <a:buNone/>
            </a:pPr>
            <a:endParaRPr lang="it-IT" sz="2400" b="1" dirty="0" smtClean="0">
              <a:solidFill>
                <a:srgbClr val="C00000"/>
              </a:solidFill>
            </a:endParaRPr>
          </a:p>
          <a:p>
            <a:pPr eaLnBrk="1" hangingPunct="1">
              <a:buFont typeface="Wingdings"/>
              <a:buChar char="Ø"/>
            </a:pPr>
            <a:endParaRPr lang="it-IT" sz="2400" dirty="0" smtClean="0">
              <a:solidFill>
                <a:srgbClr val="C00000"/>
              </a:solidFill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1259174" y="719528"/>
            <a:ext cx="7684801" cy="95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sz="2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olo 1"/>
          <p:cNvSpPr txBox="1">
            <a:spLocks/>
          </p:cNvSpPr>
          <p:nvPr/>
        </p:nvSpPr>
        <p:spPr bwMode="auto">
          <a:xfrm>
            <a:off x="1130221" y="196679"/>
            <a:ext cx="7684801" cy="95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 eaLnBrk="1" hangingPunct="1"/>
            <a:r>
              <a:rPr kumimoji="0" lang="it-IT" sz="4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4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Il metodo   </a:t>
            </a:r>
            <a:r>
              <a:rPr kumimoji="0" 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 i n g a p o r e</a:t>
            </a:r>
            <a:br>
              <a:rPr kumimoji="0" 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cosa  </a:t>
            </a:r>
            <a:r>
              <a:rPr lang="it-IT" sz="2800" b="1" noProof="0" dirty="0" err="1" smtClean="0">
                <a:solidFill>
                  <a:schemeClr val="tx2"/>
                </a:solidFill>
              </a:rPr>
              <a:t>p</a:t>
            </a:r>
            <a:r>
              <a:rPr kumimoji="0" lang="it-IT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otr</a:t>
            </a:r>
            <a:r>
              <a:rPr lang="it-IT" sz="2800" kern="0" dirty="0" smtClean="0">
                <a:solidFill>
                  <a:schemeClr val="tx2"/>
                </a:solidFill>
              </a:rPr>
              <a:t>e</a:t>
            </a:r>
            <a:r>
              <a:rPr kumimoji="0" lang="it-IT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bb</a:t>
            </a:r>
            <a:r>
              <a:rPr lang="it-IT" sz="2800" kern="0" dirty="0" smtClean="0">
                <a:solidFill>
                  <a:schemeClr val="tx2"/>
                </a:solidFill>
              </a:rPr>
              <a:t>e</a:t>
            </a: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essere la matematica !!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6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 rot="10800000" flipV="1">
            <a:off x="748258" y="1832622"/>
            <a:ext cx="7565747" cy="4188349"/>
          </a:xfrm>
        </p:spPr>
        <p:txBody>
          <a:bodyPr/>
          <a:lstStyle/>
          <a:p>
            <a:pPr eaLnBrk="1" hangingPunct="1">
              <a:buNone/>
            </a:pPr>
            <a:r>
              <a:rPr lang="it-IT" sz="2400" dirty="0" smtClean="0">
                <a:solidFill>
                  <a:srgbClr val="FF0000"/>
                </a:solidFill>
              </a:rPr>
              <a:t>Utilizzare  una rappresentazione simbolica</a:t>
            </a:r>
          </a:p>
          <a:p>
            <a:pPr eaLnBrk="1" hangingPunct="1">
              <a:buNone/>
            </a:pPr>
            <a:r>
              <a:rPr lang="it-IT" sz="2400" dirty="0" smtClean="0">
                <a:solidFill>
                  <a:srgbClr val="FF0000"/>
                </a:solidFill>
              </a:rPr>
              <a:t> </a:t>
            </a:r>
          </a:p>
          <a:p>
            <a:pPr eaLnBrk="1" hangingPunct="1">
              <a:buNone/>
            </a:pPr>
            <a:r>
              <a:rPr lang="it-IT" sz="2400" dirty="0" smtClean="0">
                <a:solidFill>
                  <a:srgbClr val="FF0000"/>
                </a:solidFill>
              </a:rPr>
              <a:t>per  fare in modo che</a:t>
            </a:r>
          </a:p>
          <a:p>
            <a:pPr eaLnBrk="1" hangingPunct="1">
              <a:buNone/>
            </a:pPr>
            <a:endParaRPr lang="it-IT" sz="2400" dirty="0" smtClean="0">
              <a:solidFill>
                <a:srgbClr val="FF0000"/>
              </a:solidFill>
            </a:endParaRPr>
          </a:p>
          <a:p>
            <a:pPr eaLnBrk="1" hangingPunct="1">
              <a:buNone/>
            </a:pPr>
            <a:r>
              <a:rPr lang="it-IT" sz="3240" b="1" dirty="0" smtClean="0">
                <a:solidFill>
                  <a:srgbClr val="FF0000"/>
                </a:solidFill>
              </a:rPr>
              <a:t>l’esperienza matematica concreta</a:t>
            </a:r>
          </a:p>
          <a:p>
            <a:pPr eaLnBrk="1" hangingPunct="1">
              <a:buNone/>
            </a:pPr>
            <a:endParaRPr lang="it-IT" sz="2400" dirty="0" smtClean="0">
              <a:solidFill>
                <a:srgbClr val="FF0000"/>
              </a:solidFill>
            </a:endParaRPr>
          </a:p>
          <a:p>
            <a:pPr eaLnBrk="1" hangingPunct="1">
              <a:buNone/>
            </a:pPr>
            <a:r>
              <a:rPr lang="it-IT" sz="2400" dirty="0" smtClean="0">
                <a:solidFill>
                  <a:srgbClr val="FF0000"/>
                </a:solidFill>
              </a:rPr>
              <a:t>possa permettere di arrivare ad una</a:t>
            </a:r>
          </a:p>
          <a:p>
            <a:pPr eaLnBrk="1" hangingPunct="1">
              <a:buNone/>
            </a:pPr>
            <a:endParaRPr lang="it-IT" sz="2400" dirty="0" smtClean="0">
              <a:solidFill>
                <a:srgbClr val="FF0000"/>
              </a:solidFill>
            </a:endParaRPr>
          </a:p>
          <a:p>
            <a:pPr eaLnBrk="1" hangingPunct="1">
              <a:buNone/>
            </a:pPr>
            <a:r>
              <a:rPr lang="it-IT" sz="3270" b="1" dirty="0" smtClean="0">
                <a:solidFill>
                  <a:srgbClr val="FF0000"/>
                </a:solidFill>
              </a:rPr>
              <a:t>rappresentazione astratta</a:t>
            </a:r>
          </a:p>
          <a:p>
            <a:pPr>
              <a:buFont typeface="Wingdings"/>
              <a:buChar char="Ø"/>
            </a:pPr>
            <a:endParaRPr lang="it-IT" sz="2400" dirty="0" smtClean="0">
              <a:solidFill>
                <a:srgbClr val="FF0000"/>
              </a:solidFill>
            </a:endParaRPr>
          </a:p>
          <a:p>
            <a:pPr eaLnBrk="1" hangingPunct="1">
              <a:buNone/>
            </a:pPr>
            <a:endParaRPr lang="it-IT" sz="2400" dirty="0" smtClean="0">
              <a:solidFill>
                <a:srgbClr val="D2452E"/>
              </a:solidFill>
            </a:endParaRPr>
          </a:p>
          <a:p>
            <a:pPr eaLnBrk="1" hangingPunct="1">
              <a:buFont typeface="Wingdings"/>
              <a:buChar char="Ø"/>
            </a:pPr>
            <a:endParaRPr lang="it-IT" sz="2400" dirty="0" smtClean="0">
              <a:solidFill>
                <a:srgbClr val="D2452E"/>
              </a:solidFill>
            </a:endParaRP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5" name="Titolo 1"/>
          <p:cNvSpPr txBox="1">
            <a:spLocks/>
          </p:cNvSpPr>
          <p:nvPr/>
        </p:nvSpPr>
        <p:spPr bwMode="auto">
          <a:xfrm>
            <a:off x="1104429" y="199024"/>
            <a:ext cx="7684801" cy="95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4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Il metodo   </a:t>
            </a:r>
            <a:r>
              <a:rPr kumimoji="0" 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 i n g a p o r 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32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 I D E A     di    B A S E</a:t>
            </a:r>
            <a:endParaRPr kumimoji="0" lang="it-IT" sz="2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16" name="Group 2"/>
          <p:cNvGrpSpPr>
            <a:grpSpLocks/>
          </p:cNvGrpSpPr>
          <p:nvPr/>
        </p:nvGrpSpPr>
        <p:grpSpPr bwMode="auto">
          <a:xfrm>
            <a:off x="287337" y="368105"/>
            <a:ext cx="9009063" cy="1052513"/>
            <a:chOff x="0" y="1536"/>
            <a:chExt cx="5675" cy="663"/>
          </a:xfrm>
        </p:grpSpPr>
        <p:grpSp>
          <p:nvGrpSpPr>
            <p:cNvPr id="17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2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743200" y="1854591"/>
            <a:ext cx="1219200" cy="685800"/>
          </a:xfrm>
          <a:prstGeom prst="rect">
            <a:avLst/>
          </a:prstGeom>
          <a:solidFill>
            <a:schemeClr val="accent1">
              <a:alpha val="7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/>
          </a:p>
        </p:txBody>
      </p:sp>
      <p:sp>
        <p:nvSpPr>
          <p:cNvPr id="14" name="Rectangle 13"/>
          <p:cNvSpPr/>
          <p:nvPr/>
        </p:nvSpPr>
        <p:spPr>
          <a:xfrm>
            <a:off x="1524000" y="1854591"/>
            <a:ext cx="1219200" cy="685800"/>
          </a:xfrm>
          <a:prstGeom prst="rect">
            <a:avLst/>
          </a:prstGeom>
          <a:solidFill>
            <a:schemeClr val="accent1">
              <a:alpha val="7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/>
          </a:p>
        </p:txBody>
      </p:sp>
      <p:sp>
        <p:nvSpPr>
          <p:cNvPr id="15" name="Rectangle 14"/>
          <p:cNvSpPr/>
          <p:nvPr/>
        </p:nvSpPr>
        <p:spPr>
          <a:xfrm>
            <a:off x="3962400" y="1854591"/>
            <a:ext cx="1219200" cy="685800"/>
          </a:xfrm>
          <a:prstGeom prst="rect">
            <a:avLst/>
          </a:prstGeom>
          <a:solidFill>
            <a:schemeClr val="accent1">
              <a:alpha val="7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/>
          </a:p>
        </p:txBody>
      </p:sp>
      <p:sp>
        <p:nvSpPr>
          <p:cNvPr id="16" name="Rectangle 15"/>
          <p:cNvSpPr/>
          <p:nvPr/>
        </p:nvSpPr>
        <p:spPr>
          <a:xfrm>
            <a:off x="5195668" y="1854590"/>
            <a:ext cx="1219200" cy="685800"/>
          </a:xfrm>
          <a:prstGeom prst="rect">
            <a:avLst/>
          </a:prstGeom>
          <a:solidFill>
            <a:schemeClr val="accent1">
              <a:alpha val="7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/>
          </a:p>
        </p:txBody>
      </p:sp>
      <p:sp>
        <p:nvSpPr>
          <p:cNvPr id="17" name="Rectangle 16"/>
          <p:cNvSpPr/>
          <p:nvPr/>
        </p:nvSpPr>
        <p:spPr>
          <a:xfrm>
            <a:off x="6400800" y="1854591"/>
            <a:ext cx="1219200" cy="685800"/>
          </a:xfrm>
          <a:prstGeom prst="rect">
            <a:avLst/>
          </a:prstGeom>
          <a:solidFill>
            <a:schemeClr val="accent1">
              <a:alpha val="7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/>
          </a:p>
        </p:txBody>
      </p:sp>
      <p:sp>
        <p:nvSpPr>
          <p:cNvPr id="18" name="Rectangle 17"/>
          <p:cNvSpPr/>
          <p:nvPr/>
        </p:nvSpPr>
        <p:spPr>
          <a:xfrm>
            <a:off x="1524000" y="2704515"/>
            <a:ext cx="1219200" cy="685800"/>
          </a:xfrm>
          <a:prstGeom prst="rect">
            <a:avLst/>
          </a:prstGeom>
          <a:solidFill>
            <a:schemeClr val="accent1">
              <a:alpha val="7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/>
          </a:p>
        </p:txBody>
      </p:sp>
      <p:sp>
        <p:nvSpPr>
          <p:cNvPr id="20" name="Right Brace 19"/>
          <p:cNvSpPr/>
          <p:nvPr/>
        </p:nvSpPr>
        <p:spPr>
          <a:xfrm rot="16200000">
            <a:off x="4343400" y="-1371600"/>
            <a:ext cx="381000" cy="6019800"/>
          </a:xfrm>
          <a:prstGeom prst="righ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1200"/>
          </a:p>
        </p:txBody>
      </p:sp>
      <p:sp>
        <p:nvSpPr>
          <p:cNvPr id="13322" name="TextBox 20"/>
          <p:cNvSpPr txBox="1">
            <a:spLocks noChangeArrowheads="1"/>
          </p:cNvSpPr>
          <p:nvPr/>
        </p:nvSpPr>
        <p:spPr bwMode="auto">
          <a:xfrm>
            <a:off x="3424309" y="1052732"/>
            <a:ext cx="30749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 err="1" smtClean="0">
                <a:solidFill>
                  <a:schemeClr val="tx2"/>
                </a:solidFill>
              </a:rPr>
              <a:t>Quantità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1200" dirty="0" err="1" smtClean="0">
                <a:solidFill>
                  <a:schemeClr val="tx2"/>
                </a:solidFill>
              </a:rPr>
              <a:t>più</a:t>
            </a:r>
            <a:r>
              <a:rPr lang="en-US" sz="1200" dirty="0" smtClean="0">
                <a:solidFill>
                  <a:schemeClr val="tx2"/>
                </a:solidFill>
              </a:rPr>
              <a:t> </a:t>
            </a:r>
            <a:r>
              <a:rPr lang="en-US" sz="1200" dirty="0" err="1" smtClean="0">
                <a:solidFill>
                  <a:schemeClr val="tx2"/>
                </a:solidFill>
              </a:rPr>
              <a:t>grande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22" name="Right Brace 21"/>
          <p:cNvSpPr/>
          <p:nvPr/>
        </p:nvSpPr>
        <p:spPr>
          <a:xfrm rot="5400000">
            <a:off x="1943100" y="3047414"/>
            <a:ext cx="381000" cy="1219200"/>
          </a:xfrm>
          <a:prstGeom prst="righ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1200"/>
          </a:p>
        </p:txBody>
      </p:sp>
      <p:sp>
        <p:nvSpPr>
          <p:cNvPr id="13324" name="TextBox 22"/>
          <p:cNvSpPr txBox="1">
            <a:spLocks noChangeArrowheads="1"/>
          </p:cNvSpPr>
          <p:nvPr/>
        </p:nvSpPr>
        <p:spPr bwMode="auto">
          <a:xfrm>
            <a:off x="951913" y="3734971"/>
            <a:ext cx="3048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 err="1" smtClean="0">
                <a:solidFill>
                  <a:schemeClr val="tx2"/>
                </a:solidFill>
              </a:rPr>
              <a:t>Quantità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più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piccola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19" name="Group 2"/>
          <p:cNvGrpSpPr>
            <a:grpSpLocks/>
          </p:cNvGrpSpPr>
          <p:nvPr/>
        </p:nvGrpSpPr>
        <p:grpSpPr bwMode="auto">
          <a:xfrm>
            <a:off x="217000" y="466579"/>
            <a:ext cx="8364294" cy="616633"/>
            <a:chOff x="0" y="1536"/>
            <a:chExt cx="5675" cy="663"/>
          </a:xfrm>
        </p:grpSpPr>
        <p:grpSp>
          <p:nvGrpSpPr>
            <p:cNvPr id="21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 sz="2400"/>
              </a:p>
            </p:txBody>
          </p:sp>
          <p:sp>
            <p:nvSpPr>
              <p:cNvPr id="3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 sz="2400"/>
              </a:p>
            </p:txBody>
          </p:sp>
        </p:grpSp>
        <p:grpSp>
          <p:nvGrpSpPr>
            <p:cNvPr id="23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 sz="2400"/>
              </a:p>
            </p:txBody>
          </p:sp>
          <p:sp>
            <p:nvSpPr>
              <p:cNvPr id="3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 sz="2400"/>
              </a:p>
            </p:txBody>
          </p:sp>
        </p:grpSp>
        <p:sp>
          <p:nvSpPr>
            <p:cNvPr id="2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400"/>
            </a:p>
          </p:txBody>
        </p:sp>
        <p:sp>
          <p:nvSpPr>
            <p:cNvPr id="2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400"/>
            </a:p>
          </p:txBody>
        </p:sp>
        <p:sp>
          <p:nvSpPr>
            <p:cNvPr id="2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400"/>
            </a:p>
          </p:txBody>
        </p:sp>
      </p:grpSp>
      <p:sp>
        <p:nvSpPr>
          <p:cNvPr id="34" name="Titolo 1"/>
          <p:cNvSpPr txBox="1">
            <a:spLocks/>
          </p:cNvSpPr>
          <p:nvPr/>
        </p:nvSpPr>
        <p:spPr bwMode="auto">
          <a:xfrm>
            <a:off x="1062226" y="0"/>
            <a:ext cx="7684801" cy="95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Il metodo   S i n g a p o r 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20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 Modello grafico più frequente: il Bar </a:t>
            </a:r>
            <a:r>
              <a:rPr lang="it-IT" sz="2000" kern="0" noProof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Modelling</a:t>
            </a:r>
            <a:r>
              <a:rPr lang="it-IT" sz="20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endParaRPr kumimoji="0" lang="it-IT" sz="20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5" name="Titolo 1"/>
          <p:cNvSpPr txBox="1">
            <a:spLocks/>
          </p:cNvSpPr>
          <p:nvPr/>
        </p:nvSpPr>
        <p:spPr bwMode="auto">
          <a:xfrm>
            <a:off x="3029360" y="3008141"/>
            <a:ext cx="5143969" cy="311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20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il </a:t>
            </a:r>
            <a:r>
              <a:rPr lang="it-IT" sz="24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Bar </a:t>
            </a:r>
            <a:r>
              <a:rPr lang="it-IT" sz="2400" kern="0" noProof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Modelling</a:t>
            </a:r>
            <a:r>
              <a:rPr lang="it-IT" sz="24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(Metodo della Barra)  </a:t>
            </a:r>
            <a:endParaRPr kumimoji="0" lang="it-IT" sz="24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6" name="Titolo 1"/>
          <p:cNvSpPr txBox="1">
            <a:spLocks/>
          </p:cNvSpPr>
          <p:nvPr/>
        </p:nvSpPr>
        <p:spPr bwMode="auto">
          <a:xfrm>
            <a:off x="2984813" y="3568504"/>
            <a:ext cx="5343261" cy="257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20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Utilizzato sin dai primi anni di scuola primaria</a:t>
            </a:r>
            <a:r>
              <a:rPr lang="it-IT" sz="20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</a:t>
            </a:r>
            <a:endParaRPr kumimoji="0" lang="it-IT" sz="20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7" name="Titolo 1"/>
          <p:cNvSpPr txBox="1">
            <a:spLocks/>
          </p:cNvSpPr>
          <p:nvPr/>
        </p:nvSpPr>
        <p:spPr bwMode="auto">
          <a:xfrm>
            <a:off x="2813538" y="3910817"/>
            <a:ext cx="7662087" cy="318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20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Adatto per problemi del tipo : “parte di tutto”</a:t>
            </a:r>
            <a:r>
              <a:rPr lang="it-IT" sz="20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</a:t>
            </a:r>
            <a:endParaRPr kumimoji="0" lang="it-IT" sz="20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8" name="Titolo 1"/>
          <p:cNvSpPr txBox="1">
            <a:spLocks/>
          </p:cNvSpPr>
          <p:nvPr/>
        </p:nvSpPr>
        <p:spPr bwMode="auto">
          <a:xfrm>
            <a:off x="771495" y="5927188"/>
            <a:ext cx="7619884" cy="297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20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</a:t>
            </a:r>
            <a:endParaRPr kumimoji="0" lang="it-IT" sz="20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9" name="Titolo 1"/>
          <p:cNvSpPr txBox="1">
            <a:spLocks/>
          </p:cNvSpPr>
          <p:nvPr/>
        </p:nvSpPr>
        <p:spPr bwMode="auto">
          <a:xfrm>
            <a:off x="504093" y="5526260"/>
            <a:ext cx="8217876" cy="283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20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Si presta benissimo a rappresentare vari problemi matematici,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20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it-IT" sz="2000" kern="0" noProof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anch</a:t>
            </a:r>
            <a:r>
              <a:rPr lang="it-IT" sz="20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 complessi come </a:t>
            </a:r>
            <a:r>
              <a:rPr lang="it-IT" sz="2000" kern="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Comparazioni</a:t>
            </a:r>
            <a:r>
              <a:rPr lang="it-IT" sz="20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</a:t>
            </a:r>
            <a:r>
              <a:rPr lang="it-IT" sz="2000" kern="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Proporzioni</a:t>
            </a:r>
            <a:r>
              <a:rPr lang="it-IT" sz="20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</a:t>
            </a:r>
            <a:r>
              <a:rPr lang="it-IT" sz="2000" kern="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Frazioni</a:t>
            </a:r>
            <a:r>
              <a:rPr lang="it-IT" sz="20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</a:t>
            </a:r>
            <a:r>
              <a:rPr lang="it-IT" sz="2000" kern="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Percentuali</a:t>
            </a:r>
            <a:r>
              <a:rPr lang="it-IT" sz="20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e può essere usato sin da subito per</a:t>
            </a:r>
            <a:r>
              <a:rPr lang="it-IT" sz="2000" kern="0" noProof="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Somma </a:t>
            </a:r>
            <a:r>
              <a:rPr lang="it-IT" sz="20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 </a:t>
            </a:r>
            <a:r>
              <a:rPr lang="it-IT" sz="2000" kern="0" noProof="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Sottrazione</a:t>
            </a:r>
            <a:r>
              <a:rPr lang="it-IT" sz="20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</a:t>
            </a:r>
            <a:r>
              <a:rPr lang="it-IT" sz="2000" kern="0" noProof="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Moltiplicazione</a:t>
            </a:r>
            <a:r>
              <a:rPr lang="it-IT" sz="20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e </a:t>
            </a:r>
            <a:r>
              <a:rPr lang="it-IT" sz="2000" kern="0" noProof="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Divisione</a:t>
            </a:r>
            <a:endParaRPr kumimoji="0" lang="it-IT" sz="2000" b="0" i="0" u="none" strike="noStrike" kern="0" cap="none" spc="0" normalizeH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 rot="10800000" flipV="1">
            <a:off x="537243" y="1452794"/>
            <a:ext cx="8198793" cy="3555304"/>
          </a:xfrm>
        </p:spPr>
        <p:txBody>
          <a:bodyPr/>
          <a:lstStyle/>
          <a:p>
            <a:pPr eaLnBrk="1" hangingPunct="1">
              <a:buFont typeface="Wingdings"/>
              <a:buChar char="Ø"/>
            </a:pPr>
            <a:r>
              <a:rPr lang="it-IT" sz="2400" dirty="0" smtClean="0">
                <a:solidFill>
                  <a:srgbClr val="FF0000"/>
                </a:solidFill>
              </a:rPr>
              <a:t>Sono sufficienti poche parole per spiegare allo studente il concetto espresso</a:t>
            </a:r>
          </a:p>
          <a:p>
            <a:pPr eaLnBrk="1" hangingPunct="1">
              <a:buNone/>
            </a:pPr>
            <a:endParaRPr lang="it-IT" sz="2400" dirty="0" smtClean="0">
              <a:solidFill>
                <a:srgbClr val="FF0000"/>
              </a:solidFill>
            </a:endParaRPr>
          </a:p>
          <a:p>
            <a:pPr eaLnBrk="1" hangingPunct="1">
              <a:buFont typeface="Wingdings"/>
              <a:buChar char="Ø"/>
            </a:pPr>
            <a:r>
              <a:rPr lang="it-IT" sz="2400" dirty="0" smtClean="0">
                <a:solidFill>
                  <a:srgbClr val="FF0000"/>
                </a:solidFill>
              </a:rPr>
              <a:t>Potrebbe </a:t>
            </a:r>
            <a:r>
              <a:rPr lang="it-IT" sz="2400" dirty="0" err="1" smtClean="0">
                <a:solidFill>
                  <a:srgbClr val="FF0000"/>
                </a:solidFill>
              </a:rPr>
              <a:t>adirittura</a:t>
            </a:r>
            <a:r>
              <a:rPr lang="it-IT" sz="2400" dirty="0" smtClean="0">
                <a:solidFill>
                  <a:srgbClr val="FF0000"/>
                </a:solidFill>
              </a:rPr>
              <a:t> non essere necessaria alcuna spiegazione</a:t>
            </a:r>
          </a:p>
          <a:p>
            <a:pPr eaLnBrk="1" hangingPunct="1">
              <a:buNone/>
            </a:pPr>
            <a:endParaRPr lang="it-IT" sz="2400" dirty="0" smtClean="0">
              <a:solidFill>
                <a:srgbClr val="FF0000"/>
              </a:solidFill>
            </a:endParaRPr>
          </a:p>
          <a:p>
            <a:pPr eaLnBrk="1" hangingPunct="1">
              <a:buFont typeface="Wingdings"/>
              <a:buChar char="Ø"/>
            </a:pPr>
            <a:r>
              <a:rPr lang="it-IT" sz="2400" dirty="0" smtClean="0">
                <a:solidFill>
                  <a:srgbClr val="FF0000"/>
                </a:solidFill>
              </a:rPr>
              <a:t>La comunicazione del processo logico non passa tramite il linguaggio verbale</a:t>
            </a:r>
          </a:p>
          <a:p>
            <a:pPr eaLnBrk="1" hangingPunct="1">
              <a:buNone/>
            </a:pPr>
            <a:endParaRPr lang="it-IT" sz="2400" dirty="0" smtClean="0">
              <a:solidFill>
                <a:srgbClr val="FF0000"/>
              </a:solidFill>
            </a:endParaRPr>
          </a:p>
          <a:p>
            <a:pPr>
              <a:buFont typeface="Wingdings"/>
              <a:buChar char="Ø"/>
            </a:pPr>
            <a:r>
              <a:rPr lang="it-IT" sz="2400" dirty="0" smtClean="0">
                <a:solidFill>
                  <a:srgbClr val="FF0000"/>
                </a:solidFill>
              </a:rPr>
              <a:t>La comunicazione del processo logico è rappresentata direttamente in un linguaggio matematico</a:t>
            </a:r>
          </a:p>
          <a:p>
            <a:pPr eaLnBrk="1" hangingPunct="1">
              <a:buFont typeface="Wingdings"/>
              <a:buChar char="Ø"/>
            </a:pPr>
            <a:endParaRPr lang="it-IT" sz="2400" dirty="0" smtClean="0">
              <a:solidFill>
                <a:srgbClr val="D2452E"/>
              </a:solidFill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5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5" name="Titolo 1"/>
          <p:cNvSpPr txBox="1">
            <a:spLocks/>
          </p:cNvSpPr>
          <p:nvPr/>
        </p:nvSpPr>
        <p:spPr bwMode="auto">
          <a:xfrm>
            <a:off x="1104429" y="199024"/>
            <a:ext cx="7684801" cy="95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4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Il metodo   </a:t>
            </a:r>
            <a:r>
              <a:rPr kumimoji="0" 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 i n g a p o r 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32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</a:t>
            </a:r>
            <a:r>
              <a:rPr lang="it-IT" sz="24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Grande vantaggio del Bar </a:t>
            </a:r>
            <a:r>
              <a:rPr lang="it-IT" sz="2400" kern="0" noProof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Modelling</a:t>
            </a:r>
            <a:r>
              <a:rPr lang="it-IT" sz="24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endParaRPr kumimoji="0" lang="it-IT" sz="24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287337" y="368105"/>
            <a:ext cx="9009063" cy="1052513"/>
            <a:chOff x="0" y="1536"/>
            <a:chExt cx="5675" cy="663"/>
          </a:xfrm>
        </p:grpSpPr>
        <p:grpSp>
          <p:nvGrpSpPr>
            <p:cNvPr id="1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2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olo 1"/>
          <p:cNvSpPr>
            <a:spLocks noGrp="1"/>
          </p:cNvSpPr>
          <p:nvPr>
            <p:ph type="title"/>
          </p:nvPr>
        </p:nvSpPr>
        <p:spPr>
          <a:xfrm>
            <a:off x="1409074" y="1124261"/>
            <a:ext cx="5501391" cy="629587"/>
          </a:xfrm>
        </p:spPr>
        <p:txBody>
          <a:bodyPr/>
          <a:lstStyle/>
          <a:p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2200" dirty="0" smtClean="0"/>
              <a:t/>
            </a:r>
            <a:br>
              <a:rPr lang="it-IT" sz="2200" dirty="0" smtClean="0"/>
            </a:br>
            <a:r>
              <a:rPr lang="it-IT" sz="2200" dirty="0" smtClean="0"/>
              <a:t>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 rot="10800000" flipV="1">
            <a:off x="706055" y="2777925"/>
            <a:ext cx="8138141" cy="2918337"/>
          </a:xfrm>
        </p:spPr>
        <p:txBody>
          <a:bodyPr/>
          <a:lstStyle/>
          <a:p>
            <a:pPr eaLnBrk="1" hangingPunct="1">
              <a:buNone/>
            </a:pPr>
            <a:endParaRPr lang="it-IT" sz="2400" dirty="0" smtClean="0">
              <a:solidFill>
                <a:srgbClr val="FF0000"/>
              </a:solidFill>
            </a:endParaRPr>
          </a:p>
          <a:p>
            <a:pPr eaLnBrk="1" hangingPunct="1">
              <a:buFont typeface="Wingdings"/>
              <a:buChar char="Ø"/>
            </a:pPr>
            <a:r>
              <a:rPr lang="it-IT" sz="2400" dirty="0" smtClean="0">
                <a:solidFill>
                  <a:srgbClr val="FF0000"/>
                </a:solidFill>
              </a:rPr>
              <a:t>un veicolo per lo sviluppo e miglioramento delle competenze intellettuali di un individuo</a:t>
            </a:r>
          </a:p>
          <a:p>
            <a:pPr eaLnBrk="1" hangingPunct="1">
              <a:buFont typeface="Wingdings"/>
              <a:buChar char="Ø"/>
            </a:pPr>
            <a:r>
              <a:rPr lang="it-IT" sz="2400" dirty="0" smtClean="0">
                <a:solidFill>
                  <a:srgbClr val="FF0000"/>
                </a:solidFill>
              </a:rPr>
              <a:t>un veicolo, non la destinazione</a:t>
            </a:r>
          </a:p>
          <a:p>
            <a:pPr eaLnBrk="1" hangingPunct="1">
              <a:buFont typeface="Wingdings"/>
              <a:buChar char="Ø"/>
            </a:pPr>
            <a:endParaRPr lang="it-IT" sz="2400" b="1" dirty="0" smtClean="0">
              <a:solidFill>
                <a:srgbClr val="FF0000"/>
              </a:solidFill>
            </a:endParaRPr>
          </a:p>
          <a:p>
            <a:pPr eaLnBrk="1" hangingPunct="1">
              <a:buFont typeface="Wingdings"/>
              <a:buChar char="Ø"/>
            </a:pPr>
            <a:r>
              <a:rPr lang="it-IT" sz="2400" b="1" dirty="0" smtClean="0">
                <a:solidFill>
                  <a:srgbClr val="FF0000"/>
                </a:solidFill>
              </a:rPr>
              <a:t>Praticamente una rivoluzione !!!!!</a:t>
            </a:r>
          </a:p>
          <a:p>
            <a:pPr eaLnBrk="1" hangingPunct="1">
              <a:buNone/>
            </a:pPr>
            <a:endParaRPr lang="it-IT" sz="2400" b="1" dirty="0" smtClean="0">
              <a:solidFill>
                <a:srgbClr val="C00000"/>
              </a:solidFill>
            </a:endParaRPr>
          </a:p>
          <a:p>
            <a:pPr eaLnBrk="1" hangingPunct="1">
              <a:buFont typeface="Wingdings"/>
              <a:buChar char="Ø"/>
            </a:pPr>
            <a:endParaRPr lang="it-IT" sz="2400" dirty="0" smtClean="0">
              <a:solidFill>
                <a:srgbClr val="C00000"/>
              </a:solidFill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1259174" y="719528"/>
            <a:ext cx="7684801" cy="95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sz="2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olo 1"/>
          <p:cNvSpPr txBox="1">
            <a:spLocks/>
          </p:cNvSpPr>
          <p:nvPr/>
        </p:nvSpPr>
        <p:spPr bwMode="auto">
          <a:xfrm>
            <a:off x="1130221" y="196679"/>
            <a:ext cx="7684801" cy="95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 eaLnBrk="1" hangingPunct="1"/>
            <a:r>
              <a:rPr kumimoji="0" lang="it-IT" sz="4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4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Il metodo   </a:t>
            </a:r>
            <a:r>
              <a:rPr kumimoji="0" 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 i n g a p o r e</a:t>
            </a:r>
            <a:br>
              <a:rPr kumimoji="0" 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cosa </a:t>
            </a:r>
            <a:r>
              <a:rPr lang="it-IT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inv</a:t>
            </a: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</a:t>
            </a:r>
            <a:r>
              <a:rPr lang="it-IT" sz="2800" kern="0" dirty="0" smtClean="0">
                <a:solidFill>
                  <a:schemeClr val="tx2"/>
                </a:solidFill>
              </a:rPr>
              <a:t>c</a:t>
            </a: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  </a:t>
            </a:r>
            <a:r>
              <a:rPr lang="it-IT" sz="2800" b="1" dirty="0" smtClean="0">
                <a:solidFill>
                  <a:schemeClr val="tx2"/>
                </a:solidFill>
              </a:rPr>
              <a:t>d</a:t>
            </a:r>
            <a:r>
              <a:rPr kumimoji="0" lang="it-IT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ovr</a:t>
            </a:r>
            <a:r>
              <a:rPr lang="it-IT" sz="2800" kern="0" dirty="0" smtClean="0">
                <a:solidFill>
                  <a:schemeClr val="tx2"/>
                </a:solidFill>
              </a:rPr>
              <a:t>e</a:t>
            </a:r>
            <a:r>
              <a:rPr kumimoji="0" lang="it-IT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bb</a:t>
            </a:r>
            <a:r>
              <a:rPr lang="it-IT" sz="2800" kern="0" dirty="0" smtClean="0">
                <a:solidFill>
                  <a:schemeClr val="tx2"/>
                </a:solidFill>
              </a:rPr>
              <a:t>e</a:t>
            </a: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essere la matematica !!</a:t>
            </a:r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8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6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9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MC900436366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26256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Text Box 8"/>
          <p:cNvSpPr txBox="1">
            <a:spLocks noChangeArrowheads="1"/>
          </p:cNvSpPr>
          <p:nvPr/>
        </p:nvSpPr>
        <p:spPr bwMode="auto">
          <a:xfrm>
            <a:off x="1083212" y="3348112"/>
            <a:ext cx="73292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40" dirty="0" smtClean="0">
                <a:latin typeface="Comic Sans MS" pitchFamily="66" charset="0"/>
              </a:rPr>
              <a:t>       </a:t>
            </a:r>
            <a:r>
              <a:rPr lang="en-US" sz="2000" dirty="0" smtClean="0">
                <a:latin typeface="Comic Sans MS" pitchFamily="66" charset="0"/>
              </a:rPr>
              <a:t>a</a:t>
            </a:r>
            <a:r>
              <a:rPr lang="en-US" sz="2000" dirty="0">
                <a:latin typeface="Comic Sans MS" pitchFamily="66" charset="0"/>
              </a:rPr>
              <a:t>)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Quanti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pallon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ho </a:t>
            </a:r>
            <a:r>
              <a:rPr lang="it-IT" sz="2400" dirty="0" err="1" smtClean="0">
                <a:latin typeface="Arial" pitchFamily="34" charset="0"/>
                <a:cs typeface="Arial" pitchFamily="34" charset="0"/>
              </a:rPr>
              <a:t>co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mprato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tutto</a:t>
            </a:r>
            <a:r>
              <a:rPr lang="en-US" sz="2400" dirty="0" smtClean="0">
                <a:latin typeface="Comic Sans MS" pitchFamily="66" charset="0"/>
              </a:rPr>
              <a:t>?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3077" name="Rectangle 9"/>
          <p:cNvSpPr>
            <a:spLocks noChangeArrowheads="1"/>
          </p:cNvSpPr>
          <p:nvPr/>
        </p:nvSpPr>
        <p:spPr bwMode="auto">
          <a:xfrm>
            <a:off x="1181686" y="4164037"/>
            <a:ext cx="76106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00100" lvl="1" indent="-342900">
              <a:spcBef>
                <a:spcPct val="50000"/>
              </a:spcBef>
              <a:buFontTx/>
              <a:buAutoNum type="alphaLcParenR" startAt="2"/>
            </a:pP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Quanti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pallon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ho </a:t>
            </a:r>
            <a:r>
              <a:rPr lang="it-IT" sz="2400" dirty="0" err="1" smtClean="0">
                <a:latin typeface="Arial" pitchFamily="34" charset="0"/>
                <a:cs typeface="Arial" pitchFamily="34" charset="0"/>
              </a:rPr>
              <a:t>co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mprato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più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la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mattina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Comic Sans MS" pitchFamily="66" charset="0"/>
              </a:rPr>
              <a:t>?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547444" y="745586"/>
            <a:ext cx="7005713" cy="156966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dirty="0" smtClean="0"/>
              <a:t>Co</a:t>
            </a:r>
            <a:r>
              <a:rPr lang="en-US" sz="2400" dirty="0" err="1" smtClean="0">
                <a:latin typeface="Comic Sans MS" pitchFamily="66" charset="0"/>
              </a:rPr>
              <a:t>mpro</a:t>
            </a:r>
            <a:r>
              <a:rPr lang="en-US" sz="2400" dirty="0" smtClean="0">
                <a:latin typeface="Comic Sans MS" pitchFamily="66" charset="0"/>
              </a:rPr>
              <a:t> 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mattina</a:t>
            </a:r>
            <a:r>
              <a:rPr lang="en-US" sz="2400" dirty="0" smtClean="0">
                <a:latin typeface="Comic Sans MS" pitchFamily="66" charset="0"/>
              </a:rPr>
              <a:t>   230 </a:t>
            </a:r>
            <a:r>
              <a:rPr lang="en-US" sz="2400" dirty="0" err="1" smtClean="0">
                <a:latin typeface="Comic Sans MS" pitchFamily="66" charset="0"/>
              </a:rPr>
              <a:t>pallon</a:t>
            </a:r>
            <a:r>
              <a:rPr lang="it-IT" sz="2400" dirty="0" smtClean="0"/>
              <a:t>c</a:t>
            </a:r>
            <a:r>
              <a:rPr lang="en-US" sz="2400" dirty="0" err="1" smtClean="0">
                <a:latin typeface="Comic Sans MS" pitchFamily="66" charset="0"/>
              </a:rPr>
              <a:t>ini</a:t>
            </a:r>
            <a:r>
              <a:rPr lang="en-US" sz="2400" dirty="0" smtClean="0">
                <a:latin typeface="Comic Sans MS" pitchFamily="66" charset="0"/>
              </a:rPr>
              <a:t>  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mic Sans MS" pitchFamily="66" charset="0"/>
              </a:rPr>
              <a:t> per </a:t>
            </a:r>
            <a:r>
              <a:rPr lang="en-US" sz="2400" dirty="0" err="1" smtClean="0">
                <a:latin typeface="Comic Sans MS" pitchFamily="66" charset="0"/>
              </a:rPr>
              <a:t>una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festa</a:t>
            </a:r>
            <a:r>
              <a:rPr lang="en-US" sz="2400" dirty="0" smtClean="0">
                <a:latin typeface="Comic Sans MS" pitchFamily="66" charset="0"/>
              </a:rPr>
              <a:t> .                                                      </a:t>
            </a:r>
          </a:p>
          <a:p>
            <a:pPr>
              <a:spcBef>
                <a:spcPct val="50000"/>
              </a:spcBef>
            </a:pPr>
            <a:r>
              <a:rPr lang="it-IT" sz="2400" dirty="0" smtClean="0"/>
              <a:t>Co</a:t>
            </a:r>
            <a:r>
              <a:rPr lang="en-US" sz="2400" dirty="0" err="1" smtClean="0">
                <a:latin typeface="Comic Sans MS" pitchFamily="66" charset="0"/>
              </a:rPr>
              <a:t>mpro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altri</a:t>
            </a:r>
            <a:r>
              <a:rPr lang="en-US" sz="2400" dirty="0" smtClean="0">
                <a:latin typeface="Comic Sans MS" pitchFamily="66" charset="0"/>
              </a:rPr>
              <a:t> 86 </a:t>
            </a:r>
            <a:r>
              <a:rPr lang="en-US" sz="2400" dirty="0" err="1" smtClean="0">
                <a:latin typeface="Comic Sans MS" pitchFamily="66" charset="0"/>
              </a:rPr>
              <a:t>pallon</a:t>
            </a:r>
            <a:r>
              <a:rPr lang="it-IT" sz="2400" dirty="0" smtClean="0"/>
              <a:t>c</a:t>
            </a:r>
            <a:r>
              <a:rPr lang="en-US" sz="2400" dirty="0" err="1" smtClean="0">
                <a:latin typeface="Comic Sans MS" pitchFamily="66" charset="0"/>
              </a:rPr>
              <a:t>ini</a:t>
            </a:r>
            <a:r>
              <a:rPr lang="en-US" sz="2400" dirty="0" smtClean="0">
                <a:latin typeface="Comic Sans MS" pitchFamily="66" charset="0"/>
              </a:rPr>
              <a:t>  </a:t>
            </a:r>
            <a:r>
              <a:rPr lang="en-US" sz="2400" dirty="0" err="1" smtClean="0">
                <a:latin typeface="Comic Sans MS" pitchFamily="66" charset="0"/>
              </a:rPr>
              <a:t>nel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pomeriggio</a:t>
            </a:r>
            <a:endParaRPr lang="en-US" sz="2400" dirty="0">
              <a:latin typeface="Comic Sans MS" pitchFamily="66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1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MC900436366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68458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Text Box 8"/>
          <p:cNvSpPr txBox="1">
            <a:spLocks noChangeArrowheads="1"/>
          </p:cNvSpPr>
          <p:nvPr/>
        </p:nvSpPr>
        <p:spPr bwMode="auto">
          <a:xfrm>
            <a:off x="1237957" y="2405576"/>
            <a:ext cx="73011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40" dirty="0" smtClean="0">
                <a:latin typeface="Comic Sans MS" pitchFamily="66" charset="0"/>
              </a:rPr>
              <a:t>       </a:t>
            </a:r>
            <a:r>
              <a:rPr lang="en-US" sz="2400" dirty="0" smtClean="0">
                <a:latin typeface="Comic Sans MS" pitchFamily="66" charset="0"/>
              </a:rPr>
              <a:t>a</a:t>
            </a:r>
            <a:r>
              <a:rPr lang="en-US" sz="2400" dirty="0">
                <a:latin typeface="Comic Sans MS" pitchFamily="66" charset="0"/>
              </a:rPr>
              <a:t>)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Quanti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pallon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ho </a:t>
            </a:r>
            <a:r>
              <a:rPr lang="it-IT" sz="2400" dirty="0" err="1" smtClean="0">
                <a:latin typeface="Arial" pitchFamily="34" charset="0"/>
                <a:cs typeface="Arial" pitchFamily="34" charset="0"/>
              </a:rPr>
              <a:t>co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mprato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tutto</a:t>
            </a:r>
            <a:r>
              <a:rPr lang="en-US" sz="2400" dirty="0" smtClean="0">
                <a:latin typeface="Comic Sans MS" pitchFamily="66" charset="0"/>
              </a:rPr>
              <a:t>?</a:t>
            </a:r>
            <a:endParaRPr lang="en-US" sz="2400" dirty="0">
              <a:latin typeface="Comic Sans MS" pitchFamily="66" charset="0"/>
            </a:endParaRPr>
          </a:p>
        </p:txBody>
      </p:sp>
      <p:cxnSp>
        <p:nvCxnSpPr>
          <p:cNvPr id="6" name="Straight Arrow Connector 11"/>
          <p:cNvCxnSpPr/>
          <p:nvPr/>
        </p:nvCxnSpPr>
        <p:spPr>
          <a:xfrm>
            <a:off x="4181622" y="6048693"/>
            <a:ext cx="1676400" cy="15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17"/>
          <p:cNvSpPr txBox="1">
            <a:spLocks noChangeArrowheads="1"/>
          </p:cNvSpPr>
          <p:nvPr/>
        </p:nvSpPr>
        <p:spPr bwMode="auto">
          <a:xfrm>
            <a:off x="3235569" y="5641145"/>
            <a:ext cx="109493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latin typeface="Comic Sans MS" pitchFamily="66" charset="0"/>
              </a:rPr>
              <a:t>?</a:t>
            </a:r>
          </a:p>
        </p:txBody>
      </p:sp>
      <p:cxnSp>
        <p:nvCxnSpPr>
          <p:cNvPr id="8" name="Straight Arrow Connector 13"/>
          <p:cNvCxnSpPr/>
          <p:nvPr/>
        </p:nvCxnSpPr>
        <p:spPr>
          <a:xfrm rot="10800000">
            <a:off x="1627163" y="6050280"/>
            <a:ext cx="16764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Rectangle 14"/>
          <p:cNvSpPr/>
          <p:nvPr/>
        </p:nvSpPr>
        <p:spPr>
          <a:xfrm>
            <a:off x="1416148" y="4664612"/>
            <a:ext cx="2971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Rectangle 20"/>
          <p:cNvSpPr/>
          <p:nvPr/>
        </p:nvSpPr>
        <p:spPr>
          <a:xfrm>
            <a:off x="4416084" y="4664613"/>
            <a:ext cx="13716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9"/>
          <p:cNvSpPr txBox="1">
            <a:spLocks noChangeArrowheads="1"/>
          </p:cNvSpPr>
          <p:nvPr/>
        </p:nvSpPr>
        <p:spPr bwMode="auto">
          <a:xfrm>
            <a:off x="1969477" y="4754881"/>
            <a:ext cx="1350497" cy="598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>
                <a:latin typeface="Comic Sans MS" pitchFamily="66" charset="0"/>
              </a:rPr>
              <a:t>230</a:t>
            </a:r>
          </a:p>
        </p:txBody>
      </p:sp>
      <p:sp>
        <p:nvSpPr>
          <p:cNvPr id="13" name="TextBox 22"/>
          <p:cNvSpPr txBox="1">
            <a:spLocks noChangeArrowheads="1"/>
          </p:cNvSpPr>
          <p:nvPr/>
        </p:nvSpPr>
        <p:spPr bwMode="auto">
          <a:xfrm>
            <a:off x="4572000" y="4754881"/>
            <a:ext cx="9847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>
                <a:latin typeface="Comic Sans MS" pitchFamily="66" charset="0"/>
              </a:rPr>
              <a:t>86</a:t>
            </a:r>
          </a:p>
        </p:txBody>
      </p:sp>
      <p:sp>
        <p:nvSpPr>
          <p:cNvPr id="14" name="TextBox 18"/>
          <p:cNvSpPr txBox="1">
            <a:spLocks noChangeArrowheads="1"/>
          </p:cNvSpPr>
          <p:nvPr/>
        </p:nvSpPr>
        <p:spPr bwMode="auto">
          <a:xfrm>
            <a:off x="1947203" y="4100732"/>
            <a:ext cx="1447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 smtClean="0">
                <a:latin typeface="Comic Sans MS" pitchFamily="66" charset="0"/>
              </a:rPr>
              <a:t>mattina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5" name="TextBox 21"/>
          <p:cNvSpPr txBox="1">
            <a:spLocks noChangeArrowheads="1"/>
          </p:cNvSpPr>
          <p:nvPr/>
        </p:nvSpPr>
        <p:spPr bwMode="auto">
          <a:xfrm>
            <a:off x="4444219" y="4157003"/>
            <a:ext cx="1371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 smtClean="0">
                <a:latin typeface="Comic Sans MS" pitchFamily="66" charset="0"/>
              </a:rPr>
              <a:t>pomeriggio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1885070" y="281353"/>
            <a:ext cx="6035041" cy="138499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dirty="0" smtClean="0"/>
              <a:t>Co</a:t>
            </a:r>
            <a:r>
              <a:rPr lang="en-US" sz="2400" dirty="0" err="1" smtClean="0">
                <a:latin typeface="Comic Sans MS" pitchFamily="66" charset="0"/>
              </a:rPr>
              <a:t>mpro</a:t>
            </a:r>
            <a:r>
              <a:rPr lang="en-US" sz="2400" dirty="0" smtClean="0">
                <a:latin typeface="Comic Sans MS" pitchFamily="66" charset="0"/>
              </a:rPr>
              <a:t> 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mattina</a:t>
            </a:r>
            <a:r>
              <a:rPr lang="en-US" sz="2400" dirty="0" smtClean="0">
                <a:latin typeface="Comic Sans MS" pitchFamily="66" charset="0"/>
              </a:rPr>
              <a:t>   230 </a:t>
            </a:r>
            <a:r>
              <a:rPr lang="en-US" sz="2400" dirty="0" err="1" smtClean="0">
                <a:latin typeface="Comic Sans MS" pitchFamily="66" charset="0"/>
              </a:rPr>
              <a:t>pallon</a:t>
            </a:r>
            <a:r>
              <a:rPr lang="it-IT" sz="2400" dirty="0" smtClean="0"/>
              <a:t>c</a:t>
            </a:r>
            <a:r>
              <a:rPr lang="en-US" sz="2400" dirty="0" err="1" smtClean="0">
                <a:latin typeface="Comic Sans MS" pitchFamily="66" charset="0"/>
              </a:rPr>
              <a:t>ini</a:t>
            </a:r>
            <a:r>
              <a:rPr lang="en-US" sz="2400" dirty="0" smtClean="0">
                <a:latin typeface="Comic Sans MS" pitchFamily="66" charset="0"/>
              </a:rPr>
              <a:t>   per </a:t>
            </a:r>
            <a:r>
              <a:rPr lang="en-US" sz="2400" dirty="0" err="1" smtClean="0">
                <a:latin typeface="Comic Sans MS" pitchFamily="66" charset="0"/>
              </a:rPr>
              <a:t>una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festa</a:t>
            </a:r>
            <a:r>
              <a:rPr lang="en-US" sz="2400" dirty="0" smtClean="0">
                <a:latin typeface="Comic Sans MS" pitchFamily="66" charset="0"/>
              </a:rPr>
              <a:t> .                                                      </a:t>
            </a:r>
          </a:p>
          <a:p>
            <a:pPr>
              <a:spcBef>
                <a:spcPct val="50000"/>
              </a:spcBef>
            </a:pPr>
            <a:r>
              <a:rPr lang="it-IT" sz="2400" dirty="0" smtClean="0"/>
              <a:t>Co</a:t>
            </a:r>
            <a:r>
              <a:rPr lang="en-US" sz="2400" dirty="0" err="1" smtClean="0">
                <a:latin typeface="Comic Sans MS" pitchFamily="66" charset="0"/>
              </a:rPr>
              <a:t>mpro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altri</a:t>
            </a:r>
            <a:r>
              <a:rPr lang="en-US" sz="2400" dirty="0" smtClean="0">
                <a:latin typeface="Comic Sans MS" pitchFamily="66" charset="0"/>
              </a:rPr>
              <a:t> 86 </a:t>
            </a:r>
            <a:r>
              <a:rPr lang="en-US" sz="2400" dirty="0" err="1" smtClean="0">
                <a:latin typeface="Comic Sans MS" pitchFamily="66" charset="0"/>
              </a:rPr>
              <a:t>pallon</a:t>
            </a:r>
            <a:r>
              <a:rPr lang="it-IT" sz="2400" dirty="0" smtClean="0"/>
              <a:t>c</a:t>
            </a:r>
            <a:r>
              <a:rPr lang="en-US" sz="2400" dirty="0" err="1" smtClean="0">
                <a:latin typeface="Comic Sans MS" pitchFamily="66" charset="0"/>
              </a:rPr>
              <a:t>ini</a:t>
            </a:r>
            <a:r>
              <a:rPr lang="en-US" sz="2400" dirty="0" smtClean="0">
                <a:latin typeface="Comic Sans MS" pitchFamily="66" charset="0"/>
              </a:rPr>
              <a:t>  </a:t>
            </a:r>
            <a:r>
              <a:rPr lang="en-US" sz="2400" dirty="0" err="1" smtClean="0">
                <a:latin typeface="Comic Sans MS" pitchFamily="66" charset="0"/>
              </a:rPr>
              <a:t>nel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pomeriggio</a:t>
            </a:r>
            <a:endParaRPr lang="en-US" sz="2400" dirty="0">
              <a:latin typeface="Comic Sans MS" pitchFamily="66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1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7" grpId="0"/>
      <p:bldP spid="9" grpId="0" animBg="1"/>
      <p:bldP spid="10" grpId="0" animBg="1"/>
      <p:bldP spid="11" grpId="0"/>
      <p:bldP spid="13" grpId="0"/>
      <p:bldP spid="14" grpId="0"/>
      <p:bldP spid="1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1|0.1|0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2|0.2|0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2|0.2|0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1|0.1|0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7|0.6|0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5|0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2|0.2|0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1|0.1|0.1"/>
</p:tagLst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2921</TotalTime>
  <Words>1443</Words>
  <Application>Microsoft Office PowerPoint</Application>
  <PresentationFormat>Presentazione su schermo (4:3)</PresentationFormat>
  <Paragraphs>325</Paragraphs>
  <Slides>37</Slides>
  <Notes>11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37</vt:i4>
      </vt:variant>
    </vt:vector>
  </HeadingPairs>
  <TitlesOfParts>
    <vt:vector size="40" baseType="lpstr">
      <vt:lpstr>Blends</vt:lpstr>
      <vt:lpstr>Personalizza struttura</vt:lpstr>
      <vt:lpstr>Equation</vt:lpstr>
      <vt:lpstr>Didattica speciale :  codici del linguaggio logico e matematico</vt:lpstr>
      <vt:lpstr>Uno sguardo in casa d’altri</vt:lpstr>
      <vt:lpstr>              </vt:lpstr>
      <vt:lpstr>Diapositiva 4</vt:lpstr>
      <vt:lpstr>Diapositiva 5</vt:lpstr>
      <vt:lpstr>Diapositiva 6</vt:lpstr>
      <vt:lpstr>              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Il Metodo Singapore </vt:lpstr>
      <vt:lpstr>Il Metodo Singapore Grandi vantaggi per i BES e i DSA  </vt:lpstr>
      <vt:lpstr>              </vt:lpstr>
    </vt:vector>
  </TitlesOfParts>
  <Company>Stanford Univesity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kristinc</dc:creator>
  <cp:lastModifiedBy>mate</cp:lastModifiedBy>
  <cp:revision>186</cp:revision>
  <dcterms:created xsi:type="dcterms:W3CDTF">2004-09-29T20:13:20Z</dcterms:created>
  <dcterms:modified xsi:type="dcterms:W3CDTF">2015-12-08T21:33:35Z</dcterms:modified>
</cp:coreProperties>
</file>