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5" r:id="rId2"/>
  </p:sldMasterIdLst>
  <p:notesMasterIdLst>
    <p:notesMasterId r:id="rId24"/>
  </p:notesMasterIdLst>
  <p:handoutMasterIdLst>
    <p:handoutMasterId r:id="rId25"/>
  </p:handoutMasterIdLst>
  <p:sldIdLst>
    <p:sldId id="370" r:id="rId3"/>
    <p:sldId id="636" r:id="rId4"/>
    <p:sldId id="635" r:id="rId5"/>
    <p:sldId id="637" r:id="rId6"/>
    <p:sldId id="638" r:id="rId7"/>
    <p:sldId id="633" r:id="rId8"/>
    <p:sldId id="658" r:id="rId9"/>
    <p:sldId id="639" r:id="rId10"/>
    <p:sldId id="643" r:id="rId11"/>
    <p:sldId id="644" r:id="rId12"/>
    <p:sldId id="645" r:id="rId13"/>
    <p:sldId id="647" r:id="rId14"/>
    <p:sldId id="648" r:id="rId15"/>
    <p:sldId id="649" r:id="rId16"/>
    <p:sldId id="650" r:id="rId17"/>
    <p:sldId id="651" r:id="rId18"/>
    <p:sldId id="653" r:id="rId19"/>
    <p:sldId id="654" r:id="rId20"/>
    <p:sldId id="657" r:id="rId21"/>
    <p:sldId id="656" r:id="rId22"/>
    <p:sldId id="659" r:id="rId23"/>
  </p:sldIdLst>
  <p:sldSz cx="9144000" cy="6858000" type="screen4x3"/>
  <p:notesSz cx="69342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D2452E"/>
    <a:srgbClr val="EAEAEA"/>
    <a:srgbClr val="CC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04" autoAdjust="0"/>
    <p:restoredTop sz="67025" autoAdjust="0"/>
  </p:normalViewPr>
  <p:slideViewPr>
    <p:cSldViewPr snapToGrid="0">
      <p:cViewPr varScale="1">
        <p:scale>
          <a:sx n="48" d="100"/>
          <a:sy n="48" d="100"/>
        </p:scale>
        <p:origin x="-1980" y="4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4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endParaRPr lang="en-US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endParaRPr lang="en-US"/>
          </a:p>
        </p:txBody>
      </p:sp>
      <p:sp>
        <p:nvSpPr>
          <p:cNvPr id="149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0513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endParaRPr lang="en-US"/>
          </a:p>
        </p:txBody>
      </p:sp>
      <p:sp>
        <p:nvSpPr>
          <p:cNvPr id="149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818563"/>
            <a:ext cx="300513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fld id="{6CCAEF4A-CE72-40F4-AE05-F1B616010D4D}" type="slidenum">
              <a:rPr lang="en-US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63" y="0"/>
            <a:ext cx="300513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6175" y="695325"/>
            <a:ext cx="4641850" cy="3481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10075"/>
            <a:ext cx="508635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0513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defTabSz="920750" eaLnBrk="1" hangingPunct="1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63" y="8818563"/>
            <a:ext cx="300513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5" tIns="46067" rIns="92135" bIns="46067" numCol="1" anchor="b" anchorCtr="0" compatLnSpc="1">
            <a:prstTxWarp prst="textNoShape">
              <a:avLst/>
            </a:prstTxWarp>
          </a:bodyPr>
          <a:lstStyle>
            <a:lvl1pPr algn="r" defTabSz="920750" eaLnBrk="1" hangingPunct="1">
              <a:defRPr sz="1200">
                <a:latin typeface="Times New Roman" charset="0"/>
              </a:defRPr>
            </a:lvl1pPr>
          </a:lstStyle>
          <a:p>
            <a:fld id="{0F38864C-794F-4A0C-B93E-B0721FB34141}" type="slidenum">
              <a:rPr lang="en-US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8864C-794F-4A0C-B93E-B0721FB3414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8864C-794F-4A0C-B93E-B0721FB3414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2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572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5726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15727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15728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B074BDA-4DA9-421E-9C62-FAD5B805B978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D696D0-8871-4AEB-9C83-6A0242EAF664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  <a:prstGeom prst="rect">
            <a:avLst/>
          </a:prstGeo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A9189-6227-48D3-AA83-0F5ED2253D8E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05BDC23-CA38-445C-9B83-1CC491246A7C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18/12/2015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18/12/2015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18/12/2015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18/12/2015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18/12/2015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18/12/2015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18/12/2015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B2CC7-E7D8-4992-B23B-470D4A8CBEB4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18/12/2015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18/12/2015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18/12/2015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83A28-2DAE-452E-8B2B-9E16F5AE150E}" type="datetimeFigureOut">
              <a:rPr lang="it-IT" smtClean="0"/>
              <a:pPr/>
              <a:t>18/12/2015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425B99-C22E-4AFB-841F-F311C4428AE6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E6EB7-DF95-4430-BCDD-8DC825AF1EC4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AE4984-00CB-4ECE-A848-6333F2C9389A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AF4100-75EA-40BF-82B6-442761F109ED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971618-3121-47DC-8088-D323E692D01E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9E7E83-E098-4C29-BE27-514E8A4874A1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7A13BD-322D-4AD5-AE69-036D0FFD4B1E}" type="slidenum">
              <a:rPr lang="en-US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469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1470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1470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4FC0A5BD-0A88-49D7-90D6-E383D85E1E8E}" type="slidenum">
              <a:rPr lang="en-US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83A28-2DAE-452E-8B2B-9E16F5AE150E}" type="datetimeFigureOut">
              <a:rPr lang="it-IT" smtClean="0"/>
              <a:pPr/>
              <a:t>18/12/2015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02561-FD02-4B35-BEA0-3B57765A2AE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9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1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22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24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54243" y="1079293"/>
            <a:ext cx="7608756" cy="2053652"/>
          </a:xfrm>
        </p:spPr>
        <p:txBody>
          <a:bodyPr/>
          <a:lstStyle/>
          <a:p>
            <a:r>
              <a:rPr lang="it-IT" sz="3600" dirty="0" smtClean="0"/>
              <a:t>Didattica speciale : </a:t>
            </a:r>
            <a:br>
              <a:rPr lang="it-IT" sz="3600" dirty="0" smtClean="0"/>
            </a:br>
            <a:r>
              <a:rPr lang="it-IT" sz="3600" dirty="0" smtClean="0"/>
              <a:t>codici del linguaggio logico e matematico</a:t>
            </a:r>
            <a:endParaRPr lang="en-US" sz="3600" dirty="0"/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739617" y="5528602"/>
            <a:ext cx="2729823" cy="572393"/>
          </a:xfrm>
        </p:spPr>
        <p:txBody>
          <a:bodyPr/>
          <a:lstStyle/>
          <a:p>
            <a:r>
              <a:rPr lang="en-US" sz="1560" dirty="0" smtClean="0"/>
              <a:t>19 </a:t>
            </a:r>
            <a:r>
              <a:rPr lang="en-US" sz="1600" dirty="0" err="1" smtClean="0"/>
              <a:t>d</a:t>
            </a:r>
            <a:r>
              <a:rPr lang="en-US" sz="1560" dirty="0" err="1" smtClean="0"/>
              <a:t>i</a:t>
            </a:r>
            <a:r>
              <a:rPr lang="en-US" sz="1600" dirty="0" err="1" smtClean="0"/>
              <a:t>c</a:t>
            </a:r>
            <a:r>
              <a:rPr lang="en-US" sz="1560" dirty="0" err="1" smtClean="0"/>
              <a:t>embre</a:t>
            </a:r>
            <a:r>
              <a:rPr lang="en-US" sz="1560" dirty="0" smtClean="0"/>
              <a:t> 2015</a:t>
            </a:r>
            <a:endParaRPr lang="en-US" sz="1560" dirty="0"/>
          </a:p>
        </p:txBody>
      </p:sp>
      <p:sp>
        <p:nvSpPr>
          <p:cNvPr id="6" name="Rettangolo 5"/>
          <p:cNvSpPr/>
          <p:nvPr/>
        </p:nvSpPr>
        <p:spPr>
          <a:xfrm>
            <a:off x="5546361" y="3357798"/>
            <a:ext cx="24583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Claudio </a:t>
            </a:r>
            <a:r>
              <a:rPr lang="en-US" dirty="0" err="1" smtClean="0"/>
              <a:t>Marchesano</a:t>
            </a:r>
            <a:endParaRPr lang="en-US" dirty="0"/>
          </a:p>
        </p:txBody>
      </p:sp>
      <p:pic>
        <p:nvPicPr>
          <p:cNvPr id="5" name="Immagine 4" descr="C:\Users\e.gnesotto\AppData\Local\Microsoft\Windows\Temporary Internet Files\Content.Word\LOGO2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6901" y="3827301"/>
            <a:ext cx="5090160" cy="1242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8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5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6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9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532226" y="3275428"/>
            <a:ext cx="4180451" cy="536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endParaRPr kumimoji="0" lang="en-US" sz="156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ttangolo 17"/>
          <p:cNvSpPr/>
          <p:nvPr/>
        </p:nvSpPr>
        <p:spPr>
          <a:xfrm>
            <a:off x="883474" y="2878573"/>
            <a:ext cx="4293437" cy="52322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it-IT" sz="2800" kern="0" dirty="0" smtClean="0">
                <a:solidFill>
                  <a:schemeClr val="tx2"/>
                </a:solidFill>
              </a:rPr>
              <a:t>Il </a:t>
            </a:r>
            <a:r>
              <a:rPr lang="it-IT" sz="2800" kern="0" dirty="0" smtClean="0">
                <a:solidFill>
                  <a:srgbClr val="FF0000"/>
                </a:solidFill>
              </a:rPr>
              <a:t> metodo   </a:t>
            </a:r>
            <a:r>
              <a:rPr lang="it-IT" sz="2800" kern="0" dirty="0" smtClean="0">
                <a:solidFill>
                  <a:schemeClr val="tx2"/>
                </a:solidFill>
              </a:rPr>
              <a:t>Singapore</a:t>
            </a:r>
            <a:endParaRPr lang="it-IT" sz="2800" dirty="0"/>
          </a:p>
        </p:txBody>
      </p:sp>
      <p:sp>
        <p:nvSpPr>
          <p:cNvPr id="19" name="Rettangolo 18"/>
          <p:cNvSpPr/>
          <p:nvPr/>
        </p:nvSpPr>
        <p:spPr>
          <a:xfrm>
            <a:off x="1106212" y="3621817"/>
            <a:ext cx="2466981" cy="52322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it-IT" sz="2800" kern="0" dirty="0" smtClean="0">
                <a:solidFill>
                  <a:srgbClr val="FF0000"/>
                </a:solidFill>
              </a:rPr>
              <a:t>Seconda</a:t>
            </a:r>
            <a:r>
              <a:rPr lang="it-IT" sz="2800" kern="0" dirty="0" smtClean="0">
                <a:solidFill>
                  <a:schemeClr val="tx2"/>
                </a:solidFill>
              </a:rPr>
              <a:t> parte</a:t>
            </a:r>
            <a:endParaRPr lang="it-IT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1113183" y="298174"/>
            <a:ext cx="683812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</a:rPr>
              <a:t>Rappresentazione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</a:rPr>
              <a:t> con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</a:rPr>
              <a:t>insiemi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n-US" sz="40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9219" name="Picture 2" descr="answer-boy-color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0050" y="48387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3" descr="answer-girl2-colo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13716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4" descr="answer-girl2-colo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13716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5" descr="answer-girl2-colo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13716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6" descr="answer-girl2-colo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13716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7" descr="answer-girl2-colo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71950" y="13335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8" descr="answer-girl2-colo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72050" y="37338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6" name="Picture 9" descr="answer-girl2-colo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34050" y="37338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7" name="Picture 10" descr="answer-girl2-colo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96050" y="37338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8" name="Picture 11" descr="answer-girl2-colo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34250" y="37338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9" name="Picture 12" descr="answer-girl2-colo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36957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0" name="Picture 13" descr="answer-girl2-colo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72050" y="25908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1" name="Picture 14" descr="answer-girl2-colo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34050" y="25908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2" name="Picture 15" descr="answer-girl2-colo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96050" y="25908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3" name="Picture 16" descr="answer-girl2-colo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34250" y="25908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4" name="Picture 17" descr="answer-girl2-colo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0" y="25527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5" name="Picture 18" descr="answer-boy-color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72050" y="48768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6" name="Picture 19" descr="answer-boy-color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34050" y="48768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7" name="Picture 20" descr="answer-boy-color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50" y="48768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8" name="Picture 21" descr="answer-boy-color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34250" y="4876800"/>
            <a:ext cx="85725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39" name="TextBox 22"/>
          <p:cNvSpPr txBox="1">
            <a:spLocks noChangeArrowheads="1"/>
          </p:cNvSpPr>
          <p:nvPr/>
        </p:nvSpPr>
        <p:spPr bwMode="auto">
          <a:xfrm>
            <a:off x="761999" y="1676400"/>
            <a:ext cx="2537791" cy="373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/>
              <a:t>Se in </a:t>
            </a:r>
            <a:r>
              <a:rPr lang="en-US" sz="2800" dirty="0" err="1" smtClean="0"/>
              <a:t>una</a:t>
            </a:r>
            <a:r>
              <a:rPr lang="en-US" sz="2800" dirty="0" smtClean="0"/>
              <a:t> </a:t>
            </a:r>
            <a:r>
              <a:rPr lang="en-US" sz="2800" dirty="0" err="1" smtClean="0"/>
              <a:t>classe</a:t>
            </a:r>
            <a:r>
              <a:rPr lang="en-US" sz="2800" dirty="0" smtClean="0"/>
              <a:t> </a:t>
            </a:r>
            <a:r>
              <a:rPr lang="en-US" sz="2800" dirty="0" err="1" smtClean="0"/>
              <a:t>di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chemeClr val="accent2"/>
                </a:solidFill>
              </a:rPr>
              <a:t>20</a:t>
            </a:r>
            <a:r>
              <a:rPr lang="en-US" sz="2800" dirty="0" smtClean="0"/>
              <a:t> </a:t>
            </a:r>
            <a:r>
              <a:rPr lang="en-US" sz="2800" dirty="0" err="1" smtClean="0"/>
              <a:t>studenti</a:t>
            </a:r>
            <a:r>
              <a:rPr lang="en-US" sz="2800" dirty="0" smtClean="0"/>
              <a:t> </a:t>
            </a:r>
            <a:r>
              <a:rPr lang="en-US" sz="2800" dirty="0" err="1" smtClean="0"/>
              <a:t>ci</a:t>
            </a:r>
            <a:r>
              <a:rPr lang="en-US" sz="2800" dirty="0" smtClean="0"/>
              <a:t> </a:t>
            </a:r>
            <a:r>
              <a:rPr lang="en-US" sz="2800" dirty="0" err="1" smtClean="0"/>
              <a:t>sono</a:t>
            </a:r>
            <a:r>
              <a:rPr lang="en-US" sz="2800" dirty="0" smtClean="0"/>
              <a:t> </a:t>
            </a:r>
            <a:r>
              <a:rPr lang="en-US" sz="2800" b="1" dirty="0">
                <a:solidFill>
                  <a:schemeClr val="accent2"/>
                </a:solidFill>
              </a:rPr>
              <a:t>15</a:t>
            </a:r>
            <a:r>
              <a:rPr lang="en-US" sz="2800" dirty="0"/>
              <a:t> </a:t>
            </a:r>
            <a:r>
              <a:rPr lang="en-US" sz="2800" dirty="0" err="1" smtClean="0"/>
              <a:t>ragazze</a:t>
            </a:r>
            <a:r>
              <a:rPr lang="en-US" sz="2800" dirty="0" smtClean="0"/>
              <a:t> e </a:t>
            </a:r>
            <a:r>
              <a:rPr lang="en-US" sz="2800" b="1" dirty="0">
                <a:solidFill>
                  <a:schemeClr val="accent2"/>
                </a:solidFill>
              </a:rPr>
              <a:t>5</a:t>
            </a:r>
            <a:r>
              <a:rPr lang="en-US" sz="2800" dirty="0"/>
              <a:t> </a:t>
            </a:r>
            <a:r>
              <a:rPr lang="en-US" sz="2800" dirty="0" err="1" smtClean="0"/>
              <a:t>ragazzi</a:t>
            </a:r>
            <a:r>
              <a:rPr lang="en-US" sz="2800" dirty="0" smtClean="0"/>
              <a:t> , </a:t>
            </a:r>
            <a:r>
              <a:rPr lang="en-US" sz="2800" dirty="0" err="1" smtClean="0"/>
              <a:t>allora</a:t>
            </a:r>
            <a:r>
              <a:rPr lang="en-US" sz="2800" dirty="0" smtClean="0"/>
              <a:t> I </a:t>
            </a:r>
            <a:r>
              <a:rPr lang="en-US" sz="3600" b="1" dirty="0" smtClean="0">
                <a:solidFill>
                  <a:schemeClr val="accent2"/>
                </a:solidFill>
              </a:rPr>
              <a:t>¾</a:t>
            </a:r>
            <a:r>
              <a:rPr lang="en-US" sz="2800" dirty="0" smtClean="0"/>
              <a:t> </a:t>
            </a:r>
            <a:r>
              <a:rPr lang="en-US" sz="2800" dirty="0" err="1" smtClean="0"/>
              <a:t>sono</a:t>
            </a:r>
            <a:r>
              <a:rPr lang="en-US" sz="2800" dirty="0" smtClean="0"/>
              <a:t> </a:t>
            </a:r>
            <a:r>
              <a:rPr lang="en-US" sz="2800" dirty="0" err="1" smtClean="0"/>
              <a:t>ragazze</a:t>
            </a:r>
            <a:endParaRPr lang="en-US" sz="2800" dirty="0"/>
          </a:p>
        </p:txBody>
      </p:sp>
      <p:sp>
        <p:nvSpPr>
          <p:cNvPr id="24" name="Left Brace 23"/>
          <p:cNvSpPr/>
          <p:nvPr/>
        </p:nvSpPr>
        <p:spPr>
          <a:xfrm>
            <a:off x="3352800" y="1371600"/>
            <a:ext cx="838200" cy="34290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25" name="Group 2"/>
          <p:cNvGrpSpPr>
            <a:grpSpLocks/>
          </p:cNvGrpSpPr>
          <p:nvPr/>
        </p:nvGrpSpPr>
        <p:grpSpPr bwMode="auto">
          <a:xfrm>
            <a:off x="134937" y="215705"/>
            <a:ext cx="9009063" cy="996869"/>
            <a:chOff x="0" y="1536"/>
            <a:chExt cx="5675" cy="663"/>
          </a:xfrm>
        </p:grpSpPr>
        <p:grpSp>
          <p:nvGrpSpPr>
            <p:cNvPr id="26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3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4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7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1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2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8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9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/>
          <p:cNvSpPr txBox="1">
            <a:spLocks noChangeArrowheads="1"/>
          </p:cNvSpPr>
          <p:nvPr/>
        </p:nvSpPr>
        <p:spPr bwMode="auto">
          <a:xfrm>
            <a:off x="1212574" y="516835"/>
            <a:ext cx="7931426" cy="539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 err="1" smtClean="0"/>
              <a:t>Confronto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tra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frazioni</a:t>
            </a:r>
            <a:r>
              <a:rPr lang="en-US" sz="2800" b="1" dirty="0" smtClean="0"/>
              <a:t> </a:t>
            </a:r>
            <a:r>
              <a:rPr lang="en-US" sz="1600" b="1" dirty="0" smtClean="0"/>
              <a:t>con lo </a:t>
            </a:r>
            <a:r>
              <a:rPr lang="en-US" sz="1600" b="1" dirty="0" err="1" smtClean="0"/>
              <a:t>stesso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denominatore</a:t>
            </a:r>
            <a:endParaRPr lang="en-US" sz="12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629135" y="2819401"/>
          <a:ext cx="350837" cy="990600"/>
        </p:xfrm>
        <a:graphic>
          <a:graphicData uri="http://schemas.openxmlformats.org/presentationml/2006/ole">
            <p:oleObj spid="_x0000_s151554" name="Equation" r:id="rId3" imgW="139639" imgH="393529" progId="">
              <p:embed/>
            </p:oleObj>
          </a:graphicData>
        </a:graphic>
      </p:graphicFrame>
      <p:sp>
        <p:nvSpPr>
          <p:cNvPr id="4" name="TextBox 3"/>
          <p:cNvSpPr txBox="1">
            <a:spLocks noChangeArrowheads="1"/>
          </p:cNvSpPr>
          <p:nvPr/>
        </p:nvSpPr>
        <p:spPr bwMode="auto">
          <a:xfrm rot="10800000">
            <a:off x="1152939" y="3094273"/>
            <a:ext cx="35746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/>
              <a:t>&gt;</a:t>
            </a:r>
          </a:p>
        </p:txBody>
      </p:sp>
      <p:graphicFrame>
        <p:nvGraphicFramePr>
          <p:cNvPr id="51203" name="Object 3"/>
          <p:cNvGraphicFramePr>
            <a:graphicFrameLocks noChangeAspect="1"/>
          </p:cNvGraphicFramePr>
          <p:nvPr/>
        </p:nvGraphicFramePr>
        <p:xfrm>
          <a:off x="1679713" y="2703443"/>
          <a:ext cx="350838" cy="1186069"/>
        </p:xfrm>
        <a:graphic>
          <a:graphicData uri="http://schemas.openxmlformats.org/presentationml/2006/ole">
            <p:oleObj spid="_x0000_s151555" name="Equation" r:id="rId4" imgW="139639" imgH="393529" progId="">
              <p:embed/>
            </p:oleObj>
          </a:graphicData>
        </a:graphic>
      </p:graphicFrame>
      <p:sp>
        <p:nvSpPr>
          <p:cNvPr id="6" name="Rectangle 5"/>
          <p:cNvSpPr/>
          <p:nvPr/>
        </p:nvSpPr>
        <p:spPr>
          <a:xfrm>
            <a:off x="3352800" y="1981200"/>
            <a:ext cx="3810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733800" y="1981200"/>
            <a:ext cx="3810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114800" y="1981200"/>
            <a:ext cx="3810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95800" y="1981200"/>
            <a:ext cx="3810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876800" y="1981200"/>
            <a:ext cx="3810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257800" y="1981200"/>
            <a:ext cx="3810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638800" y="1981200"/>
            <a:ext cx="3810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019800" y="1981200"/>
            <a:ext cx="3810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352800" y="2819400"/>
            <a:ext cx="3810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733800" y="2819400"/>
            <a:ext cx="3810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114800" y="2819400"/>
            <a:ext cx="3810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495800" y="2819400"/>
            <a:ext cx="3810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876800" y="2819400"/>
            <a:ext cx="3810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257800" y="2819400"/>
            <a:ext cx="3810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638800" y="2819400"/>
            <a:ext cx="3810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019800" y="2819400"/>
            <a:ext cx="3810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295400" y="4343400"/>
            <a:ext cx="7162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400" dirty="0"/>
          </a:p>
        </p:txBody>
      </p:sp>
      <p:grpSp>
        <p:nvGrpSpPr>
          <p:cNvPr id="23" name="Group 2"/>
          <p:cNvGrpSpPr>
            <a:grpSpLocks/>
          </p:cNvGrpSpPr>
          <p:nvPr/>
        </p:nvGrpSpPr>
        <p:grpSpPr bwMode="auto">
          <a:xfrm>
            <a:off x="1" y="258417"/>
            <a:ext cx="8627164" cy="1133061"/>
            <a:chOff x="0" y="1536"/>
            <a:chExt cx="5675" cy="663"/>
          </a:xfrm>
        </p:grpSpPr>
        <p:grpSp>
          <p:nvGrpSpPr>
            <p:cNvPr id="2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1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2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6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7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8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1"/>
          <p:cNvSpPr txBox="1">
            <a:spLocks noChangeArrowheads="1"/>
          </p:cNvSpPr>
          <p:nvPr/>
        </p:nvSpPr>
        <p:spPr bwMode="auto">
          <a:xfrm>
            <a:off x="904461" y="434009"/>
            <a:ext cx="7696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 smtClean="0"/>
              <a:t>    </a:t>
            </a:r>
            <a:r>
              <a:rPr lang="en-US" sz="2800" b="1" dirty="0" err="1" smtClean="0"/>
              <a:t>Confronto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tra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frazioni</a:t>
            </a:r>
            <a:r>
              <a:rPr lang="en-US" sz="2800" b="1" dirty="0" smtClean="0"/>
              <a:t> </a:t>
            </a:r>
            <a:r>
              <a:rPr lang="en-US" sz="1600" b="1" dirty="0" smtClean="0"/>
              <a:t>con lo </a:t>
            </a:r>
            <a:r>
              <a:rPr lang="en-US" sz="1600" b="1" dirty="0" err="1" smtClean="0"/>
              <a:t>stesso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numeratore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249363" y="1905000"/>
          <a:ext cx="384175" cy="990600"/>
        </p:xfrm>
        <a:graphic>
          <a:graphicData uri="http://schemas.openxmlformats.org/presentationml/2006/ole">
            <p:oleObj spid="_x0000_s152578" name="Equation" r:id="rId3" imgW="152334" imgH="393529" progId="">
              <p:embed/>
            </p:oleObj>
          </a:graphicData>
        </a:graphic>
      </p:graphicFrame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646238" y="2133600"/>
            <a:ext cx="381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/>
              <a:t>&gt;</a:t>
            </a:r>
          </a:p>
        </p:txBody>
      </p:sp>
      <p:graphicFrame>
        <p:nvGraphicFramePr>
          <p:cNvPr id="51203" name="Object 3"/>
          <p:cNvGraphicFramePr>
            <a:graphicFrameLocks noChangeAspect="1"/>
          </p:cNvGraphicFramePr>
          <p:nvPr/>
        </p:nvGraphicFramePr>
        <p:xfrm>
          <a:off x="2041525" y="1905000"/>
          <a:ext cx="382588" cy="990600"/>
        </p:xfrm>
        <a:graphic>
          <a:graphicData uri="http://schemas.openxmlformats.org/presentationml/2006/ole">
            <p:oleObj spid="_x0000_s152579" name="Equation" r:id="rId4" imgW="152334" imgH="393529" progId="">
              <p:embed/>
            </p:oleObj>
          </a:graphicData>
        </a:graphic>
      </p:graphicFrame>
      <p:sp>
        <p:nvSpPr>
          <p:cNvPr id="22" name="Rectangle 21"/>
          <p:cNvSpPr/>
          <p:nvPr/>
        </p:nvSpPr>
        <p:spPr>
          <a:xfrm>
            <a:off x="2971800" y="3048000"/>
            <a:ext cx="6096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581400" y="3048000"/>
            <a:ext cx="6096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191000" y="3048000"/>
            <a:ext cx="6096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4800600" y="3048000"/>
            <a:ext cx="6096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410200" y="3048000"/>
            <a:ext cx="6096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019800" y="3048000"/>
            <a:ext cx="6096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6629400" y="3048000"/>
            <a:ext cx="6096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2971800" y="1981200"/>
            <a:ext cx="10668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4038600" y="1981200"/>
            <a:ext cx="10668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5105400" y="1981200"/>
            <a:ext cx="10668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6172200" y="1981200"/>
            <a:ext cx="10668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18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1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0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1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2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1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3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2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3" grpId="0" animBg="1"/>
      <p:bldP spid="37" grpId="0" animBg="1"/>
      <p:bldP spid="38" grpId="0" animBg="1"/>
      <p:bldP spid="3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1822173" y="311427"/>
            <a:ext cx="453887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Frazioni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equivalenti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066800" y="2209800"/>
            <a:ext cx="33528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419600" y="2209800"/>
            <a:ext cx="33528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54274" name="Object 2"/>
          <p:cNvGraphicFramePr>
            <a:graphicFrameLocks noChangeAspect="1"/>
          </p:cNvGraphicFramePr>
          <p:nvPr/>
        </p:nvGraphicFramePr>
        <p:xfrm>
          <a:off x="8153400" y="1676400"/>
          <a:ext cx="508000" cy="1393825"/>
        </p:xfrm>
        <a:graphic>
          <a:graphicData uri="http://schemas.openxmlformats.org/presentationml/2006/ole">
            <p:oleObj spid="_x0000_s153602" name="Equation" r:id="rId3" imgW="152334" imgH="393529" progId="">
              <p:embed/>
            </p:oleObj>
          </a:graphicData>
        </a:graphic>
      </p:graphicFrame>
      <p:sp>
        <p:nvSpPr>
          <p:cNvPr id="11" name="Rectangle 10"/>
          <p:cNvSpPr/>
          <p:nvPr/>
        </p:nvSpPr>
        <p:spPr>
          <a:xfrm>
            <a:off x="1066800" y="2209800"/>
            <a:ext cx="16764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743200" y="2209800"/>
            <a:ext cx="16764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419600" y="2209800"/>
            <a:ext cx="1676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096000" y="2209800"/>
            <a:ext cx="16764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54277" name="Object 5"/>
          <p:cNvGraphicFramePr>
            <a:graphicFrameLocks noChangeAspect="1"/>
          </p:cNvGraphicFramePr>
          <p:nvPr/>
        </p:nvGraphicFramePr>
        <p:xfrm>
          <a:off x="2692400" y="4191000"/>
          <a:ext cx="508000" cy="1393825"/>
        </p:xfrm>
        <a:graphic>
          <a:graphicData uri="http://schemas.openxmlformats.org/presentationml/2006/ole">
            <p:oleObj spid="_x0000_s153603" name="Equation" r:id="rId4" imgW="152334" imgH="393529" progId="">
              <p:embed/>
            </p:oleObj>
          </a:graphicData>
        </a:graphic>
      </p:graphicFrame>
      <p:graphicFrame>
        <p:nvGraphicFramePr>
          <p:cNvPr id="54275" name="Object 3"/>
          <p:cNvGraphicFramePr>
            <a:graphicFrameLocks noChangeAspect="1"/>
          </p:cNvGraphicFramePr>
          <p:nvPr/>
        </p:nvGraphicFramePr>
        <p:xfrm>
          <a:off x="8178800" y="1654175"/>
          <a:ext cx="508000" cy="1393825"/>
        </p:xfrm>
        <a:graphic>
          <a:graphicData uri="http://schemas.openxmlformats.org/presentationml/2006/ole">
            <p:oleObj spid="_x0000_s153604" name="Equation" r:id="rId5" imgW="152334" imgH="393529" progId="">
              <p:embed/>
            </p:oleObj>
          </a:graphicData>
        </a:graphic>
      </p:graphicFrame>
      <p:graphicFrame>
        <p:nvGraphicFramePr>
          <p:cNvPr id="54276" name="Object 4"/>
          <p:cNvGraphicFramePr>
            <a:graphicFrameLocks noChangeAspect="1"/>
          </p:cNvGraphicFramePr>
          <p:nvPr/>
        </p:nvGraphicFramePr>
        <p:xfrm>
          <a:off x="8178800" y="1676400"/>
          <a:ext cx="508000" cy="1393825"/>
        </p:xfrm>
        <a:graphic>
          <a:graphicData uri="http://schemas.openxmlformats.org/presentationml/2006/ole">
            <p:oleObj spid="_x0000_s153605" name="Equation" r:id="rId6" imgW="152334" imgH="393529" progId="">
              <p:embed/>
            </p:oleObj>
          </a:graphicData>
        </a:graphic>
      </p:graphicFrame>
      <p:graphicFrame>
        <p:nvGraphicFramePr>
          <p:cNvPr id="54278" name="Object 6"/>
          <p:cNvGraphicFramePr>
            <a:graphicFrameLocks noChangeAspect="1"/>
          </p:cNvGraphicFramePr>
          <p:nvPr/>
        </p:nvGraphicFramePr>
        <p:xfrm>
          <a:off x="4064000" y="4191000"/>
          <a:ext cx="508000" cy="1393825"/>
        </p:xfrm>
        <a:graphic>
          <a:graphicData uri="http://schemas.openxmlformats.org/presentationml/2006/ole">
            <p:oleObj spid="_x0000_s153606" name="Equation" r:id="rId7" imgW="152334" imgH="393529" progId="">
              <p:embed/>
            </p:oleObj>
          </a:graphicData>
        </a:graphic>
      </p:graphicFrame>
      <p:graphicFrame>
        <p:nvGraphicFramePr>
          <p:cNvPr id="54279" name="Object 7"/>
          <p:cNvGraphicFramePr>
            <a:graphicFrameLocks noChangeAspect="1"/>
          </p:cNvGraphicFramePr>
          <p:nvPr/>
        </p:nvGraphicFramePr>
        <p:xfrm>
          <a:off x="5334000" y="4191000"/>
          <a:ext cx="508000" cy="1393825"/>
        </p:xfrm>
        <a:graphic>
          <a:graphicData uri="http://schemas.openxmlformats.org/presentationml/2006/ole">
            <p:oleObj spid="_x0000_s153607" name="Equation" r:id="rId8" imgW="152334" imgH="393529" progId="">
              <p:embed/>
            </p:oleObj>
          </a:graphicData>
        </a:graphic>
      </p:graphicFrame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3352800" y="4572000"/>
            <a:ext cx="609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/>
              <a:t>=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648200" y="4572000"/>
            <a:ext cx="609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/>
              <a:t>=</a:t>
            </a:r>
          </a:p>
        </p:txBody>
      </p:sp>
      <p:sp>
        <p:nvSpPr>
          <p:cNvPr id="3" name="Rectangle 2"/>
          <p:cNvSpPr/>
          <p:nvPr/>
        </p:nvSpPr>
        <p:spPr>
          <a:xfrm>
            <a:off x="1066800" y="2209800"/>
            <a:ext cx="8382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905000" y="2209800"/>
            <a:ext cx="8382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743200" y="2209800"/>
            <a:ext cx="8382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581400" y="2209800"/>
            <a:ext cx="838200" cy="533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419600" y="2209800"/>
            <a:ext cx="8382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257800" y="2209800"/>
            <a:ext cx="8382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096000" y="2209800"/>
            <a:ext cx="8382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934200" y="2209800"/>
            <a:ext cx="8382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25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26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5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6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9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0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2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542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5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" grpId="0" animBg="1"/>
      <p:bldP spid="16" grpId="0" animBg="1"/>
      <p:bldP spid="17" grpId="0" animBg="1"/>
      <p:bldP spid="27" grpId="0"/>
      <p:bldP spid="28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2286000" y="1981200"/>
            <a:ext cx="39624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2286000" y="2590800"/>
            <a:ext cx="39624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286000" y="3200400"/>
            <a:ext cx="39624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286000" y="3810000"/>
            <a:ext cx="39624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286000" y="1981200"/>
            <a:ext cx="19812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55298" name="Object 2"/>
          <p:cNvGraphicFramePr>
            <a:graphicFrameLocks noChangeAspect="1"/>
          </p:cNvGraphicFramePr>
          <p:nvPr/>
        </p:nvGraphicFramePr>
        <p:xfrm>
          <a:off x="7010400" y="2514600"/>
          <a:ext cx="508000" cy="1393825"/>
        </p:xfrm>
        <a:graphic>
          <a:graphicData uri="http://schemas.openxmlformats.org/presentationml/2006/ole">
            <p:oleObj spid="_x0000_s154626" name="Equation" r:id="rId3" imgW="152334" imgH="393529" progId="">
              <p:embed/>
            </p:oleObj>
          </a:graphicData>
        </a:graphic>
      </p:graphicFrame>
      <p:sp>
        <p:nvSpPr>
          <p:cNvPr id="25" name="Rectangle 24"/>
          <p:cNvSpPr/>
          <p:nvPr/>
        </p:nvSpPr>
        <p:spPr>
          <a:xfrm>
            <a:off x="4267200" y="1981200"/>
            <a:ext cx="19812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286000" y="2590800"/>
            <a:ext cx="19812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267200" y="2590800"/>
            <a:ext cx="19812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2286000" y="3200400"/>
            <a:ext cx="19812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267200" y="3200400"/>
            <a:ext cx="19812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286000" y="3810000"/>
            <a:ext cx="19812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4267200" y="3810000"/>
            <a:ext cx="19812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2286000" y="3810000"/>
            <a:ext cx="990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276600" y="3810000"/>
            <a:ext cx="990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267200" y="3810000"/>
            <a:ext cx="990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257800" y="3810000"/>
            <a:ext cx="990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286000" y="3200400"/>
            <a:ext cx="990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76600" y="3200400"/>
            <a:ext cx="990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267200" y="3200400"/>
            <a:ext cx="990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257800" y="3200400"/>
            <a:ext cx="990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286000" y="2590800"/>
            <a:ext cx="990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276600" y="2590800"/>
            <a:ext cx="990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257800" y="2590800"/>
            <a:ext cx="990600" cy="609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286000" y="1981200"/>
            <a:ext cx="990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276600" y="1981200"/>
            <a:ext cx="990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267200" y="1981200"/>
            <a:ext cx="990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257800" y="1981200"/>
            <a:ext cx="9906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55299" name="Object 3"/>
          <p:cNvGraphicFramePr>
            <a:graphicFrameLocks noChangeAspect="1"/>
          </p:cNvGraphicFramePr>
          <p:nvPr/>
        </p:nvGraphicFramePr>
        <p:xfrm>
          <a:off x="7010400" y="2514600"/>
          <a:ext cx="465138" cy="1393825"/>
        </p:xfrm>
        <a:graphic>
          <a:graphicData uri="http://schemas.openxmlformats.org/presentationml/2006/ole">
            <p:oleObj spid="_x0000_s154627" name="Equation" r:id="rId4" imgW="139639" imgH="393529" progId="">
              <p:embed/>
            </p:oleObj>
          </a:graphicData>
        </a:graphic>
      </p:graphicFrame>
      <p:graphicFrame>
        <p:nvGraphicFramePr>
          <p:cNvPr id="55300" name="Object 4"/>
          <p:cNvGraphicFramePr>
            <a:graphicFrameLocks noChangeAspect="1"/>
          </p:cNvGraphicFramePr>
          <p:nvPr/>
        </p:nvGraphicFramePr>
        <p:xfrm>
          <a:off x="6934200" y="2492375"/>
          <a:ext cx="677863" cy="1393825"/>
        </p:xfrm>
        <a:graphic>
          <a:graphicData uri="http://schemas.openxmlformats.org/presentationml/2006/ole">
            <p:oleObj spid="_x0000_s154628" name="Equation" r:id="rId5" imgW="203112" imgH="393529" progId="">
              <p:embed/>
            </p:oleObj>
          </a:graphicData>
        </a:graphic>
      </p:graphicFrame>
      <p:grpSp>
        <p:nvGrpSpPr>
          <p:cNvPr id="32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3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4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3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8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9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2" name="TextBox 1"/>
          <p:cNvSpPr txBox="1">
            <a:spLocks noChangeArrowheads="1"/>
          </p:cNvSpPr>
          <p:nvPr/>
        </p:nvSpPr>
        <p:spPr bwMode="auto">
          <a:xfrm>
            <a:off x="1822173" y="311427"/>
            <a:ext cx="453887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Frazioni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75000"/>
                  </a:schemeClr>
                </a:solidFill>
              </a:rPr>
              <a:t>equivalenti</a:t>
            </a:r>
            <a:endParaRPr lang="en-US" sz="36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" dur="5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5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552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659295" y="1321905"/>
            <a:ext cx="794799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/>
              <a:t> </a:t>
            </a:r>
            <a:r>
              <a:rPr lang="en-US" sz="2000" dirty="0" smtClean="0"/>
              <a:t>Ho </a:t>
            </a:r>
            <a:r>
              <a:rPr lang="en-US" sz="2000" dirty="0" err="1" smtClean="0"/>
              <a:t>dato</a:t>
            </a:r>
            <a:r>
              <a:rPr lang="en-US" sz="2000" dirty="0" smtClean="0"/>
              <a:t> </a:t>
            </a:r>
            <a:r>
              <a:rPr lang="en-US" sz="2000" b="1" dirty="0" smtClean="0"/>
              <a:t>1/5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una</a:t>
            </a:r>
            <a:r>
              <a:rPr lang="en-US" sz="2000" dirty="0" smtClean="0"/>
              <a:t> </a:t>
            </a:r>
            <a:r>
              <a:rPr lang="en-US" sz="2000" dirty="0" err="1" smtClean="0"/>
              <a:t>bottiglia</a:t>
            </a:r>
            <a:r>
              <a:rPr lang="en-US" sz="2000" dirty="0" smtClean="0"/>
              <a:t> </a:t>
            </a:r>
            <a:r>
              <a:rPr lang="en-US" sz="2000" dirty="0" err="1" smtClean="0"/>
              <a:t>piena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mezzo </a:t>
            </a:r>
            <a:r>
              <a:rPr lang="en-US" sz="2000" dirty="0" err="1" smtClean="0"/>
              <a:t>litro</a:t>
            </a:r>
            <a:r>
              <a:rPr lang="en-US" sz="2000" dirty="0" smtClean="0"/>
              <a:t> </a:t>
            </a:r>
            <a:r>
              <a:rPr lang="en-US" sz="2000" dirty="0" err="1" smtClean="0"/>
              <a:t>d’acqua</a:t>
            </a:r>
            <a:r>
              <a:rPr lang="en-US" sz="2000" dirty="0" smtClean="0"/>
              <a:t>  a Remo e </a:t>
            </a:r>
            <a:r>
              <a:rPr lang="en-US" sz="2000" dirty="0"/>
              <a:t>2/5 </a:t>
            </a:r>
            <a:r>
              <a:rPr lang="en-US" sz="2000" dirty="0" smtClean="0"/>
              <a:t>a </a:t>
            </a:r>
            <a:r>
              <a:rPr lang="en-US" sz="2000" dirty="0" err="1" smtClean="0"/>
              <a:t>Romolo</a:t>
            </a:r>
            <a:r>
              <a:rPr lang="en-US" sz="2000" dirty="0" smtClean="0"/>
              <a:t>.  Quanta </a:t>
            </a:r>
            <a:r>
              <a:rPr lang="en-US" sz="2000" dirty="0" err="1" smtClean="0"/>
              <a:t>acqua</a:t>
            </a:r>
            <a:r>
              <a:rPr lang="en-US" sz="2000" dirty="0" smtClean="0"/>
              <a:t> è </a:t>
            </a:r>
            <a:r>
              <a:rPr lang="en-US" sz="2000" dirty="0" err="1" smtClean="0"/>
              <a:t>rimasta</a:t>
            </a:r>
            <a:r>
              <a:rPr lang="en-US" sz="2000" dirty="0" smtClean="0"/>
              <a:t> in </a:t>
            </a:r>
            <a:r>
              <a:rPr lang="en-US" sz="2000" dirty="0" err="1" smtClean="0"/>
              <a:t>bottiglia</a:t>
            </a:r>
            <a:r>
              <a:rPr lang="en-US" sz="2000" dirty="0" smtClean="0"/>
              <a:t>  </a:t>
            </a:r>
            <a:r>
              <a:rPr lang="en-US" sz="2400" dirty="0" smtClean="0"/>
              <a:t>?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1676400" y="3048000"/>
            <a:ext cx="6096000" cy="762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561522" y="2259495"/>
            <a:ext cx="2362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/>
              <a:t>Mezzo </a:t>
            </a:r>
            <a:r>
              <a:rPr lang="en-US" dirty="0" err="1" smtClean="0"/>
              <a:t>litro</a:t>
            </a:r>
            <a:r>
              <a:rPr lang="en-US" dirty="0" smtClean="0"/>
              <a:t> </a:t>
            </a:r>
            <a:r>
              <a:rPr lang="en-US" dirty="0" err="1" smtClean="0"/>
              <a:t>d’acqua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676400" y="3048000"/>
            <a:ext cx="1219200" cy="762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895600" y="3048000"/>
            <a:ext cx="1219200" cy="762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114800" y="3048000"/>
            <a:ext cx="1219200" cy="762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334000" y="3048000"/>
            <a:ext cx="1219200" cy="762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553200" y="3048000"/>
            <a:ext cx="1219200" cy="762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Left Brace 9"/>
          <p:cNvSpPr/>
          <p:nvPr/>
        </p:nvSpPr>
        <p:spPr>
          <a:xfrm rot="5400000">
            <a:off x="4495800" y="-241852"/>
            <a:ext cx="381000" cy="60198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676400" y="3048000"/>
            <a:ext cx="1219200" cy="762000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Left Brace 11"/>
          <p:cNvSpPr/>
          <p:nvPr/>
        </p:nvSpPr>
        <p:spPr>
          <a:xfrm rot="16200000">
            <a:off x="2095500" y="3543300"/>
            <a:ext cx="381000" cy="12192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1676400" y="4419600"/>
            <a:ext cx="121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/>
              <a:t>Remo</a:t>
            </a:r>
            <a:endParaRPr lang="en-US" dirty="0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581400" y="4419600"/>
            <a:ext cx="121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err="1" smtClean="0"/>
              <a:t>Romolo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4114800" y="3048000"/>
            <a:ext cx="1219200" cy="7620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895600" y="3048000"/>
            <a:ext cx="1219200" cy="7620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Left Brace 17"/>
          <p:cNvSpPr/>
          <p:nvPr/>
        </p:nvSpPr>
        <p:spPr>
          <a:xfrm rot="16200000">
            <a:off x="3886200" y="2895600"/>
            <a:ext cx="457200" cy="24384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Left Brace 18"/>
          <p:cNvSpPr/>
          <p:nvPr/>
        </p:nvSpPr>
        <p:spPr>
          <a:xfrm rot="16200000">
            <a:off x="6286500" y="2933700"/>
            <a:ext cx="533400" cy="24384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324600" y="4495800"/>
            <a:ext cx="457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/>
              <a:t>?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743199" y="5486400"/>
            <a:ext cx="50689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/>
              <a:t>2/5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acqua</a:t>
            </a:r>
            <a:r>
              <a:rPr lang="en-US" sz="2400" dirty="0" smtClean="0"/>
              <a:t> è </a:t>
            </a:r>
            <a:r>
              <a:rPr lang="en-US" sz="2400" dirty="0" err="1" smtClean="0"/>
              <a:t>rimasta</a:t>
            </a:r>
            <a:r>
              <a:rPr lang="en-US" sz="2400" dirty="0" smtClean="0"/>
              <a:t> in </a:t>
            </a:r>
            <a:r>
              <a:rPr lang="en-US" sz="2400" dirty="0" err="1" smtClean="0"/>
              <a:t>bottiglia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grpSp>
        <p:nvGrpSpPr>
          <p:cNvPr id="22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2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8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9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32" name="Rettangolo 31"/>
          <p:cNvSpPr/>
          <p:nvPr/>
        </p:nvSpPr>
        <p:spPr>
          <a:xfrm>
            <a:off x="1053549" y="477078"/>
            <a:ext cx="608274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</a:rPr>
              <a:t>Problema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 con </a:t>
            </a:r>
            <a:r>
              <a:rPr lang="en-US" sz="3200" dirty="0" err="1" smtClean="0">
                <a:solidFill>
                  <a:schemeClr val="tx2">
                    <a:lumMod val="75000"/>
                  </a:schemeClr>
                </a:solidFill>
              </a:rPr>
              <a:t>Frazioni</a:t>
            </a:r>
            <a:r>
              <a:rPr lang="en-US" sz="32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n-US" sz="32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" grpId="0" animBg="1"/>
      <p:bldP spid="4" grpId="0" animBg="1"/>
      <p:bldP spid="5" grpId="0" animBg="1"/>
      <p:bldP spid="6" grpId="0" animBg="1"/>
      <p:bldP spid="7" grpId="0" animBg="1"/>
      <p:bldP spid="10" grpId="0" animBg="1"/>
      <p:bldP spid="11" grpId="0" animBg="1"/>
      <p:bldP spid="12" grpId="0" animBg="1"/>
      <p:bldP spid="13" grpId="0"/>
      <p:bldP spid="14" grpId="0"/>
      <p:bldP spid="16" grpId="0" animBg="1"/>
      <p:bldP spid="17" grpId="0" animBg="1"/>
      <p:bldP spid="18" grpId="0" animBg="1"/>
      <p:bldP spid="19" grpId="0" animBg="1"/>
      <p:bldP spid="20" grpId="0"/>
      <p:bldP spid="2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1070113" y="1285461"/>
            <a:ext cx="7620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4/5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err="1" smtClean="0"/>
              <a:t>degli</a:t>
            </a:r>
            <a:r>
              <a:rPr lang="en-US" sz="2400" dirty="0" smtClean="0"/>
              <a:t> </a:t>
            </a:r>
            <a:r>
              <a:rPr lang="en-US" sz="2400" dirty="0" err="1" smtClean="0"/>
              <a:t>iscritti</a:t>
            </a:r>
            <a:r>
              <a:rPr lang="en-US" sz="2400" dirty="0" smtClean="0"/>
              <a:t> al </a:t>
            </a:r>
            <a:r>
              <a:rPr lang="en-US" sz="2400" dirty="0" err="1" smtClean="0"/>
              <a:t>corso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matematica</a:t>
            </a:r>
            <a:r>
              <a:rPr lang="en-US" sz="2400" dirty="0" smtClean="0"/>
              <a:t> </a:t>
            </a:r>
            <a:r>
              <a:rPr lang="en-US" sz="2400" dirty="0" err="1" smtClean="0"/>
              <a:t>sono</a:t>
            </a:r>
            <a:r>
              <a:rPr lang="en-US" sz="2400" dirty="0" smtClean="0"/>
              <a:t> </a:t>
            </a:r>
            <a:r>
              <a:rPr lang="en-US" sz="2400" dirty="0" err="1" smtClean="0"/>
              <a:t>donne</a:t>
            </a:r>
            <a:r>
              <a:rPr lang="en-US" sz="2400" dirty="0" smtClean="0"/>
              <a:t>.  Se </a:t>
            </a:r>
            <a:r>
              <a:rPr lang="en-US" sz="2400" dirty="0" err="1" smtClean="0"/>
              <a:t>ci</a:t>
            </a:r>
            <a:r>
              <a:rPr lang="en-US" sz="2400" dirty="0" smtClean="0"/>
              <a:t> </a:t>
            </a:r>
            <a:r>
              <a:rPr lang="en-US" sz="2400" dirty="0" err="1" smtClean="0"/>
              <a:t>sono</a:t>
            </a:r>
            <a:r>
              <a:rPr lang="en-US" sz="2400" dirty="0" smtClean="0"/>
              <a:t> </a:t>
            </a:r>
            <a:r>
              <a:rPr lang="en-US" sz="2400" dirty="0">
                <a:solidFill>
                  <a:schemeClr val="accent2"/>
                </a:solidFill>
              </a:rPr>
              <a:t>6</a:t>
            </a:r>
            <a:r>
              <a:rPr lang="en-US" sz="2400" dirty="0" smtClean="0"/>
              <a:t> </a:t>
            </a:r>
            <a:r>
              <a:rPr lang="en-US" sz="2400" dirty="0" err="1" smtClean="0"/>
              <a:t>maschi</a:t>
            </a:r>
            <a:r>
              <a:rPr lang="en-US" sz="2400" dirty="0" smtClean="0"/>
              <a:t>, </a:t>
            </a:r>
            <a:r>
              <a:rPr lang="en-US" sz="2400" dirty="0" err="1" smtClean="0">
                <a:solidFill>
                  <a:schemeClr val="accent2"/>
                </a:solidFill>
              </a:rPr>
              <a:t>quanti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err="1" smtClean="0"/>
              <a:t>sono</a:t>
            </a:r>
            <a:r>
              <a:rPr lang="en-US" sz="2400" dirty="0" smtClean="0"/>
              <a:t> </a:t>
            </a:r>
            <a:r>
              <a:rPr lang="en-US" sz="2400" dirty="0" err="1" smtClean="0"/>
              <a:t>gli</a:t>
            </a:r>
            <a:r>
              <a:rPr lang="en-US" sz="2400" dirty="0" smtClean="0"/>
              <a:t> </a:t>
            </a:r>
            <a:r>
              <a:rPr lang="en-US" sz="2400" dirty="0" err="1" smtClean="0"/>
              <a:t>iscritti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accent2"/>
                </a:solidFill>
              </a:rPr>
              <a:t>in </a:t>
            </a:r>
            <a:r>
              <a:rPr lang="en-US" sz="2400" dirty="0" err="1" smtClean="0">
                <a:solidFill>
                  <a:schemeClr val="accent2"/>
                </a:solidFill>
              </a:rPr>
              <a:t>tutto</a:t>
            </a:r>
            <a:r>
              <a:rPr lang="en-US" sz="2400" dirty="0" smtClean="0"/>
              <a:t>?  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1447800" y="3352800"/>
            <a:ext cx="60960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Left Brace 9"/>
          <p:cNvSpPr/>
          <p:nvPr/>
        </p:nvSpPr>
        <p:spPr>
          <a:xfrm rot="5400000">
            <a:off x="4267200" y="-76200"/>
            <a:ext cx="457200" cy="60960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316357" y="2348948"/>
            <a:ext cx="2590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 smtClean="0"/>
              <a:t>Iscritti</a:t>
            </a:r>
            <a:r>
              <a:rPr lang="en-US" dirty="0" smtClean="0"/>
              <a:t> al </a:t>
            </a:r>
            <a:r>
              <a:rPr lang="en-US" dirty="0" err="1" smtClean="0"/>
              <a:t>corso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47800" y="3352800"/>
            <a:ext cx="12192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67000" y="3352800"/>
            <a:ext cx="1219200" cy="6858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86200" y="3352800"/>
            <a:ext cx="12192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105400" y="3352800"/>
            <a:ext cx="12192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886200" y="3352800"/>
            <a:ext cx="1219200" cy="6858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447800" y="3352800"/>
            <a:ext cx="1219200" cy="6858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105400" y="3352800"/>
            <a:ext cx="1219200" cy="6858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Left Brace 16"/>
          <p:cNvSpPr/>
          <p:nvPr/>
        </p:nvSpPr>
        <p:spPr>
          <a:xfrm rot="16200000">
            <a:off x="3619500" y="1943100"/>
            <a:ext cx="533400" cy="48768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581400" y="4724400"/>
            <a:ext cx="16068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err="1" smtClean="0"/>
              <a:t>Femmine</a:t>
            </a:r>
            <a:endParaRPr lang="en-US" dirty="0"/>
          </a:p>
        </p:txBody>
      </p:sp>
      <p:sp>
        <p:nvSpPr>
          <p:cNvPr id="19" name="Left Brace 18"/>
          <p:cNvSpPr/>
          <p:nvPr/>
        </p:nvSpPr>
        <p:spPr>
          <a:xfrm rot="16200000">
            <a:off x="6743700" y="3771900"/>
            <a:ext cx="457200" cy="11430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705600" y="4724400"/>
            <a:ext cx="122582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err="1" smtClean="0"/>
              <a:t>Maschi</a:t>
            </a:r>
            <a:endParaRPr lang="en-US" dirty="0"/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1828800" y="3352800"/>
            <a:ext cx="457200" cy="58420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/>
              <a:t>6</a:t>
            </a:r>
            <a:endParaRPr lang="en-US" sz="3200" dirty="0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048000" y="3352800"/>
            <a:ext cx="41081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/>
              <a:t>6</a:t>
            </a:r>
            <a:endParaRPr lang="en-US" sz="3200" dirty="0"/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267200" y="33528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/>
              <a:t>6</a:t>
            </a:r>
            <a:endParaRPr lang="en-US" sz="3200" dirty="0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565913" y="3359426"/>
            <a:ext cx="3014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/>
              <a:t>6</a:t>
            </a:r>
            <a:endParaRPr lang="en-US" sz="3200" dirty="0"/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705600" y="3378200"/>
            <a:ext cx="457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/>
              <a:t>6</a:t>
            </a:r>
            <a:endParaRPr lang="en-US" sz="3200" dirty="0"/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685800" y="4724400"/>
            <a:ext cx="2209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dirty="0" smtClean="0"/>
              <a:t>6</a:t>
            </a:r>
            <a:r>
              <a:rPr lang="en-US" sz="3200" dirty="0" smtClean="0"/>
              <a:t> </a:t>
            </a:r>
            <a:r>
              <a:rPr lang="en-US" sz="3200" dirty="0"/>
              <a:t>x 5 = </a:t>
            </a:r>
            <a:r>
              <a:rPr lang="en-US" sz="3200" dirty="0" smtClean="0"/>
              <a:t>30 </a:t>
            </a:r>
            <a:endParaRPr lang="en-US" sz="3200" dirty="0"/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2057400" y="5638800"/>
            <a:ext cx="4724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i="1" dirty="0" err="1" smtClean="0"/>
              <a:t>Ci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sono</a:t>
            </a:r>
            <a:r>
              <a:rPr lang="en-US" sz="2400" i="1" dirty="0" smtClean="0"/>
              <a:t> </a:t>
            </a:r>
            <a:r>
              <a:rPr lang="en-US" sz="2400" i="1" dirty="0" smtClean="0"/>
              <a:t>30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iscritti</a:t>
            </a:r>
            <a:r>
              <a:rPr lang="en-US" sz="2400" i="1" dirty="0" smtClean="0"/>
              <a:t> in </a:t>
            </a:r>
            <a:r>
              <a:rPr lang="en-US" sz="2400" i="1" dirty="0" err="1" smtClean="0"/>
              <a:t>tutto</a:t>
            </a:r>
            <a:endParaRPr lang="en-US" sz="2400" i="1" dirty="0"/>
          </a:p>
        </p:txBody>
      </p:sp>
      <p:grpSp>
        <p:nvGrpSpPr>
          <p:cNvPr id="28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2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6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7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30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4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5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1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2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3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38" name="Rettangolo 37"/>
          <p:cNvSpPr/>
          <p:nvPr/>
        </p:nvSpPr>
        <p:spPr>
          <a:xfrm>
            <a:off x="1276601" y="342108"/>
            <a:ext cx="395138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Problema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con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</a:rPr>
              <a:t>Frazioni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5" dur="8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6" dur="8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8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4" grpId="0" animBg="1"/>
      <p:bldP spid="5" grpId="0" animBg="1"/>
      <p:bldP spid="6" grpId="0" animBg="1"/>
      <p:bldP spid="7" grpId="0" animBg="1"/>
      <p:bldP spid="12" grpId="0" animBg="1"/>
      <p:bldP spid="13" grpId="0" animBg="1"/>
      <p:bldP spid="15" grpId="0" animBg="1"/>
      <p:bldP spid="17" grpId="0" animBg="1"/>
      <p:bldP spid="18" grpId="0"/>
      <p:bldP spid="19" grpId="0" animBg="1"/>
      <p:bldP spid="20" grpId="0"/>
      <p:bldP spid="21" grpId="0" animBg="1"/>
      <p:bldP spid="22" grpId="0"/>
      <p:bldP spid="23" grpId="0"/>
      <p:bldP spid="24" grpId="0"/>
      <p:bldP spid="25" grpId="0"/>
      <p:bldP spid="2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Left Brace 18"/>
          <p:cNvSpPr/>
          <p:nvPr/>
        </p:nvSpPr>
        <p:spPr>
          <a:xfrm rot="5400000">
            <a:off x="4343400" y="-990600"/>
            <a:ext cx="609600" cy="73152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962399" y="1981200"/>
            <a:ext cx="192156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00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macchinine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90600" y="3048000"/>
            <a:ext cx="73152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Left Brace 21"/>
          <p:cNvSpPr/>
          <p:nvPr/>
        </p:nvSpPr>
        <p:spPr>
          <a:xfrm rot="16200000">
            <a:off x="3048000" y="1828800"/>
            <a:ext cx="457200" cy="45720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Left Brace 22"/>
          <p:cNvSpPr/>
          <p:nvPr/>
        </p:nvSpPr>
        <p:spPr>
          <a:xfrm rot="16200000">
            <a:off x="6705600" y="2743200"/>
            <a:ext cx="457200" cy="27432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90600" y="3048000"/>
            <a:ext cx="9144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905000" y="3048000"/>
            <a:ext cx="9144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819400" y="3048000"/>
            <a:ext cx="9144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733800" y="3048000"/>
            <a:ext cx="9144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648200" y="3048000"/>
            <a:ext cx="9144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562600" y="3048000"/>
            <a:ext cx="9144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477000" y="3048000"/>
            <a:ext cx="9144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391400" y="3048000"/>
            <a:ext cx="914400" cy="685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209800" y="4495800"/>
            <a:ext cx="2209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Ferrari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096000" y="4495800"/>
            <a:ext cx="1676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Altre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75000"/>
                  </a:schemeClr>
                </a:solidFill>
              </a:rPr>
              <a:t>marche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905000" y="3048000"/>
            <a:ext cx="914400" cy="6858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2819400" y="3048000"/>
            <a:ext cx="914400" cy="6858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733800" y="3048000"/>
            <a:ext cx="914400" cy="6858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648200" y="3048000"/>
            <a:ext cx="914400" cy="6858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990600" y="3048000"/>
            <a:ext cx="914400" cy="6858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990600" y="3048000"/>
            <a:ext cx="914400" cy="685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Left Brace 33"/>
          <p:cNvSpPr/>
          <p:nvPr/>
        </p:nvSpPr>
        <p:spPr>
          <a:xfrm rot="16200000">
            <a:off x="4800600" y="914400"/>
            <a:ext cx="609600" cy="6400800"/>
          </a:xfrm>
          <a:prstGeom prst="leftBrace">
            <a:avLst>
              <a:gd name="adj1" fmla="val 8333"/>
              <a:gd name="adj2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4876800" y="4495800"/>
            <a:ext cx="609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/>
              <a:t>?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2209800" y="5181600"/>
            <a:ext cx="510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/>
              <a:t>7/8 x </a:t>
            </a:r>
            <a:r>
              <a:rPr lang="en-US" sz="2000" dirty="0" smtClean="0"/>
              <a:t>200 </a:t>
            </a:r>
            <a:r>
              <a:rPr lang="en-US" sz="2000" dirty="0"/>
              <a:t>= 7 x (1/8 x </a:t>
            </a:r>
            <a:r>
              <a:rPr lang="en-US" sz="2000" dirty="0" smtClean="0"/>
              <a:t>200</a:t>
            </a:r>
            <a:r>
              <a:rPr lang="en-US" sz="2000" dirty="0"/>
              <a:t>) = 7 x </a:t>
            </a:r>
            <a:r>
              <a:rPr lang="en-US" sz="2000" dirty="0" smtClean="0"/>
              <a:t>25 </a:t>
            </a:r>
            <a:r>
              <a:rPr lang="en-US" sz="2000" dirty="0"/>
              <a:t>= </a:t>
            </a:r>
            <a:r>
              <a:rPr lang="en-US" sz="2000" dirty="0" smtClean="0"/>
              <a:t>175</a:t>
            </a:r>
            <a:endParaRPr lang="en-US" sz="2000" dirty="0"/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3047999" y="5710239"/>
            <a:ext cx="51418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i="1" dirty="0" err="1" smtClean="0">
                <a:solidFill>
                  <a:schemeClr val="tx2">
                    <a:lumMod val="75000"/>
                  </a:schemeClr>
                </a:solidFill>
              </a:rPr>
              <a:t>Pierino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 ha </a:t>
            </a:r>
            <a:r>
              <a:rPr lang="en-US" sz="2000" i="1" dirty="0" err="1" smtClean="0">
                <a:solidFill>
                  <a:schemeClr val="tx2">
                    <a:lumMod val="75000"/>
                  </a:schemeClr>
                </a:solidFill>
              </a:rPr>
              <a:t>ancora</a:t>
            </a:r>
            <a:r>
              <a:rPr lang="en-US" sz="2000" i="1" dirty="0" smtClean="0">
                <a:solidFill>
                  <a:schemeClr val="tx2">
                    <a:lumMod val="75000"/>
                  </a:schemeClr>
                </a:solidFill>
              </a:rPr>
              <a:t> 175 </a:t>
            </a:r>
            <a:r>
              <a:rPr lang="en-US" sz="2000" i="1" dirty="0" err="1" smtClean="0">
                <a:solidFill>
                  <a:schemeClr val="tx2">
                    <a:lumMod val="75000"/>
                  </a:schemeClr>
                </a:solidFill>
              </a:rPr>
              <a:t>macchinine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grpSp>
        <p:nvGrpSpPr>
          <p:cNvPr id="31" name="Group 2"/>
          <p:cNvGrpSpPr>
            <a:grpSpLocks/>
          </p:cNvGrpSpPr>
          <p:nvPr/>
        </p:nvGrpSpPr>
        <p:grpSpPr bwMode="auto">
          <a:xfrm>
            <a:off x="134937" y="215705"/>
            <a:ext cx="8730767" cy="519791"/>
            <a:chOff x="0" y="1536"/>
            <a:chExt cx="5675" cy="663"/>
          </a:xfrm>
        </p:grpSpPr>
        <p:grpSp>
          <p:nvGrpSpPr>
            <p:cNvPr id="3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3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4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4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3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46" name="TextBox 1"/>
          <p:cNvSpPr txBox="1">
            <a:spLocks noChangeArrowheads="1"/>
          </p:cNvSpPr>
          <p:nvPr/>
        </p:nvSpPr>
        <p:spPr bwMode="auto">
          <a:xfrm>
            <a:off x="877956" y="894522"/>
            <a:ext cx="7696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Pierino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ha </a:t>
            </a:r>
            <a:r>
              <a:rPr lang="en-US" sz="2000" dirty="0" smtClean="0">
                <a:solidFill>
                  <a:srgbClr val="FF0000"/>
                </a:solidFill>
              </a:rPr>
              <a:t>200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macchinine</a:t>
            </a:r>
            <a:r>
              <a:rPr lang="en-US" sz="2000" dirty="0" smtClean="0"/>
              <a:t> .  </a:t>
            </a:r>
            <a:r>
              <a:rPr lang="en-US" sz="2000" dirty="0">
                <a:solidFill>
                  <a:srgbClr val="FF0000"/>
                </a:solidFill>
              </a:rPr>
              <a:t>5/8</a:t>
            </a:r>
            <a:r>
              <a:rPr lang="en-US" sz="2000" dirty="0"/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di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esse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sono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 Ferrari e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il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restante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di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altre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case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automobilistiche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.  Ha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dato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1/5</a:t>
            </a:r>
            <a:r>
              <a:rPr lang="en-US" sz="2000" dirty="0"/>
              <a:t> </a:t>
            </a:r>
            <a:r>
              <a:rPr lang="en-US" sz="2000" dirty="0" smtClean="0"/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delle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Ferrari ad un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suo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000" dirty="0" err="1" smtClean="0">
                <a:solidFill>
                  <a:schemeClr val="tx2">
                    <a:lumMod val="75000"/>
                  </a:schemeClr>
                </a:solidFill>
              </a:rPr>
              <a:t>amico</a:t>
            </a:r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</a:rPr>
              <a:t>.  </a:t>
            </a:r>
            <a:r>
              <a:rPr lang="en-US" sz="2000" dirty="0" err="1" smtClean="0">
                <a:solidFill>
                  <a:srgbClr val="FF0000"/>
                </a:solidFill>
              </a:rPr>
              <a:t>Quante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err="1" smtClean="0">
                <a:solidFill>
                  <a:srgbClr val="FF0000"/>
                </a:solidFill>
              </a:rPr>
              <a:t>macchinine</a:t>
            </a:r>
            <a:r>
              <a:rPr lang="en-US" sz="2000" dirty="0" smtClean="0">
                <a:solidFill>
                  <a:srgbClr val="FF0000"/>
                </a:solidFill>
              </a:rPr>
              <a:t> ha in </a:t>
            </a:r>
            <a:r>
              <a:rPr lang="en-US" sz="2000" dirty="0" err="1" smtClean="0">
                <a:solidFill>
                  <a:srgbClr val="FF0000"/>
                </a:solidFill>
              </a:rPr>
              <a:t>tutto</a:t>
            </a:r>
            <a:r>
              <a:rPr lang="en-US" sz="2000" dirty="0" smtClean="0"/>
              <a:t>?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3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xit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8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2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3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9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0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1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21" grpId="0" animBg="1"/>
      <p:bldP spid="22" grpId="0" animBg="1"/>
      <p:bldP spid="22" grpId="1" animBg="1"/>
      <p:bldP spid="23" grpId="0" animBg="1"/>
      <p:bldP spid="23" grpId="1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4" grpId="0"/>
      <p:bldP spid="24" grpId="1"/>
      <p:bldP spid="25" grpId="0"/>
      <p:bldP spid="25" grpId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0" grpId="2" animBg="1"/>
      <p:bldP spid="32" grpId="0" animBg="1"/>
      <p:bldP spid="34" grpId="0" animBg="1"/>
      <p:bldP spid="35" grpId="0"/>
      <p:bldP spid="36" grpId="0"/>
      <p:bldP spid="3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5" name="Object 2"/>
          <p:cNvGraphicFramePr>
            <a:graphicFrameLocks noChangeAspect="1"/>
          </p:cNvGraphicFramePr>
          <p:nvPr/>
        </p:nvGraphicFramePr>
        <p:xfrm flipV="1">
          <a:off x="4194312" y="2022475"/>
          <a:ext cx="771387" cy="797292"/>
        </p:xfrm>
        <a:graphic>
          <a:graphicData uri="http://schemas.openxmlformats.org/presentationml/2006/ole">
            <p:oleObj spid="_x0000_s193538" name="Equation" r:id="rId3" imgW="380835" imgH="393529" progId="">
              <p:embed/>
            </p:oleObj>
          </a:graphicData>
        </a:graphic>
      </p:graphicFrame>
      <p:sp>
        <p:nvSpPr>
          <p:cNvPr id="5" name="Rectangle 4"/>
          <p:cNvSpPr/>
          <p:nvPr/>
        </p:nvSpPr>
        <p:spPr>
          <a:xfrm>
            <a:off x="1752600" y="2590800"/>
            <a:ext cx="2057400" cy="1752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4000" y="2590800"/>
            <a:ext cx="2057400" cy="1752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752600" y="2590800"/>
            <a:ext cx="2057400" cy="533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752600" y="3200400"/>
            <a:ext cx="2057400" cy="533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1752600" y="3124200"/>
            <a:ext cx="2057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752600" y="3733800"/>
            <a:ext cx="2057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334000" y="2590800"/>
            <a:ext cx="457200" cy="17526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54483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59817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49149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6" idx="0"/>
            <a:endCxn id="5" idx="2"/>
          </p:cNvCxnSpPr>
          <p:nvPr/>
        </p:nvCxnSpPr>
        <p:spPr>
          <a:xfrm rot="16200000" flipH="1">
            <a:off x="19050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H="1">
            <a:off x="24003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14097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334000" y="3200400"/>
            <a:ext cx="2057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334000" y="3810000"/>
            <a:ext cx="2057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27" name="Object 3"/>
          <p:cNvGraphicFramePr>
            <a:graphicFrameLocks noChangeAspect="1"/>
          </p:cNvGraphicFramePr>
          <p:nvPr/>
        </p:nvGraphicFramePr>
        <p:xfrm>
          <a:off x="3657600" y="4724400"/>
          <a:ext cx="2044700" cy="990600"/>
        </p:xfrm>
        <a:graphic>
          <a:graphicData uri="http://schemas.openxmlformats.org/presentationml/2006/ole">
            <p:oleObj spid="_x0000_s193539" name="Equation" r:id="rId4" imgW="812447" imgH="393529" progId="">
              <p:embed/>
            </p:oleObj>
          </a:graphicData>
        </a:graphic>
      </p:graphicFrame>
      <p:grpSp>
        <p:nvGrpSpPr>
          <p:cNvPr id="20" name="Group 2"/>
          <p:cNvGrpSpPr>
            <a:grpSpLocks/>
          </p:cNvGrpSpPr>
          <p:nvPr/>
        </p:nvGrpSpPr>
        <p:grpSpPr bwMode="auto">
          <a:xfrm>
            <a:off x="134937" y="255463"/>
            <a:ext cx="7895880" cy="1036624"/>
            <a:chOff x="0" y="1536"/>
            <a:chExt cx="5675" cy="663"/>
          </a:xfrm>
        </p:grpSpPr>
        <p:grpSp>
          <p:nvGrpSpPr>
            <p:cNvPr id="2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36" name="TextBox 1"/>
          <p:cNvSpPr txBox="1"/>
          <p:nvPr/>
        </p:nvSpPr>
        <p:spPr>
          <a:xfrm>
            <a:off x="934278" y="0"/>
            <a:ext cx="554603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endParaRPr lang="en-US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>
              <a:defRPr/>
            </a:pPr>
            <a:r>
              <a:rPr lang="en-US" sz="32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So</a:t>
            </a:r>
            <a:r>
              <a:rPr lang="en-US" sz="3200" b="1" dirty="0" err="1" smtClean="0">
                <a:solidFill>
                  <a:srgbClr val="D2452E"/>
                </a:solidFill>
              </a:rPr>
              <a:t>mm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tr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</a:rPr>
              <a:t>a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f</a:t>
            </a:r>
            <a:r>
              <a:rPr lang="en-US" sz="3200" b="1" dirty="0" err="1" smtClean="0">
                <a:solidFill>
                  <a:srgbClr val="D2452E"/>
                </a:solidFill>
              </a:rPr>
              <a:t>ra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zio</a:t>
            </a:r>
            <a:r>
              <a:rPr lang="en-US" sz="3200" b="1" dirty="0" err="1" smtClean="0">
                <a:solidFill>
                  <a:srgbClr val="C00000"/>
                </a:solidFill>
              </a:rPr>
              <a:t>ni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endParaRPr lang="en-US" sz="32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6" grpId="0" animBg="1"/>
      <p:bldP spid="17" grpId="0" animBg="1"/>
      <p:bldP spid="1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52600" y="2590800"/>
            <a:ext cx="2057400" cy="1752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334000" y="2590800"/>
            <a:ext cx="2057400" cy="1752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752600" y="2590800"/>
            <a:ext cx="2057400" cy="533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752600" y="3200400"/>
            <a:ext cx="2057400" cy="5334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1752600" y="3124200"/>
            <a:ext cx="2057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752600" y="3733800"/>
            <a:ext cx="2057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334000" y="2590800"/>
            <a:ext cx="457200" cy="17526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54483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59817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49149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6" idx="0"/>
            <a:endCxn id="5" idx="2"/>
          </p:cNvCxnSpPr>
          <p:nvPr/>
        </p:nvCxnSpPr>
        <p:spPr>
          <a:xfrm rot="16200000" flipH="1">
            <a:off x="19050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H="1">
            <a:off x="24003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1409700" y="3467100"/>
            <a:ext cx="17526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334000" y="3200400"/>
            <a:ext cx="2057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334000" y="3810000"/>
            <a:ext cx="2057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4937" y="255463"/>
            <a:ext cx="7895880" cy="1036624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36" name="TextBox 1"/>
          <p:cNvSpPr txBox="1"/>
          <p:nvPr/>
        </p:nvSpPr>
        <p:spPr>
          <a:xfrm>
            <a:off x="934278" y="0"/>
            <a:ext cx="554603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endParaRPr lang="en-US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>
              <a:defRPr/>
            </a:pPr>
            <a:r>
              <a:rPr lang="en-US" sz="3200" b="1" dirty="0" err="1" smtClean="0">
                <a:solidFill>
                  <a:srgbClr val="FF0000"/>
                </a:solidFill>
              </a:rPr>
              <a:t>Diffe</a:t>
            </a:r>
            <a:r>
              <a:rPr lang="en-US" sz="32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</a:t>
            </a:r>
            <a:r>
              <a:rPr lang="en-US" sz="3200" b="1" dirty="0" err="1" smtClean="0">
                <a:solidFill>
                  <a:srgbClr val="D2452E"/>
                </a:solidFill>
              </a:rPr>
              <a:t>n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za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tr</a:t>
            </a:r>
            <a:r>
              <a:rPr lang="en-US" sz="3200" b="1" dirty="0" err="1" smtClean="0">
                <a:solidFill>
                  <a:schemeClr val="tx2">
                    <a:lumMod val="50000"/>
                  </a:schemeClr>
                </a:solidFill>
              </a:rPr>
              <a:t>a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f</a:t>
            </a:r>
            <a:r>
              <a:rPr lang="en-US" sz="3200" b="1" dirty="0" err="1" smtClean="0">
                <a:solidFill>
                  <a:srgbClr val="D2452E"/>
                </a:solidFill>
              </a:rPr>
              <a:t>ra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zio</a:t>
            </a:r>
            <a:r>
              <a:rPr lang="en-US" sz="3200" b="1" dirty="0" err="1" smtClean="0">
                <a:solidFill>
                  <a:srgbClr val="C00000"/>
                </a:solidFill>
              </a:rPr>
              <a:t>ni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endParaRPr lang="en-US" sz="3200" b="1" dirty="0">
              <a:solidFill>
                <a:srgbClr val="FFFF00"/>
              </a:solidFill>
            </a:endParaRPr>
          </a:p>
        </p:txBody>
      </p:sp>
      <p:sp>
        <p:nvSpPr>
          <p:cNvPr id="19558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195588" name="Object 4"/>
          <p:cNvGraphicFramePr>
            <a:graphicFrameLocks noChangeAspect="1"/>
          </p:cNvGraphicFramePr>
          <p:nvPr/>
        </p:nvGraphicFramePr>
        <p:xfrm>
          <a:off x="4036681" y="1470991"/>
          <a:ext cx="932884" cy="993913"/>
        </p:xfrm>
        <a:graphic>
          <a:graphicData uri="http://schemas.openxmlformats.org/presentationml/2006/ole">
            <p:oleObj spid="_x0000_s195588" name="Equazione" r:id="rId3" imgW="393529" imgH="393529" progId="Equation.3">
              <p:embed/>
            </p:oleObj>
          </a:graphicData>
        </a:graphic>
      </p:graphicFrame>
      <p:sp>
        <p:nvSpPr>
          <p:cNvPr id="19559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graphicFrame>
        <p:nvGraphicFramePr>
          <p:cNvPr id="195590" name="Object 6"/>
          <p:cNvGraphicFramePr>
            <a:graphicFrameLocks noChangeAspect="1"/>
          </p:cNvGraphicFramePr>
          <p:nvPr/>
        </p:nvGraphicFramePr>
        <p:xfrm>
          <a:off x="3478696" y="4540828"/>
          <a:ext cx="2456177" cy="1144355"/>
        </p:xfrm>
        <a:graphic>
          <a:graphicData uri="http://schemas.openxmlformats.org/presentationml/2006/ole">
            <p:oleObj spid="_x0000_s195590" name="Equazione" r:id="rId4" imgW="837836" imgH="393529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  <p:bldP spid="6" grpId="0" animBg="1" autoUpdateAnimBg="0"/>
      <p:bldP spid="16" grpId="0" animBg="1" autoUpdateAnimBg="0"/>
      <p:bldP spid="17" grpId="0" animBg="1" autoUpdateAnimBg="0"/>
      <p:bldP spid="19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1"/>
          <p:cNvSpPr txBox="1">
            <a:spLocks noChangeArrowheads="1"/>
          </p:cNvSpPr>
          <p:nvPr/>
        </p:nvSpPr>
        <p:spPr bwMode="auto">
          <a:xfrm>
            <a:off x="422031" y="295422"/>
            <a:ext cx="8426547" cy="193899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Andrea,Beatrice,Chiara,Davide,Enea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e Federico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sono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molto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amici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.</a:t>
            </a:r>
          </a:p>
          <a:p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La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loro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età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media è 14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anni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.</a:t>
            </a:r>
          </a:p>
          <a:p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Se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si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uniscono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3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amici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Enea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,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l’età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media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dell’intero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gruppo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diventa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16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anni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.</a:t>
            </a:r>
          </a:p>
          <a:p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Qual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è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l’età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media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degli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amici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Enea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?</a:t>
            </a:r>
            <a:endParaRPr lang="en-US" sz="2400" dirty="0">
              <a:solidFill>
                <a:schemeClr val="tx2"/>
              </a:solidFill>
              <a:latin typeface="Andy" pitchFamily="66" charset="0"/>
            </a:endParaRPr>
          </a:p>
        </p:txBody>
      </p:sp>
      <p:sp>
        <p:nvSpPr>
          <p:cNvPr id="18" name="Segnaposto contenuto 2"/>
          <p:cNvSpPr txBox="1">
            <a:spLocks/>
          </p:cNvSpPr>
          <p:nvPr/>
        </p:nvSpPr>
        <p:spPr>
          <a:xfrm rot="10800000" flipV="1">
            <a:off x="516833" y="2464904"/>
            <a:ext cx="7971184" cy="397565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/>
              <a:buChar char="Ø"/>
              <a:tabLst/>
              <a:defRPr/>
            </a:pPr>
            <a:r>
              <a:rPr lang="it-IT" sz="2400" kern="0" dirty="0" smtClean="0">
                <a:solidFill>
                  <a:srgbClr val="FF0000"/>
                </a:solidFill>
                <a:latin typeface="+mn-lt"/>
              </a:rPr>
              <a:t>Questa domanda è stata posta ai Giochi di Archimede del 2015/2016</a:t>
            </a:r>
            <a:endParaRPr kumimoji="0" lang="it-IT" sz="2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/>
              <a:buChar char="Ø"/>
              <a:tabLst/>
              <a:defRPr/>
            </a:pPr>
            <a:r>
              <a:rPr lang="it-IT" sz="2400" kern="0" dirty="0" smtClean="0">
                <a:solidFill>
                  <a:srgbClr val="FF0000"/>
                </a:solidFill>
                <a:latin typeface="+mn-lt"/>
              </a:rPr>
              <a:t>I Giochi di Archimede si svolgono a fine novembre in tutte le scuole superiori d’Italia ed, in genere, partecipano circa 300.000 studenti</a:t>
            </a:r>
            <a:endParaRPr kumimoji="0" lang="it-IT" sz="2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/>
              <a:buChar char="Ø"/>
            </a:pPr>
            <a:r>
              <a:rPr lang="it-IT" sz="2400" kern="0" noProof="0" dirty="0" smtClean="0">
                <a:solidFill>
                  <a:srgbClr val="FF0000"/>
                </a:solidFill>
                <a:latin typeface="+mn-lt"/>
              </a:rPr>
              <a:t>Gli alunni </a:t>
            </a:r>
            <a:r>
              <a:rPr lang="it-IT" sz="2400" kern="0" dirty="0" smtClean="0">
                <a:solidFill>
                  <a:srgbClr val="FF0000"/>
                </a:solidFill>
              </a:rPr>
              <a:t>meglio classificati </a:t>
            </a:r>
            <a:r>
              <a:rPr lang="it-IT" sz="2400" kern="0" noProof="0" dirty="0" smtClean="0">
                <a:solidFill>
                  <a:srgbClr val="FF0000"/>
                </a:solidFill>
                <a:latin typeface="+mn-lt"/>
              </a:rPr>
              <a:t>, distinti per categorie </a:t>
            </a:r>
            <a:r>
              <a:rPr lang="it-IT" sz="2400" kern="0" noProof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BIENNIO</a:t>
            </a:r>
            <a:r>
              <a:rPr lang="it-IT" sz="2400" kern="0" noProof="0" dirty="0" smtClean="0">
                <a:solidFill>
                  <a:srgbClr val="FF0000"/>
                </a:solidFill>
                <a:latin typeface="+mn-lt"/>
              </a:rPr>
              <a:t> e</a:t>
            </a:r>
            <a:r>
              <a:rPr lang="it-IT" sz="2400" kern="0" noProof="0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TRIENNIO</a:t>
            </a:r>
            <a:r>
              <a:rPr lang="it-IT" sz="2400" kern="0" noProof="0" dirty="0" smtClean="0">
                <a:solidFill>
                  <a:srgbClr val="FF0000"/>
                </a:solidFill>
                <a:latin typeface="+mn-lt"/>
              </a:rPr>
              <a:t>, continuano fino ad arrivare alla finale delle “OLIMPIADI della MATEMATICA” , che si svolge ogni anno a Cesenatico</a:t>
            </a:r>
            <a:endParaRPr kumimoji="0" lang="it-IT" sz="2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/>
              <a:buChar char="Ø"/>
              <a:tabLst/>
              <a:defRPr/>
            </a:pPr>
            <a:endParaRPr kumimoji="0" lang="it-IT" sz="2400" b="0" i="0" u="none" strike="noStrike" kern="0" cap="none" spc="0" normalizeH="0" baseline="0" noProof="0" dirty="0" smtClean="0">
              <a:ln>
                <a:noFill/>
              </a:ln>
              <a:solidFill>
                <a:srgbClr val="D2452E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828800" y="3352800"/>
            <a:ext cx="5334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579" name="TextBox 1"/>
          <p:cNvSpPr txBox="1">
            <a:spLocks noChangeArrowheads="1"/>
          </p:cNvSpPr>
          <p:nvPr/>
        </p:nvSpPr>
        <p:spPr bwMode="auto">
          <a:xfrm>
            <a:off x="1113184" y="477076"/>
            <a:ext cx="803081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Aldo ha  3/7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delle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caramelle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che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ha Teresa . Se Alfredo 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da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</a:rPr>
              <a:t>1/6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delle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caramelle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di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Teresa ,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quante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caramelle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 ha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rispetto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a Teresa .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Esprimere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il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risultato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come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una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75000"/>
                  </a:schemeClr>
                </a:solidFill>
              </a:rPr>
              <a:t>frazione</a:t>
            </a:r>
            <a:endParaRPr lang="en-US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28800" y="24384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828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400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590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352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114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76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638800" y="33528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590800" y="24384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352800" y="2438400"/>
            <a:ext cx="762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775253" y="3379306"/>
            <a:ext cx="105354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/>
              <a:t>Teresa</a:t>
            </a:r>
            <a:endParaRPr lang="en-US" dirty="0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990600" y="2590800"/>
            <a:ext cx="76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/>
              <a:t>Aldo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3733800" y="2438400"/>
            <a:ext cx="3810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733800" y="24384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828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828800" y="24384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2209800" y="24384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590800" y="24384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971800" y="24384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209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590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971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352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3733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114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495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6781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400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6019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638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5257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876800" y="3352800"/>
            <a:ext cx="381000" cy="6096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838200" y="5105400"/>
            <a:ext cx="7162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/>
              <a:t> Il </a:t>
            </a:r>
            <a:r>
              <a:rPr lang="en-US" sz="2400" dirty="0" err="1" smtClean="0"/>
              <a:t>rapporto</a:t>
            </a:r>
            <a:r>
              <a:rPr lang="en-US" sz="2400" dirty="0" smtClean="0"/>
              <a:t> </a:t>
            </a:r>
            <a:r>
              <a:rPr lang="en-US" sz="2400" dirty="0" err="1" smtClean="0"/>
              <a:t>cercato</a:t>
            </a:r>
            <a:r>
              <a:rPr lang="en-US" sz="2400" dirty="0" smtClean="0"/>
              <a:t> è in termini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frazione</a:t>
            </a:r>
            <a:r>
              <a:rPr lang="en-US" sz="2400" dirty="0" smtClean="0"/>
              <a:t>   </a:t>
            </a:r>
            <a:r>
              <a:rPr lang="en-US" sz="2400" dirty="0"/>
              <a:t>5:15</a:t>
            </a:r>
          </a:p>
        </p:txBody>
      </p:sp>
      <p:sp>
        <p:nvSpPr>
          <p:cNvPr id="38" name="Rectangle 37"/>
          <p:cNvSpPr/>
          <p:nvPr/>
        </p:nvSpPr>
        <p:spPr>
          <a:xfrm>
            <a:off x="3733800" y="3352800"/>
            <a:ext cx="19050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828800" y="3352800"/>
            <a:ext cx="19050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828800" y="2438400"/>
            <a:ext cx="19050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5638800" y="3352800"/>
            <a:ext cx="1905000" cy="609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5526157" y="5824330"/>
            <a:ext cx="23986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/>
              <a:t>oppure</a:t>
            </a:r>
            <a:r>
              <a:rPr lang="en-US" sz="2400" dirty="0" smtClean="0"/>
              <a:t>     1:3</a:t>
            </a:r>
            <a:endParaRPr lang="en-US" sz="2400" dirty="0"/>
          </a:p>
        </p:txBody>
      </p:sp>
      <p:grpSp>
        <p:nvGrpSpPr>
          <p:cNvPr id="43" name="Group 2"/>
          <p:cNvGrpSpPr>
            <a:grpSpLocks/>
          </p:cNvGrpSpPr>
          <p:nvPr/>
        </p:nvGrpSpPr>
        <p:grpSpPr bwMode="auto">
          <a:xfrm>
            <a:off x="134936" y="255462"/>
            <a:ext cx="8531985" cy="1712485"/>
            <a:chOff x="0" y="1536"/>
            <a:chExt cx="5675" cy="663"/>
          </a:xfrm>
        </p:grpSpPr>
        <p:grpSp>
          <p:nvGrpSpPr>
            <p:cNvPr id="4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1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52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45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4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5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46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7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48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17188 -0.00926 0.34375 -0.01829 0.40608 0.00393 C 0.4684 0.02615 0.42135 0.07963 0.37431 0.13333 " pathEditMode="relative" ptsTypes="aaA">
                                      <p:cBhvr>
                                        <p:cTn id="7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2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3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9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0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80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4" grpId="0"/>
      <p:bldP spid="15" grpId="0"/>
      <p:bldP spid="18" grpId="0" animBg="1"/>
      <p:bldP spid="17" grpId="0" animBg="1"/>
      <p:bldP spid="17" grpId="1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/>
      <p:bldP spid="38" grpId="0" animBg="1"/>
      <p:bldP spid="39" grpId="0" animBg="1"/>
      <p:bldP spid="40" grpId="0" animBg="1"/>
      <p:bldP spid="41" grpId="0" animBg="1"/>
      <p:bldP spid="4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34937" y="255463"/>
            <a:ext cx="7895880" cy="1036624"/>
            <a:chOff x="0" y="1536"/>
            <a:chExt cx="5675" cy="663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2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3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3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36" name="TextBox 1"/>
          <p:cNvSpPr txBox="1"/>
          <p:nvPr/>
        </p:nvSpPr>
        <p:spPr>
          <a:xfrm>
            <a:off x="934278" y="0"/>
            <a:ext cx="5546036" cy="954107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endParaRPr lang="en-US" sz="2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ctr">
              <a:defRPr/>
            </a:pP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Pro</a:t>
            </a:r>
            <a:r>
              <a:rPr lang="en-US" sz="3200" b="1" dirty="0" err="1" smtClean="0">
                <a:solidFill>
                  <a:srgbClr val="FF0000"/>
                </a:solidFill>
              </a:rPr>
              <a:t>pos</a:t>
            </a:r>
            <a:r>
              <a:rPr lang="en-US" sz="3200" b="1" dirty="0" err="1" smtClean="0">
                <a:solidFill>
                  <a:srgbClr val="FFC000"/>
                </a:solidFill>
              </a:rPr>
              <a:t>t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di</a:t>
            </a:r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</a:rPr>
              <a:t>lav</a:t>
            </a:r>
            <a:r>
              <a:rPr lang="en-US" sz="3200" b="1" dirty="0" err="1" smtClean="0">
                <a:solidFill>
                  <a:srgbClr val="FFC000"/>
                </a:solidFill>
              </a:rPr>
              <a:t>o</a:t>
            </a:r>
            <a:r>
              <a:rPr lang="en-US" sz="3200" b="1" dirty="0" err="1" smtClean="0">
                <a:solidFill>
                  <a:schemeClr val="tx2">
                    <a:lumMod val="75000"/>
                  </a:schemeClr>
                </a:solidFill>
              </a:rPr>
              <a:t>ro</a:t>
            </a:r>
            <a:r>
              <a:rPr lang="en-US" sz="3200" b="1" dirty="0" smtClean="0">
                <a:solidFill>
                  <a:srgbClr val="FFFF00"/>
                </a:solidFill>
              </a:rPr>
              <a:t> </a:t>
            </a:r>
            <a:endParaRPr lang="en-US" sz="3200" b="1" dirty="0">
              <a:solidFill>
                <a:srgbClr val="FFFF00"/>
              </a:solidFill>
            </a:endParaRPr>
          </a:p>
        </p:txBody>
      </p:sp>
      <p:sp>
        <p:nvSpPr>
          <p:cNvPr id="37" name="Rectangle 3"/>
          <p:cNvSpPr txBox="1">
            <a:spLocks noChangeArrowheads="1"/>
          </p:cNvSpPr>
          <p:nvPr/>
        </p:nvSpPr>
        <p:spPr>
          <a:xfrm>
            <a:off x="348453" y="1484752"/>
            <a:ext cx="8060051" cy="900639"/>
          </a:xfrm>
          <a:prstGeom prst="rect">
            <a:avLst/>
          </a:prstGeom>
        </p:spPr>
        <p:txBody>
          <a:bodyPr/>
          <a:lstStyle/>
          <a:p>
            <a:pPr marL="34290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it-IT" sz="2800" b="1" kern="0" noProof="0" dirty="0" smtClean="0">
                <a:solidFill>
                  <a:srgbClr val="FF0000"/>
                </a:solidFill>
                <a:latin typeface="+mn-lt"/>
              </a:rPr>
              <a:t>Creiamo unità didattiche su argomenti della scuola media superiore utilizzando il metodo a barre (ecco alcune proposte)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charset="0"/>
              <a:cs typeface="Times New Roman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  <a:defRPr/>
            </a:pPr>
            <a:endParaRPr kumimoji="0" lang="it-IT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lang="it-IT" sz="2000" b="1" kern="0" dirty="0" smtClean="0">
                <a:solidFill>
                  <a:srgbClr val="C00000"/>
                </a:solidFill>
                <a:latin typeface="+mn-lt"/>
              </a:rPr>
              <a:t>Le percentuali</a:t>
            </a:r>
            <a:endParaRPr lang="it-IT" sz="2000" b="1" kern="0" dirty="0" smtClean="0">
              <a:solidFill>
                <a:srgbClr val="C00000"/>
              </a:solidFill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lang="it-IT" sz="2000" b="1" kern="0" dirty="0" smtClean="0">
                <a:solidFill>
                  <a:srgbClr val="C00000"/>
                </a:solidFill>
                <a:latin typeface="+mn-lt"/>
              </a:rPr>
              <a:t>Le proporzioni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lang="it-IT" sz="2000" b="1" kern="0" dirty="0" smtClean="0">
                <a:solidFill>
                  <a:srgbClr val="C00000"/>
                </a:solidFill>
                <a:latin typeface="+mn-lt"/>
              </a:rPr>
              <a:t>Le equazioni di primo grado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lang="it-IT" sz="2000" b="1" kern="0" dirty="0" smtClean="0">
                <a:solidFill>
                  <a:srgbClr val="C00000"/>
                </a:solidFill>
                <a:latin typeface="+mn-lt"/>
              </a:rPr>
              <a:t>I sistemi di equazioni lineari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lang="it-IT" sz="2000" b="1" kern="0" dirty="0" smtClean="0">
                <a:solidFill>
                  <a:srgbClr val="C00000"/>
                </a:solidFill>
                <a:latin typeface="+mn-lt"/>
              </a:rPr>
              <a:t>Le disequazioni di primo grado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lang="it-IT" sz="2000" b="1" kern="0" dirty="0" smtClean="0">
                <a:solidFill>
                  <a:srgbClr val="C00000"/>
                </a:solidFill>
                <a:latin typeface="+mn-lt"/>
              </a:rPr>
              <a:t>La divisione tra frazioni</a:t>
            </a:r>
            <a:endParaRPr lang="it-IT" sz="2000" b="1" kern="0" dirty="0" smtClean="0">
              <a:solidFill>
                <a:srgbClr val="C00000"/>
              </a:solidFill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endParaRPr lang="it-IT" sz="2000" b="1" kern="0" dirty="0" smtClean="0">
              <a:solidFill>
                <a:srgbClr val="C00000"/>
              </a:solidFill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endParaRPr lang="it-IT" sz="2000" b="1" kern="0" dirty="0" smtClean="0">
              <a:solidFill>
                <a:srgbClr val="C00000"/>
              </a:solidFill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endParaRPr lang="it-IT" sz="2000" b="1" kern="0" dirty="0" smtClean="0">
              <a:solidFill>
                <a:srgbClr val="C00000"/>
              </a:solidFill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endParaRPr kumimoji="0" lang="it-IT" sz="2000" b="1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  <a:defRPr/>
            </a:pPr>
            <a:endParaRPr kumimoji="0" lang="it-IT" sz="2000" b="1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  <a:defRPr/>
            </a:pPr>
            <a:endParaRPr kumimoji="0" lang="it-IT" sz="28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build="p" bldLvl="3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1"/>
          <p:cNvSpPr txBox="1">
            <a:spLocks noChangeArrowheads="1"/>
          </p:cNvSpPr>
          <p:nvPr/>
        </p:nvSpPr>
        <p:spPr bwMode="auto">
          <a:xfrm>
            <a:off x="422031" y="295422"/>
            <a:ext cx="8426547" cy="156966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Queste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classifiche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sono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relative ad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una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scuola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che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ha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avuto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il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“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coraggio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”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pubblicare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risultati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ed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è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una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delle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scuole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che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ottengono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mediamente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risultati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molto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buoni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,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sia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nelle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gare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individuali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sia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nelle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gare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a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squadre</a:t>
            </a:r>
            <a:endParaRPr lang="en-US" sz="2400" dirty="0" smtClean="0">
              <a:solidFill>
                <a:schemeClr val="tx2"/>
              </a:solidFill>
              <a:latin typeface="Andy" pitchFamily="66" charset="0"/>
            </a:endParaRPr>
          </a:p>
        </p:txBody>
      </p:sp>
      <p:sp>
        <p:nvSpPr>
          <p:cNvPr id="18" name="Segnaposto contenuto 2"/>
          <p:cNvSpPr txBox="1">
            <a:spLocks/>
          </p:cNvSpPr>
          <p:nvPr/>
        </p:nvSpPr>
        <p:spPr>
          <a:xfrm rot="10800000" flipV="1">
            <a:off x="516829" y="2464904"/>
            <a:ext cx="8070579" cy="3637722"/>
          </a:xfrm>
          <a:prstGeom prst="rect">
            <a:avLst/>
          </a:prstGeom>
        </p:spPr>
        <p:txBody>
          <a:bodyPr/>
          <a:lstStyle/>
          <a:p>
            <a:pPr marL="342900" lvl="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/>
              <a:buChar char="Ø"/>
            </a:pPr>
            <a:r>
              <a:rPr lang="it-IT" sz="2000" dirty="0" smtClean="0">
                <a:solidFill>
                  <a:srgbClr val="FF0000"/>
                </a:solidFill>
              </a:rPr>
              <a:t>PUNTI  TRIENNIO </a:t>
            </a:r>
            <a:r>
              <a:rPr lang="it-IT" sz="2000" b="1" dirty="0" smtClean="0"/>
              <a:t>96</a:t>
            </a:r>
            <a:r>
              <a:rPr lang="it-IT" sz="2000" dirty="0" smtClean="0"/>
              <a:t> </a:t>
            </a:r>
            <a:r>
              <a:rPr lang="it-IT" sz="2000" b="1" dirty="0" smtClean="0"/>
              <a:t>77</a:t>
            </a:r>
            <a:r>
              <a:rPr lang="it-IT" sz="2000" dirty="0" smtClean="0"/>
              <a:t> </a:t>
            </a:r>
            <a:r>
              <a:rPr lang="it-IT" sz="2000" b="1" dirty="0" smtClean="0"/>
              <a:t>73</a:t>
            </a:r>
            <a:r>
              <a:rPr lang="it-IT" sz="2000" dirty="0" smtClean="0"/>
              <a:t> </a:t>
            </a:r>
            <a:r>
              <a:rPr lang="it-IT" sz="2000" b="1" dirty="0" smtClean="0"/>
              <a:t>70</a:t>
            </a:r>
            <a:r>
              <a:rPr lang="it-IT" sz="2000" dirty="0" smtClean="0"/>
              <a:t> </a:t>
            </a:r>
            <a:r>
              <a:rPr lang="it-IT" sz="2000" b="1" dirty="0" smtClean="0"/>
              <a:t>69</a:t>
            </a:r>
            <a:r>
              <a:rPr lang="it-IT" sz="2000" dirty="0" smtClean="0"/>
              <a:t> </a:t>
            </a:r>
            <a:r>
              <a:rPr lang="it-IT" sz="2000" b="1" dirty="0" smtClean="0"/>
              <a:t>64</a:t>
            </a:r>
            <a:r>
              <a:rPr lang="it-IT" sz="2000" dirty="0" smtClean="0"/>
              <a:t> </a:t>
            </a:r>
            <a:r>
              <a:rPr lang="it-IT" sz="2000" b="1" dirty="0" smtClean="0"/>
              <a:t>63</a:t>
            </a:r>
            <a:r>
              <a:rPr lang="it-IT" sz="2000" dirty="0" smtClean="0"/>
              <a:t> </a:t>
            </a:r>
            <a:r>
              <a:rPr lang="it-IT" sz="2000" b="1" dirty="0" smtClean="0"/>
              <a:t>62</a:t>
            </a:r>
            <a:r>
              <a:rPr lang="it-IT" sz="2000" dirty="0" smtClean="0"/>
              <a:t> </a:t>
            </a:r>
            <a:r>
              <a:rPr lang="it-IT" sz="2000" b="1" dirty="0" smtClean="0"/>
              <a:t>61</a:t>
            </a:r>
            <a:r>
              <a:rPr lang="it-IT" sz="2000" dirty="0" smtClean="0"/>
              <a:t> </a:t>
            </a:r>
            <a:r>
              <a:rPr lang="it-IT" sz="2000" b="1" dirty="0" err="1" smtClean="0"/>
              <a:t>61</a:t>
            </a:r>
            <a:r>
              <a:rPr lang="it-IT" sz="2000" dirty="0" smtClean="0"/>
              <a:t> </a:t>
            </a:r>
            <a:r>
              <a:rPr lang="it-IT" sz="2000" b="1" dirty="0" smtClean="0"/>
              <a:t>60</a:t>
            </a:r>
            <a:r>
              <a:rPr lang="it-IT" sz="2000" dirty="0" smtClean="0"/>
              <a:t> </a:t>
            </a:r>
            <a:r>
              <a:rPr lang="it-IT" sz="2000" b="1" dirty="0" err="1" smtClean="0"/>
              <a:t>60</a:t>
            </a:r>
            <a:r>
              <a:rPr lang="it-IT" sz="2000" dirty="0" smtClean="0"/>
              <a:t> </a:t>
            </a:r>
            <a:r>
              <a:rPr lang="it-IT" sz="2000" b="1" dirty="0" err="1" smtClean="0"/>
              <a:t>60</a:t>
            </a:r>
            <a:r>
              <a:rPr lang="it-IT" sz="2000" dirty="0" smtClean="0"/>
              <a:t> </a:t>
            </a:r>
            <a:r>
              <a:rPr lang="it-IT" sz="2000" b="1" dirty="0" err="1" smtClean="0"/>
              <a:t>60</a:t>
            </a:r>
            <a:r>
              <a:rPr lang="it-IT" sz="2000" dirty="0" smtClean="0"/>
              <a:t> </a:t>
            </a:r>
            <a:r>
              <a:rPr lang="it-IT" sz="2000" b="1" dirty="0" smtClean="0"/>
              <a:t>58</a:t>
            </a:r>
            <a:r>
              <a:rPr lang="it-IT" sz="2000" dirty="0" smtClean="0"/>
              <a:t> </a:t>
            </a:r>
            <a:r>
              <a:rPr lang="it-IT" sz="2000" b="1" dirty="0" err="1" smtClean="0"/>
              <a:t>58</a:t>
            </a:r>
            <a:r>
              <a:rPr lang="it-IT" sz="2000" dirty="0" smtClean="0"/>
              <a:t> </a:t>
            </a:r>
            <a:r>
              <a:rPr lang="it-IT" sz="2000" b="1" dirty="0" smtClean="0"/>
              <a:t>56</a:t>
            </a:r>
            <a:r>
              <a:rPr lang="it-IT" sz="2000" dirty="0" smtClean="0"/>
              <a:t> </a:t>
            </a:r>
            <a:r>
              <a:rPr lang="it-IT" sz="2000" b="1" dirty="0" err="1" smtClean="0"/>
              <a:t>56</a:t>
            </a:r>
            <a:r>
              <a:rPr lang="it-IT" sz="2000" dirty="0" smtClean="0"/>
              <a:t> </a:t>
            </a:r>
            <a:r>
              <a:rPr lang="it-IT" sz="2000" b="1" dirty="0" smtClean="0"/>
              <a:t>54</a:t>
            </a:r>
            <a:r>
              <a:rPr lang="it-IT" sz="2000" dirty="0" smtClean="0"/>
              <a:t> </a:t>
            </a:r>
            <a:r>
              <a:rPr lang="it-IT" sz="2000" b="1" dirty="0" smtClean="0"/>
              <a:t>53</a:t>
            </a:r>
            <a:r>
              <a:rPr lang="it-IT" sz="2000" dirty="0" smtClean="0"/>
              <a:t> </a:t>
            </a:r>
            <a:r>
              <a:rPr lang="it-IT" sz="2000" b="1" dirty="0" err="1" smtClean="0"/>
              <a:t>53</a:t>
            </a:r>
            <a:r>
              <a:rPr lang="it-IT" sz="2000" dirty="0" smtClean="0"/>
              <a:t> </a:t>
            </a:r>
            <a:r>
              <a:rPr lang="it-IT" sz="2000" b="1" dirty="0" smtClean="0"/>
              <a:t>51</a:t>
            </a:r>
            <a:r>
              <a:rPr lang="it-IT" sz="2000" dirty="0" smtClean="0"/>
              <a:t> </a:t>
            </a:r>
            <a:r>
              <a:rPr lang="it-IT" sz="2000" b="1" dirty="0" err="1" smtClean="0"/>
              <a:t>51</a:t>
            </a:r>
            <a:r>
              <a:rPr lang="it-IT" sz="2000" dirty="0" smtClean="0"/>
              <a:t> </a:t>
            </a:r>
            <a:r>
              <a:rPr lang="it-IT" sz="2000" b="1" dirty="0" smtClean="0"/>
              <a:t>50</a:t>
            </a:r>
            <a:r>
              <a:rPr lang="it-IT" sz="2000" dirty="0" smtClean="0"/>
              <a:t> </a:t>
            </a:r>
            <a:r>
              <a:rPr lang="it-IT" sz="2000" b="1" dirty="0" err="1" smtClean="0"/>
              <a:t>50</a:t>
            </a:r>
            <a:r>
              <a:rPr lang="it-IT" sz="2000" dirty="0" smtClean="0"/>
              <a:t> </a:t>
            </a:r>
            <a:r>
              <a:rPr lang="it-IT" sz="2000" b="1" dirty="0" err="1" smtClean="0"/>
              <a:t>50</a:t>
            </a:r>
            <a:r>
              <a:rPr lang="it-IT" sz="2000" dirty="0" smtClean="0"/>
              <a:t> </a:t>
            </a:r>
            <a:r>
              <a:rPr lang="it-IT" sz="2000" b="1" dirty="0" smtClean="0"/>
              <a:t>48</a:t>
            </a:r>
            <a:r>
              <a:rPr lang="it-IT" sz="2000" dirty="0" smtClean="0"/>
              <a:t> </a:t>
            </a:r>
            <a:r>
              <a:rPr lang="it-IT" sz="2000" b="1" dirty="0" err="1" smtClean="0"/>
              <a:t>48</a:t>
            </a:r>
            <a:r>
              <a:rPr lang="it-IT" sz="2000" dirty="0" smtClean="0"/>
              <a:t> </a:t>
            </a:r>
            <a:r>
              <a:rPr lang="it-IT" sz="2000" b="1" dirty="0" err="1" smtClean="0"/>
              <a:t>48</a:t>
            </a:r>
            <a:r>
              <a:rPr lang="it-IT" sz="2000" dirty="0" smtClean="0"/>
              <a:t> </a:t>
            </a:r>
            <a:r>
              <a:rPr lang="it-IT" sz="2000" b="1" dirty="0" smtClean="0"/>
              <a:t>47</a:t>
            </a:r>
            <a:r>
              <a:rPr lang="it-IT" sz="2000" dirty="0" smtClean="0"/>
              <a:t> </a:t>
            </a:r>
            <a:r>
              <a:rPr lang="it-IT" sz="2000" b="1" dirty="0" err="1" smtClean="0"/>
              <a:t>47</a:t>
            </a:r>
            <a:r>
              <a:rPr lang="it-IT" sz="2000" dirty="0" smtClean="0"/>
              <a:t> </a:t>
            </a:r>
            <a:r>
              <a:rPr lang="it-IT" sz="2000" b="1" dirty="0" err="1" smtClean="0"/>
              <a:t>47</a:t>
            </a:r>
            <a:r>
              <a:rPr lang="it-IT" sz="2000" dirty="0" smtClean="0"/>
              <a:t> </a:t>
            </a:r>
            <a:r>
              <a:rPr lang="it-IT" sz="2000" b="1" dirty="0" smtClean="0"/>
              <a:t>46</a:t>
            </a:r>
            <a:r>
              <a:rPr lang="it-IT" sz="2000" dirty="0" smtClean="0"/>
              <a:t> </a:t>
            </a:r>
            <a:r>
              <a:rPr lang="it-IT" sz="2000" b="1" dirty="0" err="1" smtClean="0"/>
              <a:t>46</a:t>
            </a:r>
            <a:r>
              <a:rPr lang="it-IT" sz="2000" dirty="0" smtClean="0"/>
              <a:t> </a:t>
            </a:r>
            <a:r>
              <a:rPr lang="it-IT" sz="2000" b="1" dirty="0" smtClean="0"/>
              <a:t>45</a:t>
            </a:r>
            <a:r>
              <a:rPr lang="it-IT" sz="2000" dirty="0" smtClean="0"/>
              <a:t> </a:t>
            </a:r>
            <a:r>
              <a:rPr lang="it-IT" sz="2000" b="1" dirty="0" smtClean="0"/>
              <a:t>44</a:t>
            </a:r>
            <a:r>
              <a:rPr lang="it-IT" sz="2000" dirty="0" smtClean="0"/>
              <a:t> </a:t>
            </a:r>
            <a:r>
              <a:rPr lang="it-IT" sz="2000" b="1" dirty="0" smtClean="0"/>
              <a:t>43</a:t>
            </a:r>
            <a:r>
              <a:rPr lang="it-IT" sz="2000" dirty="0" smtClean="0"/>
              <a:t> </a:t>
            </a:r>
            <a:r>
              <a:rPr lang="it-IT" sz="2000" b="1" dirty="0" err="1" smtClean="0"/>
              <a:t>43</a:t>
            </a:r>
            <a:r>
              <a:rPr lang="it-IT" sz="2000" dirty="0" smtClean="0"/>
              <a:t> </a:t>
            </a:r>
            <a:r>
              <a:rPr lang="it-IT" sz="2000" b="1" dirty="0" smtClean="0"/>
              <a:t>42</a:t>
            </a:r>
            <a:r>
              <a:rPr lang="it-IT" sz="2000" dirty="0" smtClean="0"/>
              <a:t> </a:t>
            </a:r>
            <a:r>
              <a:rPr lang="it-IT" sz="2000" b="1" dirty="0" err="1" smtClean="0"/>
              <a:t>42</a:t>
            </a:r>
            <a:r>
              <a:rPr lang="it-IT" sz="2000" dirty="0" smtClean="0"/>
              <a:t> </a:t>
            </a:r>
            <a:r>
              <a:rPr lang="it-IT" sz="2000" b="1" dirty="0" smtClean="0"/>
              <a:t>41</a:t>
            </a:r>
            <a:r>
              <a:rPr lang="it-IT" sz="2000" dirty="0" smtClean="0"/>
              <a:t> </a:t>
            </a:r>
            <a:r>
              <a:rPr lang="it-IT" sz="2000" b="1" dirty="0" smtClean="0"/>
              <a:t>39</a:t>
            </a:r>
            <a:r>
              <a:rPr lang="it-IT" sz="2000" dirty="0" smtClean="0"/>
              <a:t> </a:t>
            </a:r>
            <a:r>
              <a:rPr lang="it-IT" sz="2000" b="1" dirty="0" smtClean="0"/>
              <a:t>38</a:t>
            </a:r>
            <a:r>
              <a:rPr lang="it-IT" sz="2000" dirty="0" smtClean="0"/>
              <a:t> </a:t>
            </a:r>
            <a:r>
              <a:rPr lang="it-IT" sz="2000" b="1" dirty="0" err="1" smtClean="0"/>
              <a:t>38</a:t>
            </a:r>
            <a:r>
              <a:rPr lang="it-IT" sz="2000" dirty="0" smtClean="0"/>
              <a:t> </a:t>
            </a:r>
            <a:r>
              <a:rPr lang="it-IT" sz="2000" b="1" dirty="0" smtClean="0"/>
              <a:t>37</a:t>
            </a:r>
            <a:r>
              <a:rPr lang="it-IT" sz="2000" dirty="0" smtClean="0"/>
              <a:t> </a:t>
            </a:r>
            <a:r>
              <a:rPr lang="it-IT" sz="2000" b="1" dirty="0" smtClean="0"/>
              <a:t>36</a:t>
            </a:r>
            <a:r>
              <a:rPr lang="it-IT" sz="2000" dirty="0" smtClean="0"/>
              <a:t> </a:t>
            </a:r>
            <a:r>
              <a:rPr lang="it-IT" sz="2000" b="1" dirty="0" smtClean="0"/>
              <a:t>35</a:t>
            </a:r>
            <a:r>
              <a:rPr lang="it-IT" sz="2000" dirty="0" smtClean="0"/>
              <a:t> </a:t>
            </a:r>
            <a:r>
              <a:rPr lang="it-IT" sz="2000" b="1" dirty="0" err="1" smtClean="0"/>
              <a:t>35</a:t>
            </a:r>
            <a:r>
              <a:rPr lang="it-IT" sz="2000" dirty="0" smtClean="0"/>
              <a:t> </a:t>
            </a:r>
            <a:r>
              <a:rPr lang="it-IT" sz="2000" b="1" dirty="0" smtClean="0"/>
              <a:t>31</a:t>
            </a:r>
            <a:r>
              <a:rPr lang="it-IT" sz="2000" dirty="0" smtClean="0"/>
              <a:t> </a:t>
            </a:r>
            <a:r>
              <a:rPr lang="it-IT" sz="2000" b="1" dirty="0" smtClean="0"/>
              <a:t>30</a:t>
            </a:r>
            <a:r>
              <a:rPr lang="it-IT" sz="2000" dirty="0" smtClean="0"/>
              <a:t> </a:t>
            </a:r>
            <a:r>
              <a:rPr lang="it-IT" sz="2000" b="1" dirty="0" err="1" smtClean="0"/>
              <a:t>30</a:t>
            </a:r>
            <a:r>
              <a:rPr lang="it-IT" sz="2000" dirty="0" smtClean="0"/>
              <a:t> </a:t>
            </a:r>
            <a:r>
              <a:rPr lang="it-IT" sz="2000" b="1" dirty="0" err="1" smtClean="0"/>
              <a:t>30</a:t>
            </a:r>
            <a:r>
              <a:rPr lang="it-IT" sz="2000" dirty="0" smtClean="0"/>
              <a:t> </a:t>
            </a:r>
            <a:r>
              <a:rPr lang="it-IT" sz="2000" b="1" dirty="0" smtClean="0"/>
              <a:t>26</a:t>
            </a:r>
            <a:r>
              <a:rPr lang="it-IT" sz="2000" dirty="0" smtClean="0"/>
              <a:t> </a:t>
            </a:r>
            <a:r>
              <a:rPr lang="it-IT" sz="2000" b="1" dirty="0" err="1" smtClean="0"/>
              <a:t>26</a:t>
            </a:r>
            <a:r>
              <a:rPr lang="it-IT" sz="2000" dirty="0" smtClean="0"/>
              <a:t> </a:t>
            </a:r>
            <a:r>
              <a:rPr lang="it-IT" sz="2000" b="1" dirty="0" smtClean="0"/>
              <a:t>24</a:t>
            </a:r>
            <a:r>
              <a:rPr lang="it-IT" sz="2000" dirty="0" smtClean="0"/>
              <a:t> </a:t>
            </a:r>
            <a:r>
              <a:rPr lang="it-IT" sz="2000" b="1" dirty="0" err="1" smtClean="0"/>
              <a:t>24</a:t>
            </a:r>
            <a:r>
              <a:rPr lang="it-IT" sz="2000" dirty="0" smtClean="0"/>
              <a:t>   </a:t>
            </a:r>
            <a:r>
              <a:rPr lang="it-IT" sz="2000" dirty="0" smtClean="0">
                <a:solidFill>
                  <a:srgbClr val="C00000"/>
                </a:solidFill>
              </a:rPr>
              <a:t>(il punteggio massimo è 100</a:t>
            </a:r>
            <a:r>
              <a:rPr lang="it-IT" sz="2000" dirty="0" smtClean="0">
                <a:solidFill>
                  <a:srgbClr val="C00000"/>
                </a:solidFill>
              </a:rPr>
              <a:t>)</a:t>
            </a:r>
          </a:p>
          <a:p>
            <a:pPr marL="342900" lvl="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/>
              <a:buChar char="Ø"/>
            </a:pPr>
            <a:endParaRPr kumimoji="0" lang="it-IT" sz="20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/>
              <a:buChar char="Ø"/>
            </a:pPr>
            <a:r>
              <a:rPr lang="it-IT" sz="2000" dirty="0" smtClean="0">
                <a:solidFill>
                  <a:srgbClr val="FF0000"/>
                </a:solidFill>
              </a:rPr>
              <a:t>PUNTI  BIENNIO </a:t>
            </a:r>
            <a:r>
              <a:rPr lang="it-IT" sz="2000" b="1" dirty="0" smtClean="0"/>
              <a:t>68</a:t>
            </a:r>
            <a:r>
              <a:rPr lang="it-IT" sz="2000" dirty="0" smtClean="0"/>
              <a:t> </a:t>
            </a:r>
            <a:r>
              <a:rPr lang="it-IT" sz="2000" b="1" dirty="0" smtClean="0"/>
              <a:t>65</a:t>
            </a:r>
            <a:r>
              <a:rPr lang="it-IT" sz="2000" dirty="0" smtClean="0"/>
              <a:t> </a:t>
            </a:r>
            <a:r>
              <a:rPr lang="it-IT" sz="2000" b="1" dirty="0" err="1" smtClean="0"/>
              <a:t>65</a:t>
            </a:r>
            <a:r>
              <a:rPr lang="it-IT" sz="2000" dirty="0" smtClean="0"/>
              <a:t> </a:t>
            </a:r>
            <a:r>
              <a:rPr lang="it-IT" sz="2000" b="1" dirty="0" smtClean="0"/>
              <a:t>64</a:t>
            </a:r>
            <a:r>
              <a:rPr lang="it-IT" sz="2000" dirty="0" smtClean="0"/>
              <a:t> </a:t>
            </a:r>
            <a:r>
              <a:rPr lang="it-IT" sz="2000" b="1" dirty="0" smtClean="0"/>
              <a:t>60</a:t>
            </a:r>
            <a:r>
              <a:rPr lang="it-IT" sz="2000" dirty="0" smtClean="0"/>
              <a:t> </a:t>
            </a:r>
            <a:r>
              <a:rPr lang="it-IT" sz="2000" b="1" dirty="0" err="1" smtClean="0"/>
              <a:t>60</a:t>
            </a:r>
            <a:r>
              <a:rPr lang="it-IT" sz="2000" dirty="0" smtClean="0"/>
              <a:t> </a:t>
            </a:r>
            <a:r>
              <a:rPr lang="it-IT" sz="2000" b="1" dirty="0" smtClean="0"/>
              <a:t>58</a:t>
            </a:r>
            <a:r>
              <a:rPr lang="it-IT" sz="2000" dirty="0" smtClean="0"/>
              <a:t> </a:t>
            </a:r>
            <a:r>
              <a:rPr lang="it-IT" sz="2000" b="1" dirty="0" err="1" smtClean="0"/>
              <a:t>58</a:t>
            </a:r>
            <a:r>
              <a:rPr lang="it-IT" sz="2000" dirty="0" smtClean="0"/>
              <a:t> </a:t>
            </a:r>
            <a:r>
              <a:rPr lang="it-IT" sz="2000" b="1" dirty="0" smtClean="0"/>
              <a:t>57</a:t>
            </a:r>
            <a:r>
              <a:rPr lang="it-IT" sz="2000" dirty="0" smtClean="0"/>
              <a:t> </a:t>
            </a:r>
            <a:r>
              <a:rPr lang="it-IT" sz="2000" b="1" dirty="0" err="1" smtClean="0"/>
              <a:t>57</a:t>
            </a:r>
            <a:r>
              <a:rPr lang="it-IT" sz="2000" dirty="0" smtClean="0"/>
              <a:t> </a:t>
            </a:r>
            <a:r>
              <a:rPr lang="it-IT" sz="2000" b="1" dirty="0" err="1" smtClean="0"/>
              <a:t>57</a:t>
            </a:r>
            <a:r>
              <a:rPr lang="it-IT" sz="2000" dirty="0" smtClean="0"/>
              <a:t> </a:t>
            </a:r>
            <a:r>
              <a:rPr lang="it-IT" sz="2000" b="1" dirty="0" smtClean="0"/>
              <a:t>55</a:t>
            </a:r>
            <a:r>
              <a:rPr lang="it-IT" sz="2000" dirty="0" smtClean="0"/>
              <a:t> </a:t>
            </a:r>
            <a:r>
              <a:rPr lang="it-IT" sz="2000" b="1" dirty="0" err="1" smtClean="0"/>
              <a:t>55</a:t>
            </a:r>
            <a:r>
              <a:rPr lang="it-IT" sz="2000" dirty="0" smtClean="0"/>
              <a:t> </a:t>
            </a:r>
            <a:r>
              <a:rPr lang="it-IT" sz="2000" b="1" dirty="0" smtClean="0"/>
              <a:t>53</a:t>
            </a:r>
            <a:r>
              <a:rPr lang="it-IT" sz="2000" dirty="0" smtClean="0"/>
              <a:t> </a:t>
            </a:r>
            <a:r>
              <a:rPr lang="it-IT" sz="2000" b="1" dirty="0" smtClean="0"/>
              <a:t>52</a:t>
            </a:r>
            <a:r>
              <a:rPr lang="it-IT" sz="2000" dirty="0" smtClean="0"/>
              <a:t> </a:t>
            </a:r>
            <a:r>
              <a:rPr lang="it-IT" sz="2000" b="1" dirty="0" smtClean="0"/>
              <a:t>50</a:t>
            </a:r>
            <a:r>
              <a:rPr lang="it-IT" sz="2000" dirty="0" smtClean="0"/>
              <a:t> </a:t>
            </a:r>
            <a:r>
              <a:rPr lang="it-IT" sz="2000" b="1" dirty="0" err="1" smtClean="0"/>
              <a:t>50</a:t>
            </a:r>
            <a:r>
              <a:rPr lang="it-IT" sz="2000" dirty="0" smtClean="0"/>
              <a:t> </a:t>
            </a:r>
            <a:r>
              <a:rPr lang="it-IT" sz="2000" b="1" dirty="0" err="1" smtClean="0"/>
              <a:t>50</a:t>
            </a:r>
            <a:r>
              <a:rPr lang="it-IT" sz="2000" dirty="0" smtClean="0"/>
              <a:t> </a:t>
            </a:r>
            <a:r>
              <a:rPr lang="it-IT" sz="2000" b="1" dirty="0" err="1" smtClean="0"/>
              <a:t>50</a:t>
            </a:r>
            <a:r>
              <a:rPr lang="it-IT" sz="2000" dirty="0" smtClean="0"/>
              <a:t> </a:t>
            </a:r>
            <a:r>
              <a:rPr lang="it-IT" sz="2000" b="1" dirty="0" err="1" smtClean="0"/>
              <a:t>50</a:t>
            </a:r>
            <a:r>
              <a:rPr lang="it-IT" sz="2000" dirty="0" smtClean="0"/>
              <a:t> </a:t>
            </a:r>
            <a:r>
              <a:rPr lang="it-IT" sz="2000" b="1" dirty="0" smtClean="0"/>
              <a:t>49</a:t>
            </a:r>
            <a:r>
              <a:rPr lang="it-IT" sz="2000" dirty="0" smtClean="0"/>
              <a:t> </a:t>
            </a:r>
            <a:r>
              <a:rPr lang="it-IT" sz="2000" b="1" dirty="0" smtClean="0"/>
              <a:t>48</a:t>
            </a:r>
            <a:r>
              <a:rPr lang="it-IT" sz="2000" dirty="0" smtClean="0"/>
              <a:t> </a:t>
            </a:r>
            <a:r>
              <a:rPr lang="it-IT" sz="2000" b="1" dirty="0" err="1" smtClean="0"/>
              <a:t>48</a:t>
            </a:r>
            <a:r>
              <a:rPr lang="it-IT" sz="2000" dirty="0" smtClean="0"/>
              <a:t> </a:t>
            </a:r>
            <a:r>
              <a:rPr lang="it-IT" sz="2000" b="1" dirty="0" err="1" smtClean="0"/>
              <a:t>48</a:t>
            </a:r>
            <a:r>
              <a:rPr lang="it-IT" sz="2000" dirty="0" smtClean="0"/>
              <a:t> </a:t>
            </a:r>
            <a:r>
              <a:rPr lang="it-IT" sz="2000" b="1" dirty="0" smtClean="0"/>
              <a:t>47</a:t>
            </a:r>
            <a:r>
              <a:rPr lang="it-IT" sz="2000" dirty="0" smtClean="0"/>
              <a:t> </a:t>
            </a:r>
            <a:r>
              <a:rPr lang="it-IT" sz="2000" b="1" dirty="0" smtClean="0"/>
              <a:t>46</a:t>
            </a:r>
            <a:r>
              <a:rPr lang="it-IT" sz="2000" dirty="0" smtClean="0"/>
              <a:t> </a:t>
            </a:r>
            <a:r>
              <a:rPr lang="it-IT" sz="2000" b="1" dirty="0" err="1" smtClean="0"/>
              <a:t>46</a:t>
            </a:r>
            <a:r>
              <a:rPr lang="it-IT" sz="2000" dirty="0" smtClean="0"/>
              <a:t> </a:t>
            </a:r>
            <a:r>
              <a:rPr lang="it-IT" sz="2000" b="1" dirty="0" smtClean="0"/>
              <a:t>45</a:t>
            </a:r>
            <a:r>
              <a:rPr lang="it-IT" sz="2000" dirty="0" smtClean="0"/>
              <a:t> </a:t>
            </a:r>
            <a:r>
              <a:rPr lang="it-IT" sz="2000" b="1" dirty="0" err="1" smtClean="0"/>
              <a:t>45</a:t>
            </a:r>
            <a:r>
              <a:rPr lang="it-IT" sz="2000" dirty="0" smtClean="0"/>
              <a:t> </a:t>
            </a:r>
            <a:r>
              <a:rPr lang="it-IT" sz="2000" b="1" dirty="0" err="1" smtClean="0"/>
              <a:t>45</a:t>
            </a:r>
            <a:r>
              <a:rPr lang="it-IT" sz="2000" dirty="0" smtClean="0"/>
              <a:t> </a:t>
            </a:r>
            <a:r>
              <a:rPr lang="it-IT" sz="2000" b="1" dirty="0" err="1" smtClean="0"/>
              <a:t>45</a:t>
            </a:r>
            <a:r>
              <a:rPr lang="it-IT" sz="2000" dirty="0" smtClean="0"/>
              <a:t> </a:t>
            </a:r>
            <a:r>
              <a:rPr lang="it-IT" sz="2000" b="1" dirty="0" err="1" smtClean="0"/>
              <a:t>45</a:t>
            </a:r>
            <a:r>
              <a:rPr lang="it-IT" sz="2000" dirty="0" smtClean="0"/>
              <a:t> </a:t>
            </a:r>
            <a:r>
              <a:rPr lang="it-IT" sz="2000" b="1" dirty="0" err="1" smtClean="0"/>
              <a:t>45</a:t>
            </a:r>
            <a:r>
              <a:rPr lang="it-IT" sz="2000" dirty="0" smtClean="0"/>
              <a:t> </a:t>
            </a:r>
            <a:r>
              <a:rPr lang="it-IT" sz="2000" b="1" dirty="0" smtClean="0"/>
              <a:t>44</a:t>
            </a:r>
            <a:r>
              <a:rPr lang="it-IT" sz="2000" dirty="0" smtClean="0"/>
              <a:t> </a:t>
            </a:r>
            <a:r>
              <a:rPr lang="it-IT" sz="2000" b="1" dirty="0" err="1" smtClean="0"/>
              <a:t>44</a:t>
            </a:r>
            <a:r>
              <a:rPr lang="it-IT" sz="2000" dirty="0" smtClean="0"/>
              <a:t> </a:t>
            </a:r>
            <a:r>
              <a:rPr lang="it-IT" sz="2000" b="1" dirty="0" smtClean="0"/>
              <a:t>43</a:t>
            </a:r>
            <a:r>
              <a:rPr lang="it-IT" sz="2000" dirty="0" smtClean="0"/>
              <a:t> </a:t>
            </a:r>
            <a:r>
              <a:rPr lang="it-IT" sz="2000" b="1" dirty="0" err="1" smtClean="0"/>
              <a:t>43</a:t>
            </a:r>
            <a:r>
              <a:rPr lang="it-IT" sz="2000" dirty="0" smtClean="0"/>
              <a:t> </a:t>
            </a:r>
            <a:r>
              <a:rPr lang="it-IT" sz="2000" b="1" dirty="0" err="1" smtClean="0"/>
              <a:t>43</a:t>
            </a:r>
            <a:r>
              <a:rPr lang="it-IT" sz="2000" dirty="0" smtClean="0"/>
              <a:t> </a:t>
            </a:r>
            <a:r>
              <a:rPr lang="it-IT" sz="2000" b="1" dirty="0" err="1" smtClean="0"/>
              <a:t>43</a:t>
            </a:r>
            <a:r>
              <a:rPr lang="it-IT" sz="2000" dirty="0" smtClean="0"/>
              <a:t> </a:t>
            </a:r>
            <a:r>
              <a:rPr lang="it-IT" sz="2000" b="1" dirty="0" smtClean="0"/>
              <a:t>42</a:t>
            </a:r>
            <a:r>
              <a:rPr lang="it-IT" sz="2000" dirty="0" smtClean="0"/>
              <a:t> </a:t>
            </a:r>
            <a:r>
              <a:rPr lang="it-IT" sz="2000" b="1" dirty="0" err="1" smtClean="0"/>
              <a:t>42</a:t>
            </a:r>
            <a:r>
              <a:rPr lang="it-IT" sz="2000" dirty="0" smtClean="0"/>
              <a:t> </a:t>
            </a:r>
            <a:r>
              <a:rPr lang="it-IT" sz="2000" b="1" dirty="0" err="1" smtClean="0"/>
              <a:t>42</a:t>
            </a:r>
            <a:r>
              <a:rPr lang="it-IT" sz="2000" dirty="0" smtClean="0"/>
              <a:t> </a:t>
            </a:r>
            <a:r>
              <a:rPr lang="it-IT" sz="2000" b="1" dirty="0" smtClean="0"/>
              <a:t>41</a:t>
            </a:r>
            <a:r>
              <a:rPr lang="it-IT" sz="2000" dirty="0" smtClean="0"/>
              <a:t> </a:t>
            </a:r>
            <a:r>
              <a:rPr lang="it-IT" sz="2000" b="1" dirty="0" err="1" smtClean="0"/>
              <a:t>41</a:t>
            </a:r>
            <a:r>
              <a:rPr lang="it-IT" sz="2000" dirty="0" smtClean="0"/>
              <a:t> </a:t>
            </a:r>
            <a:r>
              <a:rPr lang="it-IT" sz="2000" b="1" dirty="0" smtClean="0"/>
              <a:t>40</a:t>
            </a:r>
            <a:r>
              <a:rPr lang="it-IT" sz="2000" dirty="0" smtClean="0"/>
              <a:t> </a:t>
            </a:r>
            <a:r>
              <a:rPr lang="it-IT" sz="2000" b="1" dirty="0" err="1" smtClean="0"/>
              <a:t>40</a:t>
            </a:r>
            <a:r>
              <a:rPr lang="it-IT" sz="2000" dirty="0" smtClean="0"/>
              <a:t> </a:t>
            </a:r>
            <a:r>
              <a:rPr lang="it-IT" sz="2000" b="1" dirty="0" err="1" smtClean="0"/>
              <a:t>40</a:t>
            </a:r>
            <a:r>
              <a:rPr lang="it-IT" sz="2000" dirty="0" smtClean="0"/>
              <a:t> </a:t>
            </a:r>
            <a:r>
              <a:rPr lang="it-IT" sz="2000" b="1" dirty="0" err="1" smtClean="0"/>
              <a:t>40</a:t>
            </a:r>
            <a:r>
              <a:rPr lang="it-IT" sz="2000" dirty="0" smtClean="0"/>
              <a:t> </a:t>
            </a:r>
            <a:r>
              <a:rPr lang="it-IT" sz="2000" b="1" dirty="0" err="1" smtClean="0"/>
              <a:t>40</a:t>
            </a:r>
            <a:r>
              <a:rPr lang="it-IT" sz="2000" dirty="0" smtClean="0"/>
              <a:t> </a:t>
            </a:r>
            <a:r>
              <a:rPr lang="it-IT" sz="2000" b="1" dirty="0" smtClean="0"/>
              <a:t>39</a:t>
            </a:r>
            <a:r>
              <a:rPr lang="it-IT" sz="2000" dirty="0" smtClean="0"/>
              <a:t> </a:t>
            </a:r>
            <a:r>
              <a:rPr lang="it-IT" sz="2000" b="1" dirty="0" err="1" smtClean="0"/>
              <a:t>39</a:t>
            </a:r>
            <a:r>
              <a:rPr lang="it-IT" sz="2000" dirty="0" smtClean="0"/>
              <a:t> </a:t>
            </a:r>
            <a:r>
              <a:rPr lang="it-IT" sz="2000" b="1" dirty="0" smtClean="0"/>
              <a:t>38</a:t>
            </a:r>
            <a:r>
              <a:rPr lang="it-IT" sz="2000" dirty="0" smtClean="0"/>
              <a:t> </a:t>
            </a:r>
            <a:r>
              <a:rPr lang="it-IT" sz="2000" b="1" dirty="0" smtClean="0"/>
              <a:t>37</a:t>
            </a:r>
            <a:r>
              <a:rPr lang="it-IT" sz="2000" dirty="0" smtClean="0"/>
              <a:t> </a:t>
            </a:r>
            <a:r>
              <a:rPr lang="it-IT" sz="2000" b="1" dirty="0" err="1" smtClean="0"/>
              <a:t>37</a:t>
            </a:r>
            <a:r>
              <a:rPr lang="it-IT" sz="2000" dirty="0" smtClean="0"/>
              <a:t> </a:t>
            </a:r>
            <a:r>
              <a:rPr lang="it-IT" sz="2000" b="1" dirty="0" smtClean="0"/>
              <a:t>36</a:t>
            </a:r>
            <a:r>
              <a:rPr lang="it-IT" sz="2000" dirty="0" smtClean="0"/>
              <a:t> </a:t>
            </a:r>
            <a:r>
              <a:rPr lang="it-IT" sz="2000" b="1" dirty="0" err="1" smtClean="0"/>
              <a:t>36</a:t>
            </a:r>
            <a:r>
              <a:rPr lang="it-IT" sz="2000" dirty="0" smtClean="0"/>
              <a:t> </a:t>
            </a:r>
            <a:r>
              <a:rPr lang="it-IT" sz="2000" b="1" dirty="0" err="1" smtClean="0"/>
              <a:t>36</a:t>
            </a:r>
            <a:r>
              <a:rPr lang="it-IT" sz="2000" dirty="0" smtClean="0"/>
              <a:t> </a:t>
            </a:r>
            <a:r>
              <a:rPr lang="it-IT" sz="2000" b="1" dirty="0" smtClean="0"/>
              <a:t>35</a:t>
            </a:r>
            <a:r>
              <a:rPr lang="it-IT" sz="2000" dirty="0" smtClean="0"/>
              <a:t> </a:t>
            </a:r>
            <a:r>
              <a:rPr lang="it-IT" sz="2000" b="1" dirty="0" err="1" smtClean="0"/>
              <a:t>35</a:t>
            </a:r>
            <a:r>
              <a:rPr lang="it-IT" sz="2000" dirty="0" smtClean="0"/>
              <a:t> </a:t>
            </a:r>
            <a:r>
              <a:rPr lang="it-IT" sz="2000" b="1" dirty="0" err="1" smtClean="0"/>
              <a:t>35</a:t>
            </a:r>
            <a:r>
              <a:rPr lang="it-IT" sz="2000" dirty="0" smtClean="0"/>
              <a:t> </a:t>
            </a:r>
            <a:r>
              <a:rPr lang="it-IT" sz="2000" b="1" dirty="0" err="1" smtClean="0"/>
              <a:t>35</a:t>
            </a:r>
            <a:r>
              <a:rPr lang="it-IT" sz="2000" dirty="0" smtClean="0"/>
              <a:t> </a:t>
            </a:r>
            <a:r>
              <a:rPr lang="it-IT" sz="2000" b="1" dirty="0" smtClean="0"/>
              <a:t>34</a:t>
            </a:r>
            <a:r>
              <a:rPr lang="it-IT" sz="2000" dirty="0" smtClean="0"/>
              <a:t> </a:t>
            </a:r>
            <a:r>
              <a:rPr lang="it-IT" sz="2000" b="1" dirty="0" err="1" smtClean="0"/>
              <a:t>34</a:t>
            </a:r>
            <a:r>
              <a:rPr lang="it-IT" sz="2000" dirty="0" smtClean="0"/>
              <a:t> </a:t>
            </a:r>
            <a:r>
              <a:rPr lang="it-IT" sz="2000" b="1" dirty="0" smtClean="0"/>
              <a:t>33</a:t>
            </a:r>
            <a:r>
              <a:rPr lang="it-IT" sz="2000" dirty="0" smtClean="0"/>
              <a:t> </a:t>
            </a:r>
            <a:r>
              <a:rPr lang="it-IT" sz="2000" b="1" dirty="0" err="1" smtClean="0"/>
              <a:t>33</a:t>
            </a:r>
            <a:r>
              <a:rPr lang="it-IT" sz="2000" dirty="0" smtClean="0"/>
              <a:t> </a:t>
            </a:r>
            <a:r>
              <a:rPr lang="it-IT" sz="2000" b="1" dirty="0" err="1" smtClean="0"/>
              <a:t>33</a:t>
            </a:r>
            <a:r>
              <a:rPr lang="it-IT" sz="2000" dirty="0" smtClean="0"/>
              <a:t> </a:t>
            </a:r>
            <a:r>
              <a:rPr lang="it-IT" sz="2000" b="1" dirty="0" smtClean="0"/>
              <a:t>32</a:t>
            </a:r>
            <a:r>
              <a:rPr lang="it-IT" sz="2000" dirty="0" smtClean="0"/>
              <a:t> </a:t>
            </a:r>
            <a:r>
              <a:rPr lang="it-IT" sz="2000" b="1" dirty="0" err="1" smtClean="0"/>
              <a:t>32</a:t>
            </a:r>
            <a:r>
              <a:rPr lang="it-IT" sz="2000" dirty="0" smtClean="0"/>
              <a:t> </a:t>
            </a:r>
            <a:r>
              <a:rPr lang="it-IT" sz="2000" b="1" dirty="0" smtClean="0"/>
              <a:t>31</a:t>
            </a:r>
            <a:r>
              <a:rPr lang="it-IT" sz="2000" dirty="0" smtClean="0"/>
              <a:t> </a:t>
            </a:r>
            <a:r>
              <a:rPr lang="it-IT" sz="2000" b="1" dirty="0" smtClean="0"/>
              <a:t>30</a:t>
            </a:r>
            <a:r>
              <a:rPr lang="it-IT" sz="2000" dirty="0" smtClean="0"/>
              <a:t> </a:t>
            </a:r>
            <a:r>
              <a:rPr lang="it-IT" sz="2000" b="1" dirty="0" err="1" smtClean="0"/>
              <a:t>30</a:t>
            </a:r>
            <a:r>
              <a:rPr lang="it-IT" sz="2000" dirty="0" smtClean="0"/>
              <a:t> </a:t>
            </a:r>
            <a:r>
              <a:rPr lang="it-IT" sz="2000" b="1" dirty="0" err="1" smtClean="0"/>
              <a:t>30</a:t>
            </a:r>
            <a:r>
              <a:rPr lang="it-IT" sz="2000" dirty="0" smtClean="0"/>
              <a:t> </a:t>
            </a:r>
            <a:r>
              <a:rPr lang="it-IT" sz="2000" b="1" dirty="0" err="1" smtClean="0"/>
              <a:t>30</a:t>
            </a:r>
            <a:r>
              <a:rPr lang="it-IT" sz="2000" dirty="0" smtClean="0"/>
              <a:t> </a:t>
            </a:r>
            <a:r>
              <a:rPr lang="it-IT" sz="2000" b="1" dirty="0" smtClean="0"/>
              <a:t>29</a:t>
            </a:r>
            <a:r>
              <a:rPr lang="it-IT" sz="2000" dirty="0" smtClean="0"/>
              <a:t> </a:t>
            </a:r>
            <a:r>
              <a:rPr lang="it-IT" sz="2000" b="1" dirty="0" err="1" smtClean="0"/>
              <a:t>29</a:t>
            </a:r>
            <a:r>
              <a:rPr lang="it-IT" sz="2000" dirty="0" smtClean="0"/>
              <a:t> </a:t>
            </a:r>
            <a:r>
              <a:rPr lang="it-IT" sz="2000" b="1" dirty="0" smtClean="0"/>
              <a:t>28</a:t>
            </a:r>
            <a:r>
              <a:rPr lang="it-IT" sz="2000" dirty="0" smtClean="0"/>
              <a:t> </a:t>
            </a:r>
            <a:r>
              <a:rPr lang="it-IT" sz="2000" b="1" dirty="0" err="1" smtClean="0"/>
              <a:t>28</a:t>
            </a:r>
            <a:r>
              <a:rPr lang="it-IT" sz="2000" dirty="0" smtClean="0"/>
              <a:t> </a:t>
            </a:r>
            <a:r>
              <a:rPr lang="it-IT" sz="2000" b="1" dirty="0" smtClean="0"/>
              <a:t>25</a:t>
            </a:r>
            <a:r>
              <a:rPr lang="it-IT" sz="2000" dirty="0" smtClean="0"/>
              <a:t> </a:t>
            </a:r>
            <a:r>
              <a:rPr lang="it-IT" sz="2000" b="1" dirty="0" smtClean="0"/>
              <a:t>23</a:t>
            </a:r>
            <a:r>
              <a:rPr lang="it-IT" sz="2000" dirty="0" smtClean="0"/>
              <a:t> </a:t>
            </a:r>
            <a:r>
              <a:rPr lang="it-IT" sz="2000" b="1" dirty="0" err="1" smtClean="0"/>
              <a:t>23</a:t>
            </a:r>
            <a:r>
              <a:rPr lang="it-IT" sz="2000" dirty="0" smtClean="0"/>
              <a:t> </a:t>
            </a:r>
            <a:r>
              <a:rPr lang="it-IT" sz="2000" b="1" dirty="0" smtClean="0"/>
              <a:t>20</a:t>
            </a:r>
            <a:r>
              <a:rPr lang="it-IT" sz="2000" dirty="0" smtClean="0"/>
              <a:t> </a:t>
            </a:r>
            <a:r>
              <a:rPr lang="it-IT" sz="2000" b="1" dirty="0" smtClean="0"/>
              <a:t>18</a:t>
            </a:r>
            <a:r>
              <a:rPr lang="it-IT" sz="2000" dirty="0" smtClean="0"/>
              <a:t> </a:t>
            </a:r>
            <a:r>
              <a:rPr lang="it-IT" sz="2000" b="1" dirty="0" smtClean="0"/>
              <a:t>17</a:t>
            </a:r>
            <a:r>
              <a:rPr lang="it-IT" sz="2000" dirty="0" smtClean="0"/>
              <a:t> </a:t>
            </a:r>
            <a:r>
              <a:rPr lang="it-IT" sz="2000" b="1" dirty="0" smtClean="0"/>
              <a:t>15</a:t>
            </a:r>
            <a:r>
              <a:rPr lang="it-IT" sz="2000" dirty="0" smtClean="0"/>
              <a:t> </a:t>
            </a:r>
            <a:r>
              <a:rPr lang="it-IT" sz="2000" b="1" dirty="0" err="1" smtClean="0"/>
              <a:t>15</a:t>
            </a:r>
            <a:r>
              <a:rPr lang="it-IT" sz="2000" dirty="0" smtClean="0"/>
              <a:t> </a:t>
            </a:r>
            <a:r>
              <a:rPr lang="it-IT" sz="2000" b="1" dirty="0" smtClean="0"/>
              <a:t>12</a:t>
            </a:r>
            <a:r>
              <a:rPr lang="it-IT" sz="2000" dirty="0" smtClean="0"/>
              <a:t> </a:t>
            </a:r>
            <a:endParaRPr lang="it-IT" sz="2000" dirty="0" smtClean="0"/>
          </a:p>
          <a:p>
            <a:pPr marL="342900" lvl="0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/>
              <a:buChar char="Ø"/>
            </a:pPr>
            <a:r>
              <a:rPr lang="it-IT" sz="2000" dirty="0" smtClean="0">
                <a:solidFill>
                  <a:srgbClr val="C00000"/>
                </a:solidFill>
              </a:rPr>
              <a:t>(</a:t>
            </a:r>
            <a:r>
              <a:rPr lang="it-IT" sz="2000" dirty="0" smtClean="0">
                <a:solidFill>
                  <a:srgbClr val="C00000"/>
                </a:solidFill>
              </a:rPr>
              <a:t>il punteggio massimo è </a:t>
            </a:r>
            <a:r>
              <a:rPr lang="it-IT" sz="2000" dirty="0" smtClean="0">
                <a:solidFill>
                  <a:srgbClr val="C00000"/>
                </a:solidFill>
              </a:rPr>
              <a:t>8</a:t>
            </a:r>
            <a:r>
              <a:rPr lang="it-IT" sz="2000" dirty="0" smtClean="0">
                <a:solidFill>
                  <a:srgbClr val="C00000"/>
                </a:solidFill>
              </a:rPr>
              <a:t>0</a:t>
            </a:r>
            <a:r>
              <a:rPr lang="it-IT" sz="2000" dirty="0" smtClean="0">
                <a:solidFill>
                  <a:srgbClr val="C00000"/>
                </a:solidFill>
              </a:rPr>
              <a:t>)</a:t>
            </a:r>
            <a:endParaRPr kumimoji="0" lang="it-IT" sz="2000" b="0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1"/>
          <p:cNvSpPr txBox="1">
            <a:spLocks noChangeArrowheads="1"/>
          </p:cNvSpPr>
          <p:nvPr/>
        </p:nvSpPr>
        <p:spPr bwMode="auto">
          <a:xfrm>
            <a:off x="422031" y="295422"/>
            <a:ext cx="8426547" cy="193899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Andrea,Beatrice,Chiara,Davide,Enea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e Federico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sono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molto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amici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.</a:t>
            </a:r>
          </a:p>
          <a:p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La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loro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età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media è 14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anni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.</a:t>
            </a:r>
          </a:p>
          <a:p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Se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si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uniscono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3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amici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Enea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,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l’età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media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dell’intero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gruppo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diventa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16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anni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.</a:t>
            </a:r>
          </a:p>
          <a:p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Qual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è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l’età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media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degli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amici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Enea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?</a:t>
            </a:r>
            <a:endParaRPr lang="en-US" sz="2400" dirty="0">
              <a:solidFill>
                <a:schemeClr val="tx2"/>
              </a:solidFill>
              <a:latin typeface="Andy" pitchFamily="66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27966" y="2339517"/>
            <a:ext cx="8079930" cy="787791"/>
          </a:xfrm>
          <a:prstGeom prst="rect">
            <a:avLst/>
          </a:prstGeom>
        </p:spPr>
        <p:txBody>
          <a:bodyPr/>
          <a:lstStyle/>
          <a:p>
            <a:pPr marL="34290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lang="it-IT" sz="2800" b="1" kern="0" dirty="0" smtClean="0">
                <a:solidFill>
                  <a:srgbClr val="FF0000"/>
                </a:solidFill>
                <a:latin typeface="+mn-lt"/>
              </a:rPr>
              <a:t>Provate a rispondere voi !!</a:t>
            </a:r>
          </a:p>
          <a:p>
            <a:pPr marL="34290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None/>
              <a:tabLst/>
              <a:defRPr/>
            </a:pPr>
            <a:r>
              <a:rPr kumimoji="0" lang="it-IT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cs typeface="Times New Roman" charset="0"/>
              </a:rPr>
              <a:t>Solo per capire meglio la difficoltà</a:t>
            </a: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charset="0"/>
              <a:cs typeface="Times New Roman" charset="0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  <a:defRPr/>
            </a:pPr>
            <a:endParaRPr kumimoji="0" lang="it-IT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lang="it-IT" sz="2000" b="1" kern="0" dirty="0" smtClean="0">
                <a:solidFill>
                  <a:srgbClr val="C00000"/>
                </a:solidFill>
                <a:latin typeface="+mn-lt"/>
              </a:rPr>
              <a:t> Agli alunni del  biennio vengono assegnate 16 domande in due ore (quindi meno di otto minuti a domanda)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lang="it-IT" sz="2000" b="1" kern="0" dirty="0" smtClean="0">
                <a:solidFill>
                  <a:srgbClr val="C00000"/>
                </a:solidFill>
                <a:latin typeface="+mn-lt"/>
              </a:rPr>
              <a:t>Agli alunni del triennio , invece, vengono assegnate 20 domande in due ore (quindi 6 minuti a domanda)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r>
              <a:rPr lang="it-IT" sz="2000" b="1" kern="0" dirty="0" smtClean="0">
                <a:solidFill>
                  <a:srgbClr val="C00000"/>
                </a:solidFill>
                <a:latin typeface="+mn-lt"/>
              </a:rPr>
              <a:t>Questa domanda (con dati diversi) era presente nei testi di entrambe le categorie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endParaRPr lang="it-IT" sz="2000" b="1" kern="0" dirty="0" smtClean="0">
              <a:solidFill>
                <a:srgbClr val="C00000"/>
              </a:solidFill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endParaRPr lang="it-IT" sz="2000" b="1" kern="0" dirty="0" smtClean="0">
              <a:solidFill>
                <a:srgbClr val="C00000"/>
              </a:solidFill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endParaRPr kumimoji="0" lang="it-IT" sz="2000" b="1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  <a:defRPr/>
            </a:pPr>
            <a:endParaRPr kumimoji="0" lang="it-IT" sz="2000" b="1" i="0" u="none" strike="noStrike" kern="0" cap="none" spc="0" normalizeH="0" baseline="0" noProof="0" dirty="0" smtClean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None/>
              <a:tabLst/>
              <a:defRPr/>
            </a:pPr>
            <a:endParaRPr kumimoji="0" lang="it-IT" sz="28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bldLvl="3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1"/>
          <p:cNvSpPr txBox="1">
            <a:spLocks noChangeArrowheads="1"/>
          </p:cNvSpPr>
          <p:nvPr/>
        </p:nvSpPr>
        <p:spPr bwMode="auto">
          <a:xfrm>
            <a:off x="422031" y="295422"/>
            <a:ext cx="8426547" cy="193899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Andrea,Beatrice,Chiara,Davide,Enea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e Federico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sono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molto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amici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.</a:t>
            </a:r>
          </a:p>
          <a:p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La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loro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età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media è 14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anni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.</a:t>
            </a:r>
          </a:p>
          <a:p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Se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si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uniscono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3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amici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Enea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,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l’età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media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dell’intero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gruppo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diventa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16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anni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.</a:t>
            </a:r>
          </a:p>
          <a:p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Qual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è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l’età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media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degli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amici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di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400" dirty="0" err="1" smtClean="0">
                <a:solidFill>
                  <a:schemeClr val="tx2"/>
                </a:solidFill>
                <a:latin typeface="Andy" pitchFamily="66" charset="0"/>
              </a:rPr>
              <a:t>Enea</a:t>
            </a:r>
            <a:r>
              <a:rPr lang="en-US" sz="2400" dirty="0" smtClean="0">
                <a:solidFill>
                  <a:schemeClr val="tx2"/>
                </a:solidFill>
                <a:latin typeface="Andy" pitchFamily="66" charset="0"/>
              </a:rPr>
              <a:t> ?</a:t>
            </a:r>
            <a:endParaRPr lang="en-US" sz="2400" dirty="0">
              <a:solidFill>
                <a:schemeClr val="tx2"/>
              </a:solidFill>
              <a:latin typeface="Andy" pitchFamily="66" charset="0"/>
            </a:endParaRPr>
          </a:p>
        </p:txBody>
      </p:sp>
      <p:graphicFrame>
        <p:nvGraphicFramePr>
          <p:cNvPr id="81939" name="Object 19"/>
          <p:cNvGraphicFramePr>
            <a:graphicFrameLocks noChangeAspect="1"/>
          </p:cNvGraphicFramePr>
          <p:nvPr/>
        </p:nvGraphicFramePr>
        <p:xfrm>
          <a:off x="2882347" y="3140765"/>
          <a:ext cx="1114425" cy="390525"/>
        </p:xfrm>
        <a:graphic>
          <a:graphicData uri="http://schemas.openxmlformats.org/presentationml/2006/ole">
            <p:oleObj spid="_x0000_s81939" name="Equazione" r:id="rId3" imgW="1117115" imgH="393529" progId="Equation.3">
              <p:embed/>
            </p:oleObj>
          </a:graphicData>
        </a:graphic>
      </p:graphicFrame>
      <p:graphicFrame>
        <p:nvGraphicFramePr>
          <p:cNvPr id="81938" name="Object 18"/>
          <p:cNvGraphicFramePr>
            <a:graphicFrameLocks noChangeAspect="1"/>
          </p:cNvGraphicFramePr>
          <p:nvPr/>
        </p:nvGraphicFramePr>
        <p:xfrm>
          <a:off x="2723322" y="3769830"/>
          <a:ext cx="1600200" cy="390525"/>
        </p:xfrm>
        <a:graphic>
          <a:graphicData uri="http://schemas.openxmlformats.org/presentationml/2006/ole">
            <p:oleObj spid="_x0000_s81938" name="Equazione" r:id="rId4" imgW="1600200" imgH="393700" progId="Equation.3">
              <p:embed/>
            </p:oleObj>
          </a:graphicData>
        </a:graphic>
      </p:graphicFrame>
      <p:graphicFrame>
        <p:nvGraphicFramePr>
          <p:cNvPr id="81937" name="Object 17"/>
          <p:cNvGraphicFramePr>
            <a:graphicFrameLocks noChangeAspect="1"/>
          </p:cNvGraphicFramePr>
          <p:nvPr/>
        </p:nvGraphicFramePr>
        <p:xfrm>
          <a:off x="2902226" y="4438650"/>
          <a:ext cx="1285875" cy="180975"/>
        </p:xfrm>
        <a:graphic>
          <a:graphicData uri="http://schemas.openxmlformats.org/presentationml/2006/ole">
            <p:oleObj spid="_x0000_s81937" name="Equazione" r:id="rId5" imgW="1282144" imgH="177723" progId="Equation.3">
              <p:embed/>
            </p:oleObj>
          </a:graphicData>
        </a:graphic>
      </p:graphicFrame>
      <p:graphicFrame>
        <p:nvGraphicFramePr>
          <p:cNvPr id="81936" name="Object 16"/>
          <p:cNvGraphicFramePr>
            <a:graphicFrameLocks noChangeAspect="1"/>
          </p:cNvGraphicFramePr>
          <p:nvPr/>
        </p:nvGraphicFramePr>
        <p:xfrm>
          <a:off x="2902226" y="4957556"/>
          <a:ext cx="981075" cy="180975"/>
        </p:xfrm>
        <a:graphic>
          <a:graphicData uri="http://schemas.openxmlformats.org/presentationml/2006/ole">
            <p:oleObj spid="_x0000_s81936" name="Equazione" r:id="rId6" imgW="977476" imgH="177723" progId="Equation.3">
              <p:embed/>
            </p:oleObj>
          </a:graphicData>
        </a:graphic>
      </p:graphicFrame>
      <p:graphicFrame>
        <p:nvGraphicFramePr>
          <p:cNvPr id="81935" name="Object 15"/>
          <p:cNvGraphicFramePr>
            <a:graphicFrameLocks noChangeAspect="1"/>
          </p:cNvGraphicFramePr>
          <p:nvPr/>
        </p:nvGraphicFramePr>
        <p:xfrm>
          <a:off x="2842592" y="5456583"/>
          <a:ext cx="981075" cy="180975"/>
        </p:xfrm>
        <a:graphic>
          <a:graphicData uri="http://schemas.openxmlformats.org/presentationml/2006/ole">
            <p:oleObj spid="_x0000_s81935" name="Equazione" r:id="rId7" imgW="977476" imgH="177723" progId="Equation.3">
              <p:embed/>
            </p:oleObj>
          </a:graphicData>
        </a:graphic>
      </p:graphicFrame>
      <p:graphicFrame>
        <p:nvGraphicFramePr>
          <p:cNvPr id="81934" name="Object 14"/>
          <p:cNvGraphicFramePr>
            <a:graphicFrameLocks noChangeAspect="1"/>
          </p:cNvGraphicFramePr>
          <p:nvPr/>
        </p:nvGraphicFramePr>
        <p:xfrm>
          <a:off x="2941983" y="5935732"/>
          <a:ext cx="619125" cy="180975"/>
        </p:xfrm>
        <a:graphic>
          <a:graphicData uri="http://schemas.openxmlformats.org/presentationml/2006/ole">
            <p:oleObj spid="_x0000_s81934" name="Equazione" r:id="rId8" imgW="621760" imgH="177646" progId="Equation.3">
              <p:embed/>
            </p:oleObj>
          </a:graphicData>
        </a:graphic>
      </p:graphicFrame>
      <p:sp>
        <p:nvSpPr>
          <p:cNvPr id="81940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81941" name="Rectangle 21"/>
          <p:cNvSpPr>
            <a:spLocks noChangeArrowheads="1"/>
          </p:cNvSpPr>
          <p:nvPr/>
        </p:nvSpPr>
        <p:spPr bwMode="auto">
          <a:xfrm>
            <a:off x="2683565" y="3749951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81942" name="Rectangle 22"/>
          <p:cNvSpPr>
            <a:spLocks noChangeArrowheads="1"/>
          </p:cNvSpPr>
          <p:nvPr/>
        </p:nvSpPr>
        <p:spPr bwMode="auto">
          <a:xfrm>
            <a:off x="0" y="1695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81943" name="Rectangle 23"/>
          <p:cNvSpPr>
            <a:spLocks noChangeArrowheads="1"/>
          </p:cNvSpPr>
          <p:nvPr/>
        </p:nvSpPr>
        <p:spPr bwMode="auto">
          <a:xfrm>
            <a:off x="2743200" y="481840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81944" name="Rectangle 24"/>
          <p:cNvSpPr>
            <a:spLocks noChangeArrowheads="1"/>
          </p:cNvSpPr>
          <p:nvPr/>
        </p:nvSpPr>
        <p:spPr bwMode="auto">
          <a:xfrm>
            <a:off x="0" y="2971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81945" name="Rectangle 25"/>
          <p:cNvSpPr>
            <a:spLocks noChangeArrowheads="1"/>
          </p:cNvSpPr>
          <p:nvPr/>
        </p:nvSpPr>
        <p:spPr bwMode="auto">
          <a:xfrm>
            <a:off x="2584173" y="5836341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/>
          </a:p>
        </p:txBody>
      </p:sp>
      <p:sp>
        <p:nvSpPr>
          <p:cNvPr id="42" name="Rectangle 26"/>
          <p:cNvSpPr>
            <a:spLocks noChangeArrowheads="1"/>
          </p:cNvSpPr>
          <p:nvPr/>
        </p:nvSpPr>
        <p:spPr bwMode="auto">
          <a:xfrm>
            <a:off x="2941982" y="6223015"/>
            <a:ext cx="155050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X=20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ttangolo 15"/>
          <p:cNvSpPr/>
          <p:nvPr/>
        </p:nvSpPr>
        <p:spPr>
          <a:xfrm>
            <a:off x="1013791" y="2206487"/>
            <a:ext cx="53671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Una soluzione proposta con il metodo tradizionale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Posto </a:t>
            </a:r>
            <a:r>
              <a:rPr lang="it-IT" dirty="0" err="1" smtClean="0">
                <a:solidFill>
                  <a:schemeClr val="tx2">
                    <a:lumMod val="75000"/>
                  </a:schemeClr>
                </a:solidFill>
              </a:rPr>
              <a:t>x=Età</a:t>
            </a:r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> media amici di Enea</a:t>
            </a:r>
            <a:endParaRPr lang="it-IT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1"/>
          <p:cNvSpPr txBox="1">
            <a:spLocks noChangeArrowheads="1"/>
          </p:cNvSpPr>
          <p:nvPr/>
        </p:nvSpPr>
        <p:spPr bwMode="auto">
          <a:xfrm>
            <a:off x="422031" y="295422"/>
            <a:ext cx="8426547" cy="132343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Andrea,Beatrice,Chiara,Davide,Enea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e Federico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sono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molto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amici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.</a:t>
            </a:r>
          </a:p>
          <a:p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La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loro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età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media è 14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anni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.</a:t>
            </a:r>
          </a:p>
          <a:p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Se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si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uniscono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3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amici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di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Enea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,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l’età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media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dell’intero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gruppo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diventa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di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16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anni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.</a:t>
            </a:r>
          </a:p>
          <a:p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Qual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è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l’età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media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degli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amici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di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Enea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?</a:t>
            </a:r>
            <a:endParaRPr lang="en-US" sz="2000" dirty="0">
              <a:solidFill>
                <a:schemeClr val="tx2"/>
              </a:solidFill>
              <a:latin typeface="Andy" pitchFamily="66" charset="0"/>
            </a:endParaRPr>
          </a:p>
        </p:txBody>
      </p:sp>
      <p:sp>
        <p:nvSpPr>
          <p:cNvPr id="24" name="Rettangolo 23"/>
          <p:cNvSpPr/>
          <p:nvPr/>
        </p:nvSpPr>
        <p:spPr>
          <a:xfrm>
            <a:off x="1073426" y="1828801"/>
            <a:ext cx="727544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eaLnBrk="1" hangingPunct="1">
              <a:spcBef>
                <a:spcPct val="20000"/>
              </a:spcBef>
              <a:buClr>
                <a:schemeClr val="folHlink"/>
              </a:buClr>
              <a:buSzPct val="60000"/>
              <a:defRPr/>
            </a:pPr>
            <a:r>
              <a:rPr lang="it-IT" sz="2800" b="1" kern="0" dirty="0" smtClean="0">
                <a:solidFill>
                  <a:srgbClr val="FF0000"/>
                </a:solidFill>
              </a:rPr>
              <a:t>Proposta di soluzione con metodo a barre</a:t>
            </a:r>
            <a:endParaRPr lang="en-US" sz="2800" kern="0" dirty="0" smtClean="0">
              <a:solidFill>
                <a:srgbClr val="FF0000"/>
              </a:solidFill>
              <a:latin typeface="Times New Roman" charset="0"/>
              <a:cs typeface="Times New Roman" charset="0"/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hlink"/>
              </a:buClr>
              <a:buSzPct val="55000"/>
              <a:defRPr/>
            </a:pPr>
            <a:endParaRPr lang="it-IT" sz="2000" b="1" kern="0" dirty="0" smtClean="0"/>
          </a:p>
          <a:p>
            <a:pPr marL="742950" lvl="1" indent="-285750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/>
            </a:pPr>
            <a:r>
              <a:rPr lang="it-IT" sz="2000" b="1" kern="0" dirty="0" smtClean="0">
                <a:solidFill>
                  <a:srgbClr val="C00000"/>
                </a:solidFill>
              </a:rPr>
              <a:t> E’ una proposta …. Probabilmente migliorabile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/>
            </a:pPr>
            <a:endParaRPr lang="it-IT" sz="2000" b="1" kern="0" dirty="0" smtClean="0">
              <a:solidFill>
                <a:srgbClr val="C00000"/>
              </a:solidFill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hlink"/>
              </a:buClr>
              <a:buSzPct val="55000"/>
              <a:defRPr/>
            </a:pPr>
            <a:endParaRPr lang="it-IT" sz="2000" b="1" kern="0" dirty="0" smtClean="0">
              <a:solidFill>
                <a:srgbClr val="C00000"/>
              </a:solidFill>
            </a:endParaRPr>
          </a:p>
          <a:p>
            <a:pPr marL="742950" lvl="1" indent="-285750" eaLnBrk="1" hangingPunct="1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/>
            </a:pPr>
            <a:r>
              <a:rPr lang="it-IT" sz="2000" b="1" kern="0" dirty="0" smtClean="0">
                <a:solidFill>
                  <a:srgbClr val="C00000"/>
                </a:solidFill>
              </a:rPr>
              <a:t> Il metodo a barre si presta benissimo anche per essere “adattato” alla situazione  </a:t>
            </a:r>
          </a:p>
          <a:p>
            <a:pPr marL="742950" lvl="1" indent="-285750" eaLnBrk="1" hangingPunct="1">
              <a:spcBef>
                <a:spcPct val="20000"/>
              </a:spcBef>
              <a:buClr>
                <a:schemeClr val="hlink"/>
              </a:buClr>
              <a:buSzPct val="55000"/>
              <a:defRPr/>
            </a:pPr>
            <a:endParaRPr lang="it-IT" sz="2000" b="1" kern="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Brace 10"/>
          <p:cNvSpPr/>
          <p:nvPr/>
        </p:nvSpPr>
        <p:spPr>
          <a:xfrm rot="16200000">
            <a:off x="2594269" y="526007"/>
            <a:ext cx="225082" cy="3390316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ight Brace 12"/>
          <p:cNvSpPr/>
          <p:nvPr/>
        </p:nvSpPr>
        <p:spPr>
          <a:xfrm rot="5400000">
            <a:off x="6425927" y="4657069"/>
            <a:ext cx="345577" cy="930811"/>
          </a:xfrm>
          <a:prstGeom prst="rightBrace">
            <a:avLst>
              <a:gd name="adj1" fmla="val 8333"/>
              <a:gd name="adj2" fmla="val 41268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541477" y="3783292"/>
            <a:ext cx="260252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err="1" smtClean="0">
                <a:latin typeface="Andy" pitchFamily="66" charset="0"/>
              </a:rPr>
              <a:t>Età</a:t>
            </a:r>
            <a:r>
              <a:rPr lang="en-US" sz="1600" dirty="0" smtClean="0">
                <a:latin typeface="Andy" pitchFamily="66" charset="0"/>
              </a:rPr>
              <a:t> media </a:t>
            </a:r>
            <a:r>
              <a:rPr lang="en-US" sz="1600" dirty="0" err="1" smtClean="0">
                <a:latin typeface="Andy" pitchFamily="66" charset="0"/>
              </a:rPr>
              <a:t>amici</a:t>
            </a:r>
            <a:r>
              <a:rPr lang="en-US" sz="1600" dirty="0" smtClean="0">
                <a:latin typeface="Andy" pitchFamily="66" charset="0"/>
              </a:rPr>
              <a:t> </a:t>
            </a:r>
            <a:r>
              <a:rPr lang="en-US" sz="1600" dirty="0" err="1" smtClean="0">
                <a:latin typeface="Andy" pitchFamily="66" charset="0"/>
              </a:rPr>
              <a:t>Enea</a:t>
            </a:r>
            <a:endParaRPr lang="en-US" sz="1600" dirty="0">
              <a:latin typeface="Andy" pitchFamily="66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400800" y="5327374"/>
            <a:ext cx="72356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ndy" pitchFamily="66" charset="0"/>
              </a:rPr>
              <a:t>20</a:t>
            </a:r>
            <a:endParaRPr lang="en-US" sz="3200" dirty="0">
              <a:latin typeface="Andy" pitchFamily="66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64435" y="4244009"/>
            <a:ext cx="2286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smtClean="0">
                <a:latin typeface="Andy" pitchFamily="66" charset="0"/>
              </a:rPr>
              <a:t>144=16*9</a:t>
            </a:r>
            <a:endParaRPr lang="en-US" sz="2800" dirty="0">
              <a:latin typeface="Andy" pitchFamily="66" charset="0"/>
            </a:endParaRP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377686" y="3737114"/>
            <a:ext cx="219323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Andy" pitchFamily="66" charset="0"/>
              </a:rPr>
              <a:t>84 </a:t>
            </a:r>
            <a:r>
              <a:rPr lang="en-US" sz="2800" dirty="0">
                <a:latin typeface="Andy" pitchFamily="66" charset="0"/>
              </a:rPr>
              <a:t>= </a:t>
            </a:r>
            <a:r>
              <a:rPr lang="en-US" sz="2800" dirty="0" smtClean="0">
                <a:latin typeface="Andy" pitchFamily="66" charset="0"/>
              </a:rPr>
              <a:t>14 x 6 </a:t>
            </a:r>
            <a:endParaRPr lang="en-US" sz="2800" dirty="0">
              <a:latin typeface="Andy" pitchFamily="66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631852" y="5697417"/>
            <a:ext cx="721672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err="1" smtClean="0">
                <a:latin typeface="Andy" pitchFamily="66" charset="0"/>
              </a:rPr>
              <a:t>Gli</a:t>
            </a:r>
            <a:r>
              <a:rPr lang="en-US" sz="2800" dirty="0" smtClean="0">
                <a:latin typeface="Andy" pitchFamily="66" charset="0"/>
              </a:rPr>
              <a:t> </a:t>
            </a:r>
            <a:r>
              <a:rPr lang="en-US" sz="2800" dirty="0" err="1" smtClean="0">
                <a:latin typeface="Andy" pitchFamily="66" charset="0"/>
              </a:rPr>
              <a:t>amici</a:t>
            </a:r>
            <a:r>
              <a:rPr lang="en-US" sz="2800" dirty="0" smtClean="0">
                <a:latin typeface="Andy" pitchFamily="66" charset="0"/>
              </a:rPr>
              <a:t> </a:t>
            </a:r>
            <a:r>
              <a:rPr lang="en-US" sz="2800" dirty="0" err="1" smtClean="0">
                <a:latin typeface="Andy" pitchFamily="66" charset="0"/>
              </a:rPr>
              <a:t>di</a:t>
            </a:r>
            <a:r>
              <a:rPr lang="en-US" sz="2800" dirty="0" smtClean="0">
                <a:latin typeface="Andy" pitchFamily="66" charset="0"/>
              </a:rPr>
              <a:t> </a:t>
            </a:r>
            <a:r>
              <a:rPr lang="en-US" sz="2800" dirty="0" err="1" smtClean="0">
                <a:latin typeface="Andy" pitchFamily="66" charset="0"/>
              </a:rPr>
              <a:t>Enea</a:t>
            </a:r>
            <a:r>
              <a:rPr lang="en-US" sz="2800" dirty="0" smtClean="0">
                <a:latin typeface="Andy" pitchFamily="66" charset="0"/>
              </a:rPr>
              <a:t> </a:t>
            </a:r>
            <a:r>
              <a:rPr lang="en-US" sz="2800" dirty="0" err="1" smtClean="0">
                <a:latin typeface="Andy" pitchFamily="66" charset="0"/>
              </a:rPr>
              <a:t>hanno</a:t>
            </a:r>
            <a:r>
              <a:rPr lang="en-US" sz="2800" dirty="0" smtClean="0">
                <a:latin typeface="Andy" pitchFamily="66" charset="0"/>
              </a:rPr>
              <a:t> </a:t>
            </a:r>
            <a:r>
              <a:rPr lang="en-US" sz="2800" dirty="0" err="1" smtClean="0">
                <a:latin typeface="Andy" pitchFamily="66" charset="0"/>
              </a:rPr>
              <a:t>una</a:t>
            </a:r>
            <a:r>
              <a:rPr lang="en-US" sz="2800" dirty="0" smtClean="0">
                <a:latin typeface="Andy" pitchFamily="66" charset="0"/>
              </a:rPr>
              <a:t> </a:t>
            </a:r>
            <a:r>
              <a:rPr lang="en-US" sz="2800" dirty="0" err="1" smtClean="0">
                <a:latin typeface="Andy" pitchFamily="66" charset="0"/>
              </a:rPr>
              <a:t>età</a:t>
            </a:r>
            <a:r>
              <a:rPr lang="en-US" sz="2800" dirty="0" smtClean="0">
                <a:latin typeface="Andy" pitchFamily="66" charset="0"/>
              </a:rPr>
              <a:t> media </a:t>
            </a:r>
            <a:r>
              <a:rPr lang="en-US" sz="2800" dirty="0" err="1" smtClean="0">
                <a:latin typeface="Andy" pitchFamily="66" charset="0"/>
              </a:rPr>
              <a:t>di</a:t>
            </a:r>
            <a:r>
              <a:rPr lang="en-US" sz="2800" dirty="0" smtClean="0">
                <a:latin typeface="Andy" pitchFamily="66" charset="0"/>
              </a:rPr>
              <a:t> 20 </a:t>
            </a:r>
            <a:r>
              <a:rPr lang="en-US" sz="2800" dirty="0" err="1" smtClean="0">
                <a:latin typeface="Andy" pitchFamily="66" charset="0"/>
              </a:rPr>
              <a:t>anni</a:t>
            </a:r>
            <a:endParaRPr lang="en-US" sz="2800" dirty="0">
              <a:latin typeface="Andy" pitchFamily="66" charset="0"/>
            </a:endParaRPr>
          </a:p>
        </p:txBody>
      </p:sp>
      <p:sp>
        <p:nvSpPr>
          <p:cNvPr id="26" name="TextBox 1"/>
          <p:cNvSpPr txBox="1">
            <a:spLocks noChangeArrowheads="1"/>
          </p:cNvSpPr>
          <p:nvPr/>
        </p:nvSpPr>
        <p:spPr bwMode="auto">
          <a:xfrm>
            <a:off x="422031" y="295422"/>
            <a:ext cx="8426547" cy="1323439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Andrea,Beatrice,Chiara,Davide,Enea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e Federico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sono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molto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amici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.</a:t>
            </a:r>
          </a:p>
          <a:p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La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loro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età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media è 14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anni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.</a:t>
            </a:r>
          </a:p>
          <a:p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Se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si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uniscono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3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amici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di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Enea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,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l’età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media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dell’intero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gruppo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diventa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di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16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anni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.</a:t>
            </a:r>
          </a:p>
          <a:p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Qual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è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l’età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media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degli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amici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di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Andy" pitchFamily="66" charset="0"/>
              </a:rPr>
              <a:t>Enea</a:t>
            </a:r>
            <a:r>
              <a:rPr lang="en-US" sz="2000" dirty="0" smtClean="0">
                <a:solidFill>
                  <a:schemeClr val="tx2"/>
                </a:solidFill>
                <a:latin typeface="Andy" pitchFamily="66" charset="0"/>
              </a:rPr>
              <a:t> ?</a:t>
            </a:r>
            <a:endParaRPr lang="en-US" sz="2000" dirty="0">
              <a:solidFill>
                <a:schemeClr val="tx2"/>
              </a:solidFill>
              <a:latin typeface="Andy" pitchFamily="66" charset="0"/>
            </a:endParaRPr>
          </a:p>
        </p:txBody>
      </p:sp>
      <p:sp>
        <p:nvSpPr>
          <p:cNvPr id="28" name="Right Brace 10"/>
          <p:cNvSpPr/>
          <p:nvPr/>
        </p:nvSpPr>
        <p:spPr>
          <a:xfrm rot="16200000">
            <a:off x="5763015" y="813325"/>
            <a:ext cx="325902" cy="2776025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TextBox 11"/>
          <p:cNvSpPr txBox="1">
            <a:spLocks noChangeArrowheads="1"/>
          </p:cNvSpPr>
          <p:nvPr/>
        </p:nvSpPr>
        <p:spPr bwMode="auto">
          <a:xfrm>
            <a:off x="2248689" y="1543470"/>
            <a:ext cx="112541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/>
              <a:t>84</a:t>
            </a:r>
            <a:endParaRPr lang="en-US" sz="3600" dirty="0"/>
          </a:p>
        </p:txBody>
      </p:sp>
      <p:sp>
        <p:nvSpPr>
          <p:cNvPr id="30" name="TextBox 11"/>
          <p:cNvSpPr txBox="1">
            <a:spLocks noChangeArrowheads="1"/>
          </p:cNvSpPr>
          <p:nvPr/>
        </p:nvSpPr>
        <p:spPr bwMode="auto">
          <a:xfrm>
            <a:off x="5779988" y="1490871"/>
            <a:ext cx="56117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23" name="TextBox 19"/>
          <p:cNvSpPr txBox="1">
            <a:spLocks noChangeArrowheads="1"/>
          </p:cNvSpPr>
          <p:nvPr/>
        </p:nvSpPr>
        <p:spPr bwMode="auto">
          <a:xfrm>
            <a:off x="497876" y="4801977"/>
            <a:ext cx="225786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Andy" pitchFamily="66" charset="0"/>
              </a:rPr>
              <a:t>60=144-84</a:t>
            </a:r>
            <a:endParaRPr lang="en-US" sz="2800" dirty="0">
              <a:latin typeface="Andy" pitchFamily="66" charset="0"/>
            </a:endParaRPr>
          </a:p>
        </p:txBody>
      </p:sp>
      <p:sp>
        <p:nvSpPr>
          <p:cNvPr id="31" name="Rectangle 9"/>
          <p:cNvSpPr/>
          <p:nvPr/>
        </p:nvSpPr>
        <p:spPr>
          <a:xfrm>
            <a:off x="6081931" y="4374899"/>
            <a:ext cx="972000" cy="504000"/>
          </a:xfrm>
          <a:prstGeom prst="rect">
            <a:avLst/>
          </a:prstGeom>
          <a:solidFill>
            <a:srgbClr val="FFC000">
              <a:alpha val="74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ight Brace 10"/>
          <p:cNvSpPr/>
          <p:nvPr/>
        </p:nvSpPr>
        <p:spPr>
          <a:xfrm rot="16200000" flipH="1">
            <a:off x="3717242" y="139147"/>
            <a:ext cx="954154" cy="6281533"/>
          </a:xfrm>
          <a:prstGeom prst="righ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18" name="Tabella 17"/>
          <p:cNvGraphicFramePr>
            <a:graphicFrameLocks noGrp="1"/>
          </p:cNvGraphicFramePr>
          <p:nvPr/>
        </p:nvGraphicFramePr>
        <p:xfrm>
          <a:off x="977705" y="2524539"/>
          <a:ext cx="6372663" cy="496957"/>
        </p:xfrm>
        <a:graphic>
          <a:graphicData uri="http://schemas.openxmlformats.org/drawingml/2006/table">
            <a:tbl>
              <a:tblPr/>
              <a:tblGrid>
                <a:gridCol w="565356"/>
                <a:gridCol w="565356"/>
                <a:gridCol w="416122"/>
                <a:gridCol w="536713"/>
                <a:gridCol w="743233"/>
                <a:gridCol w="565356"/>
                <a:gridCol w="993509"/>
                <a:gridCol w="993509"/>
                <a:gridCol w="993509"/>
              </a:tblGrid>
              <a:tr h="4969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9" name="TextBox 11"/>
          <p:cNvSpPr txBox="1">
            <a:spLocks noChangeArrowheads="1"/>
          </p:cNvSpPr>
          <p:nvPr/>
        </p:nvSpPr>
        <p:spPr bwMode="auto">
          <a:xfrm>
            <a:off x="3812446" y="3763210"/>
            <a:ext cx="112541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 smtClean="0"/>
              <a:t>144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8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9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/>
      <p:bldP spid="16" grpId="0"/>
      <p:bldP spid="20" grpId="0"/>
      <p:bldP spid="21" grpId="0"/>
      <p:bldP spid="22" grpId="0"/>
      <p:bldP spid="28" grpId="0" animBg="1"/>
      <p:bldP spid="29" grpId="0"/>
      <p:bldP spid="23" grpId="0"/>
      <p:bldP spid="31" grpId="0" animBg="1"/>
      <p:bldP spid="17" grpId="0" animBg="1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838200" y="2133600"/>
            <a:ext cx="77724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 rot="5400000">
            <a:off x="609600" y="2133600"/>
            <a:ext cx="457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rot="5400000">
            <a:off x="1905000" y="2133600"/>
            <a:ext cx="457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rot="5400000">
            <a:off x="3200400" y="2133600"/>
            <a:ext cx="457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4495800" y="2133600"/>
            <a:ext cx="457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5791200" y="2133600"/>
            <a:ext cx="457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7086600" y="2133600"/>
            <a:ext cx="457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8382000" y="2133600"/>
            <a:ext cx="457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202" name="TextBox 9"/>
          <p:cNvSpPr txBox="1">
            <a:spLocks noChangeArrowheads="1"/>
          </p:cNvSpPr>
          <p:nvPr/>
        </p:nvSpPr>
        <p:spPr bwMode="auto">
          <a:xfrm>
            <a:off x="609600" y="2514600"/>
            <a:ext cx="457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/>
              <a:t>0</a:t>
            </a:r>
          </a:p>
        </p:txBody>
      </p:sp>
      <p:sp>
        <p:nvSpPr>
          <p:cNvPr id="8203" name="TextBox 10"/>
          <p:cNvSpPr txBox="1">
            <a:spLocks noChangeArrowheads="1"/>
          </p:cNvSpPr>
          <p:nvPr/>
        </p:nvSpPr>
        <p:spPr bwMode="auto">
          <a:xfrm>
            <a:off x="5791200" y="2438400"/>
            <a:ext cx="457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b="1"/>
              <a:t>1</a:t>
            </a:r>
          </a:p>
        </p:txBody>
      </p:sp>
      <p:sp>
        <p:nvSpPr>
          <p:cNvPr id="8204" name="TextBox 11"/>
          <p:cNvSpPr txBox="1">
            <a:spLocks noChangeArrowheads="1"/>
          </p:cNvSpPr>
          <p:nvPr/>
        </p:nvSpPr>
        <p:spPr bwMode="auto">
          <a:xfrm>
            <a:off x="1143000" y="381000"/>
            <a:ext cx="6629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Le </a:t>
            </a:r>
            <a:r>
              <a:rPr lang="en-US" sz="3600" dirty="0" err="1" smtClean="0">
                <a:solidFill>
                  <a:schemeClr val="tx2">
                    <a:lumMod val="50000"/>
                  </a:schemeClr>
                </a:solidFill>
              </a:rPr>
              <a:t>Frazioni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 e </a:t>
            </a:r>
            <a:r>
              <a:rPr lang="en-US" sz="3600" dirty="0" err="1" smtClean="0">
                <a:solidFill>
                  <a:schemeClr val="tx2">
                    <a:lumMod val="50000"/>
                  </a:schemeClr>
                </a:solidFill>
              </a:rPr>
              <a:t>il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3600" dirty="0" err="1" smtClean="0">
                <a:solidFill>
                  <a:schemeClr val="tx2">
                    <a:lumMod val="50000"/>
                  </a:schemeClr>
                </a:solidFill>
              </a:rPr>
              <a:t>metodo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 a </a:t>
            </a:r>
            <a:r>
              <a:rPr lang="en-US" sz="3600" dirty="0" err="1" smtClean="0">
                <a:solidFill>
                  <a:schemeClr val="tx2">
                    <a:lumMod val="50000"/>
                  </a:schemeClr>
                </a:solidFill>
              </a:rPr>
              <a:t>barra</a:t>
            </a: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en-US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419599" y="2514600"/>
            <a:ext cx="110655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 smtClean="0"/>
              <a:t>3/4</a:t>
            </a:r>
            <a:endParaRPr lang="en-US" sz="3200" dirty="0"/>
          </a:p>
        </p:txBody>
      </p:sp>
      <p:sp>
        <p:nvSpPr>
          <p:cNvPr id="14" name="Right Arrow 13"/>
          <p:cNvSpPr/>
          <p:nvPr/>
        </p:nvSpPr>
        <p:spPr>
          <a:xfrm>
            <a:off x="858079" y="3538330"/>
            <a:ext cx="3962400" cy="304800"/>
          </a:xfrm>
          <a:prstGeom prst="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914400" y="4953000"/>
            <a:ext cx="12954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209800" y="4953000"/>
            <a:ext cx="12954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3505200" y="4953000"/>
            <a:ext cx="12954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800600" y="4953000"/>
            <a:ext cx="12954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Left Brace 19"/>
          <p:cNvSpPr/>
          <p:nvPr/>
        </p:nvSpPr>
        <p:spPr>
          <a:xfrm rot="16200000">
            <a:off x="2590800" y="3810000"/>
            <a:ext cx="533400" cy="3886200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514600" y="6019800"/>
            <a:ext cx="132190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dirty="0"/>
              <a:t>3/4</a:t>
            </a:r>
          </a:p>
        </p:txBody>
      </p:sp>
      <p:grpSp>
        <p:nvGrpSpPr>
          <p:cNvPr id="22" name="Group 2"/>
          <p:cNvGrpSpPr>
            <a:grpSpLocks/>
          </p:cNvGrpSpPr>
          <p:nvPr/>
        </p:nvGrpSpPr>
        <p:grpSpPr bwMode="auto">
          <a:xfrm>
            <a:off x="134937" y="215705"/>
            <a:ext cx="9009063" cy="1052513"/>
            <a:chOff x="0" y="1536"/>
            <a:chExt cx="5675" cy="663"/>
          </a:xfrm>
        </p:grpSpPr>
        <p:grpSp>
          <p:nvGrpSpPr>
            <p:cNvPr id="2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4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8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29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  <p:bldP spid="15" grpId="0" animBg="1"/>
      <p:bldP spid="16" grpId="0" animBg="1"/>
      <p:bldP spid="17" grpId="0" animBg="1"/>
      <p:bldP spid="18" grpId="0" animBg="1"/>
      <p:bldP spid="20" grpId="0" animBg="1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1113183" y="298176"/>
            <a:ext cx="779227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4000" dirty="0" smtClean="0"/>
              <a:t>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</a:rPr>
              <a:t>Rappresentazioni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</a:rPr>
              <a:t>di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</a:rPr>
              <a:t>una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</a:rPr>
              <a:t>frazione</a:t>
            </a:r>
            <a:endParaRPr lang="en-US" sz="40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828800"/>
            <a:ext cx="276542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143000" y="4038601"/>
            <a:ext cx="18784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err="1" smtClean="0"/>
              <a:t>Diagramma</a:t>
            </a:r>
            <a:r>
              <a:rPr lang="en-US" dirty="0" smtClean="0"/>
              <a:t> a </a:t>
            </a:r>
            <a:r>
              <a:rPr lang="en-US" dirty="0" err="1" smtClean="0"/>
              <a:t>torta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962400" y="2362200"/>
            <a:ext cx="1219200" cy="381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962400" y="2743200"/>
            <a:ext cx="1219200" cy="381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962400" y="3124200"/>
            <a:ext cx="1219200" cy="381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962400" y="3505200"/>
            <a:ext cx="1219200" cy="381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791200" y="2362200"/>
            <a:ext cx="1219200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" name="Isosceles Triangle 18"/>
          <p:cNvSpPr/>
          <p:nvPr/>
        </p:nvSpPr>
        <p:spPr>
          <a:xfrm>
            <a:off x="5791200" y="3124200"/>
            <a:ext cx="1219200" cy="762000"/>
          </a:xfrm>
          <a:prstGeom prst="triangle">
            <a:avLst>
              <a:gd name="adj" fmla="val 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" name="Isosceles Triangle 19"/>
          <p:cNvSpPr/>
          <p:nvPr/>
        </p:nvSpPr>
        <p:spPr>
          <a:xfrm rot="10800000">
            <a:off x="5791200" y="3124200"/>
            <a:ext cx="1219200" cy="762000"/>
          </a:xfrm>
          <a:prstGeom prst="triangle">
            <a:avLst>
              <a:gd name="adj" fmla="val 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Isosceles Triangle 20"/>
          <p:cNvSpPr/>
          <p:nvPr/>
        </p:nvSpPr>
        <p:spPr>
          <a:xfrm rot="10800000">
            <a:off x="5791200" y="2362200"/>
            <a:ext cx="1219200" cy="762000"/>
          </a:xfrm>
          <a:prstGeom prst="triangle">
            <a:avLst>
              <a:gd name="adj" fmla="val 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" name="Isosceles Triangle 21"/>
          <p:cNvSpPr/>
          <p:nvPr/>
        </p:nvSpPr>
        <p:spPr>
          <a:xfrm>
            <a:off x="5791200" y="2362200"/>
            <a:ext cx="1219200" cy="762000"/>
          </a:xfrm>
          <a:prstGeom prst="triangle">
            <a:avLst>
              <a:gd name="adj" fmla="val 0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724400" y="4038600"/>
            <a:ext cx="1676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err="1" smtClean="0"/>
              <a:t>Rettangoli</a:t>
            </a:r>
            <a:endParaRPr lang="en-US" dirty="0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7822095" y="1398104"/>
          <a:ext cx="530225" cy="1371600"/>
        </p:xfrm>
        <a:graphic>
          <a:graphicData uri="http://schemas.openxmlformats.org/presentationml/2006/ole">
            <p:oleObj spid="_x0000_s150530" name="Equation" r:id="rId4" imgW="152334" imgH="393529" progId="">
              <p:embed/>
            </p:oleObj>
          </a:graphicData>
        </a:graphic>
      </p:graphicFrame>
      <p:grpSp>
        <p:nvGrpSpPr>
          <p:cNvPr id="17" name="Group 2"/>
          <p:cNvGrpSpPr>
            <a:grpSpLocks/>
          </p:cNvGrpSpPr>
          <p:nvPr/>
        </p:nvGrpSpPr>
        <p:grpSpPr bwMode="auto">
          <a:xfrm>
            <a:off x="134937" y="295218"/>
            <a:ext cx="9009063" cy="1052513"/>
            <a:chOff x="0" y="1536"/>
            <a:chExt cx="5675" cy="663"/>
          </a:xfrm>
        </p:grpSpPr>
        <p:grpSp>
          <p:nvGrpSpPr>
            <p:cNvPr id="24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1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2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grpSp>
          <p:nvGrpSpPr>
            <p:cNvPr id="25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  <p:sp>
            <p:nvSpPr>
              <p:cNvPr id="3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it-IT"/>
              </a:p>
            </p:txBody>
          </p:sp>
        </p:grpSp>
        <p:sp>
          <p:nvSpPr>
            <p:cNvPr id="26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7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28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 animBg="1"/>
      <p:bldP spid="14" grpId="0" animBg="1"/>
      <p:bldP spid="15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/>
    </p:bld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3336</TotalTime>
  <Words>946</Words>
  <Application>Microsoft Office PowerPoint</Application>
  <PresentationFormat>Presentazione su schermo (4:3)</PresentationFormat>
  <Paragraphs>131</Paragraphs>
  <Slides>21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Server OLE incorporati</vt:lpstr>
      </vt:variant>
      <vt:variant>
        <vt:i4>2</vt:i4>
      </vt:variant>
      <vt:variant>
        <vt:lpstr>Titoli diapositive</vt:lpstr>
      </vt:variant>
      <vt:variant>
        <vt:i4>21</vt:i4>
      </vt:variant>
    </vt:vector>
  </HeadingPairs>
  <TitlesOfParts>
    <vt:vector size="25" baseType="lpstr">
      <vt:lpstr>Blends</vt:lpstr>
      <vt:lpstr>Personalizza struttura</vt:lpstr>
      <vt:lpstr>Equazione</vt:lpstr>
      <vt:lpstr>Equation</vt:lpstr>
      <vt:lpstr>Didattica speciale :  codici del linguaggio logico e matematico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</vt:vector>
  </TitlesOfParts>
  <Company>Stanford Univesity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kristinc</dc:creator>
  <cp:lastModifiedBy>mate</cp:lastModifiedBy>
  <cp:revision>229</cp:revision>
  <dcterms:created xsi:type="dcterms:W3CDTF">2004-09-29T20:13:20Z</dcterms:created>
  <dcterms:modified xsi:type="dcterms:W3CDTF">2015-12-18T21:35:29Z</dcterms:modified>
</cp:coreProperties>
</file>