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4"/>
  </p:notesMasterIdLst>
  <p:handoutMasterIdLst>
    <p:handoutMasterId r:id="rId25"/>
  </p:handoutMasterIdLst>
  <p:sldIdLst>
    <p:sldId id="370" r:id="rId3"/>
    <p:sldId id="636" r:id="rId4"/>
    <p:sldId id="635" r:id="rId5"/>
    <p:sldId id="637" r:id="rId6"/>
    <p:sldId id="638" r:id="rId7"/>
    <p:sldId id="633" r:id="rId8"/>
    <p:sldId id="658" r:id="rId9"/>
    <p:sldId id="639" r:id="rId10"/>
    <p:sldId id="643" r:id="rId11"/>
    <p:sldId id="644" r:id="rId12"/>
    <p:sldId id="645" r:id="rId13"/>
    <p:sldId id="647" r:id="rId14"/>
    <p:sldId id="648" r:id="rId15"/>
    <p:sldId id="649" r:id="rId16"/>
    <p:sldId id="650" r:id="rId17"/>
    <p:sldId id="651" r:id="rId18"/>
    <p:sldId id="653" r:id="rId19"/>
    <p:sldId id="654" r:id="rId20"/>
    <p:sldId id="657" r:id="rId21"/>
    <p:sldId id="656" r:id="rId22"/>
    <p:sldId id="659" r:id="rId23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67025" autoAdjust="0"/>
  </p:normalViewPr>
  <p:slideViewPr>
    <p:cSldViewPr snapToGrid="0">
      <p:cViewPr varScale="1">
        <p:scale>
          <a:sx n="48" d="100"/>
          <a:sy n="48" d="100"/>
        </p:scale>
        <p:origin x="-1980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18/12/2015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Didattica speciale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smtClean="0"/>
              <a:t>19 </a:t>
            </a:r>
            <a:r>
              <a:rPr lang="en-US" sz="1600" dirty="0" err="1" smtClean="0"/>
              <a:t>d</a:t>
            </a:r>
            <a:r>
              <a:rPr lang="en-US" sz="1560" dirty="0" err="1" smtClean="0"/>
              <a:t>i</a:t>
            </a:r>
            <a:r>
              <a:rPr lang="en-US" sz="1600" dirty="0" err="1" smtClean="0"/>
              <a:t>c</a:t>
            </a:r>
            <a:r>
              <a:rPr lang="en-US" sz="1560" dirty="0" err="1" smtClean="0"/>
              <a:t>embre</a:t>
            </a:r>
            <a:r>
              <a:rPr lang="en-US" sz="1560" dirty="0" smtClean="0"/>
              <a:t> 2015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6901" y="3827301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83474" y="2878573"/>
            <a:ext cx="4293437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Il </a:t>
            </a:r>
            <a:r>
              <a:rPr lang="it-IT" sz="2800" kern="0" dirty="0" smtClean="0">
                <a:solidFill>
                  <a:srgbClr val="FF0000"/>
                </a:solidFill>
              </a:rPr>
              <a:t> metodo   </a:t>
            </a:r>
            <a:r>
              <a:rPr lang="it-IT" sz="2800" kern="0" dirty="0" smtClean="0">
                <a:solidFill>
                  <a:schemeClr val="tx2"/>
                </a:solidFill>
              </a:rPr>
              <a:t>Singapore</a:t>
            </a:r>
            <a:endParaRPr lang="it-IT" sz="2800" dirty="0"/>
          </a:p>
        </p:txBody>
      </p:sp>
      <p:sp>
        <p:nvSpPr>
          <p:cNvPr id="19" name="Rettangolo 18"/>
          <p:cNvSpPr/>
          <p:nvPr/>
        </p:nvSpPr>
        <p:spPr>
          <a:xfrm>
            <a:off x="1106212" y="3621817"/>
            <a:ext cx="2466981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Seconda</a:t>
            </a:r>
            <a:r>
              <a:rPr lang="it-IT" sz="2800" kern="0" dirty="0" smtClean="0">
                <a:solidFill>
                  <a:schemeClr val="tx2"/>
                </a:solidFill>
              </a:rPr>
              <a:t> parte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113183" y="298174"/>
            <a:ext cx="68381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Rappresentazione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insiemi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19" name="Picture 2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050" y="4838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6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3716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7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3335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8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9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0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1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3733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2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95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3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4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15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6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2590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17" descr="answer-girl2-colo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527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8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19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0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1" descr="answer-boy-colo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4876800"/>
            <a:ext cx="857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TextBox 22"/>
          <p:cNvSpPr txBox="1">
            <a:spLocks noChangeArrowheads="1"/>
          </p:cNvSpPr>
          <p:nvPr/>
        </p:nvSpPr>
        <p:spPr bwMode="auto">
          <a:xfrm>
            <a:off x="761999" y="1676400"/>
            <a:ext cx="2537791" cy="373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Se in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classe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20</a:t>
            </a:r>
            <a:r>
              <a:rPr lang="en-US" sz="2800" dirty="0" smtClean="0"/>
              <a:t> </a:t>
            </a:r>
            <a:r>
              <a:rPr lang="en-US" sz="2800" dirty="0" err="1" smtClean="0"/>
              <a:t>studenti</a:t>
            </a:r>
            <a:r>
              <a:rPr lang="en-US" sz="2800" dirty="0" smtClean="0"/>
              <a:t> </a:t>
            </a:r>
            <a:r>
              <a:rPr lang="en-US" sz="2800" dirty="0" err="1" smtClean="0"/>
              <a:t>ci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15</a:t>
            </a:r>
            <a:r>
              <a:rPr lang="en-US" sz="2800" dirty="0"/>
              <a:t> </a:t>
            </a:r>
            <a:r>
              <a:rPr lang="en-US" sz="2800" dirty="0" err="1" smtClean="0"/>
              <a:t>ragazze</a:t>
            </a:r>
            <a:r>
              <a:rPr lang="en-US" sz="2800" dirty="0" smtClean="0"/>
              <a:t> e </a:t>
            </a:r>
            <a:r>
              <a:rPr lang="en-US" sz="2800" b="1" dirty="0">
                <a:solidFill>
                  <a:schemeClr val="accent2"/>
                </a:solidFill>
              </a:rPr>
              <a:t>5</a:t>
            </a:r>
            <a:r>
              <a:rPr lang="en-US" sz="2800" dirty="0"/>
              <a:t> </a:t>
            </a:r>
            <a:r>
              <a:rPr lang="en-US" sz="2800" dirty="0" err="1" smtClean="0"/>
              <a:t>ragazzi</a:t>
            </a:r>
            <a:r>
              <a:rPr lang="en-US" sz="2800" dirty="0" smtClean="0"/>
              <a:t> , </a:t>
            </a:r>
            <a:r>
              <a:rPr lang="en-US" sz="2800" dirty="0" err="1" smtClean="0"/>
              <a:t>allora</a:t>
            </a:r>
            <a:r>
              <a:rPr lang="en-US" sz="2800" dirty="0" smtClean="0"/>
              <a:t> I </a:t>
            </a:r>
            <a:r>
              <a:rPr lang="en-US" sz="3600" b="1" dirty="0" smtClean="0">
                <a:solidFill>
                  <a:schemeClr val="accent2"/>
                </a:solidFill>
              </a:rPr>
              <a:t>¾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ragazze</a:t>
            </a:r>
            <a:endParaRPr lang="en-US" sz="2800" dirty="0"/>
          </a:p>
        </p:txBody>
      </p:sp>
      <p:sp>
        <p:nvSpPr>
          <p:cNvPr id="24" name="Left Brace 23"/>
          <p:cNvSpPr/>
          <p:nvPr/>
        </p:nvSpPr>
        <p:spPr>
          <a:xfrm>
            <a:off x="3352800" y="1371600"/>
            <a:ext cx="838200" cy="3429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5"/>
            <a:ext cx="9009063" cy="996869"/>
            <a:chOff x="0" y="1536"/>
            <a:chExt cx="5675" cy="663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7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212574" y="516835"/>
            <a:ext cx="7931426" cy="53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Confronto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frazioni</a:t>
            </a:r>
            <a:r>
              <a:rPr lang="en-US" sz="2800" b="1" dirty="0" smtClean="0"/>
              <a:t> </a:t>
            </a:r>
            <a:r>
              <a:rPr lang="en-US" sz="1600" b="1" dirty="0" smtClean="0"/>
              <a:t>con lo </a:t>
            </a:r>
            <a:r>
              <a:rPr lang="en-US" sz="1600" b="1" dirty="0" err="1" smtClean="0"/>
              <a:t>stesso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denominatore</a:t>
            </a:r>
            <a:endParaRPr lang="en-US" sz="1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29135" y="2819401"/>
          <a:ext cx="350837" cy="990600"/>
        </p:xfrm>
        <a:graphic>
          <a:graphicData uri="http://schemas.openxmlformats.org/presentationml/2006/ole">
            <p:oleObj spid="_x0000_s151554" name="Equation" r:id="rId3" imgW="139639" imgH="393529" progId="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 rot="10800000">
            <a:off x="1152939" y="3094273"/>
            <a:ext cx="357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&gt;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679713" y="2703443"/>
          <a:ext cx="350838" cy="1186069"/>
        </p:xfrm>
        <a:graphic>
          <a:graphicData uri="http://schemas.openxmlformats.org/presentationml/2006/ole">
            <p:oleObj spid="_x0000_s151555" name="Equation" r:id="rId4" imgW="139639" imgH="393529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352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19812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6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19812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33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6800" y="2819400"/>
            <a:ext cx="3810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638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28194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95400" y="4343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dirty="0"/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1" y="258417"/>
            <a:ext cx="8627164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04461" y="434009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/>
              <a:t>    </a:t>
            </a:r>
            <a:r>
              <a:rPr lang="en-US" sz="2800" b="1" dirty="0" err="1" smtClean="0"/>
              <a:t>Confronto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frazioni</a:t>
            </a:r>
            <a:r>
              <a:rPr lang="en-US" sz="2800" b="1" dirty="0" smtClean="0"/>
              <a:t> </a:t>
            </a:r>
            <a:r>
              <a:rPr lang="en-US" sz="1600" b="1" dirty="0" smtClean="0"/>
              <a:t>con lo </a:t>
            </a:r>
            <a:r>
              <a:rPr lang="en-US" sz="1600" b="1" dirty="0" err="1" smtClean="0"/>
              <a:t>stesso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numeratore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49363" y="1905000"/>
          <a:ext cx="384175" cy="990600"/>
        </p:xfrm>
        <a:graphic>
          <a:graphicData uri="http://schemas.openxmlformats.org/presentationml/2006/ole">
            <p:oleObj spid="_x0000_s152578" name="Equation" r:id="rId3" imgW="152334" imgH="393529" progId="">
              <p:embed/>
            </p:oleObj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6238" y="2133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&gt;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041525" y="1905000"/>
          <a:ext cx="382588" cy="990600"/>
        </p:xfrm>
        <a:graphic>
          <a:graphicData uri="http://schemas.openxmlformats.org/presentationml/2006/ole">
            <p:oleObj spid="_x0000_s152579" name="Equation" r:id="rId4" imgW="152334" imgH="393529" progId="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29718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5814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91000" y="3048000"/>
            <a:ext cx="6096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006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102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629400" y="30480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18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0386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05400" y="1981200"/>
            <a:ext cx="10668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172200" y="1981200"/>
            <a:ext cx="106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822173" y="311427"/>
            <a:ext cx="453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equivalenti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2209800"/>
            <a:ext cx="33528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19600" y="2209800"/>
            <a:ext cx="3352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153400" y="1676400"/>
          <a:ext cx="508000" cy="1393825"/>
        </p:xfrm>
        <a:graphic>
          <a:graphicData uri="http://schemas.openxmlformats.org/presentationml/2006/ole">
            <p:oleObj spid="_x0000_s153602" name="Equation" r:id="rId3" imgW="152334" imgH="393529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800" y="2209800"/>
            <a:ext cx="167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2209800"/>
            <a:ext cx="1676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2209800"/>
            <a:ext cx="167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2209800"/>
            <a:ext cx="1676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2692400" y="4191000"/>
          <a:ext cx="508000" cy="1393825"/>
        </p:xfrm>
        <a:graphic>
          <a:graphicData uri="http://schemas.openxmlformats.org/presentationml/2006/ole">
            <p:oleObj spid="_x0000_s153603" name="Equation" r:id="rId4" imgW="152334" imgH="393529" progId="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178800" y="1654175"/>
          <a:ext cx="508000" cy="1393825"/>
        </p:xfrm>
        <a:graphic>
          <a:graphicData uri="http://schemas.openxmlformats.org/presentationml/2006/ole">
            <p:oleObj spid="_x0000_s153604" name="Equation" r:id="rId5" imgW="152334" imgH="393529" progId="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8178800" y="1676400"/>
          <a:ext cx="508000" cy="1393825"/>
        </p:xfrm>
        <a:graphic>
          <a:graphicData uri="http://schemas.openxmlformats.org/presentationml/2006/ole">
            <p:oleObj spid="_x0000_s153605" name="Equation" r:id="rId6" imgW="152334" imgH="393529" progId="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4064000" y="4191000"/>
          <a:ext cx="508000" cy="1393825"/>
        </p:xfrm>
        <a:graphic>
          <a:graphicData uri="http://schemas.openxmlformats.org/presentationml/2006/ole">
            <p:oleObj spid="_x0000_s153606" name="Equation" r:id="rId7" imgW="152334" imgH="393529" progId="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334000" y="4191000"/>
          <a:ext cx="508000" cy="1393825"/>
        </p:xfrm>
        <a:graphic>
          <a:graphicData uri="http://schemas.openxmlformats.org/presentationml/2006/ole">
            <p:oleObj spid="_x0000_s153607" name="Equation" r:id="rId8" imgW="152334" imgH="393529" progId="">
              <p:embed/>
            </p:oleObj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52800" y="45720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48200" y="45720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=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2209800"/>
            <a:ext cx="838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34200" y="220980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6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27" grpId="0"/>
      <p:bldP spid="28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0" y="1981200"/>
            <a:ext cx="3962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25908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32004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86000" y="3810000"/>
            <a:ext cx="3962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86000" y="19812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7010400" y="2514600"/>
          <a:ext cx="508000" cy="1393825"/>
        </p:xfrm>
        <a:graphic>
          <a:graphicData uri="http://schemas.openxmlformats.org/presentationml/2006/ole">
            <p:oleObj spid="_x0000_s154626" name="Equation" r:id="rId3" imgW="152334" imgH="393529" progId="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4267200" y="198120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286000" y="25908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25908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0" y="32004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67200" y="32004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000" y="38100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267200" y="3810000"/>
            <a:ext cx="1981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38100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2004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2590800"/>
            <a:ext cx="990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766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7800" y="1981200"/>
            <a:ext cx="990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010400" y="2514600"/>
          <a:ext cx="465138" cy="1393825"/>
        </p:xfrm>
        <a:graphic>
          <a:graphicData uri="http://schemas.openxmlformats.org/presentationml/2006/ole">
            <p:oleObj spid="_x0000_s154627" name="Equation" r:id="rId4" imgW="139639" imgH="393529" progId="">
              <p:embed/>
            </p:oleObj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6934200" y="2492375"/>
          <a:ext cx="677863" cy="1393825"/>
        </p:xfrm>
        <a:graphic>
          <a:graphicData uri="http://schemas.openxmlformats.org/presentationml/2006/ole">
            <p:oleObj spid="_x0000_s154628" name="Equation" r:id="rId5" imgW="203112" imgH="393529" progId="">
              <p:embed/>
            </p:oleObj>
          </a:graphicData>
        </a:graphic>
      </p:graphicFrame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1822173" y="311427"/>
            <a:ext cx="453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equivalenti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59295" y="1321905"/>
            <a:ext cx="7947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dirty="0" smtClean="0"/>
              <a:t>Ho </a:t>
            </a:r>
            <a:r>
              <a:rPr lang="en-US" sz="2000" dirty="0" err="1" smtClean="0"/>
              <a:t>dato</a:t>
            </a:r>
            <a:r>
              <a:rPr lang="en-US" sz="2000" dirty="0" smtClean="0"/>
              <a:t> </a:t>
            </a:r>
            <a:r>
              <a:rPr lang="en-US" sz="2000" b="1" dirty="0" smtClean="0"/>
              <a:t>1/5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bottiglia</a:t>
            </a:r>
            <a:r>
              <a:rPr lang="en-US" sz="2000" dirty="0" smtClean="0"/>
              <a:t> </a:t>
            </a:r>
            <a:r>
              <a:rPr lang="en-US" sz="2000" dirty="0" err="1" smtClean="0"/>
              <a:t>piena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mezzo </a:t>
            </a:r>
            <a:r>
              <a:rPr lang="en-US" sz="2000" dirty="0" err="1" smtClean="0"/>
              <a:t>litro</a:t>
            </a:r>
            <a:r>
              <a:rPr lang="en-US" sz="2000" dirty="0" smtClean="0"/>
              <a:t> </a:t>
            </a:r>
            <a:r>
              <a:rPr lang="en-US" sz="2000" dirty="0" err="1" smtClean="0"/>
              <a:t>d’acqua</a:t>
            </a:r>
            <a:r>
              <a:rPr lang="en-US" sz="2000" dirty="0" smtClean="0"/>
              <a:t>  a Remo e </a:t>
            </a:r>
            <a:r>
              <a:rPr lang="en-US" sz="2000" dirty="0"/>
              <a:t>2/5 </a:t>
            </a:r>
            <a:r>
              <a:rPr lang="en-US" sz="2000" dirty="0" smtClean="0"/>
              <a:t>a </a:t>
            </a:r>
            <a:r>
              <a:rPr lang="en-US" sz="2000" dirty="0" err="1" smtClean="0"/>
              <a:t>Romolo</a:t>
            </a:r>
            <a:r>
              <a:rPr lang="en-US" sz="2000" dirty="0" smtClean="0"/>
              <a:t>.  Quanta </a:t>
            </a:r>
            <a:r>
              <a:rPr lang="en-US" sz="2000" dirty="0" err="1" smtClean="0"/>
              <a:t>acqua</a:t>
            </a:r>
            <a:r>
              <a:rPr lang="en-US" sz="2000" dirty="0" smtClean="0"/>
              <a:t> è </a:t>
            </a:r>
            <a:r>
              <a:rPr lang="en-US" sz="2000" dirty="0" err="1" smtClean="0"/>
              <a:t>rimasta</a:t>
            </a:r>
            <a:r>
              <a:rPr lang="en-US" sz="2000" dirty="0" smtClean="0"/>
              <a:t> in </a:t>
            </a:r>
            <a:r>
              <a:rPr lang="en-US" sz="2000" dirty="0" err="1" smtClean="0"/>
              <a:t>bottiglia</a:t>
            </a:r>
            <a:r>
              <a:rPr lang="en-US" sz="2000" dirty="0" smtClean="0"/>
              <a:t>  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676400" y="3048000"/>
            <a:ext cx="6096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61522" y="2259495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Mezzo </a:t>
            </a:r>
            <a:r>
              <a:rPr lang="en-US" dirty="0" err="1" smtClean="0"/>
              <a:t>litro</a:t>
            </a:r>
            <a:r>
              <a:rPr lang="en-US" dirty="0" smtClean="0"/>
              <a:t> </a:t>
            </a:r>
            <a:r>
              <a:rPr lang="en-US" dirty="0" err="1" smtClean="0"/>
              <a:t>d’acqua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4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3048000"/>
            <a:ext cx="121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4495800" y="-241852"/>
            <a:ext cx="381000" cy="6019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76400" y="3048000"/>
            <a:ext cx="1219200" cy="762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2095500" y="3543300"/>
            <a:ext cx="381000" cy="1219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764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Remo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1400" y="4419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Romolo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14800" y="3048000"/>
            <a:ext cx="1219200" cy="762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3048000"/>
            <a:ext cx="1219200" cy="762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Left Brace 17"/>
          <p:cNvSpPr/>
          <p:nvPr/>
        </p:nvSpPr>
        <p:spPr>
          <a:xfrm rot="16200000">
            <a:off x="3886200" y="2895600"/>
            <a:ext cx="4572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>
            <a:off x="6286500" y="2933700"/>
            <a:ext cx="533400" cy="2438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24600" y="44958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43199" y="5486400"/>
            <a:ext cx="506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2/5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acqua</a:t>
            </a:r>
            <a:r>
              <a:rPr lang="en-US" sz="2400" dirty="0" smtClean="0"/>
              <a:t> è </a:t>
            </a:r>
            <a:r>
              <a:rPr lang="en-US" sz="2400" dirty="0" err="1" smtClean="0"/>
              <a:t>rimasta</a:t>
            </a:r>
            <a:r>
              <a:rPr lang="en-US" sz="2400" dirty="0" smtClean="0"/>
              <a:t> in </a:t>
            </a:r>
            <a:r>
              <a:rPr lang="en-US" sz="2400" dirty="0" err="1" smtClean="0"/>
              <a:t>bottiglia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1053549" y="477078"/>
            <a:ext cx="6082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70113" y="1285461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4/5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al </a:t>
            </a:r>
            <a:r>
              <a:rPr lang="en-US" sz="2400" dirty="0" err="1" smtClean="0"/>
              <a:t>corso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matematica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donne</a:t>
            </a:r>
            <a:r>
              <a:rPr lang="en-US" sz="2400" dirty="0" smtClean="0"/>
              <a:t>.  Se </a:t>
            </a:r>
            <a:r>
              <a:rPr lang="en-US" sz="2400" dirty="0" err="1" smtClean="0"/>
              <a:t>ci</a:t>
            </a:r>
            <a:r>
              <a:rPr lang="en-US" sz="2400" dirty="0" smtClean="0"/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6</a:t>
            </a:r>
            <a:r>
              <a:rPr lang="en-US" sz="2400" dirty="0" smtClean="0"/>
              <a:t> </a:t>
            </a:r>
            <a:r>
              <a:rPr lang="en-US" sz="2400" dirty="0" err="1" smtClean="0"/>
              <a:t>maschi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quanti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in </a:t>
            </a:r>
            <a:r>
              <a:rPr lang="en-US" sz="2400" dirty="0" err="1" smtClean="0">
                <a:solidFill>
                  <a:schemeClr val="accent2"/>
                </a:solidFill>
              </a:rPr>
              <a:t>tutto</a:t>
            </a:r>
            <a:r>
              <a:rPr lang="en-US" sz="2400" dirty="0" smtClean="0"/>
              <a:t>?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47800" y="33528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16357" y="2348948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Iscritti</a:t>
            </a:r>
            <a:r>
              <a:rPr lang="en-US" dirty="0" smtClean="0"/>
              <a:t> al </a:t>
            </a:r>
            <a:r>
              <a:rPr lang="en-US" dirty="0" err="1" smtClean="0"/>
              <a:t>corso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862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3352800"/>
            <a:ext cx="1219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3619500" y="1943100"/>
            <a:ext cx="533400" cy="4876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4724400"/>
            <a:ext cx="1606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Femmine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6743700" y="3771900"/>
            <a:ext cx="4572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05600" y="4724400"/>
            <a:ext cx="1225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Maschi</a:t>
            </a:r>
            <a:endParaRPr 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28800" y="3352800"/>
            <a:ext cx="457200" cy="584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  <a:endParaRPr lang="en-US" sz="3200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3352800"/>
            <a:ext cx="41081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6</a:t>
            </a:r>
            <a:endParaRPr lang="en-US" sz="32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67200" y="3352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  <a:endParaRPr lang="en-US" sz="32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65913" y="3359426"/>
            <a:ext cx="3014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05600" y="3378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6</a:t>
            </a:r>
            <a:endParaRPr lang="en-US" sz="32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5800" y="4724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6</a:t>
            </a:r>
            <a:r>
              <a:rPr lang="en-US" sz="3200" dirty="0" smtClean="0"/>
              <a:t> </a:t>
            </a:r>
            <a:r>
              <a:rPr lang="en-US" sz="3200" dirty="0"/>
              <a:t>x 5 = </a:t>
            </a:r>
            <a:r>
              <a:rPr lang="en-US" sz="3200" dirty="0" smtClean="0"/>
              <a:t>30 </a:t>
            </a:r>
            <a:endParaRPr lang="en-US" sz="32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57400" y="56388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 err="1" smtClean="0"/>
              <a:t>Ci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sono</a:t>
            </a:r>
            <a:r>
              <a:rPr lang="en-US" sz="2400" i="1" dirty="0" smtClean="0"/>
              <a:t> </a:t>
            </a:r>
            <a:r>
              <a:rPr lang="en-US" sz="2400" i="1" dirty="0" smtClean="0"/>
              <a:t>30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iscritti</a:t>
            </a:r>
            <a:r>
              <a:rPr lang="en-US" sz="2400" i="1" dirty="0" smtClean="0"/>
              <a:t> in </a:t>
            </a:r>
            <a:r>
              <a:rPr lang="en-US" sz="2400" i="1" dirty="0" err="1" smtClean="0"/>
              <a:t>tutto</a:t>
            </a:r>
            <a:endParaRPr lang="en-US" sz="2400" i="1" dirty="0"/>
          </a:p>
        </p:txBody>
      </p: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" name="Rettangolo 37"/>
          <p:cNvSpPr/>
          <p:nvPr/>
        </p:nvSpPr>
        <p:spPr>
          <a:xfrm>
            <a:off x="1276601" y="342108"/>
            <a:ext cx="3951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con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Frazioni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eft Brace 18"/>
          <p:cNvSpPr/>
          <p:nvPr/>
        </p:nvSpPr>
        <p:spPr>
          <a:xfrm rot="5400000">
            <a:off x="4343400" y="-990600"/>
            <a:ext cx="609600" cy="7315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62399" y="1981200"/>
            <a:ext cx="192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00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3048000"/>
            <a:ext cx="73152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3048000" y="1828800"/>
            <a:ext cx="457200" cy="4572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6705600" y="2743200"/>
            <a:ext cx="457200" cy="2743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626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770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91400" y="3048000"/>
            <a:ext cx="9144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09800" y="4495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Ferrari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4495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marche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50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194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482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30480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Left Brace 33"/>
          <p:cNvSpPr/>
          <p:nvPr/>
        </p:nvSpPr>
        <p:spPr>
          <a:xfrm rot="16200000">
            <a:off x="4800600" y="914400"/>
            <a:ext cx="609600" cy="6400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76800" y="4495800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51816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7/8 x </a:t>
            </a:r>
            <a:r>
              <a:rPr lang="en-US" sz="2000" dirty="0" smtClean="0"/>
              <a:t>200 </a:t>
            </a:r>
            <a:r>
              <a:rPr lang="en-US" sz="2000" dirty="0"/>
              <a:t>= 7 x (1/8 x </a:t>
            </a:r>
            <a:r>
              <a:rPr lang="en-US" sz="2000" dirty="0" smtClean="0"/>
              <a:t>200</a:t>
            </a:r>
            <a:r>
              <a:rPr lang="en-US" sz="2000" dirty="0"/>
              <a:t>) = 7 x </a:t>
            </a:r>
            <a:r>
              <a:rPr lang="en-US" sz="2000" dirty="0" smtClean="0"/>
              <a:t>25 </a:t>
            </a:r>
            <a:r>
              <a:rPr lang="en-US" sz="2000" dirty="0"/>
              <a:t>= </a:t>
            </a:r>
            <a:r>
              <a:rPr lang="en-US" sz="2000" dirty="0" smtClean="0"/>
              <a:t>175</a:t>
            </a:r>
            <a:endParaRPr lang="en-US" sz="2000" dirty="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47999" y="5710239"/>
            <a:ext cx="5141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ancora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175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34937" y="215705"/>
            <a:ext cx="8730767" cy="519791"/>
            <a:chOff x="0" y="1536"/>
            <a:chExt cx="5675" cy="663"/>
          </a:xfrm>
        </p:grpSpPr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877956" y="894522"/>
            <a:ext cx="769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Pierino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000" dirty="0" smtClean="0">
                <a:solidFill>
                  <a:srgbClr val="FF0000"/>
                </a:solidFill>
              </a:rPr>
              <a:t>200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macchinine</a:t>
            </a:r>
            <a:r>
              <a:rPr lang="en-US" sz="2000" dirty="0" smtClean="0"/>
              <a:t> .  </a:t>
            </a:r>
            <a:r>
              <a:rPr lang="en-US" sz="2000" dirty="0">
                <a:solidFill>
                  <a:srgbClr val="FF0000"/>
                </a:solidFill>
              </a:rPr>
              <a:t>5/8</a:t>
            </a:r>
            <a:r>
              <a:rPr lang="en-US" sz="2000" dirty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esse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Ferrari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restante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altre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case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automobilistiche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Ha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dato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1/5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Ferrari ad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suo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amico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en-US" sz="2000" dirty="0" err="1" smtClean="0">
                <a:solidFill>
                  <a:srgbClr val="FF0000"/>
                </a:solidFill>
              </a:rPr>
              <a:t>Quante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macchinine</a:t>
            </a:r>
            <a:r>
              <a:rPr lang="en-US" sz="2000" dirty="0" smtClean="0">
                <a:solidFill>
                  <a:srgbClr val="FF0000"/>
                </a:solidFill>
              </a:rPr>
              <a:t> ha in </a:t>
            </a:r>
            <a:r>
              <a:rPr lang="en-US" sz="2000" dirty="0" err="1" smtClean="0">
                <a:solidFill>
                  <a:srgbClr val="FF0000"/>
                </a:solidFill>
              </a:rPr>
              <a:t>tutto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2" grpId="1" animBg="1"/>
      <p:bldP spid="23" grpId="0" animBg="1"/>
      <p:bldP spid="23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2" grpId="0" animBg="1"/>
      <p:bldP spid="34" grpId="0" animBg="1"/>
      <p:bldP spid="35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2"/>
          <p:cNvGraphicFramePr>
            <a:graphicFrameLocks noChangeAspect="1"/>
          </p:cNvGraphicFramePr>
          <p:nvPr/>
        </p:nvGraphicFramePr>
        <p:xfrm flipV="1">
          <a:off x="4194312" y="2022475"/>
          <a:ext cx="771387" cy="797292"/>
        </p:xfrm>
        <a:graphic>
          <a:graphicData uri="http://schemas.openxmlformats.org/presentationml/2006/ole">
            <p:oleObj spid="_x0000_s193538" name="Equation" r:id="rId3" imgW="380835" imgH="393529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657600" y="4724400"/>
          <a:ext cx="2044700" cy="990600"/>
        </p:xfrm>
        <a:graphic>
          <a:graphicData uri="http://schemas.openxmlformats.org/presentationml/2006/ole">
            <p:oleObj spid="_x0000_s193539" name="Equation" r:id="rId4" imgW="812447" imgH="393529" progId="">
              <p:embed/>
            </p:oleObj>
          </a:graphicData>
        </a:graphic>
      </p:graphicFrame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en-US" sz="3200" b="1" dirty="0" err="1" smtClean="0">
                <a:solidFill>
                  <a:srgbClr val="D2452E"/>
                </a:solidFill>
              </a:rPr>
              <a:t>mm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17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590800"/>
            <a:ext cx="20574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25908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2057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1242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37338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0" y="2590800"/>
            <a:ext cx="457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448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981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149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5" idx="2"/>
          </p:cNvCxnSpPr>
          <p:nvPr/>
        </p:nvCxnSpPr>
        <p:spPr>
          <a:xfrm rot="16200000" flipH="1">
            <a:off x="19050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4003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1409700" y="34671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0" y="3200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4000" y="38100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Diffe</a:t>
            </a:r>
            <a:r>
              <a:rPr lang="en-US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</a:t>
            </a:r>
            <a:r>
              <a:rPr lang="en-US" sz="3200" b="1" dirty="0" err="1" smtClean="0">
                <a:solidFill>
                  <a:srgbClr val="D2452E"/>
                </a:solidFill>
              </a:rPr>
              <a:t>n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f</a:t>
            </a:r>
            <a:r>
              <a:rPr lang="en-US" sz="3200" b="1" dirty="0" err="1" smtClean="0">
                <a:solidFill>
                  <a:srgbClr val="D2452E"/>
                </a:solidFill>
              </a:rPr>
              <a:t>ra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zio</a:t>
            </a:r>
            <a:r>
              <a:rPr lang="en-US" sz="3200" b="1" dirty="0" err="1" smtClean="0">
                <a:solidFill>
                  <a:srgbClr val="C00000"/>
                </a:solidFill>
              </a:rPr>
              <a:t>ni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4036681" y="1470991"/>
          <a:ext cx="932884" cy="993913"/>
        </p:xfrm>
        <a:graphic>
          <a:graphicData uri="http://schemas.openxmlformats.org/presentationml/2006/ole">
            <p:oleObj spid="_x0000_s195588" name="Equazione" r:id="rId3" imgW="393529" imgH="393529" progId="Equation.3">
              <p:embed/>
            </p:oleObj>
          </a:graphicData>
        </a:graphic>
      </p:graphicFrame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3478696" y="4540828"/>
          <a:ext cx="2456177" cy="1144355"/>
        </p:xfrm>
        <a:graphic>
          <a:graphicData uri="http://schemas.openxmlformats.org/presentationml/2006/ole">
            <p:oleObj spid="_x0000_s195590" name="Equazione" r:id="rId4" imgW="837836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6" grpId="0" animBg="1" autoUpdateAnimBg="0"/>
      <p:bldP spid="17" grpId="0" animBg="1" autoUpdateAnimBg="0"/>
      <p:bldP spid="1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2"/>
            <a:ext cx="8426547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 rot="10800000" flipV="1">
            <a:off x="516833" y="2464904"/>
            <a:ext cx="7971184" cy="397565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lang="it-IT" sz="2400" kern="0" dirty="0" smtClean="0">
                <a:solidFill>
                  <a:srgbClr val="FF0000"/>
                </a:solidFill>
                <a:latin typeface="+mn-lt"/>
              </a:rPr>
              <a:t>Questa domanda è stata posta ai Giochi di Archimede del 2015/2016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r>
              <a:rPr lang="it-IT" sz="2400" kern="0" dirty="0" smtClean="0">
                <a:solidFill>
                  <a:srgbClr val="FF0000"/>
                </a:solidFill>
                <a:latin typeface="+mn-lt"/>
              </a:rPr>
              <a:t>I Giochi di Archimede si svolgono a fine novembre in tutte le scuole superiori d’Italia ed, in genere, partecipano circa 300.000 studenti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400" kern="0" noProof="0" dirty="0" smtClean="0">
                <a:solidFill>
                  <a:srgbClr val="FF0000"/>
                </a:solidFill>
                <a:latin typeface="+mn-lt"/>
              </a:rPr>
              <a:t>Gli alunni </a:t>
            </a:r>
            <a:r>
              <a:rPr lang="it-IT" sz="2400" kern="0" dirty="0" smtClean="0">
                <a:solidFill>
                  <a:srgbClr val="FF0000"/>
                </a:solidFill>
              </a:rPr>
              <a:t>meglio classificati </a:t>
            </a:r>
            <a:r>
              <a:rPr lang="it-IT" sz="2400" kern="0" noProof="0" dirty="0" smtClean="0">
                <a:solidFill>
                  <a:srgbClr val="FF0000"/>
                </a:solidFill>
                <a:latin typeface="+mn-lt"/>
              </a:rPr>
              <a:t>, distinti per categorie </a:t>
            </a:r>
            <a:r>
              <a:rPr lang="it-IT" sz="2400" kern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BIENNIO</a:t>
            </a:r>
            <a:r>
              <a:rPr lang="it-IT" sz="2400" kern="0" noProof="0" dirty="0" smtClean="0">
                <a:solidFill>
                  <a:srgbClr val="FF0000"/>
                </a:solidFill>
                <a:latin typeface="+mn-lt"/>
              </a:rPr>
              <a:t> e</a:t>
            </a:r>
            <a:r>
              <a:rPr lang="it-IT" sz="2400" kern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TRIENNIO</a:t>
            </a:r>
            <a:r>
              <a:rPr lang="it-IT" sz="2400" kern="0" noProof="0" dirty="0" smtClean="0">
                <a:solidFill>
                  <a:srgbClr val="FF0000"/>
                </a:solidFill>
                <a:latin typeface="+mn-lt"/>
              </a:rPr>
              <a:t>, continuano fino ad arrivare alla finale delle “OLIMPIADI della MATEMATICA” , che si svolge ogni anno a Cesenatico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/>
              <a:buChar char="Ø"/>
              <a:tabLst/>
              <a:defRPr/>
            </a:pP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D2452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52800"/>
            <a:ext cx="5334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13184" y="477076"/>
            <a:ext cx="8030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Aldo ha  3/7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ha Teresa . Se Alfredo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1/6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Teresa 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caramelle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rispetto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Teresa .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Esprimere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risultato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come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5253" y="3379306"/>
            <a:ext cx="1053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Teresa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90600" y="259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Aldo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8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63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200" y="5105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 Il </a:t>
            </a:r>
            <a:r>
              <a:rPr lang="en-US" sz="2400" dirty="0" err="1" smtClean="0"/>
              <a:t>rapporto</a:t>
            </a:r>
            <a:r>
              <a:rPr lang="en-US" sz="2400" dirty="0" smtClean="0"/>
              <a:t> </a:t>
            </a:r>
            <a:r>
              <a:rPr lang="en-US" sz="2400" dirty="0" err="1" smtClean="0"/>
              <a:t>cercato</a:t>
            </a:r>
            <a:r>
              <a:rPr lang="en-US" sz="2400" dirty="0" smtClean="0"/>
              <a:t> è in termini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  </a:t>
            </a:r>
            <a:r>
              <a:rPr lang="en-US" sz="2400" dirty="0"/>
              <a:t>5:15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33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2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28800" y="24384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638800" y="3352800"/>
            <a:ext cx="19050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526157" y="5824330"/>
            <a:ext cx="2398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oppure</a:t>
            </a:r>
            <a:r>
              <a:rPr lang="en-US" sz="2400" dirty="0" smtClean="0"/>
              <a:t>     1:3</a:t>
            </a:r>
            <a:endParaRPr lang="en-US" sz="2400" dirty="0"/>
          </a:p>
        </p:txBody>
      </p:sp>
      <p:grpSp>
        <p:nvGrpSpPr>
          <p:cNvPr id="43" name="Group 2"/>
          <p:cNvGrpSpPr>
            <a:grpSpLocks/>
          </p:cNvGrpSpPr>
          <p:nvPr/>
        </p:nvGrpSpPr>
        <p:grpSpPr bwMode="auto">
          <a:xfrm>
            <a:off x="134936" y="255462"/>
            <a:ext cx="8531985" cy="1712485"/>
            <a:chOff x="0" y="1536"/>
            <a:chExt cx="5675" cy="663"/>
          </a:xfrm>
        </p:grpSpPr>
        <p:grpSp>
          <p:nvGrpSpPr>
            <p:cNvPr id="4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188 -0.00926 0.34375 -0.01829 0.40608 0.00393 C 0.4684 0.02615 0.42135 0.07963 0.37431 0.13333 " pathEditMode="relative" ptsTypes="aaA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8" grpId="0" animBg="1"/>
      <p:bldP spid="17" grpId="0" animBg="1"/>
      <p:bldP spid="17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Pro</a:t>
            </a:r>
            <a:r>
              <a:rPr lang="en-US" sz="3200" b="1" dirty="0" err="1" smtClean="0">
                <a:solidFill>
                  <a:srgbClr val="FF0000"/>
                </a:solidFill>
              </a:rPr>
              <a:t>pos</a:t>
            </a:r>
            <a:r>
              <a:rPr lang="en-US" sz="3200" b="1" dirty="0" err="1" smtClean="0">
                <a:solidFill>
                  <a:srgbClr val="FFC000"/>
                </a:solidFill>
              </a:rPr>
              <a:t>t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lav</a:t>
            </a:r>
            <a:r>
              <a:rPr lang="en-US" sz="3200" b="1" dirty="0" err="1" smtClean="0">
                <a:solidFill>
                  <a:srgbClr val="FFC000"/>
                </a:solidFill>
              </a:rPr>
              <a:t>o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348453" y="1484752"/>
            <a:ext cx="8060051" cy="900639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it-IT" sz="2800" b="1" kern="0" noProof="0" dirty="0" smtClean="0">
                <a:solidFill>
                  <a:srgbClr val="FF0000"/>
                </a:solidFill>
                <a:latin typeface="+mn-lt"/>
              </a:rPr>
              <a:t>Creiamo unità didattiche su argomenti della scuola media superiore utilizzando il metodo a barre (ecco alcune proposte)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Le percentuali</a:t>
            </a: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Le proporzioni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Le equazioni di primo grado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I sistemi di equazioni lineari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Le disequazioni di primo grado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La divisione tra frazioni</a:t>
            </a: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2"/>
            <a:ext cx="8426547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Queste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classifiche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relative ad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scuola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ha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avuto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“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coraggio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”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pubblicare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risultati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ed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scuole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ottengono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mediamente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risultati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buoni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nelle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gare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individuali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nelle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gare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squadre</a:t>
            </a:r>
            <a:endParaRPr lang="en-US" sz="2400" dirty="0" smtClean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 rot="10800000" flipV="1">
            <a:off x="516829" y="2464904"/>
            <a:ext cx="8070579" cy="3637722"/>
          </a:xfrm>
          <a:prstGeom prst="rect">
            <a:avLst/>
          </a:prstGeom>
        </p:spPr>
        <p:txBody>
          <a:bodyPr/>
          <a:lstStyle/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000" dirty="0" smtClean="0">
                <a:solidFill>
                  <a:srgbClr val="FF0000"/>
                </a:solidFill>
              </a:rPr>
              <a:t>PUNTI  TRIENNIO </a:t>
            </a:r>
            <a:r>
              <a:rPr lang="it-IT" sz="2000" b="1" dirty="0" smtClean="0"/>
              <a:t>96</a:t>
            </a:r>
            <a:r>
              <a:rPr lang="it-IT" sz="2000" dirty="0" smtClean="0"/>
              <a:t> </a:t>
            </a:r>
            <a:r>
              <a:rPr lang="it-IT" sz="2000" b="1" dirty="0" smtClean="0"/>
              <a:t>77</a:t>
            </a:r>
            <a:r>
              <a:rPr lang="it-IT" sz="2000" dirty="0" smtClean="0"/>
              <a:t> </a:t>
            </a:r>
            <a:r>
              <a:rPr lang="it-IT" sz="2000" b="1" dirty="0" smtClean="0"/>
              <a:t>73</a:t>
            </a:r>
            <a:r>
              <a:rPr lang="it-IT" sz="2000" dirty="0" smtClean="0"/>
              <a:t> </a:t>
            </a:r>
            <a:r>
              <a:rPr lang="it-IT" sz="2000" b="1" dirty="0" smtClean="0"/>
              <a:t>70</a:t>
            </a:r>
            <a:r>
              <a:rPr lang="it-IT" sz="2000" dirty="0" smtClean="0"/>
              <a:t> </a:t>
            </a:r>
            <a:r>
              <a:rPr lang="it-IT" sz="2000" b="1" dirty="0" smtClean="0"/>
              <a:t>69</a:t>
            </a:r>
            <a:r>
              <a:rPr lang="it-IT" sz="2000" dirty="0" smtClean="0"/>
              <a:t> </a:t>
            </a:r>
            <a:r>
              <a:rPr lang="it-IT" sz="2000" b="1" dirty="0" smtClean="0"/>
              <a:t>64</a:t>
            </a:r>
            <a:r>
              <a:rPr lang="it-IT" sz="2000" dirty="0" smtClean="0"/>
              <a:t> </a:t>
            </a:r>
            <a:r>
              <a:rPr lang="it-IT" sz="2000" b="1" dirty="0" smtClean="0"/>
              <a:t>63</a:t>
            </a:r>
            <a:r>
              <a:rPr lang="it-IT" sz="2000" dirty="0" smtClean="0"/>
              <a:t> </a:t>
            </a:r>
            <a:r>
              <a:rPr lang="it-IT" sz="2000" b="1" dirty="0" smtClean="0"/>
              <a:t>62</a:t>
            </a:r>
            <a:r>
              <a:rPr lang="it-IT" sz="2000" dirty="0" smtClean="0"/>
              <a:t> </a:t>
            </a:r>
            <a:r>
              <a:rPr lang="it-IT" sz="2000" b="1" dirty="0" smtClean="0"/>
              <a:t>61</a:t>
            </a:r>
            <a:r>
              <a:rPr lang="it-IT" sz="2000" dirty="0" smtClean="0"/>
              <a:t> </a:t>
            </a:r>
            <a:r>
              <a:rPr lang="it-IT" sz="2000" b="1" dirty="0" err="1" smtClean="0"/>
              <a:t>61</a:t>
            </a:r>
            <a:r>
              <a:rPr lang="it-IT" sz="2000" dirty="0" smtClean="0"/>
              <a:t> </a:t>
            </a:r>
            <a:r>
              <a:rPr lang="it-IT" sz="2000" b="1" dirty="0" smtClean="0"/>
              <a:t>60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60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60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60</a:t>
            </a:r>
            <a:r>
              <a:rPr lang="it-IT" sz="2000" dirty="0" smtClean="0"/>
              <a:t> </a:t>
            </a:r>
            <a:r>
              <a:rPr lang="it-IT" sz="2000" b="1" dirty="0" smtClean="0"/>
              <a:t>58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58</a:t>
            </a:r>
            <a:r>
              <a:rPr lang="it-IT" sz="2000" dirty="0" smtClean="0"/>
              <a:t> </a:t>
            </a:r>
            <a:r>
              <a:rPr lang="it-IT" sz="2000" b="1" dirty="0" smtClean="0"/>
              <a:t>56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56</a:t>
            </a:r>
            <a:r>
              <a:rPr lang="it-IT" sz="2000" dirty="0" smtClean="0"/>
              <a:t> </a:t>
            </a:r>
            <a:r>
              <a:rPr lang="it-IT" sz="2000" b="1" dirty="0" smtClean="0"/>
              <a:t>54</a:t>
            </a:r>
            <a:r>
              <a:rPr lang="it-IT" sz="2000" dirty="0" smtClean="0"/>
              <a:t> </a:t>
            </a:r>
            <a:r>
              <a:rPr lang="it-IT" sz="2000" b="1" dirty="0" smtClean="0"/>
              <a:t>53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53</a:t>
            </a:r>
            <a:r>
              <a:rPr lang="it-IT" sz="2000" dirty="0" smtClean="0"/>
              <a:t> </a:t>
            </a:r>
            <a:r>
              <a:rPr lang="it-IT" sz="2000" b="1" dirty="0" smtClean="0"/>
              <a:t>51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51</a:t>
            </a:r>
            <a:r>
              <a:rPr lang="it-IT" sz="2000" dirty="0" smtClean="0"/>
              <a:t> </a:t>
            </a:r>
            <a:r>
              <a:rPr lang="it-IT" sz="2000" b="1" dirty="0" smtClean="0"/>
              <a:t>50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50</a:t>
            </a:r>
            <a:r>
              <a:rPr lang="it-IT" sz="2000" dirty="0" smtClean="0"/>
              <a:t> </a:t>
            </a:r>
            <a:r>
              <a:rPr lang="it-IT" sz="2000" b="1" dirty="0" smtClean="0"/>
              <a:t>48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48</a:t>
            </a:r>
            <a:r>
              <a:rPr lang="it-IT" sz="2000" dirty="0" smtClean="0"/>
              <a:t> </a:t>
            </a:r>
            <a:r>
              <a:rPr lang="it-IT" sz="2000" b="1" dirty="0" smtClean="0"/>
              <a:t>47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47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47</a:t>
            </a:r>
            <a:r>
              <a:rPr lang="it-IT" sz="2000" dirty="0" smtClean="0"/>
              <a:t> </a:t>
            </a:r>
            <a:r>
              <a:rPr lang="it-IT" sz="2000" b="1" dirty="0" smtClean="0"/>
              <a:t>46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46</a:t>
            </a:r>
            <a:r>
              <a:rPr lang="it-IT" sz="2000" dirty="0" smtClean="0"/>
              <a:t> </a:t>
            </a:r>
            <a:r>
              <a:rPr lang="it-IT" sz="2000" b="1" dirty="0" smtClean="0"/>
              <a:t>45</a:t>
            </a:r>
            <a:r>
              <a:rPr lang="it-IT" sz="2000" dirty="0" smtClean="0"/>
              <a:t> </a:t>
            </a:r>
            <a:r>
              <a:rPr lang="it-IT" sz="2000" b="1" dirty="0" smtClean="0"/>
              <a:t>44</a:t>
            </a:r>
            <a:r>
              <a:rPr lang="it-IT" sz="2000" dirty="0" smtClean="0"/>
              <a:t> </a:t>
            </a:r>
            <a:r>
              <a:rPr lang="it-IT" sz="2000" b="1" dirty="0" smtClean="0"/>
              <a:t>43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43</a:t>
            </a:r>
            <a:r>
              <a:rPr lang="it-IT" sz="2000" dirty="0" smtClean="0"/>
              <a:t> </a:t>
            </a:r>
            <a:r>
              <a:rPr lang="it-IT" sz="2000" b="1" dirty="0" smtClean="0"/>
              <a:t>42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42</a:t>
            </a:r>
            <a:r>
              <a:rPr lang="it-IT" sz="2000" dirty="0" smtClean="0"/>
              <a:t> </a:t>
            </a:r>
            <a:r>
              <a:rPr lang="it-IT" sz="2000" b="1" dirty="0" smtClean="0"/>
              <a:t>41</a:t>
            </a:r>
            <a:r>
              <a:rPr lang="it-IT" sz="2000" dirty="0" smtClean="0"/>
              <a:t> </a:t>
            </a:r>
            <a:r>
              <a:rPr lang="it-IT" sz="2000" b="1" dirty="0" smtClean="0"/>
              <a:t>39</a:t>
            </a:r>
            <a:r>
              <a:rPr lang="it-IT" sz="2000" dirty="0" smtClean="0"/>
              <a:t> </a:t>
            </a:r>
            <a:r>
              <a:rPr lang="it-IT" sz="2000" b="1" dirty="0" smtClean="0"/>
              <a:t>38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38</a:t>
            </a:r>
            <a:r>
              <a:rPr lang="it-IT" sz="2000" dirty="0" smtClean="0"/>
              <a:t> </a:t>
            </a:r>
            <a:r>
              <a:rPr lang="it-IT" sz="2000" b="1" dirty="0" smtClean="0"/>
              <a:t>37</a:t>
            </a:r>
            <a:r>
              <a:rPr lang="it-IT" sz="2000" dirty="0" smtClean="0"/>
              <a:t> </a:t>
            </a:r>
            <a:r>
              <a:rPr lang="it-IT" sz="2000" b="1" dirty="0" smtClean="0"/>
              <a:t>36</a:t>
            </a:r>
            <a:r>
              <a:rPr lang="it-IT" sz="2000" dirty="0" smtClean="0"/>
              <a:t> </a:t>
            </a:r>
            <a:r>
              <a:rPr lang="it-IT" sz="2000" b="1" dirty="0" smtClean="0"/>
              <a:t>35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35</a:t>
            </a:r>
            <a:r>
              <a:rPr lang="it-IT" sz="2000" dirty="0" smtClean="0"/>
              <a:t> </a:t>
            </a:r>
            <a:r>
              <a:rPr lang="it-IT" sz="2000" b="1" dirty="0" smtClean="0"/>
              <a:t>31</a:t>
            </a:r>
            <a:r>
              <a:rPr lang="it-IT" sz="2000" dirty="0" smtClean="0"/>
              <a:t> </a:t>
            </a:r>
            <a:r>
              <a:rPr lang="it-IT" sz="2000" b="1" dirty="0" smtClean="0"/>
              <a:t>30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30</a:t>
            </a:r>
            <a:r>
              <a:rPr lang="it-IT" sz="2000" dirty="0" smtClean="0"/>
              <a:t> </a:t>
            </a:r>
            <a:r>
              <a:rPr lang="it-IT" sz="2000" b="1" dirty="0" smtClean="0"/>
              <a:t>26</a:t>
            </a:r>
            <a:r>
              <a:rPr lang="it-IT" sz="2000" dirty="0" smtClean="0"/>
              <a:t> </a:t>
            </a:r>
            <a:r>
              <a:rPr lang="it-IT" sz="2000" b="1" dirty="0" err="1" smtClean="0"/>
              <a:t>26</a:t>
            </a:r>
            <a:r>
              <a:rPr lang="it-IT" sz="2000" dirty="0" smtClean="0"/>
              <a:t> </a:t>
            </a:r>
            <a:r>
              <a:rPr lang="it-IT" sz="2000" b="1" dirty="0" smtClean="0"/>
              <a:t>24</a:t>
            </a:r>
            <a:r>
              <a:rPr lang="it-IT" sz="2000" dirty="0" smtClean="0"/>
              <a:t> </a:t>
            </a:r>
            <a:r>
              <a:rPr lang="it-IT" sz="2000" b="1" dirty="0" err="1" smtClean="0"/>
              <a:t>24</a:t>
            </a:r>
            <a:r>
              <a:rPr lang="it-IT" sz="2000" dirty="0" smtClean="0"/>
              <a:t>   </a:t>
            </a:r>
            <a:r>
              <a:rPr lang="it-IT" sz="2000" dirty="0" smtClean="0">
                <a:solidFill>
                  <a:srgbClr val="C00000"/>
                </a:solidFill>
              </a:rPr>
              <a:t>(il punteggio massimo è 100</a:t>
            </a:r>
            <a:r>
              <a:rPr lang="it-IT" sz="2000" dirty="0" smtClean="0">
                <a:solidFill>
                  <a:srgbClr val="C00000"/>
                </a:solidFill>
              </a:rPr>
              <a:t>)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000" dirty="0" smtClean="0">
                <a:solidFill>
                  <a:srgbClr val="FF0000"/>
                </a:solidFill>
              </a:rPr>
              <a:t>PUNTI  BIENNIO </a:t>
            </a:r>
            <a:r>
              <a:rPr lang="it-IT" sz="2000" b="1" dirty="0" smtClean="0"/>
              <a:t>68</a:t>
            </a:r>
            <a:r>
              <a:rPr lang="it-IT" sz="2000" dirty="0" smtClean="0"/>
              <a:t> </a:t>
            </a:r>
            <a:r>
              <a:rPr lang="it-IT" sz="2000" b="1" dirty="0" smtClean="0"/>
              <a:t>65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65</a:t>
            </a:r>
            <a:r>
              <a:rPr lang="it-IT" sz="2000" dirty="0" smtClean="0"/>
              <a:t> </a:t>
            </a:r>
            <a:r>
              <a:rPr lang="it-IT" sz="2000" b="1" dirty="0" smtClean="0"/>
              <a:t>64</a:t>
            </a:r>
            <a:r>
              <a:rPr lang="it-IT" sz="2000" dirty="0" smtClean="0"/>
              <a:t> </a:t>
            </a:r>
            <a:r>
              <a:rPr lang="it-IT" sz="2000" b="1" dirty="0" smtClean="0"/>
              <a:t>60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60</a:t>
            </a:r>
            <a:r>
              <a:rPr lang="it-IT" sz="2000" dirty="0" smtClean="0"/>
              <a:t> </a:t>
            </a:r>
            <a:r>
              <a:rPr lang="it-IT" sz="2000" b="1" dirty="0" smtClean="0"/>
              <a:t>58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58</a:t>
            </a:r>
            <a:r>
              <a:rPr lang="it-IT" sz="2000" dirty="0" smtClean="0"/>
              <a:t> </a:t>
            </a:r>
            <a:r>
              <a:rPr lang="it-IT" sz="2000" b="1" dirty="0" smtClean="0"/>
              <a:t>57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57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57</a:t>
            </a:r>
            <a:r>
              <a:rPr lang="it-IT" sz="2000" dirty="0" smtClean="0"/>
              <a:t> </a:t>
            </a:r>
            <a:r>
              <a:rPr lang="it-IT" sz="2000" b="1" dirty="0" smtClean="0"/>
              <a:t>55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55</a:t>
            </a:r>
            <a:r>
              <a:rPr lang="it-IT" sz="2000" dirty="0" smtClean="0"/>
              <a:t> </a:t>
            </a:r>
            <a:r>
              <a:rPr lang="it-IT" sz="2000" b="1" dirty="0" smtClean="0"/>
              <a:t>53</a:t>
            </a:r>
            <a:r>
              <a:rPr lang="it-IT" sz="2000" dirty="0" smtClean="0"/>
              <a:t> </a:t>
            </a:r>
            <a:r>
              <a:rPr lang="it-IT" sz="2000" b="1" dirty="0" smtClean="0"/>
              <a:t>52</a:t>
            </a:r>
            <a:r>
              <a:rPr lang="it-IT" sz="2000" dirty="0" smtClean="0"/>
              <a:t> </a:t>
            </a:r>
            <a:r>
              <a:rPr lang="it-IT" sz="2000" b="1" dirty="0" smtClean="0"/>
              <a:t>50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50</a:t>
            </a:r>
            <a:r>
              <a:rPr lang="it-IT" sz="2000" dirty="0" smtClean="0"/>
              <a:t> </a:t>
            </a:r>
            <a:r>
              <a:rPr lang="it-IT" sz="2000" b="1" dirty="0" smtClean="0"/>
              <a:t>49</a:t>
            </a:r>
            <a:r>
              <a:rPr lang="it-IT" sz="2000" dirty="0" smtClean="0"/>
              <a:t> </a:t>
            </a:r>
            <a:r>
              <a:rPr lang="it-IT" sz="2000" b="1" dirty="0" smtClean="0"/>
              <a:t>48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48</a:t>
            </a:r>
            <a:r>
              <a:rPr lang="it-IT" sz="2000" dirty="0" smtClean="0"/>
              <a:t> </a:t>
            </a:r>
            <a:r>
              <a:rPr lang="it-IT" sz="2000" b="1" dirty="0" smtClean="0"/>
              <a:t>47</a:t>
            </a:r>
            <a:r>
              <a:rPr lang="it-IT" sz="2000" dirty="0" smtClean="0"/>
              <a:t> </a:t>
            </a:r>
            <a:r>
              <a:rPr lang="it-IT" sz="2000" b="1" dirty="0" smtClean="0"/>
              <a:t>46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46</a:t>
            </a:r>
            <a:r>
              <a:rPr lang="it-IT" sz="2000" dirty="0" smtClean="0"/>
              <a:t> </a:t>
            </a:r>
            <a:r>
              <a:rPr lang="it-IT" sz="2000" b="1" dirty="0" smtClean="0"/>
              <a:t>45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45</a:t>
            </a:r>
            <a:r>
              <a:rPr lang="it-IT" sz="2000" dirty="0" smtClean="0"/>
              <a:t> </a:t>
            </a:r>
            <a:r>
              <a:rPr lang="it-IT" sz="2000" b="1" dirty="0" smtClean="0"/>
              <a:t>44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44</a:t>
            </a:r>
            <a:r>
              <a:rPr lang="it-IT" sz="2000" dirty="0" smtClean="0"/>
              <a:t> </a:t>
            </a:r>
            <a:r>
              <a:rPr lang="it-IT" sz="2000" b="1" dirty="0" smtClean="0"/>
              <a:t>43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43</a:t>
            </a:r>
            <a:r>
              <a:rPr lang="it-IT" sz="2000" dirty="0" smtClean="0"/>
              <a:t> </a:t>
            </a:r>
            <a:r>
              <a:rPr lang="it-IT" sz="2000" b="1" dirty="0" smtClean="0"/>
              <a:t>42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42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42</a:t>
            </a:r>
            <a:r>
              <a:rPr lang="it-IT" sz="2000" dirty="0" smtClean="0"/>
              <a:t> </a:t>
            </a:r>
            <a:r>
              <a:rPr lang="it-IT" sz="2000" b="1" dirty="0" smtClean="0"/>
              <a:t>41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41</a:t>
            </a:r>
            <a:r>
              <a:rPr lang="it-IT" sz="2000" dirty="0" smtClean="0"/>
              <a:t> </a:t>
            </a:r>
            <a:r>
              <a:rPr lang="it-IT" sz="2000" b="1" dirty="0" smtClean="0"/>
              <a:t>40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40</a:t>
            </a:r>
            <a:r>
              <a:rPr lang="it-IT" sz="2000" dirty="0" smtClean="0"/>
              <a:t> </a:t>
            </a:r>
            <a:r>
              <a:rPr lang="it-IT" sz="2000" b="1" dirty="0" smtClean="0"/>
              <a:t>39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39</a:t>
            </a:r>
            <a:r>
              <a:rPr lang="it-IT" sz="2000" dirty="0" smtClean="0"/>
              <a:t> </a:t>
            </a:r>
            <a:r>
              <a:rPr lang="it-IT" sz="2000" b="1" dirty="0" smtClean="0"/>
              <a:t>38</a:t>
            </a:r>
            <a:r>
              <a:rPr lang="it-IT" sz="2000" dirty="0" smtClean="0"/>
              <a:t> </a:t>
            </a:r>
            <a:r>
              <a:rPr lang="it-IT" sz="2000" b="1" dirty="0" smtClean="0"/>
              <a:t>37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37</a:t>
            </a:r>
            <a:r>
              <a:rPr lang="it-IT" sz="2000" dirty="0" smtClean="0"/>
              <a:t> </a:t>
            </a:r>
            <a:r>
              <a:rPr lang="it-IT" sz="2000" b="1" dirty="0" smtClean="0"/>
              <a:t>36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36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36</a:t>
            </a:r>
            <a:r>
              <a:rPr lang="it-IT" sz="2000" dirty="0" smtClean="0"/>
              <a:t> </a:t>
            </a:r>
            <a:r>
              <a:rPr lang="it-IT" sz="2000" b="1" dirty="0" smtClean="0"/>
              <a:t>35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35</a:t>
            </a:r>
            <a:r>
              <a:rPr lang="it-IT" sz="2000" dirty="0" smtClean="0"/>
              <a:t> </a:t>
            </a:r>
            <a:r>
              <a:rPr lang="it-IT" sz="2000" b="1" dirty="0" smtClean="0"/>
              <a:t>34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34</a:t>
            </a:r>
            <a:r>
              <a:rPr lang="it-IT" sz="2000" dirty="0" smtClean="0"/>
              <a:t> </a:t>
            </a:r>
            <a:r>
              <a:rPr lang="it-IT" sz="2000" b="1" dirty="0" smtClean="0"/>
              <a:t>33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33</a:t>
            </a:r>
            <a:r>
              <a:rPr lang="it-IT" sz="2000" dirty="0" smtClean="0"/>
              <a:t> </a:t>
            </a:r>
            <a:r>
              <a:rPr lang="it-IT" sz="2000" b="1" dirty="0" smtClean="0"/>
              <a:t>32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32</a:t>
            </a:r>
            <a:r>
              <a:rPr lang="it-IT" sz="2000" dirty="0" smtClean="0"/>
              <a:t> </a:t>
            </a:r>
            <a:r>
              <a:rPr lang="it-IT" sz="2000" b="1" dirty="0" smtClean="0"/>
              <a:t>31</a:t>
            </a:r>
            <a:r>
              <a:rPr lang="it-IT" sz="2000" dirty="0" smtClean="0"/>
              <a:t> </a:t>
            </a:r>
            <a:r>
              <a:rPr lang="it-IT" sz="2000" b="1" dirty="0" smtClean="0"/>
              <a:t>30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30</a:t>
            </a:r>
            <a:r>
              <a:rPr lang="it-IT" sz="2000" dirty="0" smtClean="0"/>
              <a:t> </a:t>
            </a:r>
            <a:r>
              <a:rPr lang="it-IT" sz="2000" b="1" dirty="0" err="1" smtClean="0"/>
              <a:t>30</a:t>
            </a:r>
            <a:r>
              <a:rPr lang="it-IT" sz="2000" dirty="0" smtClean="0"/>
              <a:t> </a:t>
            </a:r>
            <a:r>
              <a:rPr lang="it-IT" sz="2000" b="1" dirty="0" smtClean="0"/>
              <a:t>29</a:t>
            </a:r>
            <a:r>
              <a:rPr lang="it-IT" sz="2000" dirty="0" smtClean="0"/>
              <a:t> </a:t>
            </a:r>
            <a:r>
              <a:rPr lang="it-IT" sz="2000" b="1" dirty="0" err="1" smtClean="0"/>
              <a:t>29</a:t>
            </a:r>
            <a:r>
              <a:rPr lang="it-IT" sz="2000" dirty="0" smtClean="0"/>
              <a:t> </a:t>
            </a:r>
            <a:r>
              <a:rPr lang="it-IT" sz="2000" b="1" dirty="0" smtClean="0"/>
              <a:t>28</a:t>
            </a:r>
            <a:r>
              <a:rPr lang="it-IT" sz="2000" dirty="0" smtClean="0"/>
              <a:t> </a:t>
            </a:r>
            <a:r>
              <a:rPr lang="it-IT" sz="2000" b="1" dirty="0" err="1" smtClean="0"/>
              <a:t>28</a:t>
            </a:r>
            <a:r>
              <a:rPr lang="it-IT" sz="2000" dirty="0" smtClean="0"/>
              <a:t> </a:t>
            </a:r>
            <a:r>
              <a:rPr lang="it-IT" sz="2000" b="1" dirty="0" smtClean="0"/>
              <a:t>25</a:t>
            </a:r>
            <a:r>
              <a:rPr lang="it-IT" sz="2000" dirty="0" smtClean="0"/>
              <a:t> </a:t>
            </a:r>
            <a:r>
              <a:rPr lang="it-IT" sz="2000" b="1" dirty="0" smtClean="0"/>
              <a:t>23</a:t>
            </a:r>
            <a:r>
              <a:rPr lang="it-IT" sz="2000" dirty="0" smtClean="0"/>
              <a:t> </a:t>
            </a:r>
            <a:r>
              <a:rPr lang="it-IT" sz="2000" b="1" dirty="0" err="1" smtClean="0"/>
              <a:t>23</a:t>
            </a:r>
            <a:r>
              <a:rPr lang="it-IT" sz="2000" dirty="0" smtClean="0"/>
              <a:t> </a:t>
            </a:r>
            <a:r>
              <a:rPr lang="it-IT" sz="2000" b="1" dirty="0" smtClean="0"/>
              <a:t>20</a:t>
            </a:r>
            <a:r>
              <a:rPr lang="it-IT" sz="2000" dirty="0" smtClean="0"/>
              <a:t> </a:t>
            </a:r>
            <a:r>
              <a:rPr lang="it-IT" sz="2000" b="1" dirty="0" smtClean="0"/>
              <a:t>18</a:t>
            </a:r>
            <a:r>
              <a:rPr lang="it-IT" sz="2000" dirty="0" smtClean="0"/>
              <a:t> </a:t>
            </a:r>
            <a:r>
              <a:rPr lang="it-IT" sz="2000" b="1" dirty="0" smtClean="0"/>
              <a:t>17</a:t>
            </a:r>
            <a:r>
              <a:rPr lang="it-IT" sz="2000" dirty="0" smtClean="0"/>
              <a:t> </a:t>
            </a:r>
            <a:r>
              <a:rPr lang="it-IT" sz="2000" b="1" dirty="0" smtClean="0"/>
              <a:t>15</a:t>
            </a:r>
            <a:r>
              <a:rPr lang="it-IT" sz="2000" dirty="0" smtClean="0"/>
              <a:t> </a:t>
            </a:r>
            <a:r>
              <a:rPr lang="it-IT" sz="2000" b="1" dirty="0" err="1" smtClean="0"/>
              <a:t>15</a:t>
            </a:r>
            <a:r>
              <a:rPr lang="it-IT" sz="2000" dirty="0" smtClean="0"/>
              <a:t> </a:t>
            </a:r>
            <a:r>
              <a:rPr lang="it-IT" sz="2000" b="1" dirty="0" smtClean="0"/>
              <a:t>12</a:t>
            </a:r>
            <a:r>
              <a:rPr lang="it-IT" sz="2000" dirty="0" smtClean="0"/>
              <a:t> </a:t>
            </a:r>
            <a:endParaRPr lang="it-IT" sz="2000" dirty="0" smtClean="0"/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/>
              <a:buChar char="Ø"/>
            </a:pPr>
            <a:r>
              <a:rPr lang="it-IT" sz="2000" dirty="0" smtClean="0">
                <a:solidFill>
                  <a:srgbClr val="C00000"/>
                </a:solidFill>
              </a:rPr>
              <a:t>(</a:t>
            </a:r>
            <a:r>
              <a:rPr lang="it-IT" sz="2000" dirty="0" smtClean="0">
                <a:solidFill>
                  <a:srgbClr val="C00000"/>
                </a:solidFill>
              </a:rPr>
              <a:t>il punteggio massimo è </a:t>
            </a:r>
            <a:r>
              <a:rPr lang="it-IT" sz="2000" dirty="0" smtClean="0">
                <a:solidFill>
                  <a:srgbClr val="C00000"/>
                </a:solidFill>
              </a:rPr>
              <a:t>8</a:t>
            </a:r>
            <a:r>
              <a:rPr lang="it-IT" sz="2000" dirty="0" smtClean="0">
                <a:solidFill>
                  <a:srgbClr val="C00000"/>
                </a:solidFill>
              </a:rPr>
              <a:t>0</a:t>
            </a:r>
            <a:r>
              <a:rPr lang="it-IT" sz="2000" dirty="0" smtClean="0">
                <a:solidFill>
                  <a:srgbClr val="C00000"/>
                </a:solidFill>
              </a:rPr>
              <a:t>)</a:t>
            </a:r>
            <a:endParaRPr kumimoji="0" lang="it-IT" sz="2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2"/>
            <a:ext cx="8426547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7966" y="2339517"/>
            <a:ext cx="8079930" cy="787791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it-IT" sz="2800" b="1" kern="0" dirty="0" smtClean="0">
                <a:solidFill>
                  <a:srgbClr val="FF0000"/>
                </a:solidFill>
                <a:latin typeface="+mn-lt"/>
              </a:rPr>
              <a:t>Provate a rispondere voi !!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Times New Roman" charset="0"/>
              </a:rPr>
              <a:t>Solo per capire meglio la difficoltà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 Agli alunni del  biennio vengono assegnate 16 domande in due ore (quindi meno di otto minuti a domanda)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Agli alunni del triennio , invece, vengono assegnate 20 domande in due ore (quindi 6 minuti a domanda)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it-IT" sz="2000" b="1" kern="0" dirty="0" smtClean="0">
                <a:solidFill>
                  <a:srgbClr val="C00000"/>
                </a:solidFill>
                <a:latin typeface="+mn-lt"/>
              </a:rPr>
              <a:t>Questa domanda (con dati diversi) era presente nei testi di entrambe le categorie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lang="it-IT" sz="2000" b="1" kern="0" dirty="0" smtClean="0">
              <a:solidFill>
                <a:srgbClr val="C00000"/>
              </a:solidFill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  <a:defRPr/>
            </a:pPr>
            <a:endParaRPr kumimoji="0" lang="it-IT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2"/>
            <a:ext cx="8426547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4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400" dirty="0">
              <a:solidFill>
                <a:schemeClr val="tx2"/>
              </a:solidFill>
              <a:latin typeface="Andy" pitchFamily="66" charset="0"/>
            </a:endParaRPr>
          </a:p>
        </p:txBody>
      </p:sp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2882347" y="3140765"/>
          <a:ext cx="1114425" cy="390525"/>
        </p:xfrm>
        <a:graphic>
          <a:graphicData uri="http://schemas.openxmlformats.org/presentationml/2006/ole">
            <p:oleObj spid="_x0000_s81939" name="Equazione" r:id="rId3" imgW="1117115" imgH="393529" progId="Equation.3">
              <p:embed/>
            </p:oleObj>
          </a:graphicData>
        </a:graphic>
      </p:graphicFrame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2723322" y="3769830"/>
          <a:ext cx="1600200" cy="390525"/>
        </p:xfrm>
        <a:graphic>
          <a:graphicData uri="http://schemas.openxmlformats.org/presentationml/2006/ole">
            <p:oleObj spid="_x0000_s81938" name="Equazione" r:id="rId4" imgW="1600200" imgH="393700" progId="Equation.3">
              <p:embed/>
            </p:oleObj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2902226" y="4438650"/>
          <a:ext cx="1285875" cy="180975"/>
        </p:xfrm>
        <a:graphic>
          <a:graphicData uri="http://schemas.openxmlformats.org/presentationml/2006/ole">
            <p:oleObj spid="_x0000_s81937" name="Equazione" r:id="rId5" imgW="1282144" imgH="177723" progId="Equation.3">
              <p:embed/>
            </p:oleObj>
          </a:graphicData>
        </a:graphic>
      </p:graphicFrame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2902226" y="4957556"/>
          <a:ext cx="981075" cy="180975"/>
        </p:xfrm>
        <a:graphic>
          <a:graphicData uri="http://schemas.openxmlformats.org/presentationml/2006/ole">
            <p:oleObj spid="_x0000_s81936" name="Equazione" r:id="rId6" imgW="977476" imgH="177723" progId="Equation.3">
              <p:embed/>
            </p:oleObj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2842592" y="5456583"/>
          <a:ext cx="981075" cy="180975"/>
        </p:xfrm>
        <a:graphic>
          <a:graphicData uri="http://schemas.openxmlformats.org/presentationml/2006/ole">
            <p:oleObj spid="_x0000_s81935" name="Equazione" r:id="rId7" imgW="977476" imgH="177723" progId="Equation.3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2941983" y="5935732"/>
          <a:ext cx="619125" cy="180975"/>
        </p:xfrm>
        <a:graphic>
          <a:graphicData uri="http://schemas.openxmlformats.org/presentationml/2006/ole">
            <p:oleObj spid="_x0000_s81934" name="Equazione" r:id="rId8" imgW="621760" imgH="177646" progId="Equation.3">
              <p:embed/>
            </p:oleObj>
          </a:graphicData>
        </a:graphic>
      </p:graphicFrame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2683565" y="374995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2743200" y="48184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2584173" y="583634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2941982" y="6223015"/>
            <a:ext cx="15505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X=20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1013791" y="2206487"/>
            <a:ext cx="5367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Una soluzione proposta con il metodo tradizionale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Posto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x=Età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media amici di Enea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2"/>
            <a:ext cx="8426547" cy="13234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073426" y="1828801"/>
            <a:ext cx="72754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it-IT" sz="2800" b="1" kern="0" dirty="0" smtClean="0">
                <a:solidFill>
                  <a:srgbClr val="FF0000"/>
                </a:solidFill>
              </a:rPr>
              <a:t>Proposta di soluzione con metodo a barre</a:t>
            </a:r>
            <a:endParaRPr lang="en-US" sz="2800" kern="0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/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rgbClr val="C00000"/>
                </a:solidFill>
              </a:rPr>
              <a:t> E’ una proposta …. Probabilmente migliorabile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it-IT" sz="2000" b="1" kern="0" dirty="0" smtClean="0">
                <a:solidFill>
                  <a:srgbClr val="C00000"/>
                </a:solidFill>
              </a:rPr>
              <a:t> Il metodo a barre si presta benissimo anche per essere “adattato” alla situazione 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it-IT" sz="2000" b="1" kern="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16200000">
            <a:off x="2594269" y="526007"/>
            <a:ext cx="225082" cy="339031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5400000">
            <a:off x="6425927" y="4657069"/>
            <a:ext cx="345577" cy="930811"/>
          </a:xfrm>
          <a:prstGeom prst="rightBrace">
            <a:avLst>
              <a:gd name="adj1" fmla="val 8333"/>
              <a:gd name="adj2" fmla="val 4126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41477" y="3783292"/>
            <a:ext cx="26025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ndy" pitchFamily="66" charset="0"/>
              </a:rPr>
              <a:t>Età</a:t>
            </a:r>
            <a:r>
              <a:rPr lang="en-US" sz="1600" dirty="0" smtClean="0">
                <a:latin typeface="Andy" pitchFamily="66" charset="0"/>
              </a:rPr>
              <a:t> media </a:t>
            </a:r>
            <a:r>
              <a:rPr lang="en-US" sz="1600" dirty="0" err="1" smtClean="0">
                <a:latin typeface="Andy" pitchFamily="66" charset="0"/>
              </a:rPr>
              <a:t>amici</a:t>
            </a:r>
            <a:r>
              <a:rPr lang="en-US" sz="1600" dirty="0" smtClean="0">
                <a:latin typeface="Andy" pitchFamily="66" charset="0"/>
              </a:rPr>
              <a:t> </a:t>
            </a:r>
            <a:r>
              <a:rPr lang="en-US" sz="1600" dirty="0" err="1" smtClean="0">
                <a:latin typeface="Andy" pitchFamily="66" charset="0"/>
              </a:rPr>
              <a:t>Enea</a:t>
            </a:r>
            <a:endParaRPr lang="en-US" sz="1600" dirty="0">
              <a:latin typeface="Andy" pitchFamily="66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00800" y="5327374"/>
            <a:ext cx="723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20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4435" y="4244009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144=16*9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7686" y="3737114"/>
            <a:ext cx="2193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84 </a:t>
            </a:r>
            <a:r>
              <a:rPr lang="en-US" sz="2800" dirty="0">
                <a:latin typeface="Andy" pitchFamily="66" charset="0"/>
              </a:rPr>
              <a:t>= </a:t>
            </a:r>
            <a:r>
              <a:rPr lang="en-US" sz="2800" dirty="0" smtClean="0">
                <a:latin typeface="Andy" pitchFamily="66" charset="0"/>
              </a:rPr>
              <a:t>14 x 6 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31852" y="5697417"/>
            <a:ext cx="7216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ndy" pitchFamily="66" charset="0"/>
              </a:rPr>
              <a:t>Gli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amici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di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Enea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hanno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una</a:t>
            </a:r>
            <a:r>
              <a:rPr lang="en-US" sz="2800" dirty="0" smtClean="0">
                <a:latin typeface="Andy" pitchFamily="66" charset="0"/>
              </a:rPr>
              <a:t> </a:t>
            </a:r>
            <a:r>
              <a:rPr lang="en-US" sz="2800" dirty="0" err="1" smtClean="0">
                <a:latin typeface="Andy" pitchFamily="66" charset="0"/>
              </a:rPr>
              <a:t>età</a:t>
            </a:r>
            <a:r>
              <a:rPr lang="en-US" sz="2800" dirty="0" smtClean="0">
                <a:latin typeface="Andy" pitchFamily="66" charset="0"/>
              </a:rPr>
              <a:t> media </a:t>
            </a:r>
            <a:r>
              <a:rPr lang="en-US" sz="2800" dirty="0" err="1" smtClean="0">
                <a:latin typeface="Andy" pitchFamily="66" charset="0"/>
              </a:rPr>
              <a:t>di</a:t>
            </a:r>
            <a:r>
              <a:rPr lang="en-US" sz="2800" dirty="0" smtClean="0">
                <a:latin typeface="Andy" pitchFamily="66" charset="0"/>
              </a:rPr>
              <a:t> 20 </a:t>
            </a:r>
            <a:r>
              <a:rPr lang="en-US" sz="2800" dirty="0" err="1" smtClean="0">
                <a:latin typeface="Andy" pitchFamily="66" charset="0"/>
              </a:rPr>
              <a:t>anni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422031" y="295422"/>
            <a:ext cx="8426547" cy="13234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Andrea,Beatrice,Chiara,Davide,Enea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e Federico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molto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La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loro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è 14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Se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si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uniscono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3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dell’intero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gruppo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diventa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16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anni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.</a:t>
            </a:r>
          </a:p>
          <a:p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Qual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è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l’età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media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degli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amici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ndy" pitchFamily="66" charset="0"/>
              </a:rPr>
              <a:t>Enea</a:t>
            </a:r>
            <a:r>
              <a:rPr lang="en-US" sz="2000" dirty="0" smtClean="0">
                <a:solidFill>
                  <a:schemeClr val="tx2"/>
                </a:solidFill>
                <a:latin typeface="Andy" pitchFamily="66" charset="0"/>
              </a:rPr>
              <a:t> ?</a:t>
            </a:r>
            <a:endParaRPr lang="en-US" sz="2000" dirty="0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8" name="Right Brace 10"/>
          <p:cNvSpPr/>
          <p:nvPr/>
        </p:nvSpPr>
        <p:spPr>
          <a:xfrm rot="16200000">
            <a:off x="5763015" y="813325"/>
            <a:ext cx="325902" cy="277602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2248689" y="1543470"/>
            <a:ext cx="1125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84</a:t>
            </a:r>
            <a:endParaRPr lang="en-US" sz="3600" dirty="0"/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5779988" y="1490871"/>
            <a:ext cx="5611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497876" y="4801977"/>
            <a:ext cx="2257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ndy" pitchFamily="66" charset="0"/>
              </a:rPr>
              <a:t>60=144-84</a:t>
            </a:r>
            <a:endParaRPr lang="en-US" sz="2800" dirty="0">
              <a:latin typeface="Andy" pitchFamily="66" charset="0"/>
            </a:endParaRPr>
          </a:p>
        </p:txBody>
      </p:sp>
      <p:sp>
        <p:nvSpPr>
          <p:cNvPr id="31" name="Rectangle 9"/>
          <p:cNvSpPr/>
          <p:nvPr/>
        </p:nvSpPr>
        <p:spPr>
          <a:xfrm>
            <a:off x="6081931" y="4374899"/>
            <a:ext cx="972000" cy="504000"/>
          </a:xfrm>
          <a:prstGeom prst="rect">
            <a:avLst/>
          </a:prstGeom>
          <a:solidFill>
            <a:srgbClr val="FFC000">
              <a:alpha val="7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Brace 10"/>
          <p:cNvSpPr/>
          <p:nvPr/>
        </p:nvSpPr>
        <p:spPr>
          <a:xfrm rot="16200000" flipH="1">
            <a:off x="3717242" y="139147"/>
            <a:ext cx="954154" cy="628153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977705" y="2524539"/>
          <a:ext cx="6372663" cy="496957"/>
        </p:xfrm>
        <a:graphic>
          <a:graphicData uri="http://schemas.openxmlformats.org/drawingml/2006/table">
            <a:tbl>
              <a:tblPr/>
              <a:tblGrid>
                <a:gridCol w="565356"/>
                <a:gridCol w="565356"/>
                <a:gridCol w="416122"/>
                <a:gridCol w="536713"/>
                <a:gridCol w="743233"/>
                <a:gridCol w="565356"/>
                <a:gridCol w="993509"/>
                <a:gridCol w="993509"/>
                <a:gridCol w="993509"/>
              </a:tblGrid>
              <a:tr h="496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812446" y="3763210"/>
            <a:ext cx="1125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144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  <p:bldP spid="16" grpId="0"/>
      <p:bldP spid="20" grpId="0"/>
      <p:bldP spid="21" grpId="0"/>
      <p:bldP spid="22" grpId="0"/>
      <p:bldP spid="28" grpId="0" animBg="1"/>
      <p:bldP spid="29" grpId="0"/>
      <p:bldP spid="23" grpId="0"/>
      <p:bldP spid="31" grpId="0" animBg="1"/>
      <p:bldP spid="1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38200" y="2133600"/>
            <a:ext cx="777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5400000">
            <a:off x="6096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19050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2004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4958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7912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0866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382000" y="2133600"/>
            <a:ext cx="45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609600" y="25146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0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5791200" y="24384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1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1143000" y="381000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Le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Frazioni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il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metodo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barra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19599" y="2514600"/>
            <a:ext cx="11065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3/4</a:t>
            </a:r>
            <a:endParaRPr lang="en-US" sz="3200" dirty="0"/>
          </a:p>
        </p:txBody>
      </p:sp>
      <p:sp>
        <p:nvSpPr>
          <p:cNvPr id="14" name="Right Arrow 13"/>
          <p:cNvSpPr/>
          <p:nvPr/>
        </p:nvSpPr>
        <p:spPr>
          <a:xfrm>
            <a:off x="858079" y="3538330"/>
            <a:ext cx="39624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098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05200" y="4953000"/>
            <a:ext cx="12954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00600" y="49530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>
            <a:off x="2590800" y="3810000"/>
            <a:ext cx="533400" cy="38862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14600" y="6019800"/>
            <a:ext cx="1321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3/4</a:t>
            </a:r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113183" y="298176"/>
            <a:ext cx="7792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Rappresentazioni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frazione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27654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4038601"/>
            <a:ext cx="1878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Diagramma</a:t>
            </a:r>
            <a:r>
              <a:rPr lang="en-US" dirty="0" smtClean="0"/>
              <a:t> a </a:t>
            </a:r>
            <a:r>
              <a:rPr lang="en-US" dirty="0" err="1" smtClean="0"/>
              <a:t>torta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62400" y="2362200"/>
            <a:ext cx="1219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2743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124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0" y="3505200"/>
            <a:ext cx="1219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2362200"/>
            <a:ext cx="1219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5791200" y="3124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5791200" y="3124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5791200" y="2362200"/>
            <a:ext cx="1219200" cy="762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791200" y="2362200"/>
            <a:ext cx="1219200" cy="762000"/>
          </a:xfrm>
          <a:prstGeom prst="triangl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24400" y="4038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Rettangoli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822095" y="1398104"/>
          <a:ext cx="530225" cy="1371600"/>
        </p:xfrm>
        <a:graphic>
          <a:graphicData uri="http://schemas.openxmlformats.org/presentationml/2006/ole">
            <p:oleObj spid="_x0000_s150530" name="Equation" r:id="rId4" imgW="152334" imgH="393529" progId="">
              <p:embed/>
            </p:oleObj>
          </a:graphicData>
        </a:graphic>
      </p:graphicFrame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134937" y="295218"/>
            <a:ext cx="9009063" cy="1052513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3336</TotalTime>
  <Words>946</Words>
  <Application>Microsoft Office PowerPoint</Application>
  <PresentationFormat>Presentazione su schermo (4:3)</PresentationFormat>
  <Paragraphs>131</Paragraphs>
  <Slides>21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Blends</vt:lpstr>
      <vt:lpstr>Personalizza struttura</vt:lpstr>
      <vt:lpstr>Equazione</vt:lpstr>
      <vt:lpstr>Equation</vt:lpstr>
      <vt:lpstr>Didattica speciale :  codici del linguaggio logico e matematico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mate</cp:lastModifiedBy>
  <cp:revision>229</cp:revision>
  <dcterms:created xsi:type="dcterms:W3CDTF">2004-09-29T20:13:20Z</dcterms:created>
  <dcterms:modified xsi:type="dcterms:W3CDTF">2015-12-18T21:35:29Z</dcterms:modified>
</cp:coreProperties>
</file>