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33"/>
  </p:notesMasterIdLst>
  <p:handoutMasterIdLst>
    <p:handoutMasterId r:id="rId34"/>
  </p:handoutMasterIdLst>
  <p:sldIdLst>
    <p:sldId id="370" r:id="rId3"/>
    <p:sldId id="660" r:id="rId4"/>
    <p:sldId id="661" r:id="rId5"/>
    <p:sldId id="662" r:id="rId6"/>
    <p:sldId id="663" r:id="rId7"/>
    <p:sldId id="664" r:id="rId8"/>
    <p:sldId id="665" r:id="rId9"/>
    <p:sldId id="666" r:id="rId10"/>
    <p:sldId id="671" r:id="rId11"/>
    <p:sldId id="672" r:id="rId12"/>
    <p:sldId id="695" r:id="rId13"/>
    <p:sldId id="699" r:id="rId14"/>
    <p:sldId id="673" r:id="rId15"/>
    <p:sldId id="678" r:id="rId16"/>
    <p:sldId id="675" r:id="rId17"/>
    <p:sldId id="679" r:id="rId18"/>
    <p:sldId id="681" r:id="rId19"/>
    <p:sldId id="697" r:id="rId20"/>
    <p:sldId id="698" r:id="rId21"/>
    <p:sldId id="696" r:id="rId22"/>
    <p:sldId id="688" r:id="rId23"/>
    <p:sldId id="689" r:id="rId24"/>
    <p:sldId id="684" r:id="rId25"/>
    <p:sldId id="668" r:id="rId26"/>
    <p:sldId id="669" r:id="rId27"/>
    <p:sldId id="690" r:id="rId28"/>
    <p:sldId id="691" r:id="rId29"/>
    <p:sldId id="692" r:id="rId30"/>
    <p:sldId id="700" r:id="rId31"/>
    <p:sldId id="693" r:id="rId32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00FF"/>
    <a:srgbClr val="435FAD"/>
    <a:srgbClr val="D2452E"/>
    <a:srgbClr val="EAEAEA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4" autoAdjust="0"/>
    <p:restoredTop sz="67025" autoAdjust="0"/>
  </p:normalViewPr>
  <p:slideViewPr>
    <p:cSldViewPr snapToGrid="0">
      <p:cViewPr varScale="1">
        <p:scale>
          <a:sx n="48" d="100"/>
          <a:sy n="48" d="100"/>
        </p:scale>
        <p:origin x="-14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30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28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29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3" y="1079293"/>
            <a:ext cx="7608756" cy="2053652"/>
          </a:xfrm>
        </p:spPr>
        <p:txBody>
          <a:bodyPr/>
          <a:lstStyle/>
          <a:p>
            <a:r>
              <a:rPr lang="it-IT" sz="3600" dirty="0" smtClean="0"/>
              <a:t>Didattica speciale : </a:t>
            </a:r>
            <a:br>
              <a:rPr lang="it-IT" sz="3600" dirty="0" smtClean="0"/>
            </a:br>
            <a:r>
              <a:rPr lang="it-IT" sz="3600" dirty="0" smtClean="0"/>
              <a:t>codici del linguaggio logico e matematico</a:t>
            </a: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r>
              <a:rPr lang="en-US" sz="1560" dirty="0" smtClean="0"/>
              <a:t>22 </a:t>
            </a:r>
            <a:r>
              <a:rPr lang="en-US" sz="1600" dirty="0" err="1" smtClean="0"/>
              <a:t>gennaio</a:t>
            </a:r>
            <a:r>
              <a:rPr lang="en-US" sz="1560" dirty="0" smtClean="0"/>
              <a:t> 2016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</a:t>
            </a:r>
            <a:r>
              <a:rPr lang="en-US" dirty="0" err="1" smtClean="0"/>
              <a:t>Marchesano</a:t>
            </a:r>
            <a:endParaRPr lang="en-US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8728" y="4165231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883474" y="2878573"/>
            <a:ext cx="4293437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Il </a:t>
            </a:r>
            <a:r>
              <a:rPr lang="it-IT" sz="2800" kern="0" dirty="0" smtClean="0">
                <a:solidFill>
                  <a:srgbClr val="FF0000"/>
                </a:solidFill>
              </a:rPr>
              <a:t> metodo   </a:t>
            </a:r>
            <a:r>
              <a:rPr lang="it-IT" sz="2800" kern="0" dirty="0" smtClean="0">
                <a:solidFill>
                  <a:schemeClr val="tx2"/>
                </a:solidFill>
              </a:rPr>
              <a:t>Singapore</a:t>
            </a:r>
            <a:endParaRPr lang="it-IT" sz="2800" dirty="0"/>
          </a:p>
        </p:txBody>
      </p:sp>
      <p:sp>
        <p:nvSpPr>
          <p:cNvPr id="19" name="Rettangolo 18"/>
          <p:cNvSpPr/>
          <p:nvPr/>
        </p:nvSpPr>
        <p:spPr>
          <a:xfrm>
            <a:off x="1106212" y="3621819"/>
            <a:ext cx="4221162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rgbClr val="FF0000"/>
                </a:solidFill>
              </a:rPr>
              <a:t>Terza parte:la Geometria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600200"/>
            <a:ext cx="6553200" cy="3657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71600" y="320040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1066799" y="112715"/>
            <a:ext cx="722243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Area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Figura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geometrica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formata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da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due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rettangoli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</a:p>
          <a:p>
            <a:pPr algn="ctr"/>
            <a:endParaRPr lang="en-US" sz="2800" dirty="0">
              <a:latin typeface="Calibri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19200" y="1600200"/>
            <a:ext cx="0" cy="1524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1371600"/>
            <a:ext cx="6553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153400" y="1600200"/>
            <a:ext cx="0" cy="3657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114800" y="5486400"/>
            <a:ext cx="3810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9" name="TextBox 14"/>
          <p:cNvSpPr txBox="1">
            <a:spLocks noChangeArrowheads="1"/>
          </p:cNvSpPr>
          <p:nvPr/>
        </p:nvSpPr>
        <p:spPr bwMode="auto">
          <a:xfrm>
            <a:off x="4343400" y="10668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30 </a:t>
            </a:r>
            <a:r>
              <a:rPr lang="en-US" dirty="0" smtClean="0">
                <a:latin typeface="Calibri" pitchFamily="34" charset="0"/>
              </a:rPr>
              <a:t> 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0" name="TextBox 15"/>
          <p:cNvSpPr txBox="1">
            <a:spLocks noChangeArrowheads="1"/>
          </p:cNvSpPr>
          <p:nvPr/>
        </p:nvSpPr>
        <p:spPr bwMode="auto">
          <a:xfrm>
            <a:off x="5562600" y="5486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22 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8153400" y="3200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18 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2" name="TextBox 17"/>
          <p:cNvSpPr txBox="1">
            <a:spLocks noChangeArrowheads="1"/>
          </p:cNvSpPr>
          <p:nvPr/>
        </p:nvSpPr>
        <p:spPr bwMode="auto">
          <a:xfrm>
            <a:off x="381000" y="22098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8 </a:t>
            </a:r>
            <a:r>
              <a:rPr lang="en-US" dirty="0" smtClean="0">
                <a:latin typeface="Calibri" pitchFamily="34" charset="0"/>
              </a:rPr>
              <a:t>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14800" y="3200400"/>
            <a:ext cx="3810000" cy="2057400"/>
          </a:xfrm>
          <a:prstGeom prst="rect">
            <a:avLst/>
          </a:prstGeom>
          <a:solidFill>
            <a:srgbClr val="435F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62400" y="3276600"/>
            <a:ext cx="0" cy="1905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124200" y="40386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10 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90800" y="1828800"/>
            <a:ext cx="441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30 x 8</a:t>
            </a:r>
          </a:p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240 </a:t>
            </a:r>
            <a:r>
              <a:rPr lang="it-IT" sz="2800" dirty="0" err="1" smtClean="0"/>
              <a:t>cm²</a:t>
            </a:r>
            <a:r>
              <a:rPr lang="it-IT" sz="2800" dirty="0" smtClean="0"/>
              <a:t> 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191000" y="3581400"/>
            <a:ext cx="3810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22 x 10</a:t>
            </a:r>
            <a:r>
              <a:rPr lang="it-IT" sz="2800" dirty="0" smtClean="0"/>
              <a:t> </a:t>
            </a:r>
            <a:r>
              <a:rPr lang="it-IT" sz="2800" dirty="0" err="1" smtClean="0"/>
              <a:t>cm²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220</a:t>
            </a:r>
            <a:r>
              <a:rPr lang="it-IT" sz="2800" dirty="0" smtClean="0"/>
              <a:t> </a:t>
            </a:r>
            <a:r>
              <a:rPr lang="it-IT" sz="2800" dirty="0" err="1" smtClean="0"/>
              <a:t>cm²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33400" y="5562600"/>
            <a:ext cx="350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Area = 240 + </a:t>
            </a:r>
            <a:r>
              <a:rPr lang="en-US" sz="2800" dirty="0" smtClean="0">
                <a:latin typeface="Calibri" pitchFamily="34" charset="0"/>
              </a:rPr>
              <a:t>220</a:t>
            </a:r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Area= </a:t>
            </a:r>
            <a:r>
              <a:rPr lang="en-US" sz="2800" dirty="0" smtClean="0">
                <a:latin typeface="Calibri" pitchFamily="34" charset="0"/>
              </a:rPr>
              <a:t>460 </a:t>
            </a:r>
            <a:r>
              <a:rPr lang="it-IT" sz="2800" dirty="0" err="1" smtClean="0"/>
              <a:t>cm²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26395" y="2910509"/>
            <a:ext cx="314739" cy="3160644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2743200" y="1677600"/>
            <a:ext cx="3042000" cy="24450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4" y="0"/>
            <a:ext cx="763325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L’ area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1620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2">
                    <a:lumMod val="75000"/>
                  </a:schemeClr>
                </a:solidFill>
              </a:rPr>
              <a:t>cm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</a:rPr>
              <a:t>²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 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5/4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5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6553200" y="16764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934200" y="25146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624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528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7432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816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16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816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816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sono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latin typeface="Calibri" pitchFamily="34" charset="0"/>
              </a:rPr>
              <a:t>20 </a:t>
            </a:r>
            <a:r>
              <a:rPr lang="en-US" sz="2800" b="1" dirty="0" err="1" smtClean="0">
                <a:latin typeface="Calibri" pitchFamily="34" charset="0"/>
              </a:rPr>
              <a:t>unità</a:t>
            </a:r>
            <a:r>
              <a:rPr lang="en-US" sz="2800" b="1" dirty="0" smtClean="0">
                <a:latin typeface="Calibri" pitchFamily="34" charset="0"/>
              </a:rPr>
              <a:t> quadrate</a:t>
            </a:r>
            <a:r>
              <a:rPr lang="en-US" sz="2800" dirty="0" smtClean="0"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Ciascuna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è </a:t>
            </a:r>
            <a:r>
              <a:rPr lang="en-US" sz="2800" b="1" dirty="0" smtClean="0">
                <a:latin typeface="Calibri" pitchFamily="34" charset="0"/>
              </a:rPr>
              <a:t>81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cm²</a:t>
            </a:r>
            <a:endParaRPr lang="it-IT" sz="2800" b="1" dirty="0" smtClean="0"/>
          </a:p>
          <a:p>
            <a:pPr algn="ctr"/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Unità lineare è </a:t>
            </a:r>
            <a:r>
              <a:rPr lang="it-IT" sz="2800" b="1" dirty="0" smtClean="0">
                <a:latin typeface="Calibri" pitchFamily="34" charset="0"/>
              </a:rPr>
              <a:t>9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Base </a:t>
            </a:r>
            <a:r>
              <a:rPr lang="it-IT" sz="2800" b="1" dirty="0" smtClean="0">
                <a:latin typeface="Calibri" pitchFamily="34" charset="0"/>
              </a:rPr>
              <a:t>45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Altezza</a:t>
            </a:r>
            <a:r>
              <a:rPr lang="it-IT" sz="2800" b="1" dirty="0" smtClean="0">
                <a:latin typeface="Calibri" pitchFamily="34" charset="0"/>
              </a:rPr>
              <a:t> 36 cm</a:t>
            </a:r>
          </a:p>
          <a:p>
            <a:pPr algn="ctr"/>
            <a:r>
              <a:rPr lang="it-IT" sz="3600" b="1" dirty="0" smtClean="0">
                <a:solidFill>
                  <a:srgbClr val="FF0000"/>
                </a:solidFill>
                <a:latin typeface="Calibri" pitchFamily="34" charset="0"/>
              </a:rPr>
              <a:t>Perimetro</a:t>
            </a:r>
            <a:r>
              <a:rPr lang="it-IT" sz="2800" b="1" dirty="0" smtClean="0">
                <a:latin typeface="Calibri" pitchFamily="34" charset="0"/>
              </a:rPr>
              <a:t> </a:t>
            </a:r>
            <a:r>
              <a:rPr lang="it-IT" sz="2800" b="1" dirty="0" smtClean="0">
                <a:latin typeface="Calibri" pitchFamily="34" charset="0"/>
              </a:rPr>
              <a:t>162</a:t>
            </a:r>
            <a:r>
              <a:rPr lang="it-IT" sz="2800" b="1" dirty="0" smtClean="0">
                <a:latin typeface="Calibri" pitchFamily="34" charset="0"/>
              </a:rPr>
              <a:t> </a:t>
            </a:r>
            <a:r>
              <a:rPr lang="it-IT" sz="2800" b="1" dirty="0" smtClean="0">
                <a:latin typeface="Calibri" pitchFamily="34" charset="0"/>
              </a:rPr>
              <a:t>cm</a:t>
            </a:r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86031" y="3288199"/>
            <a:ext cx="374374" cy="262393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815008" y="0"/>
            <a:ext cx="763325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isoscele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è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36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cm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e la base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stanno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in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rapporto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7:4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Base 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rot="3614674">
            <a:off x="5671014" y="2251656"/>
            <a:ext cx="1729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</a:rPr>
              <a:t>18 </a:t>
            </a:r>
            <a:r>
              <a:rPr lang="en-US" sz="2800" b="1" dirty="0" err="1" smtClean="0">
                <a:latin typeface="Calibri" pitchFamily="34" charset="0"/>
              </a:rPr>
              <a:t>unità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</a:rPr>
              <a:t>lineari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formano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il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Ciascuna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è </a:t>
            </a:r>
            <a:r>
              <a:rPr lang="en-US" sz="2800" b="1" dirty="0" smtClean="0">
                <a:latin typeface="Calibri" pitchFamily="34" charset="0"/>
              </a:rPr>
              <a:t>20 </a:t>
            </a:r>
            <a:r>
              <a:rPr lang="it-IT" sz="2800" b="1" dirty="0" smtClean="0"/>
              <a:t>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Base </a:t>
            </a:r>
            <a:r>
              <a:rPr lang="it-IT" sz="2800" b="1" dirty="0" smtClean="0">
                <a:latin typeface="Calibri" pitchFamily="34" charset="0"/>
              </a:rPr>
              <a:t>80</a:t>
            </a:r>
            <a:r>
              <a:rPr lang="it-IT" sz="2800" b="1" dirty="0" smtClean="0">
                <a:latin typeface="Calibri" pitchFamily="34" charset="0"/>
              </a:rPr>
              <a:t> </a:t>
            </a:r>
            <a:r>
              <a:rPr lang="it-IT" sz="2800" b="1" dirty="0" smtClean="0">
                <a:latin typeface="Calibri" pitchFamily="34" charset="0"/>
              </a:rPr>
              <a:t>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Lato</a:t>
            </a:r>
            <a:r>
              <a:rPr lang="it-IT" sz="2800" b="1" dirty="0" smtClean="0">
                <a:latin typeface="Calibri" pitchFamily="34" charset="0"/>
              </a:rPr>
              <a:t> 140 </a:t>
            </a:r>
            <a:r>
              <a:rPr lang="it-IT" sz="2800" b="1" dirty="0" smtClean="0">
                <a:latin typeface="Calibri" pitchFamily="34" charset="0"/>
              </a:rPr>
              <a:t>cm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riangolo isoscele 45"/>
          <p:cNvSpPr/>
          <p:nvPr/>
        </p:nvSpPr>
        <p:spPr bwMode="auto">
          <a:xfrm>
            <a:off x="2902226" y="1351722"/>
            <a:ext cx="2790113" cy="292210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Right Brace 30"/>
          <p:cNvSpPr/>
          <p:nvPr/>
        </p:nvSpPr>
        <p:spPr>
          <a:xfrm rot="19987718">
            <a:off x="5472931" y="1061805"/>
            <a:ext cx="616227" cy="3240851"/>
          </a:xfrm>
          <a:prstGeom prst="rightBrace">
            <a:avLst>
              <a:gd name="adj1" fmla="val 0"/>
              <a:gd name="adj2" fmla="val 34511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8" name="Right Brace 30"/>
          <p:cNvSpPr/>
          <p:nvPr/>
        </p:nvSpPr>
        <p:spPr>
          <a:xfrm rot="1542318" flipH="1">
            <a:off x="2603228" y="1096486"/>
            <a:ext cx="687014" cy="2950558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9" name="TextBox 31"/>
          <p:cNvSpPr txBox="1">
            <a:spLocks noChangeArrowheads="1"/>
          </p:cNvSpPr>
          <p:nvPr/>
        </p:nvSpPr>
        <p:spPr bwMode="auto">
          <a:xfrm rot="18204972">
            <a:off x="1668636" y="1965217"/>
            <a:ext cx="13458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2" grpId="0"/>
      <p:bldP spid="34" grpId="0"/>
      <p:bldP spid="47" grpId="0" animBg="1"/>
      <p:bldP spid="48" grpId="0" animBg="1"/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Trapezoid 119"/>
          <p:cNvSpPr/>
          <p:nvPr/>
        </p:nvSpPr>
        <p:spPr>
          <a:xfrm>
            <a:off x="1659835" y="2363857"/>
            <a:ext cx="4800600" cy="2667000"/>
          </a:xfrm>
          <a:prstGeom prst="trapezoid">
            <a:avLst>
              <a:gd name="adj" fmla="val 19122"/>
            </a:avLst>
          </a:prstGeom>
          <a:solidFill>
            <a:srgbClr val="FFFF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2057399" y="457200"/>
            <a:ext cx="6708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Come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trovare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area</a:t>
            </a:r>
            <a:r>
              <a:rPr lang="en-US" sz="3200" dirty="0" smtClean="0">
                <a:latin typeface="Calibri" pitchFamily="34" charset="0"/>
              </a:rPr>
              <a:t>.</a:t>
            </a:r>
            <a:endParaRPr lang="en-US" sz="3200" dirty="0">
              <a:latin typeface="Calibri" pitchFamily="34" charset="0"/>
            </a:endParaRPr>
          </a:p>
        </p:txBody>
      </p:sp>
      <p:grpSp>
        <p:nvGrpSpPr>
          <p:cNvPr id="121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122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23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436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102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768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434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766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098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436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102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768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434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766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432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098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ight Triangle 2"/>
          <p:cNvSpPr/>
          <p:nvPr/>
        </p:nvSpPr>
        <p:spPr>
          <a:xfrm>
            <a:off x="2229678" y="2647122"/>
            <a:ext cx="4267200" cy="106680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ight Triangle 19"/>
          <p:cNvSpPr/>
          <p:nvPr/>
        </p:nvSpPr>
        <p:spPr>
          <a:xfrm>
            <a:off x="2209800" y="2667000"/>
            <a:ext cx="4267200" cy="1066800"/>
          </a:xfrm>
          <a:prstGeom prst="rtTriangle">
            <a:avLst/>
          </a:prstGeom>
          <a:solidFill>
            <a:schemeClr val="tx2">
              <a:lumMod val="75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10800000">
            <a:off x="1676400" y="2667000"/>
            <a:ext cx="381000" cy="10668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3" name="Right Brace 22"/>
          <p:cNvSpPr/>
          <p:nvPr/>
        </p:nvSpPr>
        <p:spPr>
          <a:xfrm rot="5400000">
            <a:off x="4152900" y="1943100"/>
            <a:ext cx="381000" cy="42672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8456" name="TextBox 23"/>
          <p:cNvSpPr txBox="1">
            <a:spLocks noChangeArrowheads="1"/>
          </p:cNvSpPr>
          <p:nvPr/>
        </p:nvSpPr>
        <p:spPr bwMode="auto">
          <a:xfrm>
            <a:off x="3962400" y="44196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8 cm</a:t>
            </a:r>
          </a:p>
        </p:txBody>
      </p:sp>
      <p:sp>
        <p:nvSpPr>
          <p:cNvPr id="18457" name="TextBox 24"/>
          <p:cNvSpPr txBox="1">
            <a:spLocks noChangeArrowheads="1"/>
          </p:cNvSpPr>
          <p:nvPr/>
        </p:nvSpPr>
        <p:spPr bwMode="auto">
          <a:xfrm>
            <a:off x="990600" y="30480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 cm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143000" y="5257800"/>
            <a:ext cx="6629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 smtClean="0"/>
              <a:t>L’area</a:t>
            </a:r>
            <a:r>
              <a:rPr lang="en-US" sz="2800" dirty="0" smtClean="0"/>
              <a:t> del </a:t>
            </a:r>
            <a:r>
              <a:rPr lang="en-US" sz="2800" dirty="0" err="1" smtClean="0"/>
              <a:t>triangolo</a:t>
            </a:r>
            <a:r>
              <a:rPr lang="en-US" sz="2800" dirty="0" smtClean="0"/>
              <a:t> è </a:t>
            </a:r>
            <a:r>
              <a:rPr lang="en-US" sz="4400" b="1" u="sng" dirty="0">
                <a:solidFill>
                  <a:srgbClr val="FF0000"/>
                </a:solidFill>
              </a:rPr>
              <a:t>8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it-IT" sz="2800" dirty="0" err="1" smtClean="0"/>
              <a:t>cm²</a:t>
            </a:r>
            <a:r>
              <a:rPr lang="it-IT" sz="2800" dirty="0" smtClean="0"/>
              <a:t> </a:t>
            </a:r>
            <a:endParaRPr lang="en-US" sz="2800" dirty="0"/>
          </a:p>
        </p:txBody>
      </p:sp>
      <p:grpSp>
        <p:nvGrpSpPr>
          <p:cNvPr id="27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7" name="TextBox 20"/>
          <p:cNvSpPr txBox="1">
            <a:spLocks noChangeArrowheads="1"/>
          </p:cNvSpPr>
          <p:nvPr/>
        </p:nvSpPr>
        <p:spPr bwMode="auto">
          <a:xfrm>
            <a:off x="1490870" y="298175"/>
            <a:ext cx="76531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triangolo:Metà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" grpId="0" animBg="1"/>
      <p:bldP spid="20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5626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292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58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624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90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622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626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292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4958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290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956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2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1828801" y="2839279"/>
            <a:ext cx="4267200" cy="1066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ight Brace 18"/>
          <p:cNvSpPr/>
          <p:nvPr/>
        </p:nvSpPr>
        <p:spPr>
          <a:xfrm rot="10800000">
            <a:off x="1371600" y="2819400"/>
            <a:ext cx="381000" cy="10668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0" name="Right Brace 19"/>
          <p:cNvSpPr/>
          <p:nvPr/>
        </p:nvSpPr>
        <p:spPr>
          <a:xfrm rot="5400000">
            <a:off x="3771900" y="2095500"/>
            <a:ext cx="381000" cy="42672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9477" name="TextBox 20"/>
          <p:cNvSpPr txBox="1">
            <a:spLocks noChangeArrowheads="1"/>
          </p:cNvSpPr>
          <p:nvPr/>
        </p:nvSpPr>
        <p:spPr bwMode="auto">
          <a:xfrm>
            <a:off x="3657600" y="4495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8 cm</a:t>
            </a:r>
          </a:p>
        </p:txBody>
      </p:sp>
      <p:sp>
        <p:nvSpPr>
          <p:cNvPr id="19478" name="TextBox 21"/>
          <p:cNvSpPr txBox="1">
            <a:spLocks noChangeArrowheads="1"/>
          </p:cNvSpPr>
          <p:nvPr/>
        </p:nvSpPr>
        <p:spPr bwMode="auto">
          <a:xfrm>
            <a:off x="685800" y="31242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 cm</a:t>
            </a:r>
          </a:p>
        </p:txBody>
      </p:sp>
      <p:sp>
        <p:nvSpPr>
          <p:cNvPr id="19479" name="TextBox 22"/>
          <p:cNvSpPr txBox="1">
            <a:spLocks noChangeArrowheads="1"/>
          </p:cNvSpPr>
          <p:nvPr/>
        </p:nvSpPr>
        <p:spPr bwMode="auto">
          <a:xfrm>
            <a:off x="1232452" y="318052"/>
            <a:ext cx="59303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Altro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tipo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859635" y="2840244"/>
            <a:ext cx="4267200" cy="1066800"/>
          </a:xfrm>
          <a:prstGeom prst="triangle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ight Triangle 24"/>
          <p:cNvSpPr/>
          <p:nvPr/>
        </p:nvSpPr>
        <p:spPr>
          <a:xfrm>
            <a:off x="3962402" y="2820367"/>
            <a:ext cx="2133600" cy="1066800"/>
          </a:xfrm>
          <a:prstGeom prst="rtTriangle">
            <a:avLst/>
          </a:prstGeom>
          <a:solidFill>
            <a:srgbClr val="FFC00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143000" y="5257800"/>
            <a:ext cx="6629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 smtClean="0"/>
              <a:t>L’area</a:t>
            </a:r>
            <a:r>
              <a:rPr lang="en-US" sz="2800" dirty="0" smtClean="0"/>
              <a:t> del </a:t>
            </a:r>
            <a:r>
              <a:rPr lang="en-US" sz="2800" dirty="0" err="1" smtClean="0"/>
              <a:t>triangolo</a:t>
            </a:r>
            <a:r>
              <a:rPr lang="en-US" sz="2800" dirty="0" smtClean="0"/>
              <a:t> è </a:t>
            </a:r>
            <a:r>
              <a:rPr lang="en-US" sz="4400" b="1" u="sng" dirty="0">
                <a:solidFill>
                  <a:srgbClr val="FF0000"/>
                </a:solidFill>
              </a:rPr>
              <a:t>8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it-IT" sz="2800" dirty="0" err="1" smtClean="0"/>
              <a:t>cm²</a:t>
            </a:r>
            <a:endParaRPr lang="en-US" sz="2800" dirty="0"/>
          </a:p>
        </p:txBody>
      </p:sp>
      <p:grpSp>
        <p:nvGrpSpPr>
          <p:cNvPr id="27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 animBg="1"/>
      <p:bldP spid="25" grpId="0" animBg="1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724400" y="1752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91000" y="1752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57600" y="1752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124200" y="1752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24400" y="3886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91000" y="3886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3886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3886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24400" y="3352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191000" y="3352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57600" y="3352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24200" y="3352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244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1910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6576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242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2286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191000" y="2286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657600" y="2286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24200" y="2286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3144078" y="1752601"/>
            <a:ext cx="2133600" cy="2667000"/>
          </a:xfrm>
          <a:prstGeom prst="triangle">
            <a:avLst>
              <a:gd name="adj" fmla="val 7510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144078" y="1772478"/>
            <a:ext cx="2133600" cy="2667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4" name="Isosceles Triangle 33"/>
          <p:cNvSpPr/>
          <p:nvPr/>
        </p:nvSpPr>
        <p:spPr>
          <a:xfrm rot="10800000">
            <a:off x="3081131" y="1752601"/>
            <a:ext cx="1600200" cy="2667000"/>
          </a:xfrm>
          <a:prstGeom prst="triangle">
            <a:avLst>
              <a:gd name="adj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ight Triangle 34"/>
          <p:cNvSpPr/>
          <p:nvPr/>
        </p:nvSpPr>
        <p:spPr>
          <a:xfrm rot="5400000" flipV="1">
            <a:off x="3677478" y="2819400"/>
            <a:ext cx="2667000" cy="533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523999" y="5029200"/>
            <a:ext cx="706341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dirty="0"/>
              <a:t>Area </a:t>
            </a:r>
            <a:r>
              <a:rPr lang="en-US" sz="2200" dirty="0" smtClean="0"/>
              <a:t>del </a:t>
            </a:r>
            <a:r>
              <a:rPr lang="en-US" sz="2200" dirty="0" err="1" smtClean="0"/>
              <a:t>rettangolo</a:t>
            </a:r>
            <a:r>
              <a:rPr lang="en-US" sz="2200" dirty="0" smtClean="0"/>
              <a:t> </a:t>
            </a:r>
            <a:r>
              <a:rPr lang="en-US" sz="2200" dirty="0"/>
              <a:t>= 20 </a:t>
            </a:r>
            <a:r>
              <a:rPr lang="en-US" sz="2200" dirty="0" err="1" smtClean="0"/>
              <a:t>unità</a:t>
            </a:r>
            <a:r>
              <a:rPr lang="en-US" sz="2200" dirty="0" smtClean="0"/>
              <a:t> quadrate</a:t>
            </a:r>
            <a:endParaRPr lang="en-US" sz="2200" dirty="0"/>
          </a:p>
          <a:p>
            <a:pPr algn="ctr"/>
            <a:r>
              <a:rPr lang="en-US" sz="2200" dirty="0"/>
              <a:t>Area </a:t>
            </a:r>
            <a:r>
              <a:rPr lang="en-US" sz="2200" dirty="0" err="1" smtClean="0"/>
              <a:t>triangolo</a:t>
            </a:r>
            <a:r>
              <a:rPr lang="en-US" sz="2200" dirty="0" smtClean="0"/>
              <a:t> </a:t>
            </a:r>
            <a:r>
              <a:rPr lang="en-US" sz="2200" dirty="0" err="1" smtClean="0"/>
              <a:t>sx</a:t>
            </a:r>
            <a:r>
              <a:rPr lang="en-US" sz="2200" dirty="0" smtClean="0"/>
              <a:t>= 7.5 </a:t>
            </a:r>
            <a:r>
              <a:rPr lang="en-US" sz="2200" dirty="0" err="1" smtClean="0"/>
              <a:t>unità</a:t>
            </a:r>
            <a:r>
              <a:rPr lang="en-US" sz="2200" dirty="0" smtClean="0"/>
              <a:t> quadrate</a:t>
            </a:r>
            <a:endParaRPr lang="en-US" sz="2200" dirty="0"/>
          </a:p>
          <a:p>
            <a:pPr algn="ctr"/>
            <a:r>
              <a:rPr lang="en-US" sz="2200" dirty="0" smtClean="0"/>
              <a:t>Area </a:t>
            </a:r>
            <a:r>
              <a:rPr lang="en-US" sz="2200" dirty="0" err="1" smtClean="0"/>
              <a:t>trianglolo</a:t>
            </a:r>
            <a:r>
              <a:rPr lang="en-US" sz="2200" dirty="0" smtClean="0"/>
              <a:t> </a:t>
            </a:r>
            <a:r>
              <a:rPr lang="en-US" sz="2200" dirty="0" err="1" smtClean="0"/>
              <a:t>dx</a:t>
            </a:r>
            <a:r>
              <a:rPr lang="en-US" sz="2200" dirty="0" smtClean="0"/>
              <a:t>= </a:t>
            </a:r>
            <a:r>
              <a:rPr lang="en-US" sz="2200" dirty="0"/>
              <a:t>2.5 </a:t>
            </a:r>
            <a:r>
              <a:rPr lang="en-US" sz="2200" dirty="0" smtClean="0"/>
              <a:t> </a:t>
            </a:r>
            <a:r>
              <a:rPr lang="en-US" sz="2200" dirty="0" err="1" smtClean="0"/>
              <a:t>unità</a:t>
            </a:r>
            <a:r>
              <a:rPr lang="en-US" sz="2200" dirty="0" smtClean="0"/>
              <a:t> quadrate</a:t>
            </a:r>
            <a:endParaRPr lang="en-US" sz="2200" dirty="0"/>
          </a:p>
          <a:p>
            <a:pPr algn="ctr"/>
            <a:r>
              <a:rPr lang="en-US" sz="2200" b="1" dirty="0"/>
              <a:t>Area </a:t>
            </a:r>
            <a:r>
              <a:rPr lang="en-US" sz="2200" b="1" dirty="0" smtClean="0"/>
              <a:t>del </a:t>
            </a:r>
            <a:r>
              <a:rPr lang="en-US" sz="2200" b="1" dirty="0" err="1" smtClean="0"/>
              <a:t>triangolo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originario</a:t>
            </a:r>
            <a:r>
              <a:rPr lang="en-US" sz="2200" b="1" dirty="0" smtClean="0"/>
              <a:t>= </a:t>
            </a:r>
            <a:r>
              <a:rPr lang="en-US" sz="2200" b="1" dirty="0"/>
              <a:t>10 </a:t>
            </a:r>
            <a:r>
              <a:rPr lang="en-US" sz="2200" b="1" dirty="0" err="1" smtClean="0"/>
              <a:t>unità</a:t>
            </a:r>
            <a:r>
              <a:rPr lang="en-US" sz="2200" b="1" dirty="0" smtClean="0"/>
              <a:t> quadrate</a:t>
            </a:r>
            <a:endParaRPr lang="en-US" sz="2200" b="1" dirty="0"/>
          </a:p>
        </p:txBody>
      </p:sp>
      <p:grpSp>
        <p:nvGrpSpPr>
          <p:cNvPr id="33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3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extBox 22"/>
          <p:cNvSpPr txBox="1">
            <a:spLocks noChangeArrowheads="1"/>
          </p:cNvSpPr>
          <p:nvPr/>
        </p:nvSpPr>
        <p:spPr bwMode="auto">
          <a:xfrm>
            <a:off x="1232452" y="318052"/>
            <a:ext cx="59303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Altro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tipo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4" grpId="0" animBg="1"/>
      <p:bldP spid="34" grpId="1" animBg="1"/>
      <p:bldP spid="35" grpId="0" animBg="1"/>
      <p:bldP spid="35" grpId="1" animBg="1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Trapezoid 119"/>
          <p:cNvSpPr/>
          <p:nvPr/>
        </p:nvSpPr>
        <p:spPr>
          <a:xfrm>
            <a:off x="1659835" y="2363857"/>
            <a:ext cx="4800600" cy="2667000"/>
          </a:xfrm>
          <a:prstGeom prst="trapezoid">
            <a:avLst>
              <a:gd name="adj" fmla="val 19122"/>
            </a:avLst>
          </a:prstGeom>
          <a:solidFill>
            <a:srgbClr val="FFFF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Figura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senza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conoscere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ancora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formule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1" name="TextBox 121"/>
          <p:cNvSpPr txBox="1">
            <a:spLocks noChangeArrowheads="1"/>
          </p:cNvSpPr>
          <p:nvPr/>
        </p:nvSpPr>
        <p:spPr bwMode="auto">
          <a:xfrm>
            <a:off x="914400" y="5867400"/>
            <a:ext cx="746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Area = (2.5 + 35 + 2.5)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unità</a:t>
            </a:r>
            <a:r>
              <a:rPr lang="en-US" sz="2400" b="1" dirty="0" smtClean="0"/>
              <a:t> quadrate</a:t>
            </a:r>
            <a:endParaRPr lang="en-US" sz="2400" b="1" dirty="0"/>
          </a:p>
          <a:p>
            <a:pPr algn="ctr"/>
            <a:r>
              <a:rPr lang="en-US" sz="2400" b="1" dirty="0"/>
              <a:t>Area = 40 </a:t>
            </a:r>
            <a:r>
              <a:rPr lang="en-US" sz="2400" b="1" dirty="0" err="1" smtClean="0"/>
              <a:t>unità</a:t>
            </a:r>
            <a:r>
              <a:rPr lang="en-US" sz="2400" b="1" dirty="0" smtClean="0"/>
              <a:t> quadrate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Figura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2" name="Rombo 121"/>
          <p:cNvSpPr/>
          <p:nvPr/>
        </p:nvSpPr>
        <p:spPr bwMode="auto">
          <a:xfrm>
            <a:off x="3816625" y="1888436"/>
            <a:ext cx="1073426" cy="308113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Figura</a:t>
            </a:r>
            <a:endParaRPr lang="en-US" sz="4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2" name="Parallelogramma 121"/>
          <p:cNvSpPr/>
          <p:nvPr/>
        </p:nvSpPr>
        <p:spPr bwMode="auto">
          <a:xfrm>
            <a:off x="3816625" y="3438940"/>
            <a:ext cx="2047462" cy="1590261"/>
          </a:xfrm>
          <a:prstGeom prst="parallelogram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Andrea, Bruno e Carlo </a:t>
            </a:r>
            <a:r>
              <a:rPr lang="en-US" sz="2400" dirty="0" err="1" smtClean="0">
                <a:latin typeface="Comic Sans MS" pitchFamily="66" charset="0"/>
              </a:rPr>
              <a:t>pesano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 111 kg</a:t>
            </a:r>
          </a:p>
          <a:p>
            <a:r>
              <a:rPr lang="en-US" sz="2400" dirty="0" smtClean="0">
                <a:latin typeface="Comic Sans MS" pitchFamily="66" charset="0"/>
              </a:rPr>
              <a:t>Andrea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15 kg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Bruno.Carlo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3 kg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Bruno.  </a:t>
            </a:r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ciascuno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amici</a:t>
            </a:r>
            <a:r>
              <a:rPr lang="en-US" sz="2400" dirty="0" smtClean="0">
                <a:latin typeface="Comic Sans MS" pitchFamily="66" charset="0"/>
              </a:rPr>
              <a:t> ?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33797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23" name="Bent Arrow 22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ight Bracket 24"/>
          <p:cNvSpPr/>
          <p:nvPr/>
        </p:nvSpPr>
        <p:spPr>
          <a:xfrm>
            <a:off x="6019800" y="2819400"/>
            <a:ext cx="762000" cy="320040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10400" y="411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111 </a:t>
            </a:r>
            <a:r>
              <a:rPr lang="en-US" sz="2400" b="1" dirty="0">
                <a:latin typeface="Comic Sans MS" pitchFamily="66" charset="0"/>
              </a:rPr>
              <a:t>kg</a:t>
            </a:r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52330" y="318052"/>
            <a:ext cx="74543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Il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concetto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Comic Sans MS" pitchFamily="66" charset="0"/>
              </a:rPr>
              <a:t>Unità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5" grpId="0" animBg="1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Esagono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regolare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2" name="Esagono 121"/>
          <p:cNvSpPr/>
          <p:nvPr/>
        </p:nvSpPr>
        <p:spPr bwMode="auto">
          <a:xfrm>
            <a:off x="3677480" y="2902228"/>
            <a:ext cx="1749285" cy="1530624"/>
          </a:xfrm>
          <a:prstGeom prst="hex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3" name="Ovale 122"/>
          <p:cNvSpPr/>
          <p:nvPr/>
        </p:nvSpPr>
        <p:spPr bwMode="auto">
          <a:xfrm>
            <a:off x="3756991" y="2941983"/>
            <a:ext cx="1610139" cy="14908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20000"/>
                  <a:lumOff val="80000"/>
                </a:schemeClr>
              </a:solidFill>
              <a:effectLst/>
              <a:latin typeface="Tahoma" pitchFamily="34" charset="0"/>
            </a:endParaRPr>
          </a:p>
        </p:txBody>
      </p:sp>
      <p:sp>
        <p:nvSpPr>
          <p:cNvPr id="131" name="Triangolo isoscele 130"/>
          <p:cNvSpPr/>
          <p:nvPr/>
        </p:nvSpPr>
        <p:spPr bwMode="auto">
          <a:xfrm>
            <a:off x="4035288" y="3657600"/>
            <a:ext cx="1013792" cy="775252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054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54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386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52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386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505201" y="1676400"/>
            <a:ext cx="2133600" cy="2133600"/>
          </a:xfrm>
          <a:prstGeom prst="ellipse">
            <a:avLst/>
          </a:prstGeom>
          <a:solidFill>
            <a:schemeClr val="tx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470990" y="0"/>
            <a:ext cx="5108713" cy="92333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Circonferenza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2" name="Segnaposto contenuto 2"/>
          <p:cNvSpPr txBox="1">
            <a:spLocks/>
          </p:cNvSpPr>
          <p:nvPr/>
        </p:nvSpPr>
        <p:spPr>
          <a:xfrm rot="10800000" flipV="1">
            <a:off x="854764" y="3856383"/>
            <a:ext cx="7989431" cy="183987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 Comparazione è immediata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r>
              <a:rPr kumimoji="0" 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Lato</a:t>
            </a:r>
            <a:r>
              <a:rPr kumimoji="0" lang="it-IT" sz="24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it-IT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Lato=</a:t>
            </a:r>
            <a:r>
              <a:rPr kumimoji="0" lang="it-IT" sz="24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 unità x 4 </a:t>
            </a:r>
            <a:r>
              <a:rPr lang="it-IT" sz="2400" kern="0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u</a:t>
            </a:r>
            <a:r>
              <a:rPr kumimoji="0" lang="it-IT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nità=</a:t>
            </a:r>
            <a:r>
              <a:rPr kumimoji="0" lang="it-IT" sz="3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16 </a:t>
            </a:r>
            <a:r>
              <a:rPr kumimoji="0" lang="it-IT" sz="24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unità quadrate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Raggio x Raggio x </a:t>
            </a:r>
            <a:r>
              <a:rPr lang="az-Cyrl-AZ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л</a:t>
            </a: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= 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4</a:t>
            </a:r>
            <a:r>
              <a:rPr lang="az-Cyrl-AZ" sz="3600" kern="0" dirty="0" smtClean="0">
                <a:solidFill>
                  <a:schemeClr val="tx2">
                    <a:lumMod val="75000"/>
                  </a:schemeClr>
                </a:solidFill>
              </a:rPr>
              <a:t> л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</a:rPr>
              <a:t>unità quadrate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az-Cyrl-AZ" sz="3600" kern="0" dirty="0" smtClean="0">
                <a:solidFill>
                  <a:schemeClr val="tx2">
                    <a:lumMod val="75000"/>
                  </a:schemeClr>
                </a:solidFill>
              </a:rPr>
              <a:t>Л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</a:rPr>
              <a:t>=3.14</a:t>
            </a: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</a:rPr>
              <a:t>…  minore di 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</a:rPr>
              <a:t>4 .. E si vede pure</a:t>
            </a:r>
            <a:endParaRPr kumimoji="0" lang="it-IT" sz="3600" b="0" i="0" u="none" strike="noStrike" kern="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3" name="Oggetto 3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63170" name="Equazione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054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54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386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5052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386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506400" y="1677600"/>
            <a:ext cx="2133600" cy="2133600"/>
          </a:xfrm>
          <a:prstGeom prst="ellipse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571" name="TextBox 18"/>
          <p:cNvSpPr txBox="1">
            <a:spLocks noChangeArrowheads="1"/>
          </p:cNvSpPr>
          <p:nvPr/>
        </p:nvSpPr>
        <p:spPr bwMode="auto">
          <a:xfrm>
            <a:off x="1828800" y="685801"/>
            <a:ext cx="6520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della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regione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colore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giallo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3506400" y="1677600"/>
            <a:ext cx="2133600" cy="2133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506400" y="1677600"/>
            <a:ext cx="2133600" cy="2133600"/>
          </a:xfrm>
          <a:prstGeom prst="ellipse">
            <a:avLst/>
          </a:prstGeom>
          <a:solidFill>
            <a:schemeClr val="tx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351721" y="6396335"/>
            <a:ext cx="2421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Area </a:t>
            </a:r>
            <a:r>
              <a:rPr lang="en-US" sz="2400" dirty="0" err="1" smtClean="0"/>
              <a:t>Quadrato</a:t>
            </a:r>
            <a:endParaRPr lang="en-US" sz="24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075043" y="6420678"/>
            <a:ext cx="11827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/>
              <a:t>meno</a:t>
            </a:r>
            <a:endParaRPr lang="en-US" sz="240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446642" y="6281530"/>
            <a:ext cx="24251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Area </a:t>
            </a:r>
            <a:r>
              <a:rPr lang="en-US" sz="2400" dirty="0" smtClean="0"/>
              <a:t>del </a:t>
            </a:r>
            <a:r>
              <a:rPr lang="en-US" sz="2400" dirty="0" err="1" smtClean="0"/>
              <a:t>cerchio</a:t>
            </a:r>
            <a:endParaRPr lang="en-US" sz="2400" dirty="0"/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0" y="238539"/>
            <a:ext cx="8885583" cy="1192695"/>
            <a:chOff x="0" y="1536"/>
            <a:chExt cx="5675" cy="663"/>
          </a:xfrm>
        </p:grpSpPr>
        <p:grpSp>
          <p:nvGrpSpPr>
            <p:cNvPr id="2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 0.37778 " pathEditMode="relative" ptsTypes="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667 0.37778 " pathEditMode="relative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524000"/>
            <a:ext cx="246697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1828800" y="685800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Trovare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area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sezione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grigia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38539"/>
            <a:ext cx="8885583" cy="1192695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Andrea, Bruno e Carlo </a:t>
            </a:r>
            <a:r>
              <a:rPr lang="en-US" sz="2400" dirty="0" err="1" smtClean="0">
                <a:latin typeface="Comic Sans MS" pitchFamily="66" charset="0"/>
              </a:rPr>
              <a:t>pesano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 111 kg</a:t>
            </a:r>
          </a:p>
          <a:p>
            <a:r>
              <a:rPr lang="en-US" sz="2400" dirty="0" smtClean="0">
                <a:latin typeface="Comic Sans MS" pitchFamily="66" charset="0"/>
              </a:rPr>
              <a:t>Andrea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15 kg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Bruno.Carlo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3 kg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Bruno.  </a:t>
            </a:r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ciascuno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amici</a:t>
            </a:r>
            <a:r>
              <a:rPr lang="en-US" sz="2400" dirty="0" smtClean="0">
                <a:latin typeface="Comic Sans MS" pitchFamily="66" charset="0"/>
              </a:rPr>
              <a:t> ?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33797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23" name="Bent Arrow 22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ight Bracket 24"/>
          <p:cNvSpPr/>
          <p:nvPr/>
        </p:nvSpPr>
        <p:spPr>
          <a:xfrm>
            <a:off x="6019800" y="2819400"/>
            <a:ext cx="762000" cy="320040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10400" y="411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111 </a:t>
            </a:r>
            <a:r>
              <a:rPr lang="en-US" sz="2400" b="1" dirty="0">
                <a:latin typeface="Comic Sans MS" pitchFamily="66" charset="0"/>
              </a:rPr>
              <a:t>kg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92086" y="0"/>
            <a:ext cx="75139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Il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concetto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Comic Sans MS" pitchFamily="66" charset="0"/>
              </a:rPr>
              <a:t>equazione</a:t>
            </a:r>
            <a:endParaRPr lang="en-US" sz="36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5" grpId="0" animBg="1"/>
      <p:bldP spid="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4" name="TextBox 9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7" name="TextBox 12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14" name="Bent Arrow 13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5410200"/>
            <a:ext cx="2209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95600" y="2819400"/>
            <a:ext cx="21336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352799" y="5486400"/>
            <a:ext cx="1596887" cy="59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X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52799" y="4191000"/>
            <a:ext cx="15770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X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352799" y="2895600"/>
            <a:ext cx="1577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X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6165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192696" y="536714"/>
            <a:ext cx="79513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n-lt"/>
              </a:rPr>
              <a:t>Con </a:t>
            </a:r>
            <a:r>
              <a:rPr lang="en-US" sz="2400" dirty="0" err="1" smtClean="0">
                <a:latin typeface="+mn-lt"/>
              </a:rPr>
              <a:t>il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MODELLO a BARRE </a:t>
            </a:r>
            <a:r>
              <a:rPr lang="en-US" sz="2400" dirty="0" err="1" smtClean="0">
                <a:latin typeface="+mn-lt"/>
              </a:rPr>
              <a:t>già</a:t>
            </a:r>
            <a:r>
              <a:rPr lang="en-US" sz="2400" dirty="0" smtClean="0">
                <a:latin typeface="+mn-lt"/>
              </a:rPr>
              <a:t> con </a:t>
            </a:r>
            <a:r>
              <a:rPr lang="en-US" sz="2400" dirty="0" err="1" smtClean="0">
                <a:latin typeface="+mn-lt"/>
              </a:rPr>
              <a:t>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ragazzini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delle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elementari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può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smtClean="0">
                <a:latin typeface="+mn-lt"/>
              </a:rPr>
              <a:t>far </a:t>
            </a:r>
            <a:r>
              <a:rPr lang="en-US" sz="2400" dirty="0" err="1" smtClean="0">
                <a:latin typeface="+mn-lt"/>
              </a:rPr>
              <a:t>capire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il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concetto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di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EQUAZIONE</a:t>
            </a:r>
            <a:r>
              <a:rPr lang="en-US" sz="2400" dirty="0" smtClean="0">
                <a:latin typeface="+mn-lt"/>
                <a:cs typeface="+mn-cs"/>
              </a:rPr>
              <a:t>.</a:t>
            </a:r>
            <a:endParaRPr lang="en-US" sz="2400" dirty="0">
              <a:latin typeface="+mn-lt"/>
              <a:cs typeface="+mn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48258" y="1832622"/>
            <a:ext cx="7565747" cy="4188349"/>
          </a:xfrm>
        </p:spPr>
        <p:txBody>
          <a:bodyPr/>
          <a:lstStyle/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Abbiamo utilizzato lo stesso esempio e lo stesso modello a Barre: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it-IT" sz="3240" b="1" dirty="0" smtClean="0">
                <a:solidFill>
                  <a:srgbClr val="FF0000"/>
                </a:solidFill>
              </a:rPr>
              <a:t>Per le Equazioni</a:t>
            </a:r>
          </a:p>
          <a:p>
            <a:pPr eaLnBrk="1" hangingPunct="1">
              <a:buNone/>
            </a:pPr>
            <a:r>
              <a:rPr lang="it-IT" sz="3240" b="1" dirty="0" smtClean="0">
                <a:solidFill>
                  <a:srgbClr val="FF0000"/>
                </a:solidFill>
              </a:rPr>
              <a:t>Per le Unità di Misura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33061" y="397564"/>
            <a:ext cx="7533861" cy="69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</a:t>
            </a: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537243" y="1452794"/>
            <a:ext cx="8198793" cy="3555304"/>
          </a:xfrm>
        </p:spPr>
        <p:txBody>
          <a:bodyPr/>
          <a:lstStyle/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Sono sufficienti poche parole per spiegare allo studente il concetto espresso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Potrebbe </a:t>
            </a:r>
            <a:r>
              <a:rPr lang="it-IT" sz="2400" dirty="0" err="1" smtClean="0">
                <a:solidFill>
                  <a:srgbClr val="FF0000"/>
                </a:solidFill>
              </a:rPr>
              <a:t>adirittura</a:t>
            </a:r>
            <a:r>
              <a:rPr lang="it-IT" sz="2400" dirty="0" smtClean="0">
                <a:solidFill>
                  <a:srgbClr val="FF0000"/>
                </a:solidFill>
              </a:rPr>
              <a:t> non essere necessaria alcuna spiegazione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non passa tramite il linguaggio verbale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è rappresentata direttamente in un linguaggio matematico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it-IT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Ricordate i vantaggi 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Bar </a:t>
            </a:r>
            <a:r>
              <a:rPr lang="it-IT" sz="24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Modelling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?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7361561" cy="42356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r>
              <a:rPr lang="it-IT" sz="3600" b="1" dirty="0" smtClean="0">
                <a:solidFill>
                  <a:srgbClr val="FF0000"/>
                </a:solidFill>
              </a:rPr>
              <a:t> si può passare alla “stenografia” dei simboli - che non aggiunge niente alla comprensione dei concetti, ma solo velocità di calcolo – quando si è pronti</a:t>
            </a:r>
          </a:p>
          <a:p>
            <a:pPr lvl="1"/>
            <a:endParaRPr lang="it-IT" sz="20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Il Metodo Singapore 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7361561" cy="42356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r>
              <a:rPr lang="it-IT" sz="3600" b="1" dirty="0" smtClean="0">
                <a:solidFill>
                  <a:srgbClr val="FF0000"/>
                </a:solidFill>
              </a:rPr>
              <a:t> si può passare </a:t>
            </a:r>
            <a:r>
              <a:rPr lang="it-IT" sz="3600" b="1" dirty="0" smtClean="0">
                <a:solidFill>
                  <a:srgbClr val="FF0000"/>
                </a:solidFill>
              </a:rPr>
              <a:t>alle formule </a:t>
            </a:r>
            <a:r>
              <a:rPr lang="it-IT" sz="3600" b="1" dirty="0" smtClean="0">
                <a:solidFill>
                  <a:srgbClr val="FF0000"/>
                </a:solidFill>
              </a:rPr>
              <a:t>- che non </a:t>
            </a:r>
            <a:r>
              <a:rPr lang="it-IT" sz="3600" b="1" dirty="0" smtClean="0">
                <a:solidFill>
                  <a:srgbClr val="FF0000"/>
                </a:solidFill>
              </a:rPr>
              <a:t>aggiungono </a:t>
            </a:r>
            <a:r>
              <a:rPr lang="it-IT" sz="3600" b="1" dirty="0" smtClean="0">
                <a:solidFill>
                  <a:srgbClr val="FF0000"/>
                </a:solidFill>
              </a:rPr>
              <a:t>niente alla comprensione dei </a:t>
            </a:r>
            <a:r>
              <a:rPr lang="it-IT" sz="3600" b="1" dirty="0" smtClean="0">
                <a:solidFill>
                  <a:srgbClr val="FF0000"/>
                </a:solidFill>
              </a:rPr>
              <a:t>concetti, ma  solo </a:t>
            </a:r>
            <a:r>
              <a:rPr lang="it-IT" sz="3600" b="1" dirty="0" smtClean="0">
                <a:solidFill>
                  <a:srgbClr val="FF0000"/>
                </a:solidFill>
              </a:rPr>
              <a:t>velocità di </a:t>
            </a:r>
            <a:r>
              <a:rPr lang="it-IT" sz="3600" b="1" dirty="0" smtClean="0">
                <a:solidFill>
                  <a:srgbClr val="FF0000"/>
                </a:solidFill>
              </a:rPr>
              <a:t>calcolo  </a:t>
            </a:r>
            <a:r>
              <a:rPr lang="it-IT" sz="3600" b="1" dirty="0" smtClean="0">
                <a:solidFill>
                  <a:srgbClr val="FF0000"/>
                </a:solidFill>
              </a:rPr>
              <a:t>– quando si è pronti</a:t>
            </a:r>
          </a:p>
          <a:p>
            <a:pPr lvl="1"/>
            <a:endParaRPr lang="it-IT" sz="20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Il Metodo Singapore </a:t>
            </a:r>
            <a:r>
              <a:rPr lang="it-IT" sz="3600" dirty="0" smtClean="0"/>
              <a:t>e la Geometria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questo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caso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il</a:t>
            </a:r>
            <a:r>
              <a:rPr lang="en-US" sz="2400" dirty="0" smtClean="0">
                <a:latin typeface="Comic Sans MS" pitchFamily="66" charset="0"/>
              </a:rPr>
              <a:t> peso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Bruno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tranquillamernte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utilizzato</a:t>
            </a:r>
            <a:r>
              <a:rPr lang="en-US" sz="2400" dirty="0" smtClean="0">
                <a:latin typeface="Comic Sans MS" pitchFamily="66" charset="0"/>
              </a:rPr>
              <a:t> come </a:t>
            </a:r>
            <a:r>
              <a:rPr lang="en-US" sz="2400" dirty="0" err="1" smtClean="0">
                <a:latin typeface="Comic Sans MS" pitchFamily="66" charset="0"/>
              </a:rPr>
              <a:t>unità</a:t>
            </a:r>
            <a:r>
              <a:rPr lang="en-US" sz="2400" dirty="0" smtClean="0">
                <a:latin typeface="Comic Sans MS" pitchFamily="66" charset="0"/>
              </a:rPr>
              <a:t>…</a:t>
            </a:r>
          </a:p>
        </p:txBody>
      </p:sp>
      <p:pic>
        <p:nvPicPr>
          <p:cNvPr id="33797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23" name="Bent Arrow 22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ight Bracket 24"/>
          <p:cNvSpPr/>
          <p:nvPr/>
        </p:nvSpPr>
        <p:spPr>
          <a:xfrm>
            <a:off x="6019800" y="2819400"/>
            <a:ext cx="762000" cy="320040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10400" y="411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111 </a:t>
            </a:r>
            <a:r>
              <a:rPr lang="en-US" sz="2400" b="1" dirty="0">
                <a:latin typeface="Comic Sans MS" pitchFamily="66" charset="0"/>
              </a:rPr>
              <a:t>kg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192696" y="278295"/>
            <a:ext cx="43334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Il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concetto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Comic Sans MS" pitchFamily="66" charset="0"/>
              </a:rPr>
              <a:t>Unità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5" grpId="0" animBg="1"/>
      <p:bldP spid="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279" y="2254101"/>
            <a:ext cx="8080743" cy="4274289"/>
          </a:xfrm>
          <a:solidFill>
            <a:schemeClr val="accent2"/>
          </a:solidFill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/>
          </a:p>
          <a:p>
            <a:pPr lvl="1"/>
            <a:r>
              <a:rPr lang="it-IT" sz="3600" dirty="0" smtClean="0">
                <a:solidFill>
                  <a:srgbClr val="FF0000"/>
                </a:solidFill>
              </a:rPr>
              <a:t>Una 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</a:rPr>
              <a:t>scuola</a:t>
            </a: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</a:rPr>
              <a:t>buona</a:t>
            </a:r>
            <a:r>
              <a:rPr lang="it-IT" sz="4000" b="1" dirty="0" smtClean="0">
                <a:solidFill>
                  <a:srgbClr val="FF0000"/>
                </a:solidFill>
              </a:rPr>
              <a:t>                </a:t>
            </a:r>
            <a:r>
              <a:rPr lang="it-IT" sz="3600" dirty="0" smtClean="0">
                <a:solidFill>
                  <a:srgbClr val="FF0000"/>
                </a:solidFill>
              </a:rPr>
              <a:t>per gli studenti con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it-IT" sz="3600" dirty="0" smtClean="0">
                <a:solidFill>
                  <a:srgbClr val="FF0000"/>
                </a:solidFill>
              </a:rPr>
              <a:t>isogni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it-IT" sz="3600" dirty="0" smtClean="0">
                <a:solidFill>
                  <a:srgbClr val="FF0000"/>
                </a:solidFill>
              </a:rPr>
              <a:t>ducativi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it-IT" sz="3600" dirty="0" smtClean="0">
                <a:solidFill>
                  <a:srgbClr val="FF0000"/>
                </a:solidFill>
              </a:rPr>
              <a:t>peciali  o con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it-IT" sz="3600" dirty="0" smtClean="0">
                <a:solidFill>
                  <a:srgbClr val="FF0000"/>
                </a:solidFill>
              </a:rPr>
              <a:t>isturbo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it-IT" sz="3600" dirty="0" smtClean="0">
                <a:solidFill>
                  <a:srgbClr val="FF0000"/>
                </a:solidFill>
              </a:rPr>
              <a:t>pecifico di </a:t>
            </a: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it-IT" sz="3600" dirty="0" smtClean="0">
                <a:solidFill>
                  <a:srgbClr val="FF0000"/>
                </a:solidFill>
              </a:rPr>
              <a:t>pprendimento                                                                   </a:t>
            </a:r>
            <a:r>
              <a:rPr lang="it-IT" sz="3600" dirty="0" smtClean="0">
                <a:solidFill>
                  <a:srgbClr val="FF0000"/>
                </a:solidFill>
              </a:rPr>
              <a:t>è una 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</a:rPr>
              <a:t>scuo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</a:rPr>
              <a:t>la</a:t>
            </a: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</a:rPr>
              <a:t>migliore  </a:t>
            </a:r>
            <a:r>
              <a:rPr lang="it-IT" sz="3600" dirty="0" smtClean="0">
                <a:solidFill>
                  <a:srgbClr val="FF0000"/>
                </a:solidFill>
              </a:rPr>
              <a:t>per </a:t>
            </a:r>
            <a:r>
              <a:rPr lang="it-IT" sz="3600" dirty="0" smtClean="0">
                <a:solidFill>
                  <a:srgbClr val="FF0000"/>
                </a:solidFill>
              </a:rPr>
              <a:t>tutti</a:t>
            </a:r>
          </a:p>
          <a:p>
            <a:pPr lvl="1">
              <a:buNone/>
            </a:pPr>
            <a:endParaRPr lang="it-IT" sz="2000" dirty="0" smtClean="0">
              <a:solidFill>
                <a:srgbClr val="FF0000"/>
              </a:solidFill>
            </a:endParaRPr>
          </a:p>
          <a:p>
            <a:pPr lvl="1"/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endParaRPr lang="it-IT" sz="2000" dirty="0" smtClean="0"/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613234" cy="868899"/>
          </a:xfrm>
        </p:spPr>
        <p:txBody>
          <a:bodyPr/>
          <a:lstStyle/>
          <a:p>
            <a:r>
              <a:rPr lang="it-IT" sz="2800" dirty="0" smtClean="0"/>
              <a:t>Il Metodo Singapore</a:t>
            </a:r>
            <a:br>
              <a:rPr lang="it-IT" sz="2800" dirty="0" smtClean="0"/>
            </a:br>
            <a:r>
              <a:rPr lang="it-IT" sz="2800" dirty="0" smtClean="0"/>
              <a:t>Grandi vantaggi per i BES e i DSA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 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4" name="TextBox 9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7" name="TextBox 12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14" name="Bent Arrow 13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5410200"/>
            <a:ext cx="2209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95600" y="2819400"/>
            <a:ext cx="21336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352799" y="5486400"/>
            <a:ext cx="1596887" cy="59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UNITA’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52799" y="4191000"/>
            <a:ext cx="15770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UNITA’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352799" y="2895600"/>
            <a:ext cx="1577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UNITA’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6165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192696" y="536714"/>
            <a:ext cx="79513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Con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il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MODELLO a BARRE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già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con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ragazzini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delle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elementari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ci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si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può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cs typeface="+mn-cs"/>
              </a:rPr>
              <a:t>soffermare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cs typeface="+mn-cs"/>
              </a:rPr>
              <a:t>sul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cs typeface="+mn-cs"/>
              </a:rPr>
              <a:t>concetto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cs typeface="+mn-cs"/>
              </a:rPr>
              <a:t>di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UNITA’</a:t>
            </a:r>
            <a:r>
              <a:rPr lang="en-US" sz="2400" dirty="0" smtClean="0">
                <a:latin typeface="+mn-lt"/>
                <a:cs typeface="+mn-cs"/>
              </a:rPr>
              <a:t>.</a:t>
            </a:r>
            <a:endParaRPr lang="en-US" sz="2400" dirty="0">
              <a:latin typeface="+mn-lt"/>
              <a:cs typeface="+mn-cs"/>
            </a:endParaRPr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2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400" y="2438400"/>
            <a:ext cx="1447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ight Brace 2"/>
          <p:cNvSpPr/>
          <p:nvPr/>
        </p:nvSpPr>
        <p:spPr>
          <a:xfrm rot="5400000">
            <a:off x="4114800" y="3505200"/>
            <a:ext cx="381000" cy="14478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" name="Right Brace 3"/>
          <p:cNvSpPr/>
          <p:nvPr/>
        </p:nvSpPr>
        <p:spPr>
          <a:xfrm rot="10800000">
            <a:off x="3048000" y="2438400"/>
            <a:ext cx="381000" cy="14478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62201" y="2206487"/>
            <a:ext cx="615553" cy="1527313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1 </a:t>
            </a:r>
            <a:r>
              <a:rPr lang="en-US" sz="2800" dirty="0" err="1" smtClean="0">
                <a:latin typeface="+mn-lt"/>
                <a:cs typeface="+mn-cs"/>
              </a:rPr>
              <a:t>Unita</a:t>
            </a:r>
            <a:r>
              <a:rPr lang="en-US" sz="2800" dirty="0" smtClean="0">
                <a:latin typeface="+mn-lt"/>
                <a:cs typeface="+mn-cs"/>
              </a:rPr>
              <a:t>’</a:t>
            </a: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0" y="4572000"/>
            <a:ext cx="16565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1 </a:t>
            </a:r>
            <a:r>
              <a:rPr lang="en-US" sz="2800" dirty="0" err="1" smtClean="0">
                <a:latin typeface="Calibri" pitchFamily="34" charset="0"/>
              </a:rPr>
              <a:t>Unita</a:t>
            </a:r>
            <a:r>
              <a:rPr lang="en-US" sz="2800" dirty="0" smtClean="0">
                <a:latin typeface="Calibri" pitchFamily="34" charset="0"/>
              </a:rPr>
              <a:t>’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76400" y="762000"/>
            <a:ext cx="5562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dirty="0" err="1" smtClean="0">
                <a:solidFill>
                  <a:schemeClr val="tx2"/>
                </a:solidFill>
                <a:latin typeface="Calibri" pitchFamily="34" charset="0"/>
              </a:rPr>
              <a:t>L’unità</a:t>
            </a:r>
            <a:r>
              <a:rPr lang="en-US" sz="54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5400" dirty="0" err="1" smtClean="0">
                <a:solidFill>
                  <a:schemeClr val="tx2"/>
                </a:solidFill>
                <a:latin typeface="Calibri" pitchFamily="34" charset="0"/>
              </a:rPr>
              <a:t>quadrata</a:t>
            </a:r>
            <a:endParaRPr lang="en-US" sz="5400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1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505200" y="2667000"/>
            <a:ext cx="2438400" cy="1828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340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05200" y="32766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14800" y="32766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24400" y="32766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334000" y="32766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34000" y="26670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724400" y="26670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14800" y="26670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505200" y="26670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052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981200" y="4572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  <a:latin typeface="Calibri" pitchFamily="34" charset="0"/>
              </a:rPr>
              <a:t>Area del </a:t>
            </a:r>
            <a:r>
              <a:rPr lang="en-US" sz="3600" dirty="0" err="1" smtClean="0">
                <a:solidFill>
                  <a:schemeClr val="tx2"/>
                </a:solidFill>
                <a:latin typeface="Calibri" pitchFamily="34" charset="0"/>
              </a:rPr>
              <a:t>rettangolo</a:t>
            </a:r>
            <a:endParaRPr lang="en-US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2" name="Picture 21" descr="classhead4-4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Oval Callout 22"/>
          <p:cNvSpPr/>
          <p:nvPr/>
        </p:nvSpPr>
        <p:spPr>
          <a:xfrm>
            <a:off x="6629400" y="3810000"/>
            <a:ext cx="2286000" cy="990600"/>
          </a:xfrm>
          <a:prstGeom prst="wedgeEllipseCallou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877878" y="3916016"/>
            <a:ext cx="22661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L’unità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err="1" smtClean="0">
                <a:latin typeface="Calibri" pitchFamily="34" charset="0"/>
              </a:rPr>
              <a:t>dell’area</a:t>
            </a:r>
            <a:r>
              <a:rPr lang="en-US" sz="1600" dirty="0" smtClean="0">
                <a:latin typeface="Calibri" pitchFamily="34" charset="0"/>
              </a:rPr>
              <a:t> è 1 </a:t>
            </a:r>
            <a:r>
              <a:rPr lang="en-US" sz="1600" dirty="0" err="1" smtClean="0">
                <a:latin typeface="Calibri" pitchFamily="34" charset="0"/>
              </a:rPr>
              <a:t>quadrato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err="1" smtClean="0">
                <a:latin typeface="Calibri" pitchFamily="34" charset="0"/>
              </a:rPr>
              <a:t>di</a:t>
            </a:r>
            <a:r>
              <a:rPr lang="en-US" sz="1600" dirty="0" smtClean="0">
                <a:latin typeface="Calibri" pitchFamily="34" charset="0"/>
              </a:rPr>
              <a:t> 1 cm </a:t>
            </a:r>
            <a:r>
              <a:rPr lang="en-US" sz="1600" dirty="0" err="1" smtClean="0">
                <a:latin typeface="Calibri" pitchFamily="34" charset="0"/>
              </a:rPr>
              <a:t>di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err="1" smtClean="0">
                <a:latin typeface="Calibri" pitchFamily="34" charset="0"/>
              </a:rPr>
              <a:t>lato</a:t>
            </a:r>
            <a:endParaRPr lang="en-US" sz="1600" dirty="0">
              <a:latin typeface="Calibri" pitchFamily="34" charset="0"/>
            </a:endParaRPr>
          </a:p>
        </p:txBody>
      </p:sp>
      <p:pic>
        <p:nvPicPr>
          <p:cNvPr id="26" name="Picture 25" descr="classhead7-4c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910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Oval Callout 26"/>
          <p:cNvSpPr/>
          <p:nvPr/>
        </p:nvSpPr>
        <p:spPr>
          <a:xfrm>
            <a:off x="417443" y="2464904"/>
            <a:ext cx="2342322" cy="1477618"/>
          </a:xfrm>
          <a:prstGeom prst="wedgeEllipseCallou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95740" y="2604052"/>
            <a:ext cx="18089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Per </a:t>
            </a:r>
            <a:r>
              <a:rPr lang="en-US" dirty="0" err="1" smtClean="0">
                <a:latin typeface="Calibri" pitchFamily="34" charset="0"/>
              </a:rPr>
              <a:t>trovare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l’Area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basta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contare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quadratini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unitari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nel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rettangolo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30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8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1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3.33333E-6 0.2111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/>
      <p:bldP spid="2" grpId="0" animBg="1"/>
      <p:bldP spid="2" grpId="1" animBg="1"/>
      <p:bldP spid="23" grpId="0" animBg="1"/>
      <p:bldP spid="24" grpId="0"/>
      <p:bldP spid="27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86000"/>
            <a:ext cx="2438400" cy="1219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5400000">
            <a:off x="4076700" y="27051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2" name="Right Brace 11"/>
          <p:cNvSpPr/>
          <p:nvPr/>
        </p:nvSpPr>
        <p:spPr>
          <a:xfrm>
            <a:off x="5715000" y="2286000"/>
            <a:ext cx="381000" cy="12192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0" y="4267200"/>
            <a:ext cx="99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4 cm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2286000"/>
            <a:ext cx="615553" cy="9906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2  cm</a:t>
            </a:r>
          </a:p>
        </p:txBody>
      </p:sp>
      <p:sp>
        <p:nvSpPr>
          <p:cNvPr id="3" name="Rectangle 2"/>
          <p:cNvSpPr/>
          <p:nvPr/>
        </p:nvSpPr>
        <p:spPr>
          <a:xfrm>
            <a:off x="48768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672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76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672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768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672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6576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480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80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200400" y="4953000"/>
            <a:ext cx="2667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Area = 4 x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576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6576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2672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2672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768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768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276600" y="5715000"/>
            <a:ext cx="2667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Area = 2 x 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768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672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6576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0480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523999" y="457200"/>
            <a:ext cx="6824871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L’ </a:t>
            </a:r>
            <a:r>
              <a:rPr lang="en-US" sz="3600" b="1" dirty="0" smtClean="0">
                <a:solidFill>
                  <a:schemeClr val="tx2"/>
                </a:solidFill>
                <a:latin typeface="+mn-lt"/>
                <a:cs typeface="+mn-cs"/>
              </a:rPr>
              <a:t>AREA</a:t>
            </a:r>
            <a:r>
              <a:rPr lang="en-US" sz="3200" dirty="0" smtClean="0">
                <a:solidFill>
                  <a:schemeClr val="tx2"/>
                </a:solidFill>
                <a:latin typeface="+mn-lt"/>
                <a:cs typeface="+mn-cs"/>
              </a:rPr>
              <a:t> del RETTANGOLO è</a:t>
            </a:r>
            <a:endParaRPr lang="en-US" sz="3200" dirty="0">
              <a:solidFill>
                <a:schemeClr val="tx2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atin typeface="+mn-lt"/>
                <a:cs typeface="+mn-cs"/>
              </a:rPr>
              <a:t> </a:t>
            </a:r>
            <a:r>
              <a:rPr lang="en-US" sz="4000" b="1" u="sng" dirty="0">
                <a:latin typeface="+mn-lt"/>
                <a:cs typeface="+mn-cs"/>
              </a:rPr>
              <a:t>8</a:t>
            </a: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+mn-cs"/>
              </a:rPr>
              <a:t>centimetri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  <a:cs typeface="+mn-cs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+mn-cs"/>
              </a:rPr>
              <a:t>quadrati</a:t>
            </a:r>
            <a:r>
              <a:rPr lang="en-US" sz="3200" dirty="0" smtClean="0">
                <a:latin typeface="+mn-lt"/>
                <a:cs typeface="+mn-cs"/>
              </a:rPr>
              <a:t>.</a:t>
            </a:r>
            <a:endParaRPr lang="en-US" sz="3200" dirty="0">
              <a:latin typeface="+mn-lt"/>
              <a:cs typeface="+mn-cs"/>
            </a:endParaRPr>
          </a:p>
        </p:txBody>
      </p:sp>
      <p:grpSp>
        <p:nvGrpSpPr>
          <p:cNvPr id="39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40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8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1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70" decel="100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770" decel="100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3" grpId="0" animBg="1"/>
      <p:bldP spid="34" grpId="0" animBg="1"/>
      <p:bldP spid="35" grpId="0" animBg="1"/>
      <p:bldP spid="36" grpId="0" animBg="1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066800"/>
            <a:ext cx="3657600" cy="24384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8768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672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76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672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5400000">
            <a:off x="4686300" y="2019300"/>
            <a:ext cx="381000" cy="36576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2" name="Right Brace 11"/>
          <p:cNvSpPr/>
          <p:nvPr/>
        </p:nvSpPr>
        <p:spPr>
          <a:xfrm>
            <a:off x="6858000" y="10668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48200" y="41910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768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2672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6576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0480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8768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2672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6576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0480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864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4864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864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4864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0960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960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0960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0960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315200" y="19050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029200" y="4191000"/>
            <a:ext cx="182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>
                <a:latin typeface="Times New Roman" pitchFamily="18" charset="0"/>
                <a:cs typeface="Times New Roman" pitchFamily="18" charset="0"/>
              </a:rPr>
              <a:t>= 6cm 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620000" y="1905000"/>
            <a:ext cx="182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= 4cm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1000" y="4267200"/>
            <a:ext cx="25146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4000" b="1" dirty="0">
                <a:solidFill>
                  <a:srgbClr val="7030A0"/>
                </a:solidFill>
                <a:latin typeface="+mj-lt"/>
                <a:cs typeface="Times New Roman" pitchFamily="18" charset="0"/>
              </a:rPr>
              <a:t>x</a:t>
            </a:r>
            <a:r>
              <a:rPr 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endParaRPr lang="en-US" sz="4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71800" y="5105400"/>
            <a:ext cx="49397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 6 </a:t>
            </a:r>
            <a:r>
              <a:rPr lang="en-US" sz="4000" b="1" dirty="0">
                <a:solidFill>
                  <a:srgbClr val="7030A0"/>
                </a:solidFill>
                <a:latin typeface="+mj-lt"/>
                <a:cs typeface="Times New Roman" pitchFamily="18" charset="0"/>
              </a:rPr>
              <a:t>x</a:t>
            </a:r>
            <a:r>
              <a:rPr 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cm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quadrati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1" y="278295"/>
            <a:ext cx="8567530" cy="735495"/>
            <a:chOff x="0" y="1536"/>
            <a:chExt cx="5675" cy="663"/>
          </a:xfrm>
        </p:grpSpPr>
        <p:grpSp>
          <p:nvGrpSpPr>
            <p:cNvPr id="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52" name="TextBox 36"/>
          <p:cNvSpPr txBox="1"/>
          <p:nvPr/>
        </p:nvSpPr>
        <p:spPr>
          <a:xfrm>
            <a:off x="947529" y="337930"/>
            <a:ext cx="81964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Non </a:t>
            </a:r>
            <a:r>
              <a:rPr lang="en-US" sz="3200" dirty="0" err="1" smtClean="0">
                <a:solidFill>
                  <a:schemeClr val="tx2"/>
                </a:solidFill>
                <a:latin typeface="+mn-lt"/>
              </a:rPr>
              <a:t>scivoliamo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 sui </a:t>
            </a:r>
            <a:r>
              <a:rPr lang="en-US" sz="3200" dirty="0" err="1" smtClean="0">
                <a:solidFill>
                  <a:schemeClr val="tx2"/>
                </a:solidFill>
                <a:latin typeface="+mn-lt"/>
              </a:rPr>
              <a:t>simboli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… </a:t>
            </a:r>
            <a:r>
              <a:rPr lang="en-US" sz="3200" dirty="0" err="1" smtClean="0">
                <a:solidFill>
                  <a:schemeClr val="tx2"/>
                </a:solidFill>
                <a:latin typeface="+mn-lt"/>
              </a:rPr>
              <a:t>Ricordate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 b d ?</a:t>
            </a:r>
            <a:endParaRPr lang="en-US" sz="32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4" grpId="0"/>
      <p:bldP spid="35" grpId="0"/>
      <p:bldP spid="36" grpId="0"/>
      <p:bldP spid="37" grpId="0"/>
      <p:bldP spid="39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381500" y="2628900"/>
            <a:ext cx="381000" cy="36576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2743200" y="1676400"/>
            <a:ext cx="3657600" cy="2438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675860" y="278296"/>
            <a:ext cx="823953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 L’ area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un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è 24</a:t>
            </a:r>
            <a:r>
              <a:rPr lang="it-IT" sz="2800" dirty="0" smtClean="0">
                <a:solidFill>
                  <a:schemeClr val="tx2"/>
                </a:solidFill>
              </a:rPr>
              <a:t> </a:t>
            </a:r>
            <a:r>
              <a:rPr lang="it-IT" sz="2000" dirty="0" err="1" smtClean="0">
                <a:solidFill>
                  <a:schemeClr val="tx2"/>
                </a:solidFill>
              </a:rPr>
              <a:t>m²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. La base è 6 m.</a:t>
            </a:r>
          </a:p>
          <a:p>
            <a:pPr algn="ctr"/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l’altezza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  <a:endParaRPr lang="en-US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6 </a:t>
            </a:r>
            <a:r>
              <a:rPr lang="en-US" dirty="0" smtClean="0">
                <a:latin typeface="Calibri" pitchFamily="34" charset="0"/>
              </a:rPr>
              <a:t>   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6553200" y="16764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934200" y="2514600"/>
            <a:ext cx="60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Calibri" pitchFamily="34" charset="0"/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624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528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7432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816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16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816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816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791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791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791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7912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562600"/>
            <a:ext cx="845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err="1" smtClean="0">
                <a:latin typeface="Calibri" pitchFamily="34" charset="0"/>
              </a:rPr>
              <a:t>L’altezza</a:t>
            </a:r>
            <a:r>
              <a:rPr lang="en-US" sz="2800" dirty="0" smtClean="0">
                <a:latin typeface="Calibri" pitchFamily="34" charset="0"/>
              </a:rPr>
              <a:t> del </a:t>
            </a:r>
            <a:r>
              <a:rPr lang="en-US" sz="2800" dirty="0" err="1" smtClean="0">
                <a:latin typeface="Calibri" pitchFamily="34" charset="0"/>
              </a:rPr>
              <a:t>rettangolo</a:t>
            </a:r>
            <a:r>
              <a:rPr lang="en-US" sz="2800" dirty="0" smtClean="0">
                <a:latin typeface="Calibri" pitchFamily="34" charset="0"/>
              </a:rPr>
              <a:t> è 4 m.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3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4079</TotalTime>
  <Words>770</Words>
  <Application>Microsoft Office PowerPoint</Application>
  <PresentationFormat>Presentazione su schermo (4:3)</PresentationFormat>
  <Paragraphs>219</Paragraphs>
  <Slides>30</Slides>
  <Notes>10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3" baseType="lpstr">
      <vt:lpstr>Blends</vt:lpstr>
      <vt:lpstr>Personalizza struttura</vt:lpstr>
      <vt:lpstr>Equazione</vt:lpstr>
      <vt:lpstr>Didattica speciale :  codici del linguaggio logico e matematico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Il Metodo Singapore </vt:lpstr>
      <vt:lpstr>Il Metodo Singapore e la Geometria</vt:lpstr>
      <vt:lpstr>Il Metodo Singapore Grandi vantaggi per i BES e i DSA  </vt:lpstr>
    </vt:vector>
  </TitlesOfParts>
  <Company>Stanford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mate</cp:lastModifiedBy>
  <cp:revision>303</cp:revision>
  <dcterms:created xsi:type="dcterms:W3CDTF">2004-09-29T20:13:20Z</dcterms:created>
  <dcterms:modified xsi:type="dcterms:W3CDTF">2016-01-21T17:17:38Z</dcterms:modified>
</cp:coreProperties>
</file>