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3"/>
  </p:notesMasterIdLst>
  <p:handoutMasterIdLst>
    <p:handoutMasterId r:id="rId34"/>
  </p:handoutMasterIdLst>
  <p:sldIdLst>
    <p:sldId id="370" r:id="rId3"/>
    <p:sldId id="711" r:id="rId4"/>
    <p:sldId id="701" r:id="rId5"/>
    <p:sldId id="702" r:id="rId6"/>
    <p:sldId id="703" r:id="rId7"/>
    <p:sldId id="714" r:id="rId8"/>
    <p:sldId id="705" r:id="rId9"/>
    <p:sldId id="706" r:id="rId10"/>
    <p:sldId id="707" r:id="rId11"/>
    <p:sldId id="716" r:id="rId12"/>
    <p:sldId id="717" r:id="rId13"/>
    <p:sldId id="718" r:id="rId14"/>
    <p:sldId id="719" r:id="rId15"/>
    <p:sldId id="708" r:id="rId16"/>
    <p:sldId id="712" r:id="rId17"/>
    <p:sldId id="713" r:id="rId18"/>
    <p:sldId id="710" r:id="rId19"/>
    <p:sldId id="731" r:id="rId20"/>
    <p:sldId id="730" r:id="rId21"/>
    <p:sldId id="720" r:id="rId22"/>
    <p:sldId id="721" r:id="rId23"/>
    <p:sldId id="722" r:id="rId24"/>
    <p:sldId id="729" r:id="rId25"/>
    <p:sldId id="723" r:id="rId26"/>
    <p:sldId id="724" r:id="rId27"/>
    <p:sldId id="725" r:id="rId28"/>
    <p:sldId id="726" r:id="rId29"/>
    <p:sldId id="727" r:id="rId30"/>
    <p:sldId id="728" r:id="rId31"/>
    <p:sldId id="693" r:id="rId32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435FAD"/>
    <a:srgbClr val="D2452E"/>
    <a:srgbClr val="EAEAEA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67025" autoAdjust="0"/>
  </p:normalViewPr>
  <p:slideViewPr>
    <p:cSldViewPr snapToGrid="0">
      <p:cViewPr varScale="1">
        <p:scale>
          <a:sx n="48" d="100"/>
          <a:sy n="48" d="100"/>
        </p:scale>
        <p:origin x="-19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6CCAEF4A-CE72-40F4-AE05-F1B616010D4D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fld id="{0F38864C-794F-4A0C-B93E-B0721FB34141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ea typeface="HP Simplified"/>
            </a:endParaRP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C04DA-66AA-42E6-978A-7A8A26A52E63}" type="datetime3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 March 2016</a:t>
            </a:fld>
            <a:endParaRPr lang="en-US">
              <a:ea typeface="HP Simplified"/>
            </a:endParaRP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HP Simplified"/>
              </a:rPr>
              <a:t>HP Confidential</a:t>
            </a:r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8E303-6185-4857-989B-5410F534FC25}" type="slidenum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HP Simplifie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D6F6B-0BBE-4E0D-96C5-2CB5452599D3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A52B-7593-4221-B3A5-B7CC1504E3BB}" type="slidenum">
              <a:rPr lang="en-US"/>
              <a:pPr/>
              <a:t>30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074BDA-4DA9-421E-9C62-FAD5B805B97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696D0-8871-4AEB-9C83-6A0242EAF66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9189-6227-48D3-AA83-0F5ED2253D8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BDC23-CA38-445C-9B83-1CC491246A7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B2CC7-E7D8-4992-B23B-470D4A8CBEB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5B99-C22E-4AFB-841F-F311C4428AE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6EB7-DF95-4430-BCDD-8DC825AF1EC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4984-00CB-4ECE-A848-6333F2C9389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F4100-75EA-40BF-82B6-442761F109E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71618-3121-47DC-8088-D323E692D0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7E83-E098-4C29-BE27-514E8A4874A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A13BD-322D-4AD5-AE69-036D0FFD4B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FC0A5BD-0A88-49D7-90D6-E383D85E1E8E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  <p:sldLayoutId id="2147483698" r:id="rId14"/>
    <p:sldLayoutId id="214748369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3A28-2DAE-452E-8B2B-9E16F5AE150E}" type="datetimeFigureOut">
              <a:rPr lang="it-IT" smtClean="0"/>
              <a:pPr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243" y="1079293"/>
            <a:ext cx="7608756" cy="2053652"/>
          </a:xfrm>
        </p:spPr>
        <p:txBody>
          <a:bodyPr/>
          <a:lstStyle/>
          <a:p>
            <a:r>
              <a:rPr lang="it-IT" sz="3600" dirty="0" smtClean="0"/>
              <a:t>Didattica speciale : </a:t>
            </a:r>
            <a:br>
              <a:rPr lang="it-IT" sz="3600" dirty="0" smtClean="0"/>
            </a:br>
            <a:r>
              <a:rPr lang="it-IT" sz="3600" dirty="0" smtClean="0"/>
              <a:t>codici del linguaggio logico e matematico</a:t>
            </a:r>
            <a:endParaRPr lang="en-US" sz="36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5305" y="5784574"/>
            <a:ext cx="2804136" cy="316421"/>
          </a:xfrm>
        </p:spPr>
        <p:txBody>
          <a:bodyPr/>
          <a:lstStyle/>
          <a:p>
            <a:r>
              <a:rPr lang="en-US" sz="1560" dirty="0" smtClean="0"/>
              <a:t>5 </a:t>
            </a:r>
            <a:r>
              <a:rPr lang="en-US" sz="1600" dirty="0" err="1" smtClean="0"/>
              <a:t>marzo</a:t>
            </a:r>
            <a:r>
              <a:rPr lang="en-US" sz="1560" dirty="0" smtClean="0"/>
              <a:t> 2016</a:t>
            </a:r>
            <a:endParaRPr lang="en-US" sz="1560" dirty="0"/>
          </a:p>
        </p:txBody>
      </p:sp>
      <p:sp>
        <p:nvSpPr>
          <p:cNvPr id="6" name="Rettangolo 5"/>
          <p:cNvSpPr/>
          <p:nvPr/>
        </p:nvSpPr>
        <p:spPr>
          <a:xfrm rot="10800000" flipV="1">
            <a:off x="5903843" y="4740920"/>
            <a:ext cx="2259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Claudio </a:t>
            </a:r>
            <a:r>
              <a:rPr lang="en-US" dirty="0" err="1" smtClean="0"/>
              <a:t>Marchesano</a:t>
            </a:r>
            <a:endParaRPr lang="en-US" dirty="0"/>
          </a:p>
        </p:txBody>
      </p:sp>
      <p:pic>
        <p:nvPicPr>
          <p:cNvPr id="5" name="Immagine 4" descr="C:\Users\e.gnesotto\AppData\Local\Microsoft\Windows\Temporary Internet Files\Content.Word\LOGO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30" y="4572000"/>
            <a:ext cx="4830418" cy="97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35497" y="2941984"/>
            <a:ext cx="4949686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sz="2800" kern="0" dirty="0" smtClean="0">
                <a:solidFill>
                  <a:schemeClr val="tx2"/>
                </a:solidFill>
              </a:rPr>
              <a:t>Didattica Capovolta</a:t>
            </a:r>
          </a:p>
          <a:p>
            <a:r>
              <a:rPr lang="it-IT" sz="2800" kern="0" dirty="0" smtClean="0">
                <a:solidFill>
                  <a:schemeClr val="tx2"/>
                </a:solidFill>
              </a:rPr>
              <a:t>E Apprendimento Cooperativo</a:t>
            </a:r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1"/>
          <p:cNvSpPr>
            <a:spLocks noGrp="1"/>
          </p:cNvSpPr>
          <p:nvPr>
            <p:ph type="subTitle" idx="1"/>
          </p:nvPr>
        </p:nvSpPr>
        <p:spPr>
          <a:xfrm>
            <a:off x="0" y="1073426"/>
            <a:ext cx="8070574" cy="576470"/>
          </a:xfrm>
        </p:spPr>
        <p:txBody>
          <a:bodyPr/>
          <a:lstStyle/>
          <a:p>
            <a:r>
              <a:rPr lang="it-IT" sz="2400" dirty="0" smtClean="0">
                <a:latin typeface="HP Simplified"/>
                <a:cs typeface="HP Simplified"/>
              </a:rPr>
              <a:t>E’ solo un possibile </a:t>
            </a:r>
            <a:r>
              <a:rPr lang="it-IT" sz="2400" dirty="0" err="1" smtClean="0">
                <a:latin typeface="HP Simplified"/>
                <a:cs typeface="HP Simplified"/>
              </a:rPr>
              <a:t>esempio…</a:t>
            </a:r>
            <a:r>
              <a:rPr lang="it-IT" sz="2400" dirty="0" smtClean="0">
                <a:latin typeface="HP Simplified"/>
                <a:cs typeface="HP Simplified"/>
              </a:rPr>
              <a:t>. </a:t>
            </a:r>
            <a:endParaRPr lang="en-US" sz="2400" dirty="0" smtClean="0">
              <a:latin typeface="HP Simplified"/>
              <a:cs typeface="HP Simplified"/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1470991" y="258417"/>
            <a:ext cx="6976098" cy="628468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Cosa si può utilizzare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89" y="1524001"/>
            <a:ext cx="89693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Ogni classe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può avere il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suo indice di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a mo’ di libro 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Ogni argomento  può essere trattato in modo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ipermediale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Ogni classe può avere a disposizione verifiche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con soluzioni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Tutti possono avere a disposizione giochi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di logica utilizzabile anche dai docenti di sostegno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Vari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links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gare di matematica locali, nazionali ed internazionali</a:t>
            </a:r>
          </a:p>
        </p:txBody>
      </p:sp>
      <p:pic>
        <p:nvPicPr>
          <p:cNvPr id="21509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4569884"/>
            <a:ext cx="1797050" cy="181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789" y="4601634"/>
            <a:ext cx="1806575" cy="180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713" y="4569884"/>
            <a:ext cx="1333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250" y="4290484"/>
            <a:ext cx="1963738" cy="189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latin typeface="HP Simplified"/>
                <a:cs typeface="HP Simplified"/>
              </a:rPr>
              <a:t>QUALI TESTI INSERIRE?</a:t>
            </a:r>
          </a:p>
        </p:txBody>
      </p:sp>
      <p:sp>
        <p:nvSpPr>
          <p:cNvPr id="22531" name="Rectangle 8"/>
          <p:cNvSpPr>
            <a:spLocks noGrp="1"/>
          </p:cNvSpPr>
          <p:nvPr>
            <p:ph type="body" sz="half" idx="1"/>
          </p:nvPr>
        </p:nvSpPr>
        <p:spPr>
          <a:xfrm>
            <a:off x="328613" y="1327232"/>
            <a:ext cx="5308258" cy="45507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chemeClr val="tx1"/>
                </a:solidFill>
                <a:latin typeface="HP Simplified"/>
                <a:cs typeface="HP Simplified"/>
              </a:rPr>
              <a:t>Le questioni importanti alle quali rispondere sono: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chemeClr val="tx1"/>
              </a:solidFill>
              <a:latin typeface="HP Simplified"/>
              <a:cs typeface="HP Simplified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HP Simplified"/>
                <a:cs typeface="HP Simplified"/>
              </a:rPr>
              <a:t>Chiarire i dubbi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it-IT" sz="2400" dirty="0" smtClean="0">
              <a:solidFill>
                <a:schemeClr val="tx1"/>
              </a:solidFill>
              <a:latin typeface="HP Simplified"/>
              <a:cs typeface="HP Simplified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HP Simplified"/>
                <a:cs typeface="HP Simplified"/>
              </a:rPr>
              <a:t>Stimolare la curiosità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it-IT" sz="2400" dirty="0" smtClean="0">
              <a:solidFill>
                <a:schemeClr val="tx1"/>
              </a:solidFill>
              <a:latin typeface="HP Simplified"/>
              <a:cs typeface="HP Simplified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HP Simplified"/>
                <a:cs typeface="HP Simplified"/>
              </a:rPr>
              <a:t>Avere testi di facile consultazione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it-IT" sz="2400" dirty="0" smtClean="0">
              <a:solidFill>
                <a:schemeClr val="tx1"/>
              </a:solidFill>
              <a:latin typeface="HP Simplified"/>
              <a:cs typeface="HP Simplified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HP Simplified"/>
                <a:cs typeface="HP Simplified"/>
              </a:rPr>
              <a:t>Allenarsi con gli esercizi</a:t>
            </a:r>
          </a:p>
        </p:txBody>
      </p:sp>
      <p:pic>
        <p:nvPicPr>
          <p:cNvPr id="22532" name="Picture 12" descr="einstei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039" y="4220634"/>
            <a:ext cx="1533525" cy="2044700"/>
          </a:xfrm>
        </p:spPr>
      </p:pic>
      <p:pic>
        <p:nvPicPr>
          <p:cNvPr id="22533" name="Picture 14" descr="allenamen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89" y="1244601"/>
            <a:ext cx="1533525" cy="2044700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smtClean="0">
                <a:latin typeface="HP Simplified"/>
                <a:cs typeface="HP Simplified"/>
              </a:rPr>
              <a:t> </a:t>
            </a:r>
            <a:r>
              <a:rPr lang="it-IT" sz="3200" dirty="0">
                <a:latin typeface="HP Simplified"/>
                <a:cs typeface="HP Simplified"/>
              </a:rPr>
              <a:t>UN </a:t>
            </a:r>
            <a:r>
              <a:rPr lang="it-IT" sz="3200" dirty="0" smtClean="0">
                <a:latin typeface="HP Simplified"/>
                <a:cs typeface="HP Simplified"/>
              </a:rPr>
              <a:t>POSSIBILE </a:t>
            </a:r>
            <a:r>
              <a:rPr lang="it-IT" sz="3200" dirty="0" err="1" smtClean="0">
                <a:latin typeface="HP Simplified"/>
                <a:cs typeface="HP Simplified"/>
              </a:rPr>
              <a:t>IPERTESTO</a:t>
            </a:r>
            <a:r>
              <a:rPr lang="it-IT" sz="3200" dirty="0" err="1">
                <a:latin typeface="HP Simplified"/>
                <a:cs typeface="HP Simplified"/>
              </a:rPr>
              <a:t>…</a:t>
            </a:r>
            <a:endParaRPr lang="it-IT" sz="3200" dirty="0">
              <a:latin typeface="HP Simplified"/>
              <a:cs typeface="HP Simplified"/>
            </a:endParaRPr>
          </a:p>
        </p:txBody>
      </p:sp>
      <p:sp>
        <p:nvSpPr>
          <p:cNvPr id="23555" name="Rectangle 6"/>
          <p:cNvSpPr>
            <a:spLocks noGrp="1"/>
          </p:cNvSpPr>
          <p:nvPr>
            <p:ph type="body" sz="half" idx="1"/>
          </p:nvPr>
        </p:nvSpPr>
        <p:spPr>
          <a:xfrm>
            <a:off x="328613" y="1574157"/>
            <a:ext cx="5412430" cy="430382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HP Simplified"/>
                <a:cs typeface="HP Simplified"/>
              </a:rPr>
              <a:t>Aspetto teorico snello ed essenziale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latin typeface="HP Simplified"/>
              <a:cs typeface="HP Simplified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err="1" smtClean="0">
                <a:latin typeface="HP Simplified"/>
                <a:cs typeface="HP Simplified"/>
              </a:rPr>
              <a:t>Links</a:t>
            </a:r>
            <a:r>
              <a:rPr lang="it-IT" sz="2400" dirty="0" smtClean="0">
                <a:latin typeface="HP Simplified"/>
                <a:cs typeface="HP Simplified"/>
              </a:rPr>
              <a:t> a numerosi sottoargomenti per stimolare la curiosità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latin typeface="HP Simplified"/>
              <a:cs typeface="HP Simplified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HP Simplified"/>
                <a:cs typeface="HP Simplified"/>
              </a:rPr>
              <a:t>Immagini colorate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latin typeface="HP Simplified"/>
              <a:cs typeface="HP Simplified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HP Simplified"/>
                <a:cs typeface="HP Simplified"/>
              </a:rPr>
              <a:t>Esercizi sia svolti che da svolgere</a:t>
            </a:r>
          </a:p>
        </p:txBody>
      </p:sp>
      <p:pic>
        <p:nvPicPr>
          <p:cNvPr id="23556" name="Picture 9" descr="centr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70550" y="1585385"/>
            <a:ext cx="2292350" cy="2027767"/>
          </a:xfrm>
        </p:spPr>
      </p:pic>
      <p:pic>
        <p:nvPicPr>
          <p:cNvPr id="23557" name="Picture 10" descr="uti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35613" y="3850218"/>
            <a:ext cx="2493962" cy="2027767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1"/>
          <p:cNvSpPr>
            <a:spLocks noGrp="1"/>
          </p:cNvSpPr>
          <p:nvPr>
            <p:ph type="subTitle" idx="1"/>
          </p:nvPr>
        </p:nvSpPr>
        <p:spPr>
          <a:xfrm>
            <a:off x="238540" y="1192696"/>
            <a:ext cx="8208550" cy="178904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Accessibili, efficaci , coinvolgenti ….</a:t>
            </a:r>
            <a:endParaRPr lang="en-US" dirty="0" smtClean="0">
              <a:latin typeface="HP Simplified"/>
              <a:cs typeface="HP Simplified"/>
            </a:endParaRP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1391478" y="0"/>
            <a:ext cx="7752521" cy="795131"/>
          </a:xfrm>
        </p:spPr>
        <p:txBody>
          <a:bodyPr/>
          <a:lstStyle/>
          <a:p>
            <a:r>
              <a:rPr lang="it-IT" dirty="0">
                <a:latin typeface="HP Simplified"/>
                <a:cs typeface="HP Simplified"/>
              </a:rPr>
              <a:t>Quali </a:t>
            </a:r>
            <a:r>
              <a:rPr lang="it-IT" dirty="0" err="1">
                <a:latin typeface="HP Simplified"/>
                <a:cs typeface="HP Simplified"/>
              </a:rPr>
              <a:t>videolezioni</a:t>
            </a:r>
            <a:r>
              <a:rPr lang="it-IT" dirty="0">
                <a:latin typeface="HP Simplified"/>
                <a:cs typeface="HP Simplified"/>
              </a:rPr>
              <a:t> </a:t>
            </a:r>
            <a:r>
              <a:rPr lang="it-IT" dirty="0" err="1" smtClean="0">
                <a:latin typeface="HP Simplified"/>
                <a:cs typeface="HP Simplified"/>
              </a:rPr>
              <a:t>scegliere…</a:t>
            </a:r>
            <a:r>
              <a:rPr lang="it-IT" dirty="0" smtClean="0">
                <a:latin typeface="HP Simplified"/>
                <a:cs typeface="HP Simplified"/>
              </a:rPr>
              <a:t>.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808922"/>
            <a:ext cx="9085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Gratuite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Sintetiche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Comunicazione chiara ed efficace  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Gradevoli e divertenti, quando è possibile</a:t>
            </a: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8238" y="4341284"/>
            <a:ext cx="2990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50" y="4201585"/>
            <a:ext cx="2154238" cy="2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599" y="1538202"/>
            <a:ext cx="2798763" cy="232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0" y="4500034"/>
            <a:ext cx="143351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1978510" y="0"/>
            <a:ext cx="8159403" cy="1694436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Didattica capovolta &amp; apprendimento cooperativo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258417" y="2458549"/>
            <a:ext cx="8572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 ragazzi nativi digitali hanno altri stili di apprendimento e chiedono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sempre più spesso un insegnamento individualizzato</a:t>
            </a: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843" y="4294230"/>
            <a:ext cx="2623342" cy="232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37930" y="3419061"/>
            <a:ext cx="6520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 ragazzi  possono apprendere  anche dai  loro coetanei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Il rapporto tra studenti ed insegnante è più integrato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-1"/>
            <a:ext cx="9144000" cy="1987827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 rot="10800000" flipV="1">
            <a:off x="1411357" y="894521"/>
            <a:ext cx="6539947" cy="1490869"/>
          </a:xfrm>
        </p:spPr>
        <p:txBody>
          <a:bodyPr/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2860" dirty="0" smtClean="0"/>
              <a:t>Apprendimento </a:t>
            </a:r>
            <a:r>
              <a:rPr lang="it-IT" sz="2860" dirty="0" err="1" smtClean="0"/>
              <a:t>peer</a:t>
            </a:r>
            <a:r>
              <a:rPr lang="it-IT" sz="2860" dirty="0" smtClean="0"/>
              <a:t> </a:t>
            </a:r>
            <a:r>
              <a:rPr lang="it-IT" sz="2860" dirty="0" err="1" smtClean="0"/>
              <a:t>to</a:t>
            </a:r>
            <a:r>
              <a:rPr lang="it-IT" sz="2860" dirty="0" smtClean="0"/>
              <a:t> </a:t>
            </a:r>
            <a:r>
              <a:rPr lang="it-IT" sz="2860" dirty="0" err="1" smtClean="0"/>
              <a:t>peer</a:t>
            </a:r>
            <a:endParaRPr lang="it-IT" sz="286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2763076" y="2266121"/>
            <a:ext cx="5903842" cy="3657599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È  la comunicazione fra coetanei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I ragazzi diventano protagonisti del processo formativo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Alcuni membri del gruppo, dopo essere stati opportunamente preparati, si reinseriscono nel gruppo con precisi compiti</a:t>
            </a:r>
          </a:p>
          <a:p>
            <a:pPr>
              <a:buFont typeface="Wingdings"/>
              <a:buChar char="Ø"/>
            </a:pPr>
            <a:endParaRPr lang="it-IT" sz="2400" dirty="0" smtClean="0">
              <a:latin typeface="Comic Sans MS" pitchFamily="66" charset="0"/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</p:txBody>
      </p:sp>
      <p:pic>
        <p:nvPicPr>
          <p:cNvPr id="304129" name="Picture 1" descr="C:\Users\mate\Desktop\ForoItalico\cooperati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2814"/>
            <a:ext cx="2798553" cy="2115186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093305"/>
            <a:ext cx="9144000" cy="1331868"/>
            <a:chOff x="-178" y="1536"/>
            <a:chExt cx="5853" cy="911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11357" y="377687"/>
            <a:ext cx="7275442" cy="974035"/>
          </a:xfrm>
        </p:spPr>
        <p:txBody>
          <a:bodyPr/>
          <a:lstStyle/>
          <a:p>
            <a:r>
              <a:rPr lang="it-IT" sz="2860" dirty="0" smtClean="0"/>
              <a:t>vantaggi Apprendimento </a:t>
            </a:r>
            <a:r>
              <a:rPr lang="it-IT" sz="2860" dirty="0" err="1" smtClean="0"/>
              <a:t>peer</a:t>
            </a:r>
            <a:r>
              <a:rPr lang="it-IT" sz="2860" dirty="0" smtClean="0"/>
              <a:t> </a:t>
            </a:r>
            <a:r>
              <a:rPr lang="it-IT" sz="2860" dirty="0" err="1" smtClean="0"/>
              <a:t>to</a:t>
            </a:r>
            <a:r>
              <a:rPr lang="it-IT" sz="2860" dirty="0" smtClean="0"/>
              <a:t> </a:t>
            </a:r>
            <a:r>
              <a:rPr lang="it-IT" sz="2860" dirty="0" err="1" smtClean="0"/>
              <a:t>peer</a:t>
            </a:r>
            <a:endParaRPr lang="it-IT" sz="286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258414" y="1610138"/>
            <a:ext cx="7951308" cy="4810540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Rende più maturi i ragazzi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Tutti comprendono che il rapporto tra coetanei può essere utilizzato anche oltre il semplice gioco/passatempo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Il tutor-educatore utilizza un linguaggio più adatto 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Osservando le dinamiche all’interno dei gruppi, l’insegnante si rende conto , ad esempio, delle difficoltà che incontrano</a:t>
            </a:r>
          </a:p>
          <a:p>
            <a:pPr>
              <a:buFont typeface="Wingdings"/>
              <a:buChar char="Ø"/>
            </a:pPr>
            <a:endParaRPr lang="it-IT" sz="2400" dirty="0" smtClean="0">
              <a:latin typeface="Comic Sans MS" pitchFamily="66" charset="0"/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9144000" cy="1530626"/>
            <a:chOff x="-178" y="1536"/>
            <a:chExt cx="5853" cy="9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749287" y="-357809"/>
            <a:ext cx="6798365" cy="1133062"/>
          </a:xfrm>
        </p:spPr>
        <p:txBody>
          <a:bodyPr/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3600" dirty="0" smtClean="0"/>
              <a:t>Apprendimento cooperativo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77076" y="1749287"/>
            <a:ext cx="8368749" cy="4234070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È  un metodo didattico che utilizza 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gruppi composti da pochi studenti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In ciascun gruppo 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tutti gli studenti </a:t>
            </a:r>
            <a:r>
              <a:rPr lang="it-IT" sz="2400" dirty="0" smtClean="0">
                <a:latin typeface="Comic Sans MS" pitchFamily="66" charset="0"/>
              </a:rPr>
              <a:t>lavorano insieme con lo scopo di migliorare il loro apprendimento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Sta </a:t>
            </a:r>
            <a:r>
              <a:rPr lang="it-IT" sz="2400" dirty="0" err="1" smtClean="0">
                <a:latin typeface="Comic Sans MS" pitchFamily="66" charset="0"/>
              </a:rPr>
              <a:t>incomiciando</a:t>
            </a:r>
            <a:r>
              <a:rPr lang="it-IT" sz="2400" dirty="0" smtClean="0">
                <a:latin typeface="Comic Sans MS" pitchFamily="66" charset="0"/>
              </a:rPr>
              <a:t> a diffondersi anche in Italia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Può essere applicato ad ogni 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materia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Non si può parlare di apprendimento cooperativo ogni volta che i ragazzi svolgono un esercizio insieme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rgbClr val="D2452E"/>
                </a:solidFill>
              </a:rPr>
              <a:t>O :Perché non usare simboli colorati ?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749287" y="-357809"/>
            <a:ext cx="6798365" cy="1133062"/>
          </a:xfrm>
        </p:spPr>
        <p:txBody>
          <a:bodyPr/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2800" i="1" dirty="0" smtClean="0"/>
              <a:t>Per realizzare </a:t>
            </a:r>
            <a:r>
              <a:rPr lang="it-IT" sz="2800" dirty="0" smtClean="0"/>
              <a:t>Apprendimento </a:t>
            </a:r>
            <a:r>
              <a:rPr lang="it-IT" sz="2800" dirty="0" smtClean="0"/>
              <a:t>cooperativo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77076" y="1749287"/>
            <a:ext cx="8368749" cy="4234070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È  </a:t>
            </a:r>
            <a:r>
              <a:rPr lang="it-IT" sz="2400" dirty="0" smtClean="0">
                <a:latin typeface="Comic Sans MS" pitchFamily="66" charset="0"/>
              </a:rPr>
              <a:t>necessario un “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buon clima “ </a:t>
            </a:r>
            <a:r>
              <a:rPr lang="it-IT" sz="2400" dirty="0" smtClean="0">
                <a:latin typeface="Comic Sans MS" pitchFamily="66" charset="0"/>
              </a:rPr>
              <a:t>in classe</a:t>
            </a:r>
            <a:endParaRPr lang="it-IT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Può richiedere tempi lunghi, ma anche la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convinzione profonda del valore formativo </a:t>
            </a:r>
            <a:r>
              <a:rPr lang="it-IT" sz="2400" dirty="0" smtClean="0">
                <a:latin typeface="Comic Sans MS" pitchFamily="66" charset="0"/>
              </a:rPr>
              <a:t>di un clima sereno e collaborativo</a:t>
            </a:r>
            <a:endParaRPr lang="it-IT" sz="2400" dirty="0" smtClean="0">
              <a:latin typeface="Comic Sans MS" pitchFamily="66" charset="0"/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Non dimenticare mai che e’ soprattutto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apprendimento</a:t>
            </a:r>
            <a:r>
              <a:rPr lang="it-IT" sz="2400" dirty="0" smtClean="0">
                <a:latin typeface="Comic Sans MS" pitchFamily="66" charset="0"/>
              </a:rPr>
              <a:t> e non solo socializzazione in presenza (che pure è importante)</a:t>
            </a:r>
            <a:endParaRPr lang="it-IT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latin typeface="Comic Sans MS" pitchFamily="66" charset="0"/>
              </a:rPr>
              <a:t>I risultati migliori si ottengono quando si impara a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conoscere,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a pensare </a:t>
            </a:r>
            <a:r>
              <a:rPr lang="it-IT" sz="2400" dirty="0" smtClean="0">
                <a:latin typeface="Comic Sans MS" pitchFamily="66" charset="0"/>
              </a:rPr>
              <a:t>e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a risolvere </a:t>
            </a:r>
            <a:r>
              <a:rPr lang="it-IT" sz="2400" dirty="0" smtClean="0">
                <a:latin typeface="Comic Sans MS" pitchFamily="66" charset="0"/>
              </a:rPr>
              <a:t>i problemi insieme !</a:t>
            </a:r>
            <a:endParaRPr lang="it-IT" sz="2400" dirty="0" smtClean="0">
              <a:latin typeface="Comic Sans MS" pitchFamily="66" charset="0"/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rgbClr val="D2452E"/>
                </a:solidFill>
              </a:rPr>
              <a:t>O :Perché non usare simboli colorati 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72816" y="0"/>
            <a:ext cx="7971184" cy="103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it-IT" sz="2800" b="1" dirty="0">
                <a:solidFill>
                  <a:schemeClr val="tx2"/>
                </a:solidFill>
                <a:latin typeface="Comic Sans MS" pitchFamily="66" charset="0"/>
              </a:rPr>
              <a:t>Diversi </a:t>
            </a:r>
            <a:r>
              <a:rPr lang="it-IT" sz="2800" b="1" dirty="0" smtClean="0">
                <a:solidFill>
                  <a:schemeClr val="tx2"/>
                </a:solidFill>
                <a:latin typeface="Comic Sans MS" pitchFamily="66" charset="0"/>
              </a:rPr>
              <a:t>tipi di </a:t>
            </a:r>
            <a:r>
              <a:rPr lang="it-IT" sz="2800" b="1" dirty="0" smtClean="0">
                <a:solidFill>
                  <a:schemeClr val="tx2"/>
                </a:solidFill>
                <a:latin typeface="Comic Sans MS" pitchFamily="66" charset="0"/>
              </a:rPr>
              <a:t>Apprendimento </a:t>
            </a:r>
            <a:r>
              <a:rPr lang="it-IT" sz="2800" b="1" dirty="0">
                <a:solidFill>
                  <a:schemeClr val="tx2"/>
                </a:solidFill>
                <a:latin typeface="Comic Sans MS" pitchFamily="66" charset="0"/>
              </a:rPr>
              <a:t>Cooperativo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93913"/>
            <a:ext cx="8865704" cy="58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>
                <a:latin typeface="Comic Sans MS" pitchFamily="66" charset="0"/>
              </a:rPr>
              <a:t>Esistono diverse </a:t>
            </a:r>
            <a:r>
              <a:rPr lang="it-IT" sz="2200" dirty="0" smtClean="0">
                <a:latin typeface="Comic Sans MS" pitchFamily="66" charset="0"/>
              </a:rPr>
              <a:t>modalità </a:t>
            </a:r>
            <a:r>
              <a:rPr lang="it-IT" sz="2200" dirty="0">
                <a:latin typeface="Comic Sans MS" pitchFamily="66" charset="0"/>
              </a:rPr>
              <a:t>di Cooperative </a:t>
            </a:r>
            <a:r>
              <a:rPr lang="it-IT" sz="2200" dirty="0" err="1">
                <a:latin typeface="Comic Sans MS" pitchFamily="66" charset="0"/>
              </a:rPr>
              <a:t>Learning</a:t>
            </a:r>
            <a:r>
              <a:rPr lang="it-IT" sz="2200" dirty="0">
                <a:latin typeface="Comic Sans MS" pitchFamily="66" charset="0"/>
              </a:rPr>
              <a:t>, caratterizzate dal diverso modo in cui vengono strutturate </a:t>
            </a:r>
            <a:r>
              <a:rPr lang="it-IT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l’interdipendenza positiva, l’interazione</a:t>
            </a:r>
            <a:r>
              <a:rPr lang="it-IT" sz="2200" dirty="0">
                <a:latin typeface="Comic Sans MS" pitchFamily="66" charset="0"/>
              </a:rPr>
              <a:t>, </a:t>
            </a:r>
            <a:r>
              <a:rPr lang="it-IT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la motivazione all’apprendimento</a:t>
            </a:r>
            <a:r>
              <a:rPr lang="it-IT" sz="2200" dirty="0">
                <a:latin typeface="Comic Sans MS" pitchFamily="66" charset="0"/>
              </a:rPr>
              <a:t>, il </a:t>
            </a:r>
            <a:r>
              <a:rPr lang="it-IT" sz="2200" dirty="0">
                <a:solidFill>
                  <a:srgbClr val="FF0000"/>
                </a:solidFill>
                <a:latin typeface="Comic Sans MS" pitchFamily="66" charset="0"/>
              </a:rPr>
              <a:t>compito</a:t>
            </a:r>
            <a:r>
              <a:rPr lang="it-IT" sz="2200" dirty="0">
                <a:latin typeface="Comic Sans MS" pitchFamily="66" charset="0"/>
              </a:rPr>
              <a:t> e il </a:t>
            </a:r>
            <a:r>
              <a:rPr lang="it-IT" sz="2200" dirty="0">
                <a:solidFill>
                  <a:srgbClr val="FF0000"/>
                </a:solidFill>
                <a:latin typeface="Comic Sans MS" pitchFamily="66" charset="0"/>
              </a:rPr>
              <a:t>ruolo</a:t>
            </a:r>
            <a:r>
              <a:rPr lang="it-IT" sz="2200" dirty="0">
                <a:latin typeface="Comic Sans MS" pitchFamily="66" charset="0"/>
              </a:rPr>
              <a:t> </a:t>
            </a:r>
            <a:r>
              <a:rPr lang="it-IT" sz="2200" dirty="0" smtClean="0">
                <a:latin typeface="Comic Sans MS" pitchFamily="66" charset="0"/>
              </a:rPr>
              <a:t>dell</a:t>
            </a:r>
            <a:r>
              <a:rPr lang="it-IT" sz="2200" dirty="0" smtClean="0">
                <a:solidFill>
                  <a:srgbClr val="FF0000"/>
                </a:solidFill>
                <a:latin typeface="Comic Sans MS" pitchFamily="66" charset="0"/>
              </a:rPr>
              <a:t>’insegnante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it-IT" sz="2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GROUP INVESTIGATION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STUDENT TEAM LEARNING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COMPLEX INSTRUCTION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COLLABORATIVE APPROACH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LEARNING TOGHETHER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STRUCTURAL </a:t>
            </a:r>
            <a:r>
              <a:rPr lang="it-IT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APPROACH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it-IT" sz="2200" dirty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>
                <a:latin typeface="Comic Sans MS" pitchFamily="66" charset="0"/>
              </a:rPr>
              <a:t>Per ulteriori </a:t>
            </a:r>
            <a:r>
              <a:rPr lang="it-IT" sz="2200" dirty="0" smtClean="0">
                <a:latin typeface="Comic Sans MS" pitchFamily="66" charset="0"/>
              </a:rPr>
              <a:t>approfondimenti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 err="1" smtClean="0">
                <a:latin typeface="Comic Sans MS" pitchFamily="66" charset="0"/>
              </a:rPr>
              <a:t>Johnson</a:t>
            </a:r>
            <a:r>
              <a:rPr lang="it-IT" sz="2200" dirty="0">
                <a:latin typeface="Comic Sans MS" pitchFamily="66" charset="0"/>
              </a:rPr>
              <a:t>, </a:t>
            </a:r>
            <a:r>
              <a:rPr lang="it-IT" sz="2200" dirty="0" err="1">
                <a:latin typeface="Comic Sans MS" pitchFamily="66" charset="0"/>
              </a:rPr>
              <a:t>Johnson</a:t>
            </a:r>
            <a:r>
              <a:rPr lang="it-IT" sz="2200" dirty="0">
                <a:latin typeface="Comic Sans MS" pitchFamily="66" charset="0"/>
              </a:rPr>
              <a:t> e </a:t>
            </a:r>
            <a:r>
              <a:rPr lang="it-IT" sz="2200" dirty="0" err="1">
                <a:latin typeface="Comic Sans MS" pitchFamily="66" charset="0"/>
              </a:rPr>
              <a:t>Holubec</a:t>
            </a:r>
            <a:r>
              <a:rPr lang="it-IT" sz="2200" dirty="0">
                <a:latin typeface="Comic Sans MS" pitchFamily="66" charset="0"/>
              </a:rPr>
              <a:t>: “</a:t>
            </a:r>
            <a:r>
              <a:rPr lang="it-IT" sz="2200" i="1" dirty="0">
                <a:latin typeface="Comic Sans MS" pitchFamily="66" charset="0"/>
              </a:rPr>
              <a:t>Apprendimento Cooperativo in classe</a:t>
            </a:r>
            <a:r>
              <a:rPr lang="it-IT" sz="2200" dirty="0">
                <a:latin typeface="Comic Sans MS" pitchFamily="66" charset="0"/>
              </a:rPr>
              <a:t>” </a:t>
            </a:r>
            <a:endParaRPr lang="it-IT" sz="2200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 err="1" smtClean="0">
                <a:latin typeface="Comic Sans MS" pitchFamily="66" charset="0"/>
              </a:rPr>
              <a:t>Kagan</a:t>
            </a:r>
            <a:r>
              <a:rPr lang="it-IT" sz="2200" dirty="0" smtClean="0">
                <a:latin typeface="Comic Sans MS" pitchFamily="66" charset="0"/>
              </a:rPr>
              <a:t>:“</a:t>
            </a:r>
            <a:r>
              <a:rPr lang="it-IT" sz="2200" i="1" dirty="0" smtClean="0">
                <a:latin typeface="Comic Sans MS" pitchFamily="66" charset="0"/>
              </a:rPr>
              <a:t>L’apprendimento  cooperativo:l’approccio strutturale</a:t>
            </a:r>
            <a:r>
              <a:rPr lang="it-IT" sz="2200" i="1" dirty="0">
                <a:latin typeface="Comic Sans MS" pitchFamily="66" charset="0"/>
              </a:rPr>
              <a:t>”.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1" cy="954157"/>
            <a:chOff x="-178" y="1536"/>
            <a:chExt cx="5853" cy="9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815008" y="1411357"/>
            <a:ext cx="7891669" cy="4591878"/>
          </a:xfrm>
        </p:spPr>
        <p:txBody>
          <a:bodyPr/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Insegnare ed apprendere non sono sinonimi.</a:t>
            </a:r>
            <a:b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Possiamo insegnare ed insegnare bene, </a:t>
            </a:r>
            <a:b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senza che gli studenti imparino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err="1" smtClean="0">
                <a:solidFill>
                  <a:srgbClr val="FF0000"/>
                </a:solidFill>
              </a:rPr>
              <a:t>G.M.Bodner</a:t>
            </a:r>
            <a:r>
              <a:rPr lang="it-IT" sz="2800" dirty="0" smtClean="0">
                <a:solidFill>
                  <a:srgbClr val="FF0000"/>
                </a:solidFill>
              </a:rPr>
              <a:t>  “</a:t>
            </a:r>
            <a:r>
              <a:rPr lang="it-IT" sz="2800" dirty="0" err="1" smtClean="0">
                <a:solidFill>
                  <a:srgbClr val="FF0000"/>
                </a:solidFill>
              </a:rPr>
              <a:t>Constructivism</a:t>
            </a:r>
            <a:r>
              <a:rPr lang="it-IT" sz="2800" dirty="0" smtClean="0">
                <a:solidFill>
                  <a:srgbClr val="FF0000"/>
                </a:solidFill>
              </a:rPr>
              <a:t>: A </a:t>
            </a:r>
            <a:r>
              <a:rPr lang="it-IT" sz="2800" dirty="0" err="1" smtClean="0">
                <a:solidFill>
                  <a:srgbClr val="FF0000"/>
                </a:solidFill>
              </a:rPr>
              <a:t>theory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of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knowledge</a:t>
            </a:r>
            <a:r>
              <a:rPr lang="it-IT" sz="2800" dirty="0" smtClean="0">
                <a:solidFill>
                  <a:srgbClr val="FF0000"/>
                </a:solidFill>
              </a:rPr>
              <a:t>”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4937" y="0"/>
            <a:ext cx="9009063" cy="1052513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490870" y="298173"/>
            <a:ext cx="6738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Insegnamento e apprendimento</a:t>
            </a:r>
            <a:endParaRPr lang="it-IT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457198" y="1669773"/>
            <a:ext cx="7951306" cy="715617"/>
          </a:xfrm>
        </p:spPr>
        <p:txBody>
          <a:bodyPr/>
          <a:lstStyle/>
          <a:p>
            <a:r>
              <a:rPr lang="it-IT" sz="2400" dirty="0" smtClean="0">
                <a:latin typeface="HP Simplified"/>
                <a:cs typeface="HP Simplified"/>
              </a:rPr>
              <a:t>Aumento del supporto individuale e aiuto concreto nei casi difficili ….</a:t>
            </a:r>
            <a:endParaRPr lang="en-US" sz="2400" dirty="0" smtClean="0">
              <a:latin typeface="HP Simplified"/>
              <a:cs typeface="HP Simplified"/>
            </a:endParaRP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1391478" y="337930"/>
            <a:ext cx="7752522" cy="437322"/>
          </a:xfrm>
        </p:spPr>
        <p:txBody>
          <a:bodyPr/>
          <a:lstStyle/>
          <a:p>
            <a:r>
              <a:rPr lang="it-IT" sz="2800" dirty="0">
                <a:latin typeface="HP Simplified"/>
                <a:cs typeface="HP Simplified"/>
              </a:rPr>
              <a:t>Quali sono </a:t>
            </a:r>
            <a:r>
              <a:rPr lang="it-IT" sz="2800" dirty="0" smtClean="0">
                <a:latin typeface="HP Simplified"/>
                <a:cs typeface="HP Simplified"/>
              </a:rPr>
              <a:t>i </a:t>
            </a:r>
            <a:r>
              <a:rPr lang="it-IT" sz="2800" dirty="0">
                <a:latin typeface="HP Simplified"/>
                <a:cs typeface="HP Simplified"/>
              </a:rPr>
              <a:t>risultati più </a:t>
            </a:r>
            <a:r>
              <a:rPr lang="it-IT" sz="2800" dirty="0" smtClean="0">
                <a:latin typeface="HP Simplified"/>
                <a:cs typeface="HP Simplified"/>
              </a:rPr>
              <a:t>evidenti ?</a:t>
            </a:r>
            <a:endParaRPr lang="en-US" sz="28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64296"/>
            <a:ext cx="83550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Il tempo in classe è dedicato molto di più al singolo alunno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Vantaggi concreti per :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Assenti (per causa di forza maggiore)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Chi presenta lacune di base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 DSA e i BES</a:t>
            </a:r>
          </a:p>
        </p:txBody>
      </p:sp>
      <p:pic>
        <p:nvPicPr>
          <p:cNvPr id="2765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3" y="4826000"/>
            <a:ext cx="1355794" cy="144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89" y="4135967"/>
            <a:ext cx="2676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1"/>
          <p:cNvSpPr>
            <a:spLocks noGrp="1"/>
          </p:cNvSpPr>
          <p:nvPr>
            <p:ph type="subTitle" idx="1"/>
          </p:nvPr>
        </p:nvSpPr>
        <p:spPr>
          <a:xfrm>
            <a:off x="536713" y="1550504"/>
            <a:ext cx="7910376" cy="377687"/>
          </a:xfrm>
        </p:spPr>
        <p:txBody>
          <a:bodyPr/>
          <a:lstStyle/>
          <a:p>
            <a:r>
              <a:rPr lang="it-IT" sz="2800" dirty="0" smtClean="0">
                <a:latin typeface="HP Simplified"/>
                <a:cs typeface="HP Simplified"/>
              </a:rPr>
              <a:t>Apprendimento cooperativo: Un esempio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1411357" y="238539"/>
            <a:ext cx="7035732" cy="648346"/>
          </a:xfrm>
        </p:spPr>
        <p:txBody>
          <a:bodyPr/>
          <a:lstStyle/>
          <a:p>
            <a:r>
              <a:rPr lang="it-IT" sz="3200" dirty="0">
                <a:latin typeface="HP Simplified"/>
                <a:cs typeface="HP Simplified"/>
              </a:rPr>
              <a:t>Percorsi di apprendimento alternativi</a:t>
            </a:r>
            <a:endParaRPr lang="en-US" sz="32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1" y="2186609"/>
            <a:ext cx="518539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Gara a squadre (casuali) su argomento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Punteggi assegnati come nelle Olimpiadi di Matematica (finale nazionale)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Alla fine viene stilata una classifica di tappa con punteggi (in decimi) assegnati ad ogni squadra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Il punteggio del singolo alunno è quello ottenuto in quella gara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Dopo 7/8 gare si fa la media dei voti ottenuti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339" y="3022689"/>
            <a:ext cx="1969673" cy="262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601644" y="1530778"/>
            <a:ext cx="6246755" cy="2135825"/>
          </a:xfrm>
        </p:spPr>
        <p:txBody>
          <a:bodyPr/>
          <a:lstStyle/>
          <a:p>
            <a:r>
              <a:rPr lang="it-IT" sz="2540" dirty="0" smtClean="0">
                <a:latin typeface="HP Simplified"/>
                <a:cs typeface="HP Simplified"/>
              </a:rPr>
              <a:t>Prima fase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1490869" y="278295"/>
            <a:ext cx="7235687" cy="815009"/>
          </a:xfrm>
        </p:spPr>
        <p:txBody>
          <a:bodyPr/>
          <a:lstStyle/>
          <a:p>
            <a:r>
              <a:rPr lang="it-IT" sz="3200" dirty="0">
                <a:latin typeface="HP Simplified"/>
                <a:cs typeface="HP Simplified"/>
              </a:rPr>
              <a:t>esempio : gara su Piano Cartesiano</a:t>
            </a:r>
            <a:endParaRPr lang="en-US" sz="32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22" y="2146852"/>
            <a:ext cx="734086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Dopo aver visto , a casa , un paio di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,ecco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la Gara: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1 )  Trova Area del Triangolo di vertici A(-2,-1) B(-2,4) C(10,4)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2 )  Trova Area del quadrilatero A(0,0) B(8,-4) C(12,-2) D(6,4)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3 )  Trova il Punto medio tra A(-1/2,-1/3) e B(5/3,3/7)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4 )  Trova perimetro del trapezio A(0,-2) B(0,16) C(8,4) D(8,16)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157" y="4436431"/>
            <a:ext cx="1839494" cy="20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601644" y="1530778"/>
            <a:ext cx="6246755" cy="2135825"/>
          </a:xfrm>
        </p:spPr>
        <p:txBody>
          <a:bodyPr/>
          <a:lstStyle/>
          <a:p>
            <a:r>
              <a:rPr lang="it-IT" sz="2540" dirty="0" smtClean="0">
                <a:latin typeface="HP Simplified"/>
                <a:cs typeface="HP Simplified"/>
              </a:rPr>
              <a:t>Fase zero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1371601" y="258417"/>
            <a:ext cx="7772399" cy="934279"/>
          </a:xfrm>
        </p:spPr>
        <p:txBody>
          <a:bodyPr/>
          <a:lstStyle/>
          <a:p>
            <a:r>
              <a:rPr lang="it-IT" sz="3200" dirty="0" smtClean="0">
                <a:latin typeface="HP Simplified"/>
                <a:cs typeface="HP Simplified"/>
              </a:rPr>
              <a:t>Prima della gara !!!!! </a:t>
            </a:r>
            <a:br>
              <a:rPr lang="it-IT" sz="3200" dirty="0" smtClean="0">
                <a:latin typeface="HP Simplified"/>
                <a:cs typeface="HP Simplified"/>
              </a:rPr>
            </a:br>
            <a:endParaRPr lang="en-US" sz="32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22" y="2146851"/>
            <a:ext cx="8050695" cy="176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“riscaldamento” con  il Prototipo della gara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E’ importante perché le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squadre cambiano  ogni volta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In questa fase i ragazzi si suddividono le domande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L’insegnante “capisce” le difficoltà e fornisce ulteriori  chiarimenti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157" y="4436431"/>
            <a:ext cx="1839494" cy="20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238539" y="1630016"/>
            <a:ext cx="8208551" cy="397565"/>
          </a:xfrm>
        </p:spPr>
        <p:txBody>
          <a:bodyPr/>
          <a:lstStyle/>
          <a:p>
            <a:r>
              <a:rPr lang="it-IT" sz="2400" dirty="0" smtClean="0">
                <a:latin typeface="HP Simplified"/>
                <a:cs typeface="HP Simplified"/>
              </a:rPr>
              <a:t>Seconda fase: una settimana circa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1530626" y="278296"/>
            <a:ext cx="6916463" cy="608589"/>
          </a:xfrm>
        </p:spPr>
        <p:txBody>
          <a:bodyPr/>
          <a:lstStyle/>
          <a:p>
            <a:r>
              <a:rPr lang="it-IT" dirty="0" err="1" smtClean="0">
                <a:latin typeface="HP Simplified"/>
                <a:cs typeface="HP Simplified"/>
              </a:rPr>
              <a:t>DopoGara</a:t>
            </a:r>
            <a:r>
              <a:rPr lang="it-IT" dirty="0" smtClean="0">
                <a:latin typeface="HP Simplified"/>
                <a:cs typeface="HP Simplified"/>
              </a:rPr>
              <a:t> e Verifica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2206487"/>
            <a:ext cx="83550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pubblica il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prototipo di una verifica su Piano cartesiano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consiglia il percorso “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ipermediale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” da seguire (anche individualizzato)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Prossima gara (prima della verifica) sarà più impegnativa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Verifica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380" y="3591433"/>
            <a:ext cx="1949450" cy="240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0" y="1610138"/>
            <a:ext cx="8169966" cy="834888"/>
          </a:xfrm>
        </p:spPr>
        <p:txBody>
          <a:bodyPr/>
          <a:lstStyle/>
          <a:p>
            <a:r>
              <a:rPr lang="it-IT" sz="2400" dirty="0" smtClean="0"/>
              <a:t>Approcci utilizzati in generale con particolare efficacia per DSA, BES</a:t>
            </a:r>
            <a:endParaRPr lang="it-IT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6974" y="337929"/>
            <a:ext cx="6319416" cy="550005"/>
          </a:xfrm>
        </p:spPr>
        <p:txBody>
          <a:bodyPr/>
          <a:lstStyle/>
          <a:p>
            <a:r>
              <a:rPr lang="it-IT" sz="2800" dirty="0" smtClean="0"/>
              <a:t>Percorsi di apprendimento alternativi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2464905"/>
            <a:ext cx="6400800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Fasi :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Presentazione di problema pratico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Stesso problema con dati diversi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algoritmi adottati e correzione errori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Sistematizzazione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Supporto di video – tutorial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Apprendimento Teoria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ate\Desktop\presentazioni\immagini\alterna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630" y="3822332"/>
            <a:ext cx="2091337" cy="2608161"/>
          </a:xfrm>
          <a:prstGeom prst="rect">
            <a:avLst/>
          </a:prstGeom>
          <a:noFill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11321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477078" y="1689652"/>
            <a:ext cx="7969312" cy="477078"/>
          </a:xfrm>
        </p:spPr>
        <p:txBody>
          <a:bodyPr/>
          <a:lstStyle/>
          <a:p>
            <a:r>
              <a:rPr lang="it-IT" sz="2400" dirty="0" err="1" smtClean="0"/>
              <a:t>A.K.Z.</a:t>
            </a:r>
            <a:r>
              <a:rPr lang="it-IT" sz="2400" dirty="0" smtClean="0"/>
              <a:t>   DSA I anno</a:t>
            </a:r>
            <a:endParaRPr lang="it-IT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3304" y="318051"/>
            <a:ext cx="7353086" cy="569883"/>
          </a:xfrm>
        </p:spPr>
        <p:txBody>
          <a:bodyPr/>
          <a:lstStyle/>
          <a:p>
            <a:r>
              <a:rPr lang="it-IT" sz="3200" dirty="0" smtClean="0"/>
              <a:t>   Esempio : Equazioni e </a:t>
            </a:r>
            <a:r>
              <a:rPr lang="it-IT" sz="3200" dirty="0" err="1" smtClean="0"/>
              <a:t>Dsa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0" y="2266122"/>
            <a:ext cx="6718852" cy="2700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proposto</a:t>
            </a:r>
            <a:r>
              <a:rPr lang="it-IT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dirty="0" smtClean="0">
                <a:solidFill>
                  <a:schemeClr val="tx2">
                    <a:lumMod val="75000"/>
                  </a:schemeClr>
                </a:solidFill>
              </a:rPr>
              <a:t>In un parcheggio ci sono solo auto e moto.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contano 112 ruote e 46 veicoli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300" dirty="0" smtClean="0">
                <a:solidFill>
                  <a:schemeClr val="tx2">
                    <a:lumMod val="75000"/>
                  </a:schemeClr>
                </a:solidFill>
              </a:rPr>
              <a:t>Quante sono le moto e quante le auto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4576" y="1789044"/>
            <a:ext cx="2143574" cy="3830441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33725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7328" y="1601745"/>
            <a:ext cx="8446672" cy="326445"/>
          </a:xfrm>
        </p:spPr>
        <p:txBody>
          <a:bodyPr/>
          <a:lstStyle/>
          <a:p>
            <a:r>
              <a:rPr lang="it-IT" dirty="0" smtClean="0"/>
              <a:t>L.F.  </a:t>
            </a:r>
            <a:r>
              <a:rPr lang="it-IT" dirty="0"/>
              <a:t>classe II </a:t>
            </a:r>
            <a:r>
              <a:rPr lang="it-IT" dirty="0" err="1"/>
              <a:t>dsa</a:t>
            </a:r>
            <a:r>
              <a:rPr lang="it-IT" dirty="0"/>
              <a:t> multiplo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0504" y="298174"/>
            <a:ext cx="6895886" cy="589761"/>
          </a:xfrm>
        </p:spPr>
        <p:txBody>
          <a:bodyPr/>
          <a:lstStyle/>
          <a:p>
            <a:r>
              <a:rPr lang="it-IT" sz="2800" dirty="0" smtClean="0"/>
              <a:t>Disequazioni e </a:t>
            </a:r>
            <a:r>
              <a:rPr lang="it-IT" sz="2800" dirty="0" err="1" smtClean="0"/>
              <a:t>dsa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2047460"/>
            <a:ext cx="8627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proposto: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società telefoniche propongono due tariffe diverse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Quale conviene di più ?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ate\Desktop\presentazioni\immagini\risolvere_proble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956" y="4238415"/>
            <a:ext cx="2363044" cy="210048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65" y="3825266"/>
            <a:ext cx="1545807" cy="229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14993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675860" y="1649896"/>
            <a:ext cx="7770527" cy="178904"/>
          </a:xfrm>
        </p:spPr>
        <p:txBody>
          <a:bodyPr/>
          <a:lstStyle/>
          <a:p>
            <a:r>
              <a:rPr lang="it-IT" dirty="0" smtClean="0"/>
              <a:t>Risultati eccellenti ….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0260" y="0"/>
            <a:ext cx="7553739" cy="894522"/>
          </a:xfrm>
        </p:spPr>
        <p:txBody>
          <a:bodyPr/>
          <a:lstStyle/>
          <a:p>
            <a:r>
              <a:rPr lang="it-IT" sz="2800" dirty="0" smtClean="0"/>
              <a:t>Insegnamento capovolto &amp; apprendimento cooperativo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" y="1987825"/>
            <a:ext cx="8249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l’insegnamento capovolto si riesce molto spesso a praticare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insegnamento individualizzato implicito con incredibili risultati per tutti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5179671" y="3132883"/>
            <a:ext cx="358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mtClean="0"/>
          </a:p>
          <a:p>
            <a:endParaRPr lang="it-IT" dirty="0"/>
          </a:p>
        </p:txBody>
      </p:sp>
      <p:pic>
        <p:nvPicPr>
          <p:cNvPr id="4" name="Picture 2" descr="C:\Users\mate\Desktop\presentazioni\immagini\cooperat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9201" y="3012235"/>
            <a:ext cx="1803136" cy="1579643"/>
          </a:xfrm>
          <a:prstGeom prst="rect">
            <a:avLst/>
          </a:prstGeom>
          <a:noFill/>
        </p:spPr>
      </p:pic>
      <p:sp>
        <p:nvSpPr>
          <p:cNvPr id="8" name="Rectangle 10"/>
          <p:cNvSpPr/>
          <p:nvPr/>
        </p:nvSpPr>
        <p:spPr>
          <a:xfrm>
            <a:off x="337930" y="4572000"/>
            <a:ext cx="79032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Il doposcuola capovolto: studenti che hanno necessità di ripetere argomenti del biennio che fanno da tutor agli studenti che necessitano di recuperare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41925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e\Desktop\presentazioni\immagini\bes_d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189" y="1172817"/>
            <a:ext cx="4416898" cy="2485037"/>
          </a:xfrm>
          <a:prstGeom prst="rect">
            <a:avLst/>
          </a:prstGeom>
          <a:noFill/>
        </p:spPr>
      </p:pic>
      <p:sp>
        <p:nvSpPr>
          <p:cNvPr id="8" name="Rectangle 10"/>
          <p:cNvSpPr/>
          <p:nvPr/>
        </p:nvSpPr>
        <p:spPr>
          <a:xfrm>
            <a:off x="196910" y="3626735"/>
            <a:ext cx="8669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Iniziare un nuovo cammino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spaventa. </a:t>
            </a:r>
          </a:p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Ma dopo ogni passo che percorriamo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ci rendiamo conto 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di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come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era pericoloso restare fermi. </a:t>
            </a:r>
          </a:p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Roberto Benigni)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25083"/>
            <a:ext cx="9144000" cy="858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ttangolo 7"/>
          <p:cNvSpPr>
            <a:spLocks noChangeArrowheads="1"/>
          </p:cNvSpPr>
          <p:nvPr/>
        </p:nvSpPr>
        <p:spPr bwMode="auto">
          <a:xfrm>
            <a:off x="2176463" y="4887384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en-US">
              <a:solidFill>
                <a:schemeClr val="accent1"/>
              </a:solidFill>
              <a:latin typeface="HP Simplified"/>
            </a:endParaRPr>
          </a:p>
        </p:txBody>
      </p:sp>
      <p:sp>
        <p:nvSpPr>
          <p:cNvPr id="11268" name="Title 2"/>
          <p:cNvSpPr>
            <a:spLocks noGrp="1"/>
          </p:cNvSpPr>
          <p:nvPr>
            <p:ph type="title"/>
          </p:nvPr>
        </p:nvSpPr>
        <p:spPr>
          <a:xfrm>
            <a:off x="331789" y="313267"/>
            <a:ext cx="7007225" cy="61384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>E se provassimo a capovolgere l’insegnamento? </a:t>
            </a:r>
            <a:r>
              <a:rPr lang="it-IT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400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279" y="2254101"/>
            <a:ext cx="8080743" cy="4274289"/>
          </a:xfrm>
          <a:solidFill>
            <a:schemeClr val="accent2"/>
          </a:solidFill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  <a:buNone/>
            </a:pPr>
            <a:endParaRPr lang="en-US" dirty="0" smtClean="0">
              <a:latin typeface="Times New Roman" charset="0"/>
              <a:cs typeface="Times New Roman" charset="0"/>
            </a:endParaRPr>
          </a:p>
          <a:p>
            <a:pPr lvl="1">
              <a:buNone/>
            </a:pPr>
            <a:endParaRPr lang="it-IT" sz="2000" b="1" dirty="0" smtClean="0"/>
          </a:p>
          <a:p>
            <a:pPr lvl="1"/>
            <a:r>
              <a:rPr lang="it-IT" sz="3600" dirty="0" smtClean="0">
                <a:solidFill>
                  <a:srgbClr val="FF0000"/>
                </a:solidFill>
              </a:rPr>
              <a:t>Una 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scuola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buona</a:t>
            </a:r>
            <a:r>
              <a:rPr lang="it-IT" sz="4000" b="1" dirty="0" smtClean="0">
                <a:solidFill>
                  <a:srgbClr val="FF0000"/>
                </a:solidFill>
              </a:rPr>
              <a:t>                </a:t>
            </a:r>
            <a:r>
              <a:rPr lang="it-IT" sz="3600" dirty="0" smtClean="0">
                <a:solidFill>
                  <a:srgbClr val="FF0000"/>
                </a:solidFill>
              </a:rPr>
              <a:t>per gli studenti con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it-IT" sz="3600" dirty="0" smtClean="0">
                <a:solidFill>
                  <a:srgbClr val="FF0000"/>
                </a:solidFill>
              </a:rPr>
              <a:t>isogni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it-IT" sz="3600" dirty="0" smtClean="0">
                <a:solidFill>
                  <a:srgbClr val="FF0000"/>
                </a:solidFill>
              </a:rPr>
              <a:t>ducativi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it-IT" sz="3600" dirty="0" smtClean="0">
                <a:solidFill>
                  <a:srgbClr val="FF0000"/>
                </a:solidFill>
              </a:rPr>
              <a:t>peciali  o con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it-IT" sz="3600" dirty="0" smtClean="0">
                <a:solidFill>
                  <a:srgbClr val="FF0000"/>
                </a:solidFill>
              </a:rPr>
              <a:t>isturbo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it-IT" sz="3600" dirty="0" smtClean="0">
                <a:solidFill>
                  <a:srgbClr val="FF0000"/>
                </a:solidFill>
              </a:rPr>
              <a:t>pecifico di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it-IT" sz="3600" dirty="0" smtClean="0">
                <a:solidFill>
                  <a:srgbClr val="FF0000"/>
                </a:solidFill>
              </a:rPr>
              <a:t>pprendimento                                                                   è una 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scuola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migliore  </a:t>
            </a:r>
            <a:r>
              <a:rPr lang="it-IT" sz="3600" dirty="0" smtClean="0">
                <a:solidFill>
                  <a:srgbClr val="FF0000"/>
                </a:solidFill>
              </a:rPr>
              <a:t>per tutti</a:t>
            </a:r>
          </a:p>
          <a:p>
            <a:pPr lvl="1">
              <a:buNone/>
            </a:pPr>
            <a:endParaRPr lang="it-IT" sz="2000" dirty="0" smtClean="0">
              <a:solidFill>
                <a:srgbClr val="FF0000"/>
              </a:solidFill>
            </a:endParaRPr>
          </a:p>
          <a:p>
            <a:pPr lvl="1"/>
            <a:endParaRPr lang="it-IT" sz="2000" b="1" dirty="0" smtClean="0">
              <a:solidFill>
                <a:srgbClr val="FF0000"/>
              </a:solidFill>
            </a:endParaRPr>
          </a:p>
          <a:p>
            <a:pPr lvl="1"/>
            <a:endParaRPr lang="it-IT" sz="2000" dirty="0" smtClean="0"/>
          </a:p>
          <a:p>
            <a:pPr lvl="1">
              <a:buNone/>
            </a:pPr>
            <a:endParaRPr lang="it-IT" i="1" dirty="0" smtClean="0"/>
          </a:p>
          <a:p>
            <a:pPr lvl="1"/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613234" cy="868899"/>
          </a:xfrm>
        </p:spPr>
        <p:txBody>
          <a:bodyPr/>
          <a:lstStyle/>
          <a:p>
            <a:r>
              <a:rPr lang="it-IT" sz="2800" dirty="0" smtClean="0"/>
              <a:t>Il Metodo Singapore</a:t>
            </a:r>
            <a:br>
              <a:rPr lang="it-IT" sz="2800" dirty="0" smtClean="0"/>
            </a:br>
            <a:r>
              <a:rPr lang="it-IT" sz="2800" dirty="0" smtClean="0"/>
              <a:t>Grandi vantaggi per i BES e i DSA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</a:t>
            </a:r>
            <a:endParaRPr lang="it-IT" sz="36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-1" y="1152938"/>
            <a:ext cx="9144001" cy="675861"/>
          </a:xfrm>
        </p:spPr>
        <p:txBody>
          <a:bodyPr/>
          <a:lstStyle/>
          <a:p>
            <a:r>
              <a:rPr lang="it-IT" sz="2400" dirty="0" smtClean="0">
                <a:latin typeface="HP Simplified"/>
                <a:cs typeface="HP Simplified"/>
              </a:rPr>
              <a:t>In pochissime </a:t>
            </a:r>
            <a:r>
              <a:rPr lang="it-IT" sz="2400" dirty="0" err="1" smtClean="0">
                <a:latin typeface="HP Simplified"/>
                <a:cs typeface="HP Simplified"/>
              </a:rPr>
              <a:t>parole……</a:t>
            </a:r>
            <a:endParaRPr lang="en-US" sz="2400" dirty="0" smtClean="0">
              <a:latin typeface="HP Simplified"/>
              <a:cs typeface="HP Simplified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232452" y="0"/>
            <a:ext cx="7653131" cy="894522"/>
          </a:xfrm>
        </p:spPr>
        <p:txBody>
          <a:bodyPr/>
          <a:lstStyle/>
          <a:p>
            <a:r>
              <a:rPr lang="it-IT" dirty="0">
                <a:latin typeface="HP Simplified"/>
                <a:cs typeface="HP Simplified"/>
              </a:rPr>
              <a:t>Cos’e’ la </a:t>
            </a:r>
            <a:r>
              <a:rPr lang="it-IT" dirty="0" smtClean="0">
                <a:latin typeface="HP Simplified"/>
                <a:cs typeface="HP Simplified"/>
              </a:rPr>
              <a:t>didattica capovolta </a:t>
            </a:r>
            <a:r>
              <a:rPr lang="it-IT" dirty="0">
                <a:latin typeface="HP Simplified"/>
                <a:cs typeface="HP Simplified"/>
              </a:rPr>
              <a:t>?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651" y="1731434"/>
            <a:ext cx="631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scuola si fanno i compiti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(e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non solo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)…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casa si seguono le (video) lezioni …. e non solo</a:t>
            </a:r>
          </a:p>
        </p:txBody>
      </p:sp>
      <p:pic>
        <p:nvPicPr>
          <p:cNvPr id="13317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954" y="3270343"/>
            <a:ext cx="2413000" cy="27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69" y="3829501"/>
            <a:ext cx="2729189" cy="247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457200" y="1530624"/>
            <a:ext cx="8686800" cy="3796749"/>
          </a:xfrm>
        </p:spPr>
        <p:txBody>
          <a:bodyPr/>
          <a:lstStyle/>
          <a:p>
            <a:r>
              <a:rPr lang="en-US" dirty="0" smtClean="0">
                <a:latin typeface="HP Simplified"/>
                <a:cs typeface="HP Simplified"/>
              </a:rPr>
              <a:t>Il </a:t>
            </a:r>
            <a:r>
              <a:rPr lang="en-US" dirty="0" err="1" smtClean="0">
                <a:latin typeface="HP Simplified"/>
                <a:cs typeface="HP Simplified"/>
              </a:rPr>
              <a:t>mondo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della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comunicazione</a:t>
            </a:r>
            <a:r>
              <a:rPr lang="en-US" dirty="0" smtClean="0">
                <a:latin typeface="HP Simplified"/>
                <a:cs typeface="HP Simplified"/>
              </a:rPr>
              <a:t> è </a:t>
            </a:r>
            <a:r>
              <a:rPr lang="en-US" dirty="0" err="1" smtClean="0">
                <a:latin typeface="HP Simplified"/>
                <a:cs typeface="HP Simplified"/>
              </a:rPr>
              <a:t>cambiato</a:t>
            </a:r>
            <a:r>
              <a:rPr lang="en-US" dirty="0" smtClean="0">
                <a:latin typeface="HP Simplified"/>
                <a:cs typeface="HP Simplified"/>
              </a:rPr>
              <a:t> in </a:t>
            </a:r>
            <a:r>
              <a:rPr lang="en-US" dirty="0" err="1" smtClean="0">
                <a:latin typeface="HP Simplified"/>
                <a:cs typeface="HP Simplified"/>
              </a:rPr>
              <a:t>modo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radicale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negli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ultimi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anni</a:t>
            </a:r>
            <a:r>
              <a:rPr lang="en-US" dirty="0" smtClean="0">
                <a:latin typeface="HP Simplified"/>
                <a:cs typeface="HP Simplified"/>
              </a:rPr>
              <a:t>.</a:t>
            </a:r>
          </a:p>
          <a:p>
            <a:endParaRPr lang="en-US" dirty="0" smtClean="0">
              <a:latin typeface="HP Simplified"/>
              <a:cs typeface="HP Simplified"/>
            </a:endParaRPr>
          </a:p>
          <a:p>
            <a:r>
              <a:rPr lang="en-US" dirty="0" smtClean="0">
                <a:latin typeface="HP Simplified"/>
                <a:cs typeface="HP Simplified"/>
              </a:rPr>
              <a:t>E’ (e </a:t>
            </a:r>
            <a:r>
              <a:rPr lang="en-US" dirty="0" err="1" smtClean="0">
                <a:latin typeface="HP Simplified"/>
                <a:cs typeface="HP Simplified"/>
              </a:rPr>
              <a:t>sarà</a:t>
            </a:r>
            <a:r>
              <a:rPr lang="en-US" dirty="0" smtClean="0">
                <a:latin typeface="HP Simplified"/>
                <a:cs typeface="HP Simplified"/>
              </a:rPr>
              <a:t>) molto </a:t>
            </a:r>
            <a:r>
              <a:rPr lang="en-US" dirty="0" err="1" smtClean="0">
                <a:latin typeface="HP Simplified"/>
                <a:cs typeface="HP Simplified"/>
              </a:rPr>
              <a:t>più</a:t>
            </a:r>
            <a:r>
              <a:rPr lang="en-US" dirty="0" smtClean="0">
                <a:latin typeface="HP Simplified"/>
                <a:cs typeface="HP Simplified"/>
              </a:rPr>
              <a:t> facile </a:t>
            </a:r>
            <a:r>
              <a:rPr lang="en-US" dirty="0" err="1" smtClean="0">
                <a:latin typeface="HP Simplified"/>
                <a:cs typeface="HP Simplified"/>
              </a:rPr>
              <a:t>stampare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documenti</a:t>
            </a:r>
            <a:endParaRPr lang="en-US" dirty="0" smtClean="0">
              <a:latin typeface="HP Simplified"/>
              <a:cs typeface="HP Simplified"/>
            </a:endParaRPr>
          </a:p>
          <a:p>
            <a:endParaRPr lang="en-US" dirty="0" smtClean="0">
              <a:latin typeface="HP Simplified"/>
              <a:cs typeface="HP Simplified"/>
            </a:endParaRPr>
          </a:p>
          <a:p>
            <a:r>
              <a:rPr lang="en-US" dirty="0" smtClean="0">
                <a:latin typeface="HP Simplified"/>
                <a:cs typeface="HP Simplified"/>
              </a:rPr>
              <a:t>E’ (e </a:t>
            </a:r>
            <a:r>
              <a:rPr lang="en-US" dirty="0" err="1" smtClean="0">
                <a:latin typeface="HP Simplified"/>
                <a:cs typeface="HP Simplified"/>
              </a:rPr>
              <a:t>sarà</a:t>
            </a:r>
            <a:r>
              <a:rPr lang="en-US" dirty="0" smtClean="0">
                <a:latin typeface="HP Simplified"/>
                <a:cs typeface="HP Simplified"/>
              </a:rPr>
              <a:t>) </a:t>
            </a:r>
            <a:r>
              <a:rPr lang="en-US" dirty="0" err="1" smtClean="0">
                <a:latin typeface="HP Simplified"/>
                <a:cs typeface="HP Simplified"/>
              </a:rPr>
              <a:t>sempre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più</a:t>
            </a:r>
            <a:r>
              <a:rPr lang="en-US" dirty="0" smtClean="0">
                <a:latin typeface="HP Simplified"/>
                <a:cs typeface="HP Simplified"/>
              </a:rPr>
              <a:t> facile </a:t>
            </a:r>
            <a:r>
              <a:rPr lang="en-US" dirty="0" err="1" smtClean="0">
                <a:latin typeface="HP Simplified"/>
                <a:cs typeface="HP Simplified"/>
              </a:rPr>
              <a:t>produrre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esercitazioni</a:t>
            </a:r>
            <a:r>
              <a:rPr lang="en-US" dirty="0" smtClean="0">
                <a:latin typeface="HP Simplified"/>
                <a:cs typeface="HP Simplified"/>
              </a:rPr>
              <a:t> “</a:t>
            </a:r>
            <a:r>
              <a:rPr lang="en-US" dirty="0" err="1" smtClean="0">
                <a:latin typeface="HP Simplified"/>
                <a:cs typeface="HP Simplified"/>
              </a:rPr>
              <a:t>personalizzate</a:t>
            </a:r>
            <a:r>
              <a:rPr lang="en-US" dirty="0" smtClean="0">
                <a:latin typeface="HP Simplified"/>
                <a:cs typeface="HP Simplified"/>
              </a:rPr>
              <a:t>”  (</a:t>
            </a:r>
            <a:r>
              <a:rPr lang="en-US" dirty="0" err="1" smtClean="0">
                <a:latin typeface="HP Simplified"/>
                <a:cs typeface="HP Simplified"/>
              </a:rPr>
              <a:t>pensate</a:t>
            </a:r>
            <a:r>
              <a:rPr lang="en-US" dirty="0" smtClean="0">
                <a:latin typeface="HP Simplified"/>
                <a:cs typeface="HP Simplified"/>
              </a:rPr>
              <a:t> al </a:t>
            </a:r>
            <a:r>
              <a:rPr lang="en-US" dirty="0" err="1" smtClean="0">
                <a:latin typeface="HP Simplified"/>
                <a:cs typeface="HP Simplified"/>
              </a:rPr>
              <a:t>copia</a:t>
            </a:r>
            <a:r>
              <a:rPr lang="en-US" dirty="0" smtClean="0">
                <a:latin typeface="HP Simplified"/>
                <a:cs typeface="HP Simplified"/>
              </a:rPr>
              <a:t>, </a:t>
            </a:r>
            <a:r>
              <a:rPr lang="en-US" dirty="0" err="1" smtClean="0">
                <a:latin typeface="HP Simplified"/>
                <a:cs typeface="HP Simplified"/>
              </a:rPr>
              <a:t>modifica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ed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incolla</a:t>
            </a:r>
            <a:r>
              <a:rPr lang="en-US" dirty="0" smtClean="0">
                <a:latin typeface="HP Simplified"/>
                <a:cs typeface="HP Simplified"/>
              </a:rPr>
              <a:t> !!)</a:t>
            </a:r>
          </a:p>
          <a:p>
            <a:endParaRPr lang="en-US" dirty="0" smtClean="0">
              <a:latin typeface="HP Simplified"/>
              <a:cs typeface="HP Simplified"/>
            </a:endParaRPr>
          </a:p>
          <a:p>
            <a:r>
              <a:rPr lang="en-US" dirty="0" smtClean="0">
                <a:latin typeface="HP Simplified"/>
                <a:cs typeface="HP Simplified"/>
              </a:rPr>
              <a:t>E’ (e </a:t>
            </a:r>
            <a:r>
              <a:rPr lang="en-US" dirty="0" err="1" smtClean="0">
                <a:latin typeface="HP Simplified"/>
                <a:cs typeface="HP Simplified"/>
              </a:rPr>
              <a:t>sarà</a:t>
            </a:r>
            <a:r>
              <a:rPr lang="en-US" dirty="0" smtClean="0">
                <a:latin typeface="HP Simplified"/>
                <a:cs typeface="HP Simplified"/>
              </a:rPr>
              <a:t>) </a:t>
            </a:r>
            <a:r>
              <a:rPr lang="en-US" dirty="0" err="1" smtClean="0">
                <a:latin typeface="HP Simplified"/>
                <a:cs typeface="HP Simplified"/>
              </a:rPr>
              <a:t>abbastanza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semplice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produrre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filmati</a:t>
            </a:r>
            <a:r>
              <a:rPr lang="en-US" dirty="0" smtClean="0">
                <a:latin typeface="HP Simplified"/>
                <a:cs typeface="HP Simplified"/>
              </a:rPr>
              <a:t> e  </a:t>
            </a:r>
            <a:r>
              <a:rPr lang="en-US" dirty="0" err="1" smtClean="0">
                <a:latin typeface="HP Simplified"/>
                <a:cs typeface="HP Simplified"/>
              </a:rPr>
              <a:t>renderli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pubblici</a:t>
            </a:r>
            <a:r>
              <a:rPr lang="en-US" dirty="0" smtClean="0">
                <a:latin typeface="HP Simplified"/>
                <a:cs typeface="HP Simplified"/>
              </a:rPr>
              <a:t> in </a:t>
            </a:r>
            <a:r>
              <a:rPr lang="en-US" dirty="0" err="1" smtClean="0">
                <a:latin typeface="HP Simplified"/>
                <a:cs typeface="HP Simplified"/>
              </a:rPr>
              <a:t>qualche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modo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</a:p>
          <a:p>
            <a:r>
              <a:rPr lang="en-US" dirty="0" smtClean="0">
                <a:latin typeface="HP Simplified"/>
                <a:cs typeface="HP Simplified"/>
              </a:rPr>
              <a:t>(</a:t>
            </a:r>
            <a:r>
              <a:rPr lang="en-US" dirty="0" err="1" smtClean="0">
                <a:latin typeface="HP Simplified"/>
                <a:cs typeface="HP Simplified"/>
              </a:rPr>
              <a:t>Attraverso</a:t>
            </a:r>
            <a:r>
              <a:rPr lang="en-US" dirty="0" smtClean="0">
                <a:latin typeface="HP Simplified"/>
                <a:cs typeface="HP Simplified"/>
              </a:rPr>
              <a:t> </a:t>
            </a:r>
            <a:r>
              <a:rPr lang="en-US" dirty="0" err="1" smtClean="0">
                <a:latin typeface="HP Simplified"/>
                <a:cs typeface="HP Simplified"/>
              </a:rPr>
              <a:t>i</a:t>
            </a:r>
            <a:r>
              <a:rPr lang="en-US" dirty="0" smtClean="0">
                <a:latin typeface="HP Simplified"/>
                <a:cs typeface="HP Simplified"/>
              </a:rPr>
              <a:t> social, </a:t>
            </a:r>
            <a:r>
              <a:rPr lang="en-US" dirty="0" err="1" smtClean="0">
                <a:latin typeface="HP Simplified"/>
                <a:cs typeface="HP Simplified"/>
              </a:rPr>
              <a:t>su</a:t>
            </a:r>
            <a:r>
              <a:rPr lang="en-US" dirty="0" smtClean="0">
                <a:latin typeface="HP Simplified"/>
                <a:cs typeface="HP Simplified"/>
              </a:rPr>
              <a:t> internet)</a:t>
            </a:r>
          </a:p>
          <a:p>
            <a:endParaRPr lang="en-US" dirty="0" smtClean="0">
              <a:latin typeface="HP Simplified"/>
              <a:cs typeface="HP Simplified"/>
            </a:endParaRPr>
          </a:p>
          <a:p>
            <a:endParaRPr lang="en-US" dirty="0" smtClean="0">
              <a:latin typeface="HP Simplified"/>
              <a:cs typeface="HP Simplified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232452" y="0"/>
            <a:ext cx="7911548" cy="854765"/>
          </a:xfrm>
        </p:spPr>
        <p:txBody>
          <a:bodyPr/>
          <a:lstStyle/>
          <a:p>
            <a:r>
              <a:rPr lang="it-IT" dirty="0" err="1" smtClean="0">
                <a:latin typeface="HP Simplified"/>
                <a:cs typeface="HP Simplified"/>
              </a:rPr>
              <a:t>Perchè</a:t>
            </a:r>
            <a:r>
              <a:rPr lang="it-IT" dirty="0" smtClean="0">
                <a:latin typeface="HP Simplified"/>
                <a:cs typeface="HP Simplified"/>
              </a:rPr>
              <a:t> </a:t>
            </a:r>
            <a:r>
              <a:rPr lang="it-IT" dirty="0">
                <a:latin typeface="HP Simplified"/>
                <a:cs typeface="HP Simplified"/>
              </a:rPr>
              <a:t>la </a:t>
            </a:r>
            <a:r>
              <a:rPr lang="it-IT" dirty="0" smtClean="0">
                <a:latin typeface="HP Simplified"/>
                <a:cs typeface="HP Simplified"/>
              </a:rPr>
              <a:t>didattica capovolta </a:t>
            </a:r>
            <a:r>
              <a:rPr lang="it-IT" dirty="0">
                <a:latin typeface="HP Simplified"/>
                <a:cs typeface="HP Simplified"/>
              </a:rPr>
              <a:t>?</a:t>
            </a:r>
            <a:endParaRPr lang="en-US" dirty="0">
              <a:latin typeface="HP Simplified"/>
              <a:cs typeface="HP Simplified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351722" y="0"/>
            <a:ext cx="7176051" cy="1590261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Forse sono sempre esistiti gli insegnanti capovolti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739" y="1749285"/>
            <a:ext cx="70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Una volta alcuni insegnanti preparavano le “dispense” per i loro studenti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Spesso e volentieri capitava che gli insegnanti  invitavano i ragazzi più “pronti”  a fare da tutor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8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3925671"/>
            <a:ext cx="2729189" cy="247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" y="0"/>
            <a:ext cx="8806070" cy="1987826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1113183" y="1232452"/>
            <a:ext cx="7333906" cy="139148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Inversione dei ruoli ….</a:t>
            </a:r>
            <a:endParaRPr lang="en-US" dirty="0" smtClean="0">
              <a:latin typeface="HP Simplified"/>
              <a:cs typeface="HP Simplified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133060" y="0"/>
            <a:ext cx="8010939" cy="1033670"/>
          </a:xfrm>
        </p:spPr>
        <p:txBody>
          <a:bodyPr/>
          <a:lstStyle/>
          <a:p>
            <a:r>
              <a:rPr lang="it-IT" dirty="0">
                <a:latin typeface="HP Simplified"/>
                <a:cs typeface="HP Simplified"/>
              </a:rPr>
              <a:t>Cos’e’ la </a:t>
            </a:r>
            <a:r>
              <a:rPr lang="it-IT" dirty="0" smtClean="0">
                <a:latin typeface="HP Simplified"/>
                <a:cs typeface="HP Simplified"/>
              </a:rPr>
              <a:t>didattica capovolta </a:t>
            </a:r>
            <a:r>
              <a:rPr lang="it-IT" dirty="0">
                <a:latin typeface="HP Simplified"/>
                <a:cs typeface="HP Simplified"/>
              </a:rPr>
              <a:t>?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651" y="1731435"/>
            <a:ext cx="816527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casa lo studente può sfruttare al massimo tutte le potenzialità offerte dagli strumenti online (esistenti e/o messi a disposizione dall’insegnante)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scuola si sfrutta  il tempo per attività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laboratoriali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e/o cooperative che  permettono una maggiore socializzazione; è, inoltre, sicuramente più facile pensare ad una </a:t>
            </a:r>
            <a:r>
              <a:rPr lang="it-IT" smtClean="0">
                <a:solidFill>
                  <a:schemeClr val="tx2">
                    <a:lumMod val="75000"/>
                  </a:schemeClr>
                </a:solidFill>
              </a:rPr>
              <a:t>didattica personalizzata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8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356" y="4382872"/>
            <a:ext cx="2186609" cy="198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3"/>
            <a:ext cx="8865704" cy="1073424"/>
            <a:chOff x="0" y="1536"/>
            <a:chExt cx="5675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9" y="2294"/>
              <a:ext cx="5466" cy="8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18475" cy="573617"/>
          </a:xfrm>
        </p:spPr>
        <p:txBody>
          <a:bodyPr/>
          <a:lstStyle/>
          <a:p>
            <a:r>
              <a:rPr lang="it-IT">
                <a:latin typeface="HP Simplified"/>
                <a:cs typeface="HP Simplified"/>
              </a:rPr>
              <a:t>Lavoro a casa </a:t>
            </a:r>
            <a:endParaRPr lang="en-US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904" y="1393839"/>
            <a:ext cx="80520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Seguire le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negli orari più opportuni 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Rivedere le parti che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necessitano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di rinforzo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Approfondire gli argomenti di maggior interesse</a:t>
            </a:r>
          </a:p>
        </p:txBody>
      </p:sp>
      <p:pic>
        <p:nvPicPr>
          <p:cNvPr id="1434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051" y="243725"/>
            <a:ext cx="1251558" cy="111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049" y="216059"/>
            <a:ext cx="1297332" cy="172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259166" y="3223524"/>
            <a:ext cx="8118475" cy="370416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Il cambio di paradigma …. </a:t>
            </a:r>
            <a:r>
              <a:rPr lang="it-IT" sz="3200" dirty="0" smtClean="0">
                <a:latin typeface="HP Simplified"/>
                <a:cs typeface="HP Simplified"/>
              </a:rPr>
              <a:t>A scuola :</a:t>
            </a:r>
            <a:endParaRPr lang="en-US" sz="3200" dirty="0" smtClean="0">
              <a:latin typeface="HP Simplified"/>
              <a:cs typeface="HP Simplified"/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266219" y="4089720"/>
            <a:ext cx="87114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risolvono problemi, riflettendo e sistematizzando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apprende in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modo cooperativo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favoririsce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l’apprendimento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implicito e personalizzato</a:t>
            </a: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2150" y="2839656"/>
            <a:ext cx="1429901" cy="12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4366" y="4489772"/>
            <a:ext cx="1517669" cy="151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1"/>
          <p:cNvSpPr>
            <a:spLocks noGrp="1"/>
          </p:cNvSpPr>
          <p:nvPr>
            <p:ph type="subTitle" idx="1"/>
          </p:nvPr>
        </p:nvSpPr>
        <p:spPr>
          <a:xfrm>
            <a:off x="1550505" y="238539"/>
            <a:ext cx="7930254" cy="530170"/>
          </a:xfrm>
        </p:spPr>
        <p:txBody>
          <a:bodyPr/>
          <a:lstStyle/>
          <a:p>
            <a:r>
              <a:rPr lang="it-IT" sz="3600" dirty="0" smtClean="0">
                <a:solidFill>
                  <a:schemeClr val="tx2"/>
                </a:solidFill>
                <a:latin typeface="HP Simplified"/>
                <a:cs typeface="HP Simplified"/>
              </a:rPr>
              <a:t>Il cambio di paradigma ….</a:t>
            </a:r>
            <a:endParaRPr lang="en-US" sz="3600" dirty="0" smtClean="0">
              <a:solidFill>
                <a:schemeClr val="tx2"/>
              </a:solidFill>
              <a:latin typeface="HP Simplified"/>
              <a:cs typeface="HP Simplifi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539" y="1212574"/>
            <a:ext cx="815008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2000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i="1" u="sng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it-IT" sz="2400" i="1" u="sng" dirty="0">
                <a:solidFill>
                  <a:schemeClr val="tx2">
                    <a:lumMod val="75000"/>
                  </a:schemeClr>
                </a:solidFill>
              </a:rPr>
              <a:t>tecnologia e l’apprendimento mediante attività </a:t>
            </a:r>
            <a:r>
              <a:rPr lang="it-IT" sz="2400" i="1" u="sng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it-IT" sz="2400" i="1" u="sng" dirty="0">
                <a:solidFill>
                  <a:schemeClr val="tx2">
                    <a:lumMod val="75000"/>
                  </a:schemeClr>
                </a:solidFill>
              </a:rPr>
              <a:t>e non passivo</a:t>
            </a:r>
            <a:r>
              <a:rPr lang="it-IT" sz="2400" i="1" u="sng" dirty="0" smtClean="0">
                <a:solidFill>
                  <a:schemeClr val="tx2">
                    <a:lumMod val="75000"/>
                  </a:schemeClr>
                </a:solidFill>
              </a:rPr>
              <a:t>)  </a:t>
            </a:r>
            <a:r>
              <a:rPr lang="it-IT" sz="2400" i="1" u="sng" dirty="0">
                <a:solidFill>
                  <a:schemeClr val="tx2">
                    <a:lumMod val="75000"/>
                  </a:schemeClr>
                </a:solidFill>
              </a:rPr>
              <a:t>sono le componenti chiave del concetto di «</a:t>
            </a:r>
            <a:r>
              <a:rPr lang="it-IT" sz="2400" i="1" u="sng" dirty="0" err="1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sz="2400" i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i="1" u="sng" dirty="0" err="1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sz="2400" i="1" u="sng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it-IT" sz="2400" i="1" u="sng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i="1" u="sng" dirty="0" smtClean="0">
                <a:solidFill>
                  <a:schemeClr val="tx2">
                    <a:lumMod val="75000"/>
                  </a:schemeClr>
                </a:solidFill>
              </a:rPr>
              <a:t>L’apprendimento </a:t>
            </a:r>
            <a:r>
              <a:rPr lang="it-IT" sz="2400" i="1" u="sng" dirty="0">
                <a:solidFill>
                  <a:schemeClr val="tx2">
                    <a:lumMod val="75000"/>
                  </a:schemeClr>
                </a:solidFill>
              </a:rPr>
              <a:t>attivo </a:t>
            </a:r>
            <a:r>
              <a:rPr lang="it-IT" sz="2400" i="1" u="sng" dirty="0" smtClean="0">
                <a:solidFill>
                  <a:schemeClr val="tx2">
                    <a:lumMod val="75000"/>
                  </a:schemeClr>
                </a:solidFill>
              </a:rPr>
              <a:t>influenza  il  successo </a:t>
            </a:r>
            <a:r>
              <a:rPr lang="it-IT" sz="2400" i="1" u="sng" dirty="0">
                <a:solidFill>
                  <a:schemeClr val="tx2">
                    <a:lumMod val="75000"/>
                  </a:schemeClr>
                </a:solidFill>
              </a:rPr>
              <a:t>didattico in modo fondamentale</a:t>
            </a:r>
          </a:p>
        </p:txBody>
      </p:sp>
      <p:pic>
        <p:nvPicPr>
          <p:cNvPr id="1026" name="Picture 2" descr="C:\Users\mate\Desktop\presentazioni\immagini\men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02" y="4736898"/>
            <a:ext cx="2150540" cy="1849927"/>
          </a:xfrm>
          <a:prstGeom prst="rect">
            <a:avLst/>
          </a:prstGeom>
          <a:noFill/>
        </p:spPr>
      </p:pic>
      <p:pic>
        <p:nvPicPr>
          <p:cNvPr id="1027" name="Picture 3" descr="C:\Users\mate\Desktop\presentazioni\immagini\apprendimento_att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249" y="4692374"/>
            <a:ext cx="1790243" cy="1787939"/>
          </a:xfrm>
          <a:prstGeom prst="rect">
            <a:avLst/>
          </a:prstGeom>
          <a:noFill/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4448</TotalTime>
  <Words>1300</Words>
  <Application>Microsoft Office PowerPoint</Application>
  <PresentationFormat>Presentazione su schermo (4:3)</PresentationFormat>
  <Paragraphs>201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Blends</vt:lpstr>
      <vt:lpstr>Personalizza struttura</vt:lpstr>
      <vt:lpstr>Didattica speciale :  codici del linguaggio logico e matematico</vt:lpstr>
      <vt:lpstr>Insegnare ed apprendere non sono sinonimi. Possiamo insegnare ed insegnare bene,  senza che gli studenti imparino  G.M.Bodner  “Constructivism: A theory of knowledge”   </vt:lpstr>
      <vt:lpstr>        E se provassimo a capovolgere l’insegnamento?        </vt:lpstr>
      <vt:lpstr>Cos’e’ la didattica capovolta ?</vt:lpstr>
      <vt:lpstr>Perchè la didattica capovolta ?</vt:lpstr>
      <vt:lpstr>Forse sono sempre esistiti gli insegnanti capovolti</vt:lpstr>
      <vt:lpstr>Cos’e’ la didattica capovolta ?</vt:lpstr>
      <vt:lpstr>Lavoro a casa </vt:lpstr>
      <vt:lpstr>Diapositiva 9</vt:lpstr>
      <vt:lpstr>Cosa si può utilizzare</vt:lpstr>
      <vt:lpstr>QUALI TESTI INSERIRE?</vt:lpstr>
      <vt:lpstr> UN POSSIBILE IPERTESTO…</vt:lpstr>
      <vt:lpstr>Quali videolezioni scegliere….</vt:lpstr>
      <vt:lpstr>Didattica capovolta &amp; apprendimento cooperativo</vt:lpstr>
      <vt:lpstr> Apprendimento peer to peer</vt:lpstr>
      <vt:lpstr>vantaggi Apprendimento peer to peer</vt:lpstr>
      <vt:lpstr> Apprendimento cooperativo</vt:lpstr>
      <vt:lpstr> Per realizzare Apprendimento cooperativo</vt:lpstr>
      <vt:lpstr>Diapositiva 19</vt:lpstr>
      <vt:lpstr>Quali sono i risultati più evidenti ?</vt:lpstr>
      <vt:lpstr>Percorsi di apprendimento alternativi</vt:lpstr>
      <vt:lpstr>esempio : gara su Piano Cartesiano</vt:lpstr>
      <vt:lpstr>Prima della gara !!!!!  </vt:lpstr>
      <vt:lpstr>DopoGara e Verifica</vt:lpstr>
      <vt:lpstr>Percorsi di apprendimento alternativi</vt:lpstr>
      <vt:lpstr>   Esempio : Equazioni e Dsa</vt:lpstr>
      <vt:lpstr>Disequazioni e dsa</vt:lpstr>
      <vt:lpstr>Insegnamento capovolto &amp; apprendimento cooperativo</vt:lpstr>
      <vt:lpstr>Diapositiva 29</vt:lpstr>
      <vt:lpstr>Il Metodo Singapore Grandi vantaggi per i BES e i DSA  </vt:lpstr>
    </vt:vector>
  </TitlesOfParts>
  <Company>Stanford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mate</cp:lastModifiedBy>
  <cp:revision>344</cp:revision>
  <dcterms:created xsi:type="dcterms:W3CDTF">2004-09-29T20:13:20Z</dcterms:created>
  <dcterms:modified xsi:type="dcterms:W3CDTF">2016-03-05T09:07:58Z</dcterms:modified>
</cp:coreProperties>
</file>