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44"/>
  </p:notesMasterIdLst>
  <p:handoutMasterIdLst>
    <p:handoutMasterId r:id="rId45"/>
  </p:handoutMasterIdLst>
  <p:sldIdLst>
    <p:sldId id="370" r:id="rId3"/>
    <p:sldId id="636" r:id="rId4"/>
    <p:sldId id="637" r:id="rId5"/>
    <p:sldId id="638" r:id="rId6"/>
    <p:sldId id="633" r:id="rId7"/>
    <p:sldId id="677" r:id="rId8"/>
    <p:sldId id="676" r:id="rId9"/>
    <p:sldId id="674" r:id="rId10"/>
    <p:sldId id="678" r:id="rId11"/>
    <p:sldId id="653" r:id="rId12"/>
    <p:sldId id="656" r:id="rId13"/>
    <p:sldId id="659" r:id="rId14"/>
    <p:sldId id="660" r:id="rId15"/>
    <p:sldId id="661" r:id="rId16"/>
    <p:sldId id="662" r:id="rId17"/>
    <p:sldId id="664" r:id="rId18"/>
    <p:sldId id="682" r:id="rId19"/>
    <p:sldId id="683" r:id="rId20"/>
    <p:sldId id="684" r:id="rId21"/>
    <p:sldId id="665" r:id="rId22"/>
    <p:sldId id="666" r:id="rId23"/>
    <p:sldId id="667" r:id="rId24"/>
    <p:sldId id="668" r:id="rId25"/>
    <p:sldId id="669" r:id="rId26"/>
    <p:sldId id="670" r:id="rId27"/>
    <p:sldId id="671" r:id="rId28"/>
    <p:sldId id="679" r:id="rId29"/>
    <p:sldId id="680" r:id="rId30"/>
    <p:sldId id="685" r:id="rId31"/>
    <p:sldId id="686" r:id="rId32"/>
    <p:sldId id="687" r:id="rId33"/>
    <p:sldId id="688" r:id="rId34"/>
    <p:sldId id="689" r:id="rId35"/>
    <p:sldId id="690" r:id="rId36"/>
    <p:sldId id="692" r:id="rId37"/>
    <p:sldId id="691" r:id="rId38"/>
    <p:sldId id="693" r:id="rId39"/>
    <p:sldId id="694" r:id="rId40"/>
    <p:sldId id="695" r:id="rId41"/>
    <p:sldId id="696" r:id="rId42"/>
    <p:sldId id="697" r:id="rId43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67025" autoAdjust="0"/>
  </p:normalViewPr>
  <p:slideViewPr>
    <p:cSldViewPr snapToGrid="0">
      <p:cViewPr varScale="1">
        <p:scale>
          <a:sx n="48" d="100"/>
          <a:sy n="48" d="100"/>
        </p:scale>
        <p:origin x="-19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24/02/2016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Il metodo Singapore nella risoluzione di Problemi assegnati ai Giochi Matematici</a:t>
            </a:r>
            <a:endParaRPr lang="en-US" sz="360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901" y="3827301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eft Brace 18"/>
          <p:cNvSpPr/>
          <p:nvPr/>
        </p:nvSpPr>
        <p:spPr>
          <a:xfrm rot="5400000">
            <a:off x="4343400" y="-990600"/>
            <a:ext cx="609600" cy="7315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399" y="1981200"/>
            <a:ext cx="19215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00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3048000"/>
            <a:ext cx="7315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3048000" y="1828800"/>
            <a:ext cx="457200" cy="4572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6705600" y="2743200"/>
            <a:ext cx="457200" cy="2743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62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77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91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09800" y="44958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Ferrari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4495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marche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Left Brace 33"/>
          <p:cNvSpPr/>
          <p:nvPr/>
        </p:nvSpPr>
        <p:spPr>
          <a:xfrm rot="16200000">
            <a:off x="4800600" y="914400"/>
            <a:ext cx="609600" cy="6400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76800" y="4495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51816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7/8 x </a:t>
            </a:r>
            <a:r>
              <a:rPr lang="en-US" sz="2000" dirty="0" smtClean="0"/>
              <a:t>200 </a:t>
            </a:r>
            <a:r>
              <a:rPr lang="en-US" sz="2000" dirty="0"/>
              <a:t>= 7 x (1/8 x </a:t>
            </a:r>
            <a:r>
              <a:rPr lang="en-US" sz="2000" dirty="0" smtClean="0"/>
              <a:t>200</a:t>
            </a:r>
            <a:r>
              <a:rPr lang="en-US" sz="2000" dirty="0"/>
              <a:t>) = 7 x </a:t>
            </a:r>
            <a:r>
              <a:rPr lang="en-US" sz="2000" dirty="0" smtClean="0"/>
              <a:t>25 </a:t>
            </a:r>
            <a:r>
              <a:rPr lang="en-US" sz="2000" dirty="0"/>
              <a:t>= </a:t>
            </a:r>
            <a:r>
              <a:rPr lang="en-US" sz="2000" dirty="0" smtClean="0"/>
              <a:t>175</a:t>
            </a:r>
            <a:endParaRPr lang="en-US" sz="2000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47999" y="5710239"/>
            <a:ext cx="5141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ancora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175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34937" y="215705"/>
            <a:ext cx="8730767" cy="519791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877956" y="894522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dirty="0" smtClean="0">
                <a:solidFill>
                  <a:srgbClr val="FF0000"/>
                </a:solidFill>
              </a:rPr>
              <a:t>200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000" dirty="0" smtClean="0"/>
              <a:t> .  </a:t>
            </a:r>
            <a:r>
              <a:rPr lang="en-US" sz="2000" dirty="0">
                <a:solidFill>
                  <a:srgbClr val="FF0000"/>
                </a:solidFill>
              </a:rPr>
              <a:t>5/8</a:t>
            </a:r>
            <a:r>
              <a:rPr lang="en-US" sz="2000" dirty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esse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Ferrari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restante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case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automobilistiche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dato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1/5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Ferrari ad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suo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amico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000" dirty="0" err="1" smtClean="0">
                <a:solidFill>
                  <a:srgbClr val="FF0000"/>
                </a:solidFill>
              </a:rPr>
              <a:t>Quante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macchinine</a:t>
            </a:r>
            <a:r>
              <a:rPr lang="en-US" sz="2000" dirty="0" smtClean="0">
                <a:solidFill>
                  <a:srgbClr val="FF0000"/>
                </a:solidFill>
              </a:rPr>
              <a:t> ha in </a:t>
            </a:r>
            <a:r>
              <a:rPr lang="en-US" sz="2000" dirty="0" err="1" smtClean="0">
                <a:solidFill>
                  <a:srgbClr val="FF0000"/>
                </a:solidFill>
              </a:rPr>
              <a:t>tutto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2" grpId="1" animBg="1"/>
      <p:bldP spid="23" grpId="0" animBg="1"/>
      <p:bldP spid="23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0" grpId="2" animBg="1"/>
      <p:bldP spid="32" grpId="0" animBg="1"/>
      <p:bldP spid="34" grpId="0" animBg="1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52800"/>
            <a:ext cx="5334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13184" y="477076"/>
            <a:ext cx="80308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Aldo ha  3/7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ha Teresa . Se Aldo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1/6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rispetto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.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Esprimere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risultato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come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5253" y="3379306"/>
            <a:ext cx="1053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Teresa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259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Aldo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78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0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63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8200" y="5105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 Il </a:t>
            </a:r>
            <a:r>
              <a:rPr lang="en-US" sz="2400" dirty="0" err="1" smtClean="0"/>
              <a:t>rapporto</a:t>
            </a:r>
            <a:r>
              <a:rPr lang="en-US" sz="2400" dirty="0" smtClean="0"/>
              <a:t> </a:t>
            </a:r>
            <a:r>
              <a:rPr lang="en-US" sz="2400" dirty="0" err="1" smtClean="0"/>
              <a:t>cercato</a:t>
            </a:r>
            <a:r>
              <a:rPr lang="en-US" sz="2400" dirty="0" smtClean="0"/>
              <a:t> è in termini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  </a:t>
            </a:r>
            <a:r>
              <a:rPr lang="en-US" sz="2400" dirty="0"/>
              <a:t>5:15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33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2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24384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3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526157" y="5824330"/>
            <a:ext cx="2398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oppure</a:t>
            </a:r>
            <a:r>
              <a:rPr lang="en-US" sz="2400" dirty="0" smtClean="0"/>
              <a:t>     1:3</a:t>
            </a:r>
            <a:endParaRPr lang="en-US" sz="2400" dirty="0"/>
          </a:p>
        </p:txBody>
      </p: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134936" y="255462"/>
            <a:ext cx="8531985" cy="1712485"/>
            <a:chOff x="0" y="1536"/>
            <a:chExt cx="5675" cy="663"/>
          </a:xfrm>
        </p:grpSpPr>
        <p:grpSp>
          <p:nvGrpSpPr>
            <p:cNvPr id="4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188 -0.00926 0.34375 -0.01829 0.40608 0.00393 C 0.4684 0.02615 0.42135 0.07963 0.37431 0.13333 " pathEditMode="relative" ptsTypes="aaA"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8" grpId="0" animBg="1"/>
      <p:bldP spid="17" grpId="0" animBg="1"/>
      <p:bldP spid="17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Andrea, Bruno e Carlo </a:t>
            </a:r>
            <a:r>
              <a:rPr lang="en-US" sz="2400" dirty="0" err="1" smtClean="0">
                <a:latin typeface="Comic Sans MS" pitchFamily="66" charset="0"/>
              </a:rPr>
              <a:t>pesano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tutto</a:t>
            </a:r>
            <a:r>
              <a:rPr lang="en-US" sz="2400" dirty="0" smtClean="0">
                <a:latin typeface="Comic Sans MS" pitchFamily="66" charset="0"/>
              </a:rPr>
              <a:t> 111 kg</a:t>
            </a:r>
          </a:p>
          <a:p>
            <a:r>
              <a:rPr lang="en-US" sz="2400" dirty="0" smtClean="0">
                <a:latin typeface="Comic Sans MS" pitchFamily="66" charset="0"/>
              </a:rPr>
              <a:t>Andrea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15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Bruno.Carlo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3 kg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Bruno. 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ciascuno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amici</a:t>
            </a:r>
            <a:r>
              <a:rPr lang="en-US" sz="2400" dirty="0" smtClean="0">
                <a:latin typeface="Comic Sans MS" pitchFamily="66" charset="0"/>
              </a:rPr>
              <a:t> 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52330" y="318052"/>
            <a:ext cx="7215809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Problemi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equazioni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primo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grado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questo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peso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Bruno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tranquillamernte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utilizzato</a:t>
            </a:r>
            <a:r>
              <a:rPr lang="en-US" sz="2400" dirty="0" smtClean="0">
                <a:latin typeface="Comic Sans MS" pitchFamily="66" charset="0"/>
              </a:rPr>
              <a:t> come </a:t>
            </a:r>
            <a:r>
              <a:rPr lang="en-US" sz="2400" dirty="0" err="1" smtClean="0">
                <a:latin typeface="Comic Sans MS" pitchFamily="66" charset="0"/>
              </a:rPr>
              <a:t>unità</a:t>
            </a:r>
            <a:r>
              <a:rPr lang="en-US" sz="2400" dirty="0" smtClean="0">
                <a:latin typeface="Comic Sans MS" pitchFamily="66" charset="0"/>
              </a:rPr>
              <a:t>…</a:t>
            </a:r>
          </a:p>
        </p:txBody>
      </p:sp>
      <p:pic>
        <p:nvPicPr>
          <p:cNvPr id="33797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23" name="Bent Arrow 22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192696" y="278295"/>
            <a:ext cx="43334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Il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concetto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Comic Sans MS" pitchFamily="66" charset="0"/>
              </a:rPr>
              <a:t>Unità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Users\Hester Sutton\AppData\Local\Microsoft\Windows\Temporary Internet Files\Content.IE5\1WYS0FUW\MC9003490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600"/>
            <a:ext cx="831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8" descr="C:\Users\Hester Sutton\AppData\Local\Microsoft\Windows\Temporary Internet Files\Content.IE5\F3G6BCL9\MC9003491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029200"/>
            <a:ext cx="8651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524000" y="2971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Andrea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524000" y="4191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Bruno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1600200" y="5562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Carlo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2819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5029200" y="29718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15kg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54102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05400" y="5410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7" name="TextBox 12"/>
          <p:cNvSpPr txBox="1">
            <a:spLocks noChangeArrowheads="1"/>
          </p:cNvSpPr>
          <p:nvPr/>
        </p:nvSpPr>
        <p:spPr bwMode="auto">
          <a:xfrm>
            <a:off x="5562600" y="640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3kg</a:t>
            </a:r>
          </a:p>
        </p:txBody>
      </p:sp>
      <p:sp>
        <p:nvSpPr>
          <p:cNvPr id="14" name="Bent Arrow 13"/>
          <p:cNvSpPr/>
          <p:nvPr/>
        </p:nvSpPr>
        <p:spPr>
          <a:xfrm rot="16200000">
            <a:off x="5067300" y="6286500"/>
            <a:ext cx="4572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5410200"/>
            <a:ext cx="22098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41148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5600" y="2819400"/>
            <a:ext cx="21336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52799" y="5486400"/>
            <a:ext cx="1596887" cy="59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X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52799" y="4191000"/>
            <a:ext cx="15770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X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52799" y="2895600"/>
            <a:ext cx="1577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X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6165" name="Picture 9" descr="C:\Users\Hester Sutton\AppData\Local\Microsoft\Windows\Temporary Internet Files\Content.IE5\1WYS0FUW\MC9003579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10000"/>
            <a:ext cx="1031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192696" y="536714"/>
            <a:ext cx="795130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Con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il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MODELLO a BARRE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l’Equazione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la …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vediamo</a:t>
            </a:r>
            <a:endParaRPr lang="en-US" sz="2400" dirty="0" smtClean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  <a:cs typeface="+mn-cs"/>
              </a:rPr>
              <a:t>3X+18 =111</a:t>
            </a:r>
            <a:endParaRPr lang="en-US" sz="32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4" name="Right Bracket 24"/>
          <p:cNvSpPr/>
          <p:nvPr/>
        </p:nvSpPr>
        <p:spPr>
          <a:xfrm>
            <a:off x="6019800" y="2819400"/>
            <a:ext cx="762000" cy="320040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25"/>
          <p:cNvSpPr txBox="1">
            <a:spLocks noChangeArrowheads="1"/>
          </p:cNvSpPr>
          <p:nvPr/>
        </p:nvSpPr>
        <p:spPr bwMode="auto">
          <a:xfrm>
            <a:off x="7010400" y="411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111 </a:t>
            </a:r>
            <a:r>
              <a:rPr lang="en-US" sz="2400" b="1" dirty="0">
                <a:latin typeface="Comic Sans MS" pitchFamily="66" charset="0"/>
              </a:rPr>
              <a:t>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  <p:bldP spid="34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26395" y="2910509"/>
            <a:ext cx="314739" cy="3160644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677600"/>
            <a:ext cx="3042000" cy="24450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L’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1620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2">
                    <a:lumMod val="75000"/>
                  </a:schemeClr>
                </a:solidFill>
              </a:rPr>
              <a:t>cm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</a:rPr>
              <a:t>²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5/4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5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6553200" y="16764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934200" y="25146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624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528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816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sono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quadrate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81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cm²</a:t>
            </a:r>
            <a:endParaRPr lang="it-IT" sz="2800" b="1" dirty="0" smtClean="0"/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Unità lineare è </a:t>
            </a:r>
            <a:r>
              <a:rPr lang="it-IT" sz="2800" b="1" dirty="0" smtClean="0">
                <a:latin typeface="Calibri" pitchFamily="34" charset="0"/>
              </a:rPr>
              <a:t>9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45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Altezza</a:t>
            </a:r>
            <a:r>
              <a:rPr lang="it-IT" sz="2800" b="1" dirty="0" smtClean="0">
                <a:latin typeface="Calibri" pitchFamily="34" charset="0"/>
              </a:rPr>
              <a:t> 36 cm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it-IT" sz="2800" b="1" dirty="0" smtClean="0">
                <a:latin typeface="Calibri" pitchFamily="34" charset="0"/>
              </a:rPr>
              <a:t> 162 cm</a:t>
            </a:r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86031" y="3288199"/>
            <a:ext cx="374374" cy="262393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15008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isoscele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è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cm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la base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stanno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7:4.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Base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3614674">
            <a:off x="5671014" y="2251656"/>
            <a:ext cx="1729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18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lineari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formano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il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it-IT" sz="2800" b="1" dirty="0" smtClean="0"/>
              <a:t>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80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Lato</a:t>
            </a:r>
            <a:r>
              <a:rPr lang="it-IT" sz="2800" b="1" dirty="0" smtClean="0">
                <a:latin typeface="Calibri" pitchFamily="34" charset="0"/>
              </a:rPr>
              <a:t> 140 cm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351722"/>
            <a:ext cx="2790113" cy="292210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987718">
            <a:off x="5472931" y="1061805"/>
            <a:ext cx="616227" cy="3240851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rot="1542318" flipH="1">
            <a:off x="2603228" y="1096486"/>
            <a:ext cx="687014" cy="2950558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9" name="TextBox 31"/>
          <p:cNvSpPr txBox="1">
            <a:spLocks noChangeArrowheads="1"/>
          </p:cNvSpPr>
          <p:nvPr/>
        </p:nvSpPr>
        <p:spPr bwMode="auto">
          <a:xfrm rot="18204972">
            <a:off x="1668636" y="1965217"/>
            <a:ext cx="1345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2" grpId="0"/>
      <p:bldP spid="34" grpId="0"/>
      <p:bldP spid="47" grpId="0" animBg="1"/>
      <p:bldP spid="48" grpId="0" animBg="1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95968" y="3298135"/>
            <a:ext cx="215351" cy="276307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54765" y="0"/>
            <a:ext cx="763325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 due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cateti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rispettivamente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108 m e 144 m.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76261" y="4830416"/>
            <a:ext cx="12291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108  m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Il MCD </a:t>
            </a:r>
            <a:r>
              <a:rPr lang="en-US" sz="2800" b="1" dirty="0" err="1" smtClean="0">
                <a:latin typeface="Calibri" pitchFamily="34" charset="0"/>
              </a:rPr>
              <a:t>tra</a:t>
            </a:r>
            <a:r>
              <a:rPr lang="en-US" sz="2800" b="1" dirty="0" smtClean="0">
                <a:latin typeface="Calibri" pitchFamily="34" charset="0"/>
              </a:rPr>
              <a:t> 144 e 108 è 36 </a:t>
            </a:r>
            <a:r>
              <a:rPr lang="en-US" sz="2800" dirty="0" smtClean="0">
                <a:latin typeface="Calibri" pitchFamily="34" charset="0"/>
              </a:rPr>
              <a:t>.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Posso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pensare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costruire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triangolo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simile</a:t>
            </a:r>
            <a:r>
              <a:rPr lang="it-IT" sz="2800" dirty="0" smtClean="0">
                <a:latin typeface="Calibri" pitchFamily="34" charset="0"/>
              </a:rPr>
              <a:t>. </a:t>
            </a:r>
            <a:endParaRPr lang="it-IT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567864" cy="1451113"/>
            <a:chOff x="0" y="1536"/>
            <a:chExt cx="571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239" y="21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550504"/>
            <a:ext cx="2790113" cy="2922104"/>
          </a:xfrm>
          <a:prstGeom prst="triangle">
            <a:avLst>
              <a:gd name="adj" fmla="val 84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066593">
            <a:off x="4423164" y="815868"/>
            <a:ext cx="913898" cy="3755272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flipH="1">
            <a:off x="1689650" y="1649896"/>
            <a:ext cx="596350" cy="2802834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596348" y="2683564"/>
            <a:ext cx="13318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144 m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 flipH="1">
            <a:off x="4890051" y="1550504"/>
            <a:ext cx="93427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?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4" grpId="0"/>
      <p:bldP spid="47" grpId="0" animBg="1"/>
      <p:bldP spid="48" grpId="0" animBg="1"/>
      <p:bldP spid="21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95968" y="3298135"/>
            <a:ext cx="215351" cy="276307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54765" y="0"/>
            <a:ext cx="763325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 due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cateti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misurano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rispettivamente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108 m e 144 m.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822714" y="4750904"/>
            <a:ext cx="314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108m :36 = 3m 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466522"/>
            <a:ext cx="84648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latin typeface="Calibri" pitchFamily="34" charset="0"/>
              </a:rPr>
              <a:t>Applico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il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teorema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di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Pitagora</a:t>
            </a:r>
            <a:r>
              <a:rPr lang="en-US" sz="2400" b="1" dirty="0" smtClean="0">
                <a:latin typeface="Calibri" pitchFamily="34" charset="0"/>
              </a:rPr>
              <a:t> , </a:t>
            </a:r>
            <a:r>
              <a:rPr lang="en-US" sz="2400" b="1" dirty="0" err="1" smtClean="0">
                <a:latin typeface="Calibri" pitchFamily="34" charset="0"/>
              </a:rPr>
              <a:t>considerando</a:t>
            </a:r>
            <a:r>
              <a:rPr lang="en-US" sz="2400" b="1" dirty="0" smtClean="0">
                <a:latin typeface="Calibri" pitchFamily="34" charset="0"/>
              </a:rPr>
              <a:t> I </a:t>
            </a:r>
            <a:r>
              <a:rPr lang="en-US" sz="2400" b="1" dirty="0" err="1" smtClean="0">
                <a:latin typeface="Calibri" pitchFamily="34" charset="0"/>
              </a:rPr>
              <a:t>lati</a:t>
            </a:r>
            <a:r>
              <a:rPr lang="en-US" sz="2400" b="1" dirty="0" smtClean="0">
                <a:latin typeface="Calibri" pitchFamily="34" charset="0"/>
              </a:rPr>
              <a:t> 3m e 4m</a:t>
            </a:r>
            <a:r>
              <a:rPr lang="en-US" sz="2400" dirty="0" smtClean="0">
                <a:latin typeface="Calibri" pitchFamily="34" charset="0"/>
              </a:rPr>
              <a:t>. </a:t>
            </a:r>
            <a:r>
              <a:rPr lang="it-IT" sz="2800" dirty="0" smtClean="0">
                <a:latin typeface="Calibri" pitchFamily="34" charset="0"/>
              </a:rPr>
              <a:t>. </a:t>
            </a:r>
            <a:endParaRPr lang="it-IT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567864" cy="1451113"/>
            <a:chOff x="0" y="1536"/>
            <a:chExt cx="571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239" y="21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550504"/>
            <a:ext cx="2790113" cy="2922104"/>
          </a:xfrm>
          <a:prstGeom prst="triangle">
            <a:avLst>
              <a:gd name="adj" fmla="val 84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066593">
            <a:off x="4423164" y="815868"/>
            <a:ext cx="913898" cy="3755272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flipH="1">
            <a:off x="1689650" y="1649896"/>
            <a:ext cx="596350" cy="2802834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0" y="2623930"/>
            <a:ext cx="1610139" cy="97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144m:36=4m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 flipH="1">
            <a:off x="4890049" y="1550505"/>
            <a:ext cx="38762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5m x 36 =180 m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4" grpId="0"/>
      <p:bldP spid="47" grpId="0" animBg="1"/>
      <p:bldP spid="48" grpId="0" animBg="1"/>
      <p:bldP spid="21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99182"/>
            <a:ext cx="3816626" cy="5632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13184" y="477076"/>
            <a:ext cx="80308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pagato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del 40%) 98.40 Euro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costava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prima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3399183"/>
            <a:ext cx="18288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Prezzo</a:t>
            </a:r>
            <a:r>
              <a:rPr lang="en-US" dirty="0" smtClean="0"/>
              <a:t> prima </a:t>
            </a:r>
            <a:r>
              <a:rPr lang="en-US" dirty="0" err="1" smtClean="0"/>
              <a:t>delo</a:t>
            </a:r>
            <a:r>
              <a:rPr lang="en-US" dirty="0" smtClean="0"/>
              <a:t> </a:t>
            </a:r>
            <a:r>
              <a:rPr lang="en-US" dirty="0" err="1" smtClean="0"/>
              <a:t>sconto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" y="2445026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Prezzo</a:t>
            </a:r>
            <a:r>
              <a:rPr lang="en-US" dirty="0" smtClean="0"/>
              <a:t> </a:t>
            </a:r>
            <a:r>
              <a:rPr lang="en-US" dirty="0" err="1" smtClean="0"/>
              <a:t>scontato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8199" y="5105400"/>
            <a:ext cx="74311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blocco</a:t>
            </a:r>
            <a:r>
              <a:rPr lang="en-US" sz="2400" dirty="0" smtClean="0"/>
              <a:t> vale 98.40 Euro :6 =16.40 Euro</a:t>
            </a:r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cappotto</a:t>
            </a:r>
            <a:r>
              <a:rPr lang="en-US" sz="2400" dirty="0" smtClean="0"/>
              <a:t> </a:t>
            </a:r>
            <a:r>
              <a:rPr lang="en-US" sz="2400" dirty="0" err="1" smtClean="0"/>
              <a:t>perciò</a:t>
            </a:r>
            <a:r>
              <a:rPr lang="en-US" sz="2400" dirty="0" smtClean="0"/>
              <a:t> </a:t>
            </a:r>
            <a:r>
              <a:rPr lang="en-US" sz="2400" dirty="0" err="1" smtClean="0"/>
              <a:t>costava</a:t>
            </a:r>
            <a:r>
              <a:rPr lang="en-US" sz="2400" dirty="0" smtClean="0"/>
              <a:t> 164 Euro</a:t>
            </a:r>
            <a:endParaRPr lang="en-US" sz="24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6" y="255462"/>
            <a:ext cx="8531985" cy="1712485"/>
            <a:chOff x="0" y="1536"/>
            <a:chExt cx="5675" cy="663"/>
          </a:xfrm>
        </p:grpSpPr>
        <p:grpSp>
          <p:nvGrpSpPr>
            <p:cNvPr id="1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188 -0.00926 0.34375 -0.01829 0.40608 0.00393 C 0.4684 0.02615 0.42135 0.07963 0.37431 0.13333 " pathEditMode="relative" ptsTypes="aaA">
                                      <p:cBhvr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/>
      <p:bldP spid="15" grpId="0"/>
      <p:bldP spid="18" grpId="0" animBg="1"/>
      <p:bldP spid="17" grpId="0" animBg="1"/>
      <p:bldP spid="17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  <p:bldP spid="36" grpId="0" animBg="1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1"/>
            <a:ext cx="8384039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 rot="10800000" flipV="1">
            <a:off x="-1" y="3478696"/>
            <a:ext cx="9143999" cy="22064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lang="it-IT" sz="2400" kern="0" dirty="0" smtClean="0">
                <a:solidFill>
                  <a:srgbClr val="FF0000"/>
                </a:solidFill>
                <a:latin typeface="+mn-lt"/>
              </a:rPr>
              <a:t>Questa domanda è stata posta ai Giochi di Archimede del 2015/2016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lang="it-IT" sz="2400" kern="0" dirty="0" smtClean="0">
                <a:solidFill>
                  <a:srgbClr val="FF0000"/>
                </a:solidFill>
                <a:latin typeface="+mn-lt"/>
              </a:rPr>
              <a:t>I Giochi di Archimede si svolgono a fine novembre in tutte le scuole superiori d’Italia ed, in genere, partecipano circa 300.000 studenti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D2452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Trapezoid 119"/>
          <p:cNvSpPr/>
          <p:nvPr/>
        </p:nvSpPr>
        <p:spPr>
          <a:xfrm>
            <a:off x="1659835" y="2363857"/>
            <a:ext cx="4800600" cy="2667000"/>
          </a:xfrm>
          <a:prstGeom prst="trapezoid">
            <a:avLst>
              <a:gd name="adj" fmla="val 19122"/>
            </a:avLst>
          </a:prstGeom>
          <a:solidFill>
            <a:srgbClr val="FFFF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senza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conoscere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ancora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formule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1" name="TextBox 121"/>
          <p:cNvSpPr txBox="1">
            <a:spLocks noChangeArrowheads="1"/>
          </p:cNvSpPr>
          <p:nvPr/>
        </p:nvSpPr>
        <p:spPr bwMode="auto">
          <a:xfrm>
            <a:off x="914400" y="586740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Area = (2.5 + 35 + 2.5)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unità</a:t>
            </a:r>
            <a:r>
              <a:rPr lang="en-US" sz="2400" b="1" dirty="0" smtClean="0"/>
              <a:t> quadrate</a:t>
            </a:r>
            <a:endParaRPr lang="en-US" sz="2400" b="1" dirty="0"/>
          </a:p>
          <a:p>
            <a:pPr algn="ctr"/>
            <a:r>
              <a:rPr lang="en-US" sz="2400" b="1" dirty="0"/>
              <a:t>Area = 40 </a:t>
            </a:r>
            <a:r>
              <a:rPr lang="en-US" sz="2400" b="1" dirty="0" err="1" smtClean="0"/>
              <a:t>unità</a:t>
            </a:r>
            <a:r>
              <a:rPr lang="en-US" sz="2400" b="1" dirty="0" smtClean="0"/>
              <a:t> quadrate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Rombo 121"/>
          <p:cNvSpPr/>
          <p:nvPr/>
        </p:nvSpPr>
        <p:spPr bwMode="auto">
          <a:xfrm>
            <a:off x="3816625" y="1888436"/>
            <a:ext cx="1073426" cy="308113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endParaRPr lang="en-US" sz="4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Parallelogramma 121"/>
          <p:cNvSpPr/>
          <p:nvPr/>
        </p:nvSpPr>
        <p:spPr bwMode="auto">
          <a:xfrm>
            <a:off x="3816625" y="3438940"/>
            <a:ext cx="2047462" cy="1590261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Esagono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regolare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Esagono 121"/>
          <p:cNvSpPr/>
          <p:nvPr/>
        </p:nvSpPr>
        <p:spPr bwMode="auto">
          <a:xfrm>
            <a:off x="3677480" y="2902228"/>
            <a:ext cx="1749285" cy="1530624"/>
          </a:xfrm>
          <a:prstGeom prst="hex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3" name="Ovale 122"/>
          <p:cNvSpPr/>
          <p:nvPr/>
        </p:nvSpPr>
        <p:spPr bwMode="auto">
          <a:xfrm>
            <a:off x="3756991" y="2941983"/>
            <a:ext cx="1610139" cy="14908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131" name="Triangolo isoscele 130"/>
          <p:cNvSpPr/>
          <p:nvPr/>
        </p:nvSpPr>
        <p:spPr bwMode="auto">
          <a:xfrm>
            <a:off x="4035288" y="3657600"/>
            <a:ext cx="1013792" cy="775252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52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386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05201" y="1676400"/>
            <a:ext cx="2133600" cy="2133600"/>
          </a:xfrm>
          <a:prstGeom prst="ellipse">
            <a:avLst/>
          </a:prstGeom>
          <a:solidFill>
            <a:schemeClr val="tx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70990" y="0"/>
            <a:ext cx="5108713" cy="92333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Circonferenza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Segnaposto contenuto 2"/>
          <p:cNvSpPr txBox="1">
            <a:spLocks/>
          </p:cNvSpPr>
          <p:nvPr/>
        </p:nvSpPr>
        <p:spPr>
          <a:xfrm rot="10800000" flipV="1">
            <a:off x="854764" y="3856383"/>
            <a:ext cx="7989431" cy="183987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Comparazione è immediata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Lato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it-IT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Lato=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 unità x 4 </a:t>
            </a:r>
            <a:r>
              <a:rPr lang="it-IT" sz="2400" kern="0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</a:t>
            </a:r>
            <a:r>
              <a:rPr kumimoji="0" lang="it-IT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nità=</a:t>
            </a:r>
            <a:r>
              <a:rPr kumimoji="0" lang="it-IT" sz="3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 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unità quadrate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Raggio x Raggio x </a:t>
            </a:r>
            <a:r>
              <a:rPr lang="az-Cyrl-AZ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л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= 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4</a:t>
            </a:r>
            <a:r>
              <a:rPr lang="az-Cyrl-AZ" sz="3600" kern="0" dirty="0" smtClean="0">
                <a:solidFill>
                  <a:schemeClr val="tx2">
                    <a:lumMod val="75000"/>
                  </a:schemeClr>
                </a:solidFill>
              </a:rPr>
              <a:t> л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</a:rPr>
              <a:t>unità quadrate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az-Cyrl-AZ" sz="3600" kern="0" dirty="0" smtClean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=3.14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</a:rPr>
              <a:t>…  minore di 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4 .. E si vede pure</a:t>
            </a:r>
            <a:endParaRPr kumimoji="0" lang="it-IT" sz="3600" b="0" i="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3" name="Oggetto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98658" name="Equazione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052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386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06400" y="1677600"/>
            <a:ext cx="2133600" cy="2133600"/>
          </a:xfrm>
          <a:prstGeom prst="ellipse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71" name="TextBox 18"/>
          <p:cNvSpPr txBox="1">
            <a:spLocks noChangeArrowheads="1"/>
          </p:cNvSpPr>
          <p:nvPr/>
        </p:nvSpPr>
        <p:spPr bwMode="auto">
          <a:xfrm>
            <a:off x="1828800" y="685801"/>
            <a:ext cx="6520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della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regione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colore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giallo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3506400" y="1677600"/>
            <a:ext cx="2133600" cy="2133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506400" y="1677600"/>
            <a:ext cx="2133600" cy="2133600"/>
          </a:xfrm>
          <a:prstGeom prst="ellipse">
            <a:avLst/>
          </a:prstGeom>
          <a:solidFill>
            <a:schemeClr val="tx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351721" y="6396335"/>
            <a:ext cx="2421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Area </a:t>
            </a:r>
            <a:r>
              <a:rPr lang="en-US" sz="2400" dirty="0" err="1" smtClean="0"/>
              <a:t>Quadrato</a:t>
            </a:r>
            <a:endParaRPr lang="en-US" sz="2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075043" y="6420678"/>
            <a:ext cx="1182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meno</a:t>
            </a:r>
            <a:endParaRPr lang="en-US" sz="24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446642" y="6281530"/>
            <a:ext cx="2425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Area </a:t>
            </a:r>
            <a:r>
              <a:rPr lang="en-US" sz="2400" dirty="0" smtClean="0"/>
              <a:t>del </a:t>
            </a:r>
            <a:r>
              <a:rPr lang="en-US" sz="2400" dirty="0" err="1" smtClean="0"/>
              <a:t>cerchio</a:t>
            </a:r>
            <a:endParaRPr lang="en-US" sz="2400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238539"/>
            <a:ext cx="8885583" cy="1192695"/>
            <a:chOff x="0" y="1536"/>
            <a:chExt cx="5675" cy="663"/>
          </a:xfrm>
        </p:grpSpPr>
        <p:grpSp>
          <p:nvGrpSpPr>
            <p:cNvPr id="2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 0.37778 " pathEditMode="relative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667 0.37778 " pathEditMode="relative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24669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828800" y="6858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Trovare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sezione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grigia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85583" cy="1192695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Object 2"/>
          <p:cNvGraphicFramePr>
            <a:graphicFrameLocks noChangeAspect="1"/>
          </p:cNvGraphicFramePr>
          <p:nvPr/>
        </p:nvGraphicFramePr>
        <p:xfrm flipV="1">
          <a:off x="4194312" y="2022475"/>
          <a:ext cx="771387" cy="797292"/>
        </p:xfrm>
        <a:graphic>
          <a:graphicData uri="http://schemas.openxmlformats.org/presentationml/2006/ole">
            <p:oleObj spid="_x0000_s223234" name="Equation" r:id="rId3" imgW="380835" imgH="393529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657600" y="4724400"/>
          <a:ext cx="2044700" cy="990600"/>
        </p:xfrm>
        <a:graphic>
          <a:graphicData uri="http://schemas.openxmlformats.org/presentationml/2006/ole">
            <p:oleObj spid="_x0000_s223235" name="Equation" r:id="rId4" imgW="812447" imgH="393529" progId="">
              <p:embed/>
            </p:oleObj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1232452" y="-1"/>
            <a:ext cx="79115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en-US" sz="3200" b="1" dirty="0" err="1" smtClean="0">
                <a:solidFill>
                  <a:srgbClr val="D2452E"/>
                </a:solidFill>
              </a:rPr>
              <a:t>mm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C00000"/>
                </a:solidFill>
              </a:rPr>
              <a:t> con </a:t>
            </a:r>
            <a:r>
              <a:rPr lang="en-US" sz="3200" b="1" dirty="0" err="1" smtClean="0">
                <a:solidFill>
                  <a:srgbClr val="C00000"/>
                </a:solidFill>
              </a:rPr>
              <a:t>metodo</a:t>
            </a:r>
            <a:r>
              <a:rPr lang="en-US" sz="3200" b="1" dirty="0" smtClean="0">
                <a:solidFill>
                  <a:srgbClr val="C00000"/>
                </a:solidFill>
              </a:rPr>
              <a:t> a </a:t>
            </a:r>
            <a:r>
              <a:rPr lang="en-US" sz="3200" b="1" dirty="0" err="1" smtClean="0">
                <a:solidFill>
                  <a:srgbClr val="C00000"/>
                </a:solidFill>
              </a:rPr>
              <a:t>barre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17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rgbClr val="FF0000"/>
                </a:solidFill>
              </a:rPr>
              <a:t>Diffe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</a:t>
            </a:r>
            <a:r>
              <a:rPr lang="en-US" sz="3200" b="1" dirty="0" err="1" smtClean="0">
                <a:solidFill>
                  <a:srgbClr val="D2452E"/>
                </a:solidFill>
              </a:rPr>
              <a:t>n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4036681" y="1470991"/>
          <a:ext cx="932884" cy="993913"/>
        </p:xfrm>
        <a:graphic>
          <a:graphicData uri="http://schemas.openxmlformats.org/presentationml/2006/ole">
            <p:oleObj spid="_x0000_s224258" name="Equazione" r:id="rId3" imgW="393529" imgH="393529" progId="Equation.3">
              <p:embed/>
            </p:oleObj>
          </a:graphicData>
        </a:graphic>
      </p:graphicFrame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3478696" y="4540828"/>
          <a:ext cx="2456177" cy="1144355"/>
        </p:xfrm>
        <a:graphic>
          <a:graphicData uri="http://schemas.openxmlformats.org/presentationml/2006/ole">
            <p:oleObj spid="_x0000_s224259" name="Equazione" r:id="rId4" imgW="837836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6" grpId="0" animBg="1" autoUpdateAnimBg="0"/>
      <p:bldP spid="17" grpId="0" animBg="1" autoUpdateAnimBg="0"/>
      <p:bldP spid="19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8839200" cy="1219200"/>
          </a:xfrm>
        </p:spPr>
        <p:txBody>
          <a:bodyPr/>
          <a:lstStyle/>
          <a:p>
            <a:r>
              <a:rPr lang="en-US" dirty="0" err="1" smtClean="0">
                <a:cs typeface="Times New Roman" pitchFamily="18" charset="0"/>
              </a:rPr>
              <a:t>Probabilità</a:t>
            </a:r>
            <a:r>
              <a:rPr lang="en-US" dirty="0" smtClean="0">
                <a:cs typeface="Times New Roman" pitchFamily="18" charset="0"/>
              </a:rPr>
              <a:t> … </a:t>
            </a:r>
            <a:r>
              <a:rPr lang="en-US" dirty="0" err="1" smtClean="0">
                <a:cs typeface="Times New Roman" pitchFamily="18" charset="0"/>
              </a:rPr>
              <a:t>esempio</a:t>
            </a:r>
            <a:r>
              <a:rPr lang="en-US" dirty="0" smtClean="0">
                <a:cs typeface="Times New Roman" pitchFamily="18" charset="0"/>
              </a:rPr>
              <a:t> 1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919538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576638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684213" y="4337050"/>
          <a:ext cx="7150100" cy="879475"/>
        </p:xfrm>
        <a:graphic>
          <a:graphicData uri="http://schemas.openxmlformats.org/presentationml/2006/ole">
            <p:oleObj spid="_x0000_s227330" name="Equazione" r:id="rId3" imgW="3225600" imgH="393480" progId="Equation.3">
              <p:embed/>
            </p:oleObj>
          </a:graphicData>
        </a:graphic>
      </p:graphicFrame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609600" y="2590800"/>
            <a:ext cx="83058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Esempio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Scegli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una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carta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da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un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mazzo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di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52 carte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francesi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Qual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è la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probabilità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che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sia</a:t>
            </a:r>
            <a:r>
              <a:rPr lang="en-US" sz="2800" dirty="0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 un </a:t>
            </a:r>
            <a:r>
              <a:rPr lang="en-US" sz="2800" dirty="0" err="1" smtClean="0">
                <a:solidFill>
                  <a:srgbClr val="BD3227"/>
                </a:solidFill>
                <a:latin typeface="Arial" charset="0"/>
                <a:cs typeface="Times New Roman" pitchFamily="18" charset="0"/>
              </a:rPr>
              <a:t>asso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? </a:t>
            </a:r>
            <a:endParaRPr lang="en-US" sz="28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1" y="0"/>
            <a:ext cx="8828700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96958" y="2822713"/>
            <a:ext cx="8010938" cy="735496"/>
          </a:xfrm>
          <a:prstGeom prst="rect">
            <a:avLst/>
          </a:prstGeom>
        </p:spPr>
        <p:txBody>
          <a:bodyPr/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it-IT" sz="2800" b="1" kern="0" dirty="0" smtClean="0">
                <a:solidFill>
                  <a:srgbClr val="FF0000"/>
                </a:solidFill>
                <a:latin typeface="+mn-lt"/>
              </a:rPr>
              <a:t>Provate a rispondere voi !!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 Agli alunni del  biennio vengono assegnate 16 domande in due ore (quindi meno di otto minuti a domanda)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Agli alunni del triennio , invece, vengono assegnate 20 domande in due ore (quindi 6 minuti a domanda)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Questa domanda (con dati diversi) era presente nei testi di entrambe le categorie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50238" cy="990600"/>
          </a:xfrm>
        </p:spPr>
        <p:txBody>
          <a:bodyPr/>
          <a:lstStyle/>
          <a:p>
            <a:r>
              <a:rPr lang="en-US" dirty="0" err="1" smtClean="0">
                <a:cs typeface="Times New Roman" pitchFamily="18" charset="0"/>
              </a:rPr>
              <a:t>probabilità</a:t>
            </a:r>
            <a:r>
              <a:rPr lang="en-US" dirty="0" smtClean="0">
                <a:cs typeface="Times New Roman" pitchFamily="18" charset="0"/>
              </a:rPr>
              <a:t>: </a:t>
            </a:r>
            <a:r>
              <a:rPr lang="en-US" dirty="0" err="1" smtClean="0">
                <a:cs typeface="Times New Roman" pitchFamily="18" charset="0"/>
              </a:rPr>
              <a:t>Esempio</a:t>
            </a:r>
            <a:r>
              <a:rPr lang="en-US" dirty="0" smtClean="0">
                <a:cs typeface="Times New Roman" pitchFamily="18" charset="0"/>
              </a:rPr>
              <a:t> 2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23225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  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 err="1" smtClean="0">
                <a:solidFill>
                  <a:srgbClr val="BD3227"/>
                </a:solidFill>
                <a:latin typeface="Times New Roman" pitchFamily="18" charset="0"/>
                <a:cs typeface="Times New Roman" pitchFamily="18" charset="0"/>
              </a:rPr>
              <a:t>Esempio</a:t>
            </a:r>
            <a:r>
              <a:rPr lang="en-US" dirty="0" smtClean="0">
                <a:solidFill>
                  <a:srgbClr val="BD3227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dirty="0">
                <a:solidFill>
                  <a:srgbClr val="BD322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è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probabilità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scegliere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mazzo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52 carte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414" name="Object 54"/>
          <p:cNvGraphicFramePr>
            <a:graphicFrameLocks noChangeAspect="1"/>
          </p:cNvGraphicFramePr>
          <p:nvPr/>
        </p:nvGraphicFramePr>
        <p:xfrm>
          <a:off x="337930" y="1919599"/>
          <a:ext cx="7824995" cy="815664"/>
        </p:xfrm>
        <a:graphic>
          <a:graphicData uri="http://schemas.openxmlformats.org/presentationml/2006/ole">
            <p:oleObj spid="_x0000_s228354" name="Equazione" r:id="rId3" imgW="3809880" imgH="393480" progId="Equation.3">
              <p:embed/>
            </p:oleObj>
          </a:graphicData>
        </a:graphic>
      </p:graphicFrame>
      <p:graphicFrame>
        <p:nvGraphicFramePr>
          <p:cNvPr id="15415" name="Object 55"/>
          <p:cNvGraphicFramePr>
            <a:graphicFrameLocks noChangeAspect="1"/>
          </p:cNvGraphicFramePr>
          <p:nvPr/>
        </p:nvGraphicFramePr>
        <p:xfrm>
          <a:off x="457199" y="3279914"/>
          <a:ext cx="7790005" cy="708879"/>
        </p:xfrm>
        <a:graphic>
          <a:graphicData uri="http://schemas.openxmlformats.org/presentationml/2006/ole">
            <p:oleObj spid="_x0000_s228355" name="Equazione" r:id="rId4" imgW="4368600" imgH="393480" progId="Equation.3">
              <p:embed/>
            </p:oleObj>
          </a:graphicData>
        </a:graphic>
      </p:graphicFrame>
      <p:graphicFrame>
        <p:nvGraphicFramePr>
          <p:cNvPr id="15416" name="Object 56"/>
          <p:cNvGraphicFramePr>
            <a:graphicFrameLocks noChangeAspect="1"/>
          </p:cNvGraphicFramePr>
          <p:nvPr/>
        </p:nvGraphicFramePr>
        <p:xfrm>
          <a:off x="1100070" y="4393095"/>
          <a:ext cx="5817563" cy="863302"/>
        </p:xfrm>
        <a:graphic>
          <a:graphicData uri="http://schemas.openxmlformats.org/presentationml/2006/ole">
            <p:oleObj spid="_x0000_s228356" name="Equazione" r:id="rId5" imgW="2679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50238" cy="990600"/>
          </a:xfrm>
        </p:spPr>
        <p:txBody>
          <a:bodyPr/>
          <a:lstStyle/>
          <a:p>
            <a:r>
              <a:rPr lang="en-US" dirty="0" err="1" smtClean="0">
                <a:cs typeface="Times New Roman" pitchFamily="18" charset="0"/>
              </a:rPr>
              <a:t>Probabilità</a:t>
            </a:r>
            <a:r>
              <a:rPr lang="en-US" dirty="0" smtClean="0">
                <a:cs typeface="Times New Roman" pitchFamily="18" charset="0"/>
              </a:rPr>
              <a:t>: </a:t>
            </a:r>
            <a:r>
              <a:rPr lang="en-US" dirty="0" err="1" smtClean="0">
                <a:cs typeface="Times New Roman" pitchFamily="18" charset="0"/>
              </a:rPr>
              <a:t>Esempio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2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1044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23225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   </a:t>
            </a:r>
          </a:p>
        </p:txBody>
      </p:sp>
      <p:sp>
        <p:nvSpPr>
          <p:cNvPr id="104453" name="Rectangle 1029"/>
          <p:cNvSpPr>
            <a:spLocks noChangeArrowheads="1"/>
          </p:cNvSpPr>
          <p:nvPr/>
        </p:nvSpPr>
        <p:spPr bwMode="auto">
          <a:xfrm>
            <a:off x="0" y="3733800"/>
            <a:ext cx="967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Numerator:e</a:t>
            </a:r>
            <a:r>
              <a:rPr lang="en-US" sz="2000" dirty="0" smtClean="0">
                <a:latin typeface="Arial" charset="0"/>
                <a:cs typeface="Times New Roman" pitchFamily="18" charset="0"/>
              </a:rPr>
              <a:t>  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2000" dirty="0">
                <a:latin typeface="Arial" charset="0"/>
                <a:cs typeface="Times New Roman" pitchFamily="18" charset="0"/>
              </a:rPr>
              <a:t>, 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2000" dirty="0">
                <a:latin typeface="Arial" charset="0"/>
                <a:cs typeface="Times New Roman" pitchFamily="18" charset="0"/>
              </a:rPr>
              <a:t>, 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2000" dirty="0">
                <a:latin typeface="Arial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2000" dirty="0">
                <a:latin typeface="Arial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2000" dirty="0">
                <a:latin typeface="Arial" charset="0"/>
                <a:cs typeface="Times New Roman" pitchFamily="18" charset="0"/>
              </a:rPr>
              <a:t>, 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2000" dirty="0">
                <a:latin typeface="Arial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2000" dirty="0">
                <a:latin typeface="Arial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2000" dirty="0">
                <a:latin typeface="Arial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2000" dirty="0">
                <a:latin typeface="Arial" charset="0"/>
                <a:cs typeface="Times New Roman" pitchFamily="18" charset="0"/>
              </a:rPr>
              <a:t>, 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2000" dirty="0"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2000" dirty="0">
                <a:latin typeface="Arial" charset="0"/>
                <a:cs typeface="Times New Roman" pitchFamily="18" charset="0"/>
              </a:rPr>
              <a:t>, 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2000" dirty="0">
                <a:latin typeface="Arial" charset="0"/>
                <a:cs typeface="Times New Roman" pitchFamily="18" charset="0"/>
              </a:rPr>
              <a:t>, or A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2000" dirty="0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2000" dirty="0">
                <a:latin typeface="Arial" charset="0"/>
                <a:cs typeface="Times New Roman" pitchFamily="18" charset="0"/>
              </a:rPr>
              <a:t> = 12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04454" name="Object 1030"/>
          <p:cNvGraphicFramePr>
            <a:graphicFrameLocks noChangeAspect="1"/>
          </p:cNvGraphicFramePr>
          <p:nvPr/>
        </p:nvGraphicFramePr>
        <p:xfrm>
          <a:off x="57838" y="1860691"/>
          <a:ext cx="9086162" cy="624092"/>
        </p:xfrm>
        <a:graphic>
          <a:graphicData uri="http://schemas.openxmlformats.org/presentationml/2006/ole">
            <p:oleObj spid="_x0000_s229378" name="Equazione" r:id="rId3" imgW="6057720" imgH="419040" progId="Equation.3">
              <p:embed/>
            </p:oleObj>
          </a:graphicData>
        </a:graphic>
      </p:graphicFrame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4343400" y="4343400"/>
            <a:ext cx="13079413" cy="2335213"/>
            <a:chOff x="0" y="572"/>
            <a:chExt cx="8239" cy="1471"/>
          </a:xfrm>
        </p:grpSpPr>
        <p:sp>
          <p:nvSpPr>
            <p:cNvPr id="104457" name="Rectangle 1033"/>
            <p:cNvSpPr>
              <a:spLocks noChangeArrowheads="1"/>
            </p:cNvSpPr>
            <p:nvPr/>
          </p:nvSpPr>
          <p:spPr bwMode="auto">
            <a:xfrm>
              <a:off x="2479" y="2043"/>
              <a:ext cx="576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04458" name="Rectangle 1034"/>
            <p:cNvSpPr>
              <a:spLocks noChangeArrowheads="1"/>
            </p:cNvSpPr>
            <p:nvPr/>
          </p:nvSpPr>
          <p:spPr bwMode="auto">
            <a:xfrm>
              <a:off x="1594" y="1680"/>
              <a:ext cx="576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04459" name="Line 1035"/>
            <p:cNvSpPr>
              <a:spLocks noChangeShapeType="1"/>
            </p:cNvSpPr>
            <p:nvPr/>
          </p:nvSpPr>
          <p:spPr bwMode="auto">
            <a:xfrm flipV="1">
              <a:off x="12" y="766"/>
              <a:ext cx="49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0" name="Line 1036"/>
            <p:cNvSpPr>
              <a:spLocks noChangeShapeType="1"/>
            </p:cNvSpPr>
            <p:nvPr/>
          </p:nvSpPr>
          <p:spPr bwMode="auto">
            <a:xfrm flipV="1">
              <a:off x="24" y="890"/>
              <a:ext cx="476" cy="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1" name="Line 1037"/>
            <p:cNvSpPr>
              <a:spLocks noChangeShapeType="1"/>
            </p:cNvSpPr>
            <p:nvPr/>
          </p:nvSpPr>
          <p:spPr bwMode="auto">
            <a:xfrm flipV="1">
              <a:off x="28" y="1033"/>
              <a:ext cx="480" cy="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2" name="Oval 1038"/>
            <p:cNvSpPr>
              <a:spLocks noChangeArrowheads="1"/>
            </p:cNvSpPr>
            <p:nvPr/>
          </p:nvSpPr>
          <p:spPr bwMode="auto">
            <a:xfrm>
              <a:off x="508" y="742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3" name="Oval 1039"/>
            <p:cNvSpPr>
              <a:spLocks noChangeArrowheads="1"/>
            </p:cNvSpPr>
            <p:nvPr/>
          </p:nvSpPr>
          <p:spPr bwMode="auto">
            <a:xfrm>
              <a:off x="508" y="862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4" name="Oval 1040"/>
            <p:cNvSpPr>
              <a:spLocks noChangeArrowheads="1"/>
            </p:cNvSpPr>
            <p:nvPr/>
          </p:nvSpPr>
          <p:spPr bwMode="auto">
            <a:xfrm>
              <a:off x="512" y="1021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5" name="Line 1041"/>
            <p:cNvSpPr>
              <a:spLocks noChangeShapeType="1"/>
            </p:cNvSpPr>
            <p:nvPr/>
          </p:nvSpPr>
          <p:spPr bwMode="auto">
            <a:xfrm flipV="1">
              <a:off x="10" y="960"/>
              <a:ext cx="480" cy="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6" name="Line 1042"/>
            <p:cNvSpPr>
              <a:spLocks noChangeShapeType="1"/>
            </p:cNvSpPr>
            <p:nvPr/>
          </p:nvSpPr>
          <p:spPr bwMode="auto">
            <a:xfrm flipV="1">
              <a:off x="40" y="818"/>
              <a:ext cx="468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7" name="Oval 1043"/>
            <p:cNvSpPr>
              <a:spLocks noChangeArrowheads="1"/>
            </p:cNvSpPr>
            <p:nvPr/>
          </p:nvSpPr>
          <p:spPr bwMode="auto">
            <a:xfrm>
              <a:off x="508" y="941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8" name="Oval 1044"/>
            <p:cNvSpPr>
              <a:spLocks noChangeArrowheads="1"/>
            </p:cNvSpPr>
            <p:nvPr/>
          </p:nvSpPr>
          <p:spPr bwMode="auto">
            <a:xfrm>
              <a:off x="508" y="802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69" name="Text Box 1045"/>
            <p:cNvSpPr txBox="1">
              <a:spLocks noChangeArrowheads="1"/>
            </p:cNvSpPr>
            <p:nvPr/>
          </p:nvSpPr>
          <p:spPr bwMode="auto">
            <a:xfrm>
              <a:off x="512" y="1077"/>
              <a:ext cx="364" cy="4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sz="800" b="1">
                  <a:latin typeface="Arial" charset="0"/>
                  <a:cs typeface="Times New Roman" pitchFamily="18" charset="0"/>
                </a:rPr>
                <a:t>.</a:t>
              </a:r>
              <a:endParaRPr lang="en-US" sz="1200">
                <a:latin typeface="Arial" charset="0"/>
                <a:cs typeface="Times New Roman" pitchFamily="18" charset="0"/>
              </a:endParaRPr>
            </a:p>
            <a:p>
              <a:pPr eaLnBrk="0" hangingPunct="0"/>
              <a:r>
                <a:rPr lang="en-US" sz="800" b="1">
                  <a:latin typeface="Arial" charset="0"/>
                  <a:cs typeface="Times New Roman" pitchFamily="18" charset="0"/>
                </a:rPr>
                <a:t>.</a:t>
              </a:r>
              <a:endParaRPr lang="en-US" sz="1200">
                <a:latin typeface="Arial" charset="0"/>
                <a:cs typeface="Times New Roman" pitchFamily="18" charset="0"/>
              </a:endParaRPr>
            </a:p>
            <a:p>
              <a:pPr eaLnBrk="0" hangingPunct="0"/>
              <a:r>
                <a:rPr lang="en-US" sz="800" b="1">
                  <a:latin typeface="Arial" charset="0"/>
                  <a:cs typeface="Times New Roman" pitchFamily="18" charset="0"/>
                </a:rPr>
                <a:t>.</a:t>
              </a:r>
              <a:endParaRPr lang="en-US" sz="1200">
                <a:latin typeface="Arial" charset="0"/>
                <a:cs typeface="Times New Roman" pitchFamily="18" charset="0"/>
              </a:endParaRPr>
            </a:p>
            <a:p>
              <a:pPr eaLnBrk="0" hangingPunct="0"/>
              <a:r>
                <a:rPr lang="en-US" sz="1200">
                  <a:latin typeface="Arial" charset="0"/>
                  <a:cs typeface="Times New Roman" pitchFamily="18" charset="0"/>
                </a:rPr>
                <a:t> </a:t>
              </a:r>
            </a:p>
            <a:p>
              <a:pPr eaLnBrk="0" hangingPunct="0"/>
              <a:endParaRPr lang="en-US">
                <a:latin typeface="Arial" charset="0"/>
              </a:endParaRPr>
            </a:p>
          </p:txBody>
        </p:sp>
        <p:sp>
          <p:nvSpPr>
            <p:cNvPr id="104470" name="Text Box 1046"/>
            <p:cNvSpPr txBox="1">
              <a:spLocks noChangeArrowheads="1"/>
            </p:cNvSpPr>
            <p:nvPr/>
          </p:nvSpPr>
          <p:spPr bwMode="auto">
            <a:xfrm>
              <a:off x="56" y="627"/>
              <a:ext cx="584" cy="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sz="1200">
                  <a:latin typeface="Arial" charset="0"/>
                  <a:cs typeface="Times New Roman" pitchFamily="18" charset="0"/>
                </a:rPr>
                <a:t> </a:t>
              </a:r>
            </a:p>
            <a:p>
              <a:pPr eaLnBrk="0" hangingPunct="0"/>
              <a:endParaRPr lang="en-US">
                <a:latin typeface="Arial" charset="0"/>
              </a:endParaRPr>
            </a:p>
          </p:txBody>
        </p:sp>
        <p:sp>
          <p:nvSpPr>
            <p:cNvPr id="104471" name="Text Box 1047"/>
            <p:cNvSpPr txBox="1">
              <a:spLocks noChangeArrowheads="1"/>
            </p:cNvSpPr>
            <p:nvPr/>
          </p:nvSpPr>
          <p:spPr bwMode="auto">
            <a:xfrm>
              <a:off x="12" y="572"/>
              <a:ext cx="896" cy="1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dirty="0">
                  <a:latin typeface="Arial" charset="0"/>
                  <a:cs typeface="Times New Roman" pitchFamily="18" charset="0"/>
                </a:rPr>
                <a:t>52 </a:t>
              </a:r>
              <a:r>
                <a:rPr lang="en-US" sz="1200" dirty="0" smtClean="0">
                  <a:latin typeface="Arial" charset="0"/>
                  <a:cs typeface="Times New Roman" pitchFamily="18" charset="0"/>
                </a:rPr>
                <a:t>carte</a:t>
              </a:r>
              <a:endParaRPr lang="en-US" sz="1200" dirty="0">
                <a:latin typeface="Arial" charset="0"/>
                <a:cs typeface="Times New Roman" pitchFamily="18" charset="0"/>
              </a:endParaRPr>
            </a:p>
            <a:p>
              <a:pPr eaLnBrk="0" hangingPunct="0"/>
              <a:endParaRPr lang="en-US" dirty="0">
                <a:latin typeface="Arial" charset="0"/>
              </a:endParaRPr>
            </a:p>
          </p:txBody>
        </p:sp>
        <p:sp>
          <p:nvSpPr>
            <p:cNvPr id="104472" name="Text Box 1048"/>
            <p:cNvSpPr txBox="1">
              <a:spLocks noChangeArrowheads="1"/>
            </p:cNvSpPr>
            <p:nvPr/>
          </p:nvSpPr>
          <p:spPr bwMode="auto">
            <a:xfrm>
              <a:off x="760" y="572"/>
              <a:ext cx="896" cy="1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dirty="0">
                  <a:latin typeface="Arial" charset="0"/>
                  <a:cs typeface="Times New Roman" pitchFamily="18" charset="0"/>
                </a:rPr>
                <a:t>51 </a:t>
              </a:r>
              <a:r>
                <a:rPr lang="en-US" sz="1200" dirty="0" smtClean="0">
                  <a:latin typeface="Arial" charset="0"/>
                  <a:cs typeface="Times New Roman" pitchFamily="18" charset="0"/>
                </a:rPr>
                <a:t>carte</a:t>
              </a:r>
              <a:endParaRPr lang="en-US" sz="1200" dirty="0">
                <a:latin typeface="Arial" charset="0"/>
                <a:cs typeface="Times New Roman" pitchFamily="18" charset="0"/>
              </a:endParaRPr>
            </a:p>
            <a:p>
              <a:pPr eaLnBrk="0" hangingPunct="0"/>
              <a:endParaRPr lang="en-US" dirty="0">
                <a:latin typeface="Arial" charset="0"/>
              </a:endParaRPr>
            </a:p>
          </p:txBody>
        </p:sp>
        <p:grpSp>
          <p:nvGrpSpPr>
            <p:cNvPr id="3" name="Group 1049"/>
            <p:cNvGrpSpPr>
              <a:grpSpLocks/>
            </p:cNvGrpSpPr>
            <p:nvPr/>
          </p:nvGrpSpPr>
          <p:grpSpPr bwMode="auto">
            <a:xfrm>
              <a:off x="536" y="722"/>
              <a:ext cx="864" cy="776"/>
              <a:chOff x="536" y="722"/>
              <a:chExt cx="864" cy="776"/>
            </a:xfrm>
          </p:grpSpPr>
          <p:sp>
            <p:nvSpPr>
              <p:cNvPr id="104474" name="Line 1050"/>
              <p:cNvSpPr>
                <a:spLocks noChangeShapeType="1"/>
              </p:cNvSpPr>
              <p:nvPr/>
            </p:nvSpPr>
            <p:spPr bwMode="auto">
              <a:xfrm flipV="1">
                <a:off x="536" y="742"/>
                <a:ext cx="496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75" name="Line 1051"/>
              <p:cNvSpPr>
                <a:spLocks noChangeShapeType="1"/>
              </p:cNvSpPr>
              <p:nvPr/>
            </p:nvSpPr>
            <p:spPr bwMode="auto">
              <a:xfrm flipV="1">
                <a:off x="548" y="862"/>
                <a:ext cx="476" cy="1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76" name="Line 1052"/>
              <p:cNvSpPr>
                <a:spLocks noChangeShapeType="1"/>
              </p:cNvSpPr>
              <p:nvPr/>
            </p:nvSpPr>
            <p:spPr bwMode="auto">
              <a:xfrm flipV="1">
                <a:off x="552" y="1002"/>
                <a:ext cx="480" cy="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77" name="Oval 1053"/>
              <p:cNvSpPr>
                <a:spLocks noChangeArrowheads="1"/>
              </p:cNvSpPr>
              <p:nvPr/>
            </p:nvSpPr>
            <p:spPr bwMode="auto">
              <a:xfrm>
                <a:off x="1032" y="722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78" name="Oval 1054"/>
              <p:cNvSpPr>
                <a:spLocks noChangeArrowheads="1"/>
              </p:cNvSpPr>
              <p:nvPr/>
            </p:nvSpPr>
            <p:spPr bwMode="auto">
              <a:xfrm>
                <a:off x="1032" y="838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79" name="Oval 1055"/>
              <p:cNvSpPr>
                <a:spLocks noChangeArrowheads="1"/>
              </p:cNvSpPr>
              <p:nvPr/>
            </p:nvSpPr>
            <p:spPr bwMode="auto">
              <a:xfrm>
                <a:off x="1036" y="990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80" name="Line 1056"/>
              <p:cNvSpPr>
                <a:spLocks noChangeShapeType="1"/>
              </p:cNvSpPr>
              <p:nvPr/>
            </p:nvSpPr>
            <p:spPr bwMode="auto">
              <a:xfrm flipV="1">
                <a:off x="552" y="930"/>
                <a:ext cx="480" cy="10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81" name="Line 1057"/>
              <p:cNvSpPr>
                <a:spLocks noChangeShapeType="1"/>
              </p:cNvSpPr>
              <p:nvPr/>
            </p:nvSpPr>
            <p:spPr bwMode="auto">
              <a:xfrm flipV="1">
                <a:off x="564" y="794"/>
                <a:ext cx="468" cy="2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82" name="Oval 1058"/>
              <p:cNvSpPr>
                <a:spLocks noChangeArrowheads="1"/>
              </p:cNvSpPr>
              <p:nvPr/>
            </p:nvSpPr>
            <p:spPr bwMode="auto">
              <a:xfrm>
                <a:off x="1032" y="914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83" name="Oval 1059"/>
              <p:cNvSpPr>
                <a:spLocks noChangeArrowheads="1"/>
              </p:cNvSpPr>
              <p:nvPr/>
            </p:nvSpPr>
            <p:spPr bwMode="auto">
              <a:xfrm>
                <a:off x="1032" y="778"/>
                <a:ext cx="28" cy="2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484" name="Text Box 1060"/>
              <p:cNvSpPr txBox="1">
                <a:spLocks noChangeArrowheads="1"/>
              </p:cNvSpPr>
              <p:nvPr/>
            </p:nvSpPr>
            <p:spPr bwMode="auto">
              <a:xfrm>
                <a:off x="1036" y="1046"/>
                <a:ext cx="364" cy="45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800" b="1">
                    <a:latin typeface="Arial" charset="0"/>
                    <a:cs typeface="Times New Roman" pitchFamily="18" charset="0"/>
                  </a:rPr>
                  <a:t>.</a:t>
                </a:r>
                <a:endParaRPr lang="en-US" sz="1200">
                  <a:latin typeface="Arial" charset="0"/>
                  <a:cs typeface="Times New Roman" pitchFamily="18" charset="0"/>
                </a:endParaRPr>
              </a:p>
              <a:p>
                <a:pPr eaLnBrk="0" hangingPunct="0"/>
                <a:r>
                  <a:rPr lang="en-US" sz="800" b="1">
                    <a:latin typeface="Arial" charset="0"/>
                    <a:cs typeface="Times New Roman" pitchFamily="18" charset="0"/>
                  </a:rPr>
                  <a:t>.</a:t>
                </a:r>
                <a:endParaRPr lang="en-US" sz="1200">
                  <a:latin typeface="Arial" charset="0"/>
                  <a:cs typeface="Times New Roman" pitchFamily="18" charset="0"/>
                </a:endParaRPr>
              </a:p>
              <a:p>
                <a:pPr eaLnBrk="0" hangingPunct="0"/>
                <a:r>
                  <a:rPr lang="en-US" sz="800" b="1">
                    <a:latin typeface="Arial" charset="0"/>
                    <a:cs typeface="Times New Roman" pitchFamily="18" charset="0"/>
                  </a:rPr>
                  <a:t>.</a:t>
                </a:r>
                <a:endParaRPr lang="en-US" sz="1200">
                  <a:latin typeface="Arial" charset="0"/>
                  <a:cs typeface="Times New Roman" pitchFamily="18" charset="0"/>
                </a:endParaRPr>
              </a:p>
              <a:p>
                <a:pPr eaLnBrk="0" hangingPunct="0"/>
                <a:r>
                  <a:rPr lang="en-US" sz="1200">
                    <a:latin typeface="Arial" charset="0"/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04485" name="Line 1061"/>
            <p:cNvSpPr>
              <a:spLocks noChangeShapeType="1"/>
            </p:cNvSpPr>
            <p:nvPr/>
          </p:nvSpPr>
          <p:spPr bwMode="auto">
            <a:xfrm>
              <a:off x="12" y="1059"/>
              <a:ext cx="476" cy="4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86" name="Oval 1062"/>
            <p:cNvSpPr>
              <a:spLocks noChangeArrowheads="1"/>
            </p:cNvSpPr>
            <p:nvPr/>
          </p:nvSpPr>
          <p:spPr bwMode="auto">
            <a:xfrm>
              <a:off x="496" y="1536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87" name="Line 1063"/>
            <p:cNvSpPr>
              <a:spLocks noChangeShapeType="1"/>
            </p:cNvSpPr>
            <p:nvPr/>
          </p:nvSpPr>
          <p:spPr bwMode="auto">
            <a:xfrm flipV="1">
              <a:off x="504" y="1260"/>
              <a:ext cx="49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88" name="Line 1064"/>
            <p:cNvSpPr>
              <a:spLocks noChangeShapeType="1"/>
            </p:cNvSpPr>
            <p:nvPr/>
          </p:nvSpPr>
          <p:spPr bwMode="auto">
            <a:xfrm flipV="1">
              <a:off x="516" y="1384"/>
              <a:ext cx="476" cy="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89" name="Line 1065"/>
            <p:cNvSpPr>
              <a:spLocks noChangeShapeType="1"/>
            </p:cNvSpPr>
            <p:nvPr/>
          </p:nvSpPr>
          <p:spPr bwMode="auto">
            <a:xfrm flipV="1">
              <a:off x="520" y="1528"/>
              <a:ext cx="480" cy="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0" name="Oval 1066"/>
            <p:cNvSpPr>
              <a:spLocks noChangeArrowheads="1"/>
            </p:cNvSpPr>
            <p:nvPr/>
          </p:nvSpPr>
          <p:spPr bwMode="auto">
            <a:xfrm>
              <a:off x="1000" y="1240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1" name="Oval 1067"/>
            <p:cNvSpPr>
              <a:spLocks noChangeArrowheads="1"/>
            </p:cNvSpPr>
            <p:nvPr/>
          </p:nvSpPr>
          <p:spPr bwMode="auto">
            <a:xfrm>
              <a:off x="1000" y="1360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2" name="Oval 1068"/>
            <p:cNvSpPr>
              <a:spLocks noChangeArrowheads="1"/>
            </p:cNvSpPr>
            <p:nvPr/>
          </p:nvSpPr>
          <p:spPr bwMode="auto">
            <a:xfrm>
              <a:off x="1004" y="1515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3" name="Line 1069"/>
            <p:cNvSpPr>
              <a:spLocks noChangeShapeType="1"/>
            </p:cNvSpPr>
            <p:nvPr/>
          </p:nvSpPr>
          <p:spPr bwMode="auto">
            <a:xfrm flipV="1">
              <a:off x="538" y="1440"/>
              <a:ext cx="480" cy="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4" name="Line 1070"/>
            <p:cNvSpPr>
              <a:spLocks noChangeShapeType="1"/>
            </p:cNvSpPr>
            <p:nvPr/>
          </p:nvSpPr>
          <p:spPr bwMode="auto">
            <a:xfrm flipV="1">
              <a:off x="532" y="1312"/>
              <a:ext cx="468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5" name="Oval 1071"/>
            <p:cNvSpPr>
              <a:spLocks noChangeArrowheads="1"/>
            </p:cNvSpPr>
            <p:nvPr/>
          </p:nvSpPr>
          <p:spPr bwMode="auto">
            <a:xfrm>
              <a:off x="1000" y="1436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6" name="Oval 1072"/>
            <p:cNvSpPr>
              <a:spLocks noChangeArrowheads="1"/>
            </p:cNvSpPr>
            <p:nvPr/>
          </p:nvSpPr>
          <p:spPr bwMode="auto">
            <a:xfrm>
              <a:off x="1000" y="1296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4497" name="Oval 1073"/>
            <p:cNvSpPr>
              <a:spLocks noChangeArrowheads="1"/>
            </p:cNvSpPr>
            <p:nvPr/>
          </p:nvSpPr>
          <p:spPr bwMode="auto">
            <a:xfrm>
              <a:off x="0" y="1041"/>
              <a:ext cx="28" cy="2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4498" name="Rectangle 1074"/>
          <p:cNvSpPr>
            <a:spLocks noChangeArrowheads="1"/>
          </p:cNvSpPr>
          <p:nvPr/>
        </p:nvSpPr>
        <p:spPr bwMode="auto">
          <a:xfrm>
            <a:off x="0" y="12954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Altro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metodo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risolvere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proposto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99" name="Rectangle 1075"/>
          <p:cNvSpPr>
            <a:spLocks noChangeArrowheads="1"/>
          </p:cNvSpPr>
          <p:nvPr/>
        </p:nvSpPr>
        <p:spPr bwMode="auto">
          <a:xfrm>
            <a:off x="0" y="4953000"/>
            <a:ext cx="4251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err="1" smtClean="0">
                <a:latin typeface="Times New Roman" pitchFamily="18" charset="0"/>
              </a:rPr>
              <a:t>Denominatore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= 52x51 = 2652  -- </a:t>
            </a:r>
            <a:r>
              <a:rPr lang="en-US" sz="2000" dirty="0" err="1" smtClean="0">
                <a:latin typeface="Times New Roman" pitchFamily="18" charset="0"/>
              </a:rPr>
              <a:t>cioè</a:t>
            </a:r>
            <a:endParaRPr lang="en-US" sz="2000" dirty="0">
              <a:latin typeface="Times New Roman" pitchFamily="18" charset="0"/>
            </a:endParaRPr>
          </a:p>
        </p:txBody>
      </p:sp>
      <p:graphicFrame>
        <p:nvGraphicFramePr>
          <p:cNvPr id="104500" name="Object 1076"/>
          <p:cNvGraphicFramePr>
            <a:graphicFrameLocks noChangeAspect="1"/>
          </p:cNvGraphicFramePr>
          <p:nvPr/>
        </p:nvGraphicFramePr>
        <p:xfrm>
          <a:off x="390525" y="5978525"/>
          <a:ext cx="3162300" cy="909638"/>
        </p:xfrm>
        <a:graphic>
          <a:graphicData uri="http://schemas.openxmlformats.org/presentationml/2006/ole">
            <p:oleObj spid="_x0000_s229379" name="Equazione" r:id="rId4" imgW="1358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  <p:bldP spid="104453" grpId="0" autoUpdateAnimBg="0"/>
      <p:bldP spid="104498" grpId="0" autoUpdateAnimBg="0"/>
      <p:bldP spid="104499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1027"/>
          <p:cNvSpPr>
            <a:spLocks noChangeArrowheads="1"/>
          </p:cNvSpPr>
          <p:nvPr/>
        </p:nvSpPr>
        <p:spPr bwMode="auto">
          <a:xfrm>
            <a:off x="228600" y="1981200"/>
            <a:ext cx="89154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è 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probabilità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avere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due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teste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lanciando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due volte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moneta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000" dirty="0" smtClean="0">
                <a:latin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</a:endParaRP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533400" y="4267200"/>
            <a:ext cx="3907971" cy="1560364"/>
            <a:chOff x="2330" y="4546"/>
            <a:chExt cx="3590" cy="2217"/>
          </a:xfrm>
        </p:grpSpPr>
        <p:sp>
          <p:nvSpPr>
            <p:cNvPr id="70661" name="Line 1029"/>
            <p:cNvSpPr>
              <a:spLocks noChangeShapeType="1"/>
            </p:cNvSpPr>
            <p:nvPr/>
          </p:nvSpPr>
          <p:spPr bwMode="auto">
            <a:xfrm>
              <a:off x="4380" y="5763"/>
              <a:ext cx="1520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2330" y="4546"/>
              <a:ext cx="3590" cy="2217"/>
              <a:chOff x="2330" y="4546"/>
              <a:chExt cx="3590" cy="2217"/>
            </a:xfrm>
          </p:grpSpPr>
          <p:sp>
            <p:nvSpPr>
              <p:cNvPr id="70664" name="Line 1032"/>
              <p:cNvSpPr>
                <a:spLocks noChangeShapeType="1"/>
              </p:cNvSpPr>
              <p:nvPr/>
            </p:nvSpPr>
            <p:spPr bwMode="auto">
              <a:xfrm flipV="1">
                <a:off x="2330" y="5743"/>
                <a:ext cx="2080" cy="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0665" name="Line 1033"/>
              <p:cNvSpPr>
                <a:spLocks noChangeShapeType="1"/>
              </p:cNvSpPr>
              <p:nvPr/>
            </p:nvSpPr>
            <p:spPr bwMode="auto">
              <a:xfrm>
                <a:off x="2370" y="6083"/>
                <a:ext cx="2050" cy="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0666" name="Line 1034"/>
              <p:cNvSpPr>
                <a:spLocks noChangeShapeType="1"/>
              </p:cNvSpPr>
              <p:nvPr/>
            </p:nvSpPr>
            <p:spPr bwMode="auto">
              <a:xfrm flipV="1">
                <a:off x="4410" y="5223"/>
                <a:ext cx="1480" cy="5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0667" name="Line 1035"/>
              <p:cNvSpPr>
                <a:spLocks noChangeShapeType="1"/>
              </p:cNvSpPr>
              <p:nvPr/>
            </p:nvSpPr>
            <p:spPr bwMode="auto">
              <a:xfrm flipV="1">
                <a:off x="4400" y="6233"/>
                <a:ext cx="149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0668" name="Line 1036"/>
              <p:cNvSpPr>
                <a:spLocks noChangeShapeType="1"/>
              </p:cNvSpPr>
              <p:nvPr/>
            </p:nvSpPr>
            <p:spPr bwMode="auto">
              <a:xfrm>
                <a:off x="4420" y="6323"/>
                <a:ext cx="1500" cy="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0669" name="Text Box 1037"/>
              <p:cNvSpPr txBox="1">
                <a:spLocks noChangeArrowheads="1"/>
              </p:cNvSpPr>
              <p:nvPr/>
            </p:nvSpPr>
            <p:spPr bwMode="auto">
              <a:xfrm>
                <a:off x="3060" y="5533"/>
                <a:ext cx="131" cy="6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200" dirty="0" smtClean="0">
                    <a:solidFill>
                      <a:schemeClr val="folHlink"/>
                    </a:solidFill>
                    <a:latin typeface="Times New Roman" pitchFamily="18" charset="0"/>
                  </a:rPr>
                  <a:t>T</a:t>
                </a:r>
                <a:endParaRPr lang="en-US" sz="1200" dirty="0">
                  <a:solidFill>
                    <a:schemeClr val="folHlin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670" name="Text Box 1038"/>
              <p:cNvSpPr txBox="1">
                <a:spLocks noChangeArrowheads="1"/>
              </p:cNvSpPr>
              <p:nvPr/>
            </p:nvSpPr>
            <p:spPr bwMode="auto">
              <a:xfrm flipH="1">
                <a:off x="2998" y="6273"/>
                <a:ext cx="42" cy="1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200" dirty="0" smtClean="0">
                    <a:solidFill>
                      <a:schemeClr val="folHlink"/>
                    </a:solidFill>
                    <a:latin typeface="Times New Roman" pitchFamily="18" charset="0"/>
                  </a:rPr>
                  <a:t>C</a:t>
                </a:r>
                <a:endParaRPr lang="en-US" sz="1200" dirty="0">
                  <a:solidFill>
                    <a:schemeClr val="folHlin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674" name="Text Box 1042"/>
              <p:cNvSpPr txBox="1">
                <a:spLocks noChangeArrowheads="1"/>
              </p:cNvSpPr>
              <p:nvPr/>
            </p:nvSpPr>
            <p:spPr bwMode="auto">
              <a:xfrm>
                <a:off x="2450" y="4546"/>
                <a:ext cx="1430" cy="7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dirty="0" err="1" smtClean="0">
                    <a:solidFill>
                      <a:schemeClr val="folHlink"/>
                    </a:solidFill>
                    <a:latin typeface="Times New Roman" pitchFamily="18" charset="0"/>
                  </a:rPr>
                  <a:t>Lancio</a:t>
                </a:r>
                <a:r>
                  <a:rPr lang="en-US" sz="1200" dirty="0" smtClean="0">
                    <a:solidFill>
                      <a:schemeClr val="folHlink"/>
                    </a:solidFill>
                    <a:latin typeface="Times New Roman" pitchFamily="18" charset="0"/>
                  </a:rPr>
                  <a:t> 1 : due </a:t>
                </a:r>
                <a:r>
                  <a:rPr lang="en-US" sz="1200" dirty="0" err="1" smtClean="0">
                    <a:solidFill>
                      <a:schemeClr val="folHlink"/>
                    </a:solidFill>
                    <a:latin typeface="Times New Roman" pitchFamily="18" charset="0"/>
                  </a:rPr>
                  <a:t>possibilità</a:t>
                </a:r>
                <a:endParaRPr lang="en-US" sz="1200" dirty="0">
                  <a:solidFill>
                    <a:schemeClr val="folHlin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675" name="Text Box 1043"/>
              <p:cNvSpPr txBox="1">
                <a:spLocks noChangeArrowheads="1"/>
              </p:cNvSpPr>
              <p:nvPr/>
            </p:nvSpPr>
            <p:spPr bwMode="auto">
              <a:xfrm>
                <a:off x="4400" y="4546"/>
                <a:ext cx="1390" cy="6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dirty="0" err="1" smtClean="0">
                    <a:solidFill>
                      <a:schemeClr val="folHlink"/>
                    </a:solidFill>
                    <a:latin typeface="Times New Roman" pitchFamily="18" charset="0"/>
                  </a:rPr>
                  <a:t>Lancio</a:t>
                </a:r>
                <a:r>
                  <a:rPr lang="en-US" sz="1200" dirty="0" smtClean="0">
                    <a:solidFill>
                      <a:schemeClr val="folHlink"/>
                    </a:solidFill>
                    <a:latin typeface="Times New Roman" pitchFamily="18" charset="0"/>
                  </a:rPr>
                  <a:t> 2: due </a:t>
                </a:r>
                <a:r>
                  <a:rPr lang="en-US" sz="1200" dirty="0" err="1" smtClean="0">
                    <a:solidFill>
                      <a:schemeClr val="folHlink"/>
                    </a:solidFill>
                    <a:latin typeface="Times New Roman" pitchFamily="18" charset="0"/>
                  </a:rPr>
                  <a:t>possibilità</a:t>
                </a:r>
                <a:endParaRPr lang="en-US" sz="1200" dirty="0">
                  <a:solidFill>
                    <a:schemeClr val="folHlink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0678" name="Rectangle 1046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8458200" cy="1143000"/>
          </a:xfrm>
        </p:spPr>
        <p:txBody>
          <a:bodyPr/>
          <a:lstStyle/>
          <a:p>
            <a:r>
              <a:rPr lang="en-US" dirty="0" err="1" smtClean="0"/>
              <a:t>Permutazioni</a:t>
            </a:r>
            <a:r>
              <a:rPr lang="en-US" dirty="0" smtClean="0"/>
              <a:t> con </a:t>
            </a:r>
            <a:r>
              <a:rPr lang="en-US" dirty="0" err="1" smtClean="0"/>
              <a:t>ripetizioni</a:t>
            </a:r>
            <a:endParaRPr lang="en-US" dirty="0"/>
          </a:p>
        </p:txBody>
      </p:sp>
      <p:graphicFrame>
        <p:nvGraphicFramePr>
          <p:cNvPr id="70682" name="Object 1050"/>
          <p:cNvGraphicFramePr>
            <a:graphicFrameLocks noChangeAspect="1"/>
          </p:cNvGraphicFramePr>
          <p:nvPr/>
        </p:nvGraphicFramePr>
        <p:xfrm>
          <a:off x="4459288" y="5905500"/>
          <a:ext cx="3781425" cy="966788"/>
        </p:xfrm>
        <a:graphic>
          <a:graphicData uri="http://schemas.openxmlformats.org/presentationml/2006/ole">
            <p:oleObj spid="_x0000_s230402" name="Equazione" r:id="rId3" imgW="1625400" imgH="419040" progId="Equation.3">
              <p:embed/>
            </p:oleObj>
          </a:graphicData>
        </a:graphic>
      </p:graphicFrame>
      <p:sp>
        <p:nvSpPr>
          <p:cNvPr id="29" name="Text Box 1042"/>
          <p:cNvSpPr txBox="1">
            <a:spLocks noChangeArrowheads="1"/>
          </p:cNvSpPr>
          <p:nvPr/>
        </p:nvSpPr>
        <p:spPr bwMode="auto">
          <a:xfrm>
            <a:off x="5108712" y="4472609"/>
            <a:ext cx="1411358" cy="51683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dirty="0" smtClean="0">
                <a:solidFill>
                  <a:schemeClr val="folHlink"/>
                </a:solidFill>
                <a:latin typeface="Times New Roman" pitchFamily="18" charset="0"/>
              </a:rPr>
              <a:t>T  </a:t>
            </a:r>
            <a:r>
              <a:rPr lang="en-US" sz="1200" dirty="0" err="1" smtClean="0">
                <a:solidFill>
                  <a:schemeClr val="folHlink"/>
                </a:solidFill>
                <a:latin typeface="Times New Roman" pitchFamily="18" charset="0"/>
              </a:rPr>
              <a:t>T</a:t>
            </a:r>
            <a:r>
              <a:rPr lang="en-US" sz="1200" dirty="0" smtClean="0">
                <a:solidFill>
                  <a:schemeClr val="folHlink"/>
                </a:solidFill>
                <a:latin typeface="Times New Roman" pitchFamily="18" charset="0"/>
              </a:rPr>
              <a:t> :</a:t>
            </a:r>
            <a:endParaRPr lang="en-US" sz="12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" y="1981200"/>
            <a:ext cx="69028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  <a:cs typeface="Times New Roman" pitchFamily="18" charset="0"/>
              </a:rPr>
              <a:t>Probabilità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avere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tre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teste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tre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lanci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?</a:t>
            </a:r>
            <a:endParaRPr lang="en-US" sz="2800" dirty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-55563" y="5778500"/>
          <a:ext cx="4987926" cy="849313"/>
        </p:xfrm>
        <a:graphic>
          <a:graphicData uri="http://schemas.openxmlformats.org/presentationml/2006/ole">
            <p:oleObj spid="_x0000_s231426" name="Equazione" r:id="rId3" imgW="2463480" imgH="419040" progId="Equation.3">
              <p:embed/>
            </p:oleObj>
          </a:graphicData>
        </a:graphic>
      </p:graphicFrame>
      <p:sp>
        <p:nvSpPr>
          <p:cNvPr id="19466" name="Rectangle 10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8374063" cy="1143000"/>
          </a:xfrm>
          <a:noFill/>
          <a:ln/>
        </p:spPr>
        <p:txBody>
          <a:bodyPr/>
          <a:lstStyle/>
          <a:p>
            <a:r>
              <a:rPr lang="en-US" dirty="0" err="1" smtClean="0"/>
              <a:t>Permutazioni</a:t>
            </a:r>
            <a:r>
              <a:rPr lang="en-US" dirty="0" smtClean="0"/>
              <a:t> con </a:t>
            </a:r>
            <a:r>
              <a:rPr lang="en-US" dirty="0" err="1" smtClean="0"/>
              <a:t>ripetizioni</a:t>
            </a:r>
            <a:endParaRPr lang="en-US" dirty="0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1371600" y="2819400"/>
            <a:ext cx="6629400" cy="3951288"/>
            <a:chOff x="336" y="1776"/>
            <a:chExt cx="4176" cy="2489"/>
          </a:xfrm>
        </p:grpSpPr>
        <p:sp>
          <p:nvSpPr>
            <p:cNvPr id="19504" name="Text Box 48"/>
            <p:cNvSpPr txBox="1">
              <a:spLocks noChangeArrowheads="1"/>
            </p:cNvSpPr>
            <p:nvPr/>
          </p:nvSpPr>
          <p:spPr bwMode="auto">
            <a:xfrm>
              <a:off x="3792" y="1776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TTT</a:t>
              </a:r>
              <a:endParaRPr lang="en-US" dirty="0"/>
            </a:p>
          </p:txBody>
        </p:sp>
        <p:sp>
          <p:nvSpPr>
            <p:cNvPr id="19505" name="Text Box 49"/>
            <p:cNvSpPr txBox="1">
              <a:spLocks noChangeArrowheads="1"/>
            </p:cNvSpPr>
            <p:nvPr/>
          </p:nvSpPr>
          <p:spPr bwMode="auto">
            <a:xfrm>
              <a:off x="3840" y="2112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TTC</a:t>
              </a:r>
              <a:endParaRPr lang="en-US" dirty="0"/>
            </a:p>
          </p:txBody>
        </p:sp>
        <p:sp>
          <p:nvSpPr>
            <p:cNvPr id="19506" name="Text Box 50"/>
            <p:cNvSpPr txBox="1">
              <a:spLocks noChangeArrowheads="1"/>
            </p:cNvSpPr>
            <p:nvPr/>
          </p:nvSpPr>
          <p:spPr bwMode="auto">
            <a:xfrm>
              <a:off x="3840" y="2352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TCT</a:t>
              </a:r>
              <a:endParaRPr lang="en-US" dirty="0"/>
            </a:p>
          </p:txBody>
        </p:sp>
        <p:sp>
          <p:nvSpPr>
            <p:cNvPr id="19507" name="Text Box 51"/>
            <p:cNvSpPr txBox="1">
              <a:spLocks noChangeArrowheads="1"/>
            </p:cNvSpPr>
            <p:nvPr/>
          </p:nvSpPr>
          <p:spPr bwMode="auto">
            <a:xfrm>
              <a:off x="3840" y="2688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TCC</a:t>
              </a:r>
              <a:endParaRPr lang="en-US" dirty="0"/>
            </a:p>
          </p:txBody>
        </p:sp>
        <p:sp>
          <p:nvSpPr>
            <p:cNvPr id="19508" name="Text Box 52"/>
            <p:cNvSpPr txBox="1">
              <a:spLocks noChangeArrowheads="1"/>
            </p:cNvSpPr>
            <p:nvPr/>
          </p:nvSpPr>
          <p:spPr bwMode="auto">
            <a:xfrm>
              <a:off x="3840" y="3024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CTT</a:t>
              </a:r>
              <a:endParaRPr lang="en-US" dirty="0"/>
            </a:p>
          </p:txBody>
        </p:sp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>
              <a:off x="336" y="2928"/>
              <a:ext cx="360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1" name="Line 55"/>
            <p:cNvSpPr>
              <a:spLocks noChangeShapeType="1"/>
            </p:cNvSpPr>
            <p:nvPr/>
          </p:nvSpPr>
          <p:spPr bwMode="auto">
            <a:xfrm flipV="1">
              <a:off x="336" y="2016"/>
              <a:ext cx="3408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2" name="Line 56"/>
            <p:cNvSpPr>
              <a:spLocks noChangeShapeType="1"/>
            </p:cNvSpPr>
            <p:nvPr/>
          </p:nvSpPr>
          <p:spPr bwMode="auto">
            <a:xfrm>
              <a:off x="1440" y="264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4" name="Line 58"/>
            <p:cNvSpPr>
              <a:spLocks noChangeShapeType="1"/>
            </p:cNvSpPr>
            <p:nvPr/>
          </p:nvSpPr>
          <p:spPr bwMode="auto">
            <a:xfrm flipV="1">
              <a:off x="1536" y="336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6" name="Line 60"/>
            <p:cNvSpPr>
              <a:spLocks noChangeShapeType="1"/>
            </p:cNvSpPr>
            <p:nvPr/>
          </p:nvSpPr>
          <p:spPr bwMode="auto">
            <a:xfrm>
              <a:off x="2688" y="230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7" name="Line 61"/>
            <p:cNvSpPr>
              <a:spLocks noChangeShapeType="1"/>
            </p:cNvSpPr>
            <p:nvPr/>
          </p:nvSpPr>
          <p:spPr bwMode="auto">
            <a:xfrm flipV="1">
              <a:off x="2832" y="2448"/>
              <a:ext cx="96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8" name="Line 62"/>
            <p:cNvSpPr>
              <a:spLocks noChangeShapeType="1"/>
            </p:cNvSpPr>
            <p:nvPr/>
          </p:nvSpPr>
          <p:spPr bwMode="auto">
            <a:xfrm>
              <a:off x="2832" y="2640"/>
              <a:ext cx="105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19" name="Line 63"/>
            <p:cNvSpPr>
              <a:spLocks noChangeShapeType="1"/>
            </p:cNvSpPr>
            <p:nvPr/>
          </p:nvSpPr>
          <p:spPr bwMode="auto">
            <a:xfrm flipV="1">
              <a:off x="2976" y="3168"/>
              <a:ext cx="91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20" name="Line 64"/>
            <p:cNvSpPr>
              <a:spLocks noChangeShapeType="1"/>
            </p:cNvSpPr>
            <p:nvPr/>
          </p:nvSpPr>
          <p:spPr bwMode="auto">
            <a:xfrm>
              <a:off x="2928" y="3360"/>
              <a:ext cx="100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21" name="Line 65"/>
            <p:cNvSpPr>
              <a:spLocks noChangeShapeType="1"/>
            </p:cNvSpPr>
            <p:nvPr/>
          </p:nvSpPr>
          <p:spPr bwMode="auto">
            <a:xfrm flipV="1">
              <a:off x="2976" y="3792"/>
              <a:ext cx="105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9523" name="Text Box 67"/>
            <p:cNvSpPr txBox="1">
              <a:spLocks noChangeArrowheads="1"/>
            </p:cNvSpPr>
            <p:nvPr/>
          </p:nvSpPr>
          <p:spPr bwMode="auto">
            <a:xfrm>
              <a:off x="3936" y="3408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CTC</a:t>
              </a:r>
              <a:endParaRPr lang="en-US" dirty="0"/>
            </a:p>
          </p:txBody>
        </p:sp>
        <p:sp>
          <p:nvSpPr>
            <p:cNvPr id="19524" name="Text Box 68"/>
            <p:cNvSpPr txBox="1">
              <a:spLocks noChangeArrowheads="1"/>
            </p:cNvSpPr>
            <p:nvPr/>
          </p:nvSpPr>
          <p:spPr bwMode="auto">
            <a:xfrm>
              <a:off x="3984" y="3648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CCT</a:t>
              </a:r>
              <a:endParaRPr lang="en-US" dirty="0"/>
            </a:p>
          </p:txBody>
        </p:sp>
        <p:sp>
          <p:nvSpPr>
            <p:cNvPr id="19525" name="Text Box 69"/>
            <p:cNvSpPr txBox="1">
              <a:spLocks noChangeArrowheads="1"/>
            </p:cNvSpPr>
            <p:nvPr/>
          </p:nvSpPr>
          <p:spPr bwMode="auto">
            <a:xfrm>
              <a:off x="3984" y="4032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CCC</a:t>
              </a:r>
              <a:endParaRPr lang="en-US" dirty="0"/>
            </a:p>
          </p:txBody>
        </p:sp>
      </p:grpSp>
      <p:sp>
        <p:nvSpPr>
          <p:cNvPr id="19527" name="Rectangle 71"/>
          <p:cNvSpPr>
            <a:spLocks noChangeArrowheads="1"/>
          </p:cNvSpPr>
          <p:nvPr/>
        </p:nvSpPr>
        <p:spPr bwMode="auto">
          <a:xfrm>
            <a:off x="6781800" y="2743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52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Object 1026"/>
          <p:cNvGraphicFramePr>
            <a:graphicFrameLocks noChangeAspect="1"/>
          </p:cNvGraphicFramePr>
          <p:nvPr/>
        </p:nvGraphicFramePr>
        <p:xfrm>
          <a:off x="2557463" y="3475038"/>
          <a:ext cx="4791075" cy="923925"/>
        </p:xfrm>
        <a:graphic>
          <a:graphicData uri="http://schemas.openxmlformats.org/presentationml/2006/ole">
            <p:oleObj spid="_x0000_s232450" name="Equazione" r:id="rId3" imgW="2057400" imgH="393480" progId="Equation.3">
              <p:embed/>
            </p:oleObj>
          </a:graphicData>
        </a:graphic>
      </p:graphicFrame>
      <p:sp>
        <p:nvSpPr>
          <p:cNvPr id="72708" name="Rectangle 1028"/>
          <p:cNvSpPr>
            <a:spLocks noChangeArrowheads="1"/>
          </p:cNvSpPr>
          <p:nvPr/>
        </p:nvSpPr>
        <p:spPr bwMode="auto">
          <a:xfrm>
            <a:off x="304800" y="2286000"/>
            <a:ext cx="784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  <a:cs typeface="Times New Roman" pitchFamily="18" charset="0"/>
              </a:rPr>
              <a:t>Probabilità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avere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due 6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lanciando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due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dadi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non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truccati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?</a:t>
            </a:r>
            <a:endParaRPr lang="en-US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72709" name="Rectangle 1029"/>
          <p:cNvSpPr>
            <a:spLocks noChangeArrowheads="1"/>
          </p:cNvSpPr>
          <p:nvPr/>
        </p:nvSpPr>
        <p:spPr bwMode="auto">
          <a:xfrm>
            <a:off x="381000" y="4724400"/>
            <a:ext cx="7165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  <a:cs typeface="Times New Roman" pitchFamily="18" charset="0"/>
              </a:rPr>
              <a:t>Qual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è la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probabilità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avere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un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3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ed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un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 </a:t>
            </a:r>
            <a:r>
              <a:rPr lang="en-US" sz="2800" dirty="0">
                <a:latin typeface="Arial" charset="0"/>
                <a:cs typeface="Times New Roman" pitchFamily="18" charset="0"/>
              </a:rPr>
              <a:t>6?</a:t>
            </a:r>
          </a:p>
        </p:txBody>
      </p:sp>
      <p:graphicFrame>
        <p:nvGraphicFramePr>
          <p:cNvPr id="72711" name="Object 1031"/>
          <p:cNvGraphicFramePr>
            <a:graphicFrameLocks noChangeAspect="1"/>
          </p:cNvGraphicFramePr>
          <p:nvPr/>
        </p:nvGraphicFramePr>
        <p:xfrm>
          <a:off x="3005138" y="5688013"/>
          <a:ext cx="4430712" cy="836612"/>
        </p:xfrm>
        <a:graphic>
          <a:graphicData uri="http://schemas.openxmlformats.org/presentationml/2006/ole">
            <p:oleObj spid="_x0000_s232451" name="Equazione" r:id="rId4" imgW="2108160" imgH="393480" progId="Equation.3">
              <p:embed/>
            </p:oleObj>
          </a:graphicData>
        </a:graphic>
      </p:graphicFrame>
      <p:sp>
        <p:nvSpPr>
          <p:cNvPr id="72712" name="Rectangle 103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8374063" cy="1143000"/>
          </a:xfrm>
          <a:noFill/>
          <a:ln/>
        </p:spPr>
        <p:txBody>
          <a:bodyPr/>
          <a:lstStyle/>
          <a:p>
            <a:r>
              <a:rPr lang="en-US" dirty="0" err="1" smtClean="0"/>
              <a:t>Permutazioni</a:t>
            </a:r>
            <a:r>
              <a:rPr lang="en-US" dirty="0" smtClean="0"/>
              <a:t> con </a:t>
            </a:r>
            <a:r>
              <a:rPr lang="en-US" dirty="0" err="1" smtClean="0"/>
              <a:t>ripetizioni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utoUpdateAnimBg="0"/>
      <p:bldP spid="7270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793038" cy="990600"/>
          </a:xfrm>
        </p:spPr>
        <p:txBody>
          <a:bodyPr/>
          <a:lstStyle/>
          <a:p>
            <a:r>
              <a:rPr lang="en-US" dirty="0" err="1" smtClean="0"/>
              <a:t>Permutazioni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ripetizioni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686800" cy="4456113"/>
          </a:xfrm>
        </p:spPr>
        <p:txBody>
          <a:bodyPr/>
          <a:lstStyle/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>
                <a:latin typeface="Times New Roman"/>
                <a:cs typeface="Times New Roman" pitchFamily="18" charset="0"/>
              </a:rPr>
              <a:t> 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Anagrammi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una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parola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formata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cinque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lettere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tutte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diverse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/>
                <a:cs typeface="Times New Roman" pitchFamily="18" charset="0"/>
              </a:rPr>
              <a:t>loro</a:t>
            </a:r>
            <a:r>
              <a:rPr lang="en-US" sz="2400" dirty="0" smtClean="0">
                <a:latin typeface="Times New Roman"/>
                <a:cs typeface="Times New Roman" pitchFamily="18" charset="0"/>
              </a:rPr>
              <a:t>)</a:t>
            </a:r>
            <a:r>
              <a:rPr lang="en-US" sz="2400" u="sng" dirty="0" smtClean="0">
                <a:cs typeface="Times New Roman" pitchFamily="18" charset="0"/>
              </a:rPr>
              <a:t>:</a:t>
            </a:r>
            <a:endParaRPr lang="en-US" sz="2400" u="sng" dirty="0">
              <a:cs typeface="Times New Roman" pitchFamily="18" charset="0"/>
            </a:endParaRP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A B C D E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A B C E D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A B D C E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A B D E C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A B E C D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A B E D C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320675" indent="-320675" defTabSz="852488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8763000" cy="990600"/>
          </a:xfrm>
        </p:spPr>
        <p:txBody>
          <a:bodyPr/>
          <a:lstStyle/>
          <a:p>
            <a:r>
              <a:rPr lang="en-US" dirty="0" err="1" smtClean="0"/>
              <a:t>Permutazione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ripetizioni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1828800"/>
            <a:ext cx="7086600" cy="2819400"/>
            <a:chOff x="1860" y="8128"/>
            <a:chExt cx="5390" cy="3172"/>
          </a:xfrm>
        </p:grpSpPr>
        <p:sp>
          <p:nvSpPr>
            <p:cNvPr id="22532" name="Oval 4"/>
            <p:cNvSpPr>
              <a:spLocks noChangeArrowheads="1"/>
            </p:cNvSpPr>
            <p:nvPr/>
          </p:nvSpPr>
          <p:spPr bwMode="auto">
            <a:xfrm>
              <a:off x="2800" y="10523"/>
              <a:ext cx="71" cy="7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3965" y="9970"/>
              <a:ext cx="130" cy="2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sz="1400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2840" y="10590"/>
              <a:ext cx="92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2830" y="10580"/>
              <a:ext cx="8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860" y="8128"/>
              <a:ext cx="5390" cy="3142"/>
              <a:chOff x="1860" y="8128"/>
              <a:chExt cx="5390" cy="3142"/>
            </a:xfrm>
          </p:grpSpPr>
          <p:sp>
            <p:nvSpPr>
              <p:cNvPr id="22537" name="Line 9"/>
              <p:cNvSpPr>
                <a:spLocks noChangeShapeType="1"/>
              </p:cNvSpPr>
              <p:nvPr/>
            </p:nvSpPr>
            <p:spPr bwMode="auto">
              <a:xfrm flipV="1">
                <a:off x="1940" y="9008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38" name="Line 10"/>
              <p:cNvSpPr>
                <a:spLocks noChangeShapeType="1"/>
              </p:cNvSpPr>
              <p:nvPr/>
            </p:nvSpPr>
            <p:spPr bwMode="auto">
              <a:xfrm flipV="1">
                <a:off x="1890" y="9750"/>
                <a:ext cx="970" cy="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39" name="Line 11"/>
              <p:cNvSpPr>
                <a:spLocks noChangeShapeType="1"/>
              </p:cNvSpPr>
              <p:nvPr/>
            </p:nvSpPr>
            <p:spPr bwMode="auto">
              <a:xfrm>
                <a:off x="1910" y="9820"/>
                <a:ext cx="920" cy="3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40" name="Line 12"/>
              <p:cNvSpPr>
                <a:spLocks noChangeShapeType="1"/>
              </p:cNvSpPr>
              <p:nvPr/>
            </p:nvSpPr>
            <p:spPr bwMode="auto">
              <a:xfrm>
                <a:off x="1900" y="9810"/>
                <a:ext cx="86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41" name="Line 13"/>
              <p:cNvSpPr>
                <a:spLocks noChangeShapeType="1"/>
              </p:cNvSpPr>
              <p:nvPr/>
            </p:nvSpPr>
            <p:spPr bwMode="auto">
              <a:xfrm flipV="1">
                <a:off x="1900" y="9420"/>
                <a:ext cx="90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42" name="Text Box 14"/>
              <p:cNvSpPr txBox="1">
                <a:spLocks noChangeArrowheads="1"/>
              </p:cNvSpPr>
              <p:nvPr/>
            </p:nvSpPr>
            <p:spPr bwMode="auto">
              <a:xfrm>
                <a:off x="2420" y="947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22543" name="Text Box 15"/>
              <p:cNvSpPr txBox="1">
                <a:spLocks noChangeArrowheads="1"/>
              </p:cNvSpPr>
              <p:nvPr/>
            </p:nvSpPr>
            <p:spPr bwMode="auto">
              <a:xfrm>
                <a:off x="2400" y="921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2544" name="Text Box 16"/>
              <p:cNvSpPr txBox="1">
                <a:spLocks noChangeArrowheads="1"/>
              </p:cNvSpPr>
              <p:nvPr/>
            </p:nvSpPr>
            <p:spPr bwMode="auto">
              <a:xfrm>
                <a:off x="2555" y="970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22545" name="Text Box 17"/>
              <p:cNvSpPr txBox="1">
                <a:spLocks noChangeArrowheads="1"/>
              </p:cNvSpPr>
              <p:nvPr/>
            </p:nvSpPr>
            <p:spPr bwMode="auto">
              <a:xfrm>
                <a:off x="2505" y="999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22546" name="Text Box 18"/>
              <p:cNvSpPr txBox="1">
                <a:spLocks noChangeArrowheads="1"/>
              </p:cNvSpPr>
              <p:nvPr/>
            </p:nvSpPr>
            <p:spPr bwMode="auto">
              <a:xfrm>
                <a:off x="2495" y="1030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E</a:t>
                </a:r>
              </a:p>
            </p:txBody>
          </p:sp>
          <p:sp>
            <p:nvSpPr>
              <p:cNvPr id="22547" name="Oval 19"/>
              <p:cNvSpPr>
                <a:spLocks noChangeArrowheads="1"/>
              </p:cNvSpPr>
              <p:nvPr/>
            </p:nvSpPr>
            <p:spPr bwMode="auto">
              <a:xfrm>
                <a:off x="2880" y="9713"/>
                <a:ext cx="71" cy="7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48" name="Line 20"/>
              <p:cNvSpPr>
                <a:spLocks noChangeShapeType="1"/>
              </p:cNvSpPr>
              <p:nvPr/>
            </p:nvSpPr>
            <p:spPr bwMode="auto">
              <a:xfrm flipV="1">
                <a:off x="2970" y="9550"/>
                <a:ext cx="100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49" name="Line 21"/>
              <p:cNvSpPr>
                <a:spLocks noChangeShapeType="1"/>
              </p:cNvSpPr>
              <p:nvPr/>
            </p:nvSpPr>
            <p:spPr bwMode="auto">
              <a:xfrm>
                <a:off x="2990" y="9780"/>
                <a:ext cx="1020" cy="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50" name="Line 22"/>
              <p:cNvSpPr>
                <a:spLocks noChangeShapeType="1"/>
              </p:cNvSpPr>
              <p:nvPr/>
            </p:nvSpPr>
            <p:spPr bwMode="auto">
              <a:xfrm>
                <a:off x="2980" y="9770"/>
                <a:ext cx="1090" cy="3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51" name="Line 23"/>
              <p:cNvSpPr>
                <a:spLocks noChangeShapeType="1"/>
              </p:cNvSpPr>
              <p:nvPr/>
            </p:nvSpPr>
            <p:spPr bwMode="auto">
              <a:xfrm flipV="1">
                <a:off x="2980" y="9230"/>
                <a:ext cx="900" cy="5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3450" y="935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2553" name="Text Box 25"/>
              <p:cNvSpPr txBox="1">
                <a:spLocks noChangeArrowheads="1"/>
              </p:cNvSpPr>
              <p:nvPr/>
            </p:nvSpPr>
            <p:spPr bwMode="auto">
              <a:xfrm>
                <a:off x="3615" y="958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22554" name="Text Box 26"/>
              <p:cNvSpPr txBox="1">
                <a:spLocks noChangeArrowheads="1"/>
              </p:cNvSpPr>
              <p:nvPr/>
            </p:nvSpPr>
            <p:spPr bwMode="auto">
              <a:xfrm>
                <a:off x="3755" y="979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22555" name="Line 27"/>
              <p:cNvSpPr>
                <a:spLocks noChangeShapeType="1"/>
              </p:cNvSpPr>
              <p:nvPr/>
            </p:nvSpPr>
            <p:spPr bwMode="auto">
              <a:xfrm flipV="1">
                <a:off x="2820" y="10520"/>
                <a:ext cx="970" cy="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56" name="Line 28"/>
              <p:cNvSpPr>
                <a:spLocks noChangeShapeType="1"/>
              </p:cNvSpPr>
              <p:nvPr/>
            </p:nvSpPr>
            <p:spPr bwMode="auto">
              <a:xfrm flipV="1">
                <a:off x="2830" y="10340"/>
                <a:ext cx="104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2557" name="Text Box 29"/>
              <p:cNvSpPr txBox="1">
                <a:spLocks noChangeArrowheads="1"/>
              </p:cNvSpPr>
              <p:nvPr/>
            </p:nvSpPr>
            <p:spPr bwMode="auto">
              <a:xfrm>
                <a:off x="3350" y="1024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3485" y="1047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22559" name="Text Box 31"/>
              <p:cNvSpPr txBox="1">
                <a:spLocks noChangeArrowheads="1"/>
              </p:cNvSpPr>
              <p:nvPr/>
            </p:nvSpPr>
            <p:spPr bwMode="auto">
              <a:xfrm>
                <a:off x="3435" y="10760"/>
                <a:ext cx="200" cy="1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22560" name="Text Box 32"/>
              <p:cNvSpPr txBox="1">
                <a:spLocks noChangeArrowheads="1"/>
              </p:cNvSpPr>
              <p:nvPr/>
            </p:nvSpPr>
            <p:spPr bwMode="auto">
              <a:xfrm>
                <a:off x="3425" y="11070"/>
                <a:ext cx="130" cy="2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22561" name="Text Box 33"/>
              <p:cNvSpPr txBox="1">
                <a:spLocks noChangeArrowheads="1"/>
              </p:cNvSpPr>
              <p:nvPr/>
            </p:nvSpPr>
            <p:spPr bwMode="auto">
              <a:xfrm>
                <a:off x="5020" y="9630"/>
                <a:ext cx="1190" cy="7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400" dirty="0">
                    <a:latin typeface="Times New Roman" pitchFamily="18" charset="0"/>
                  </a:rPr>
                  <a:t>…….</a:t>
                </a:r>
              </a:p>
            </p:txBody>
          </p:sp>
          <p:sp>
            <p:nvSpPr>
              <p:cNvPr id="22562" name="Text Box 34"/>
              <p:cNvSpPr txBox="1">
                <a:spLocks noChangeArrowheads="1"/>
              </p:cNvSpPr>
              <p:nvPr/>
            </p:nvSpPr>
            <p:spPr bwMode="auto">
              <a:xfrm>
                <a:off x="1860" y="8138"/>
                <a:ext cx="1460" cy="6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400" u="sng" dirty="0" smtClean="0">
                    <a:latin typeface="Times New Roman" pitchFamily="18" charset="0"/>
                  </a:rPr>
                  <a:t>1 </a:t>
                </a:r>
                <a:r>
                  <a:rPr lang="en-US" sz="1400" u="sng" dirty="0" err="1" smtClean="0">
                    <a:latin typeface="Times New Roman" pitchFamily="18" charset="0"/>
                  </a:rPr>
                  <a:t>scelta</a:t>
                </a:r>
                <a:r>
                  <a:rPr lang="en-US" sz="1400" u="sng" dirty="0" smtClean="0">
                    <a:latin typeface="Times New Roman" pitchFamily="18" charset="0"/>
                  </a:rPr>
                  <a:t>:</a:t>
                </a:r>
                <a:endParaRPr lang="en-US" sz="1400" u="sng" dirty="0">
                  <a:latin typeface="Times New Roman" pitchFamily="18" charset="0"/>
                </a:endParaRPr>
              </a:p>
              <a:p>
                <a:pPr eaLnBrk="0" hangingPunct="0"/>
                <a:r>
                  <a:rPr lang="en-US" sz="1400" dirty="0">
                    <a:latin typeface="Times New Roman" pitchFamily="18" charset="0"/>
                  </a:rPr>
                  <a:t>5 possible</a:t>
                </a:r>
              </a:p>
            </p:txBody>
          </p:sp>
          <p:sp>
            <p:nvSpPr>
              <p:cNvPr id="22563" name="Text Box 35"/>
              <p:cNvSpPr txBox="1">
                <a:spLocks noChangeArrowheads="1"/>
              </p:cNvSpPr>
              <p:nvPr/>
            </p:nvSpPr>
            <p:spPr bwMode="auto">
              <a:xfrm>
                <a:off x="3310" y="8128"/>
                <a:ext cx="2090" cy="8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400" u="sng" dirty="0" smtClean="0">
                    <a:latin typeface="Times New Roman" pitchFamily="18" charset="0"/>
                  </a:rPr>
                  <a:t>2 </a:t>
                </a:r>
                <a:r>
                  <a:rPr lang="en-US" sz="1400" u="sng" dirty="0" err="1" smtClean="0">
                    <a:latin typeface="Times New Roman" pitchFamily="18" charset="0"/>
                  </a:rPr>
                  <a:t>scelta</a:t>
                </a:r>
                <a:endParaRPr lang="en-US" sz="1400" u="sng" dirty="0">
                  <a:latin typeface="Times New Roman" pitchFamily="18" charset="0"/>
                </a:endParaRPr>
              </a:p>
              <a:p>
                <a:pPr eaLnBrk="0" hangingPunct="0"/>
                <a:r>
                  <a:rPr lang="en-US" sz="1400" dirty="0" smtClean="0">
                    <a:latin typeface="Times New Roman" pitchFamily="18" charset="0"/>
                  </a:rPr>
                  <a:t>solo</a:t>
                </a:r>
                <a:r>
                  <a:rPr lang="en-US" sz="1400" dirty="0" smtClean="0">
                    <a:latin typeface="Times New Roman" pitchFamily="18" charset="0"/>
                  </a:rPr>
                  <a:t> </a:t>
                </a:r>
                <a:r>
                  <a:rPr lang="en-US" sz="1400" dirty="0">
                    <a:latin typeface="Times New Roman" pitchFamily="18" charset="0"/>
                  </a:rPr>
                  <a:t>4 </a:t>
                </a:r>
                <a:r>
                  <a:rPr lang="en-US" sz="1400" dirty="0" err="1" smtClean="0">
                    <a:latin typeface="Times New Roman" pitchFamily="18" charset="0"/>
                  </a:rPr>
                  <a:t>possibilità</a:t>
                </a:r>
                <a:endParaRPr lang="en-US" sz="1400" dirty="0">
                  <a:latin typeface="Times New Roman" pitchFamily="18" charset="0"/>
                </a:endParaRPr>
              </a:p>
            </p:txBody>
          </p:sp>
          <p:sp>
            <p:nvSpPr>
              <p:cNvPr id="22564" name="Text Box 36"/>
              <p:cNvSpPr txBox="1">
                <a:spLocks noChangeArrowheads="1"/>
              </p:cNvSpPr>
              <p:nvPr/>
            </p:nvSpPr>
            <p:spPr bwMode="auto">
              <a:xfrm>
                <a:off x="5160" y="8208"/>
                <a:ext cx="2090" cy="8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Etc….</a:t>
                </a:r>
              </a:p>
            </p:txBody>
          </p:sp>
        </p:grpSp>
      </p:grp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838200" y="49530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74551" tIns="0" rIns="0" bIns="0">
            <a:spAutoFit/>
          </a:bodyPr>
          <a:lstStyle/>
          <a:p>
            <a:pPr eaLnBrk="0" hangingPunct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Numero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permutazioni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5 x 4 x 3 x 2 x 1 = 5!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dirty="0">
              <a:latin typeface="Arial" charset="0"/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533400" y="57912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/>
              <a:t>5! </a:t>
            </a:r>
            <a:r>
              <a:rPr lang="en-US" dirty="0" err="1" smtClean="0"/>
              <a:t>Modi</a:t>
            </a:r>
            <a:r>
              <a:rPr lang="en-US" dirty="0" smtClean="0"/>
              <a:t> per</a:t>
            </a:r>
            <a:r>
              <a:rPr lang="en-US" dirty="0" smtClean="0"/>
              <a:t> </a:t>
            </a:r>
            <a:r>
              <a:rPr lang="en-US" dirty="0" err="1" smtClean="0"/>
              <a:t>formare</a:t>
            </a:r>
            <a:r>
              <a:rPr lang="en-US" dirty="0" smtClean="0"/>
              <a:t> </a:t>
            </a:r>
            <a:r>
              <a:rPr lang="en-US" dirty="0" err="1" smtClean="0"/>
              <a:t>anagrammi</a:t>
            </a:r>
            <a:r>
              <a:rPr lang="en-US" dirty="0" smtClean="0"/>
              <a:t> con 5 </a:t>
            </a:r>
            <a:r>
              <a:rPr lang="en-US" dirty="0" err="1" smtClean="0"/>
              <a:t>lettere</a:t>
            </a:r>
            <a:r>
              <a:rPr lang="en-US" dirty="0" smtClean="0"/>
              <a:t> diverse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5" grpId="0" autoUpdateAnimBg="0"/>
      <p:bldP spid="22568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793038" cy="990600"/>
          </a:xfrm>
        </p:spPr>
        <p:txBody>
          <a:bodyPr/>
          <a:lstStyle/>
          <a:p>
            <a:r>
              <a:rPr lang="en-US" dirty="0" err="1" smtClean="0"/>
              <a:t>Permutazioni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ripetizioni</a:t>
            </a:r>
            <a:endParaRPr lang="en-US" dirty="0"/>
          </a:p>
        </p:txBody>
      </p:sp>
      <p:sp>
        <p:nvSpPr>
          <p:cNvPr id="74790" name="Rectangle 38"/>
          <p:cNvSpPr>
            <a:spLocks noChangeArrowheads="1"/>
          </p:cNvSpPr>
          <p:nvPr/>
        </p:nvSpPr>
        <p:spPr bwMode="auto">
          <a:xfrm>
            <a:off x="457200" y="1981200"/>
            <a:ext cx="8001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74551" tIns="0" rIns="0" bIns="0">
            <a:spAutoFit/>
          </a:bodyPr>
          <a:lstStyle/>
          <a:p>
            <a:pPr eaLnBrk="0" hangingPunct="0"/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possono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formare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parole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lettere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diverse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pescando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cinque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lettere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lettere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rimangono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fuori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dirty="0">
              <a:latin typeface="Arial" charset="0"/>
            </a:endParaRPr>
          </a:p>
        </p:txBody>
      </p:sp>
      <p:graphicFrame>
        <p:nvGraphicFramePr>
          <p:cNvPr id="74791" name="Object 39"/>
          <p:cNvGraphicFramePr>
            <a:graphicFrameLocks noChangeAspect="1"/>
          </p:cNvGraphicFramePr>
          <p:nvPr/>
        </p:nvGraphicFramePr>
        <p:xfrm>
          <a:off x="5715000" y="4419600"/>
          <a:ext cx="2833688" cy="984250"/>
        </p:xfrm>
        <a:graphic>
          <a:graphicData uri="http://schemas.openxmlformats.org/presentationml/2006/ole">
            <p:oleObj spid="_x0000_s233474" name="Equation" r:id="rId3" imgW="1054080" imgH="368280" progId="Equation.3">
              <p:embed/>
            </p:oleObj>
          </a:graphicData>
        </a:graphic>
      </p:graphicFrame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725488" y="4419600"/>
            <a:ext cx="4183063" cy="2057400"/>
            <a:chOff x="457" y="2784"/>
            <a:chExt cx="2635" cy="1296"/>
          </a:xfrm>
        </p:grpSpPr>
        <p:grpSp>
          <p:nvGrpSpPr>
            <p:cNvPr id="4" name="Group 83"/>
            <p:cNvGrpSpPr>
              <a:grpSpLocks/>
            </p:cNvGrpSpPr>
            <p:nvPr/>
          </p:nvGrpSpPr>
          <p:grpSpPr bwMode="auto">
            <a:xfrm>
              <a:off x="457" y="2797"/>
              <a:ext cx="1826" cy="1283"/>
              <a:chOff x="457" y="2797"/>
              <a:chExt cx="1826" cy="1283"/>
            </a:xfrm>
          </p:grpSpPr>
          <p:sp>
            <p:nvSpPr>
              <p:cNvPr id="74793" name="Oval 41"/>
              <p:cNvSpPr>
                <a:spLocks noChangeArrowheads="1"/>
              </p:cNvSpPr>
              <p:nvPr/>
            </p:nvSpPr>
            <p:spPr bwMode="auto">
              <a:xfrm>
                <a:off x="1211" y="3645"/>
                <a:ext cx="58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4794" name="Text Box 42"/>
              <p:cNvSpPr txBox="1">
                <a:spLocks noChangeArrowheads="1"/>
              </p:cNvSpPr>
              <p:nvPr/>
            </p:nvSpPr>
            <p:spPr bwMode="auto">
              <a:xfrm>
                <a:off x="2175" y="3335"/>
                <a:ext cx="108" cy="1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E</a:t>
                </a:r>
              </a:p>
            </p:txBody>
          </p:sp>
          <p:sp>
            <p:nvSpPr>
              <p:cNvPr id="74795" name="Line 43"/>
              <p:cNvSpPr>
                <a:spLocks noChangeShapeType="1"/>
              </p:cNvSpPr>
              <p:nvPr/>
            </p:nvSpPr>
            <p:spPr bwMode="auto">
              <a:xfrm>
                <a:off x="1244" y="3682"/>
                <a:ext cx="762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4796" name="Line 44"/>
              <p:cNvSpPr>
                <a:spLocks noChangeShapeType="1"/>
              </p:cNvSpPr>
              <p:nvPr/>
            </p:nvSpPr>
            <p:spPr bwMode="auto">
              <a:xfrm>
                <a:off x="1235" y="3677"/>
                <a:ext cx="713" cy="4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5" name="Group 82"/>
              <p:cNvGrpSpPr>
                <a:grpSpLocks/>
              </p:cNvGrpSpPr>
              <p:nvPr/>
            </p:nvGrpSpPr>
            <p:grpSpPr bwMode="auto">
              <a:xfrm>
                <a:off x="457" y="2797"/>
                <a:ext cx="1756" cy="1266"/>
                <a:chOff x="457" y="2797"/>
                <a:chExt cx="1756" cy="1266"/>
              </a:xfrm>
            </p:grpSpPr>
            <p:sp>
              <p:nvSpPr>
                <p:cNvPr id="74798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98" y="2797"/>
                  <a:ext cx="746" cy="4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799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457" y="3212"/>
                  <a:ext cx="803" cy="2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00" name="Line 48"/>
                <p:cNvSpPr>
                  <a:spLocks noChangeShapeType="1"/>
                </p:cNvSpPr>
                <p:nvPr/>
              </p:nvSpPr>
              <p:spPr bwMode="auto">
                <a:xfrm>
                  <a:off x="473" y="3251"/>
                  <a:ext cx="762" cy="1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01" name="Line 49"/>
                <p:cNvSpPr>
                  <a:spLocks noChangeShapeType="1"/>
                </p:cNvSpPr>
                <p:nvPr/>
              </p:nvSpPr>
              <p:spPr bwMode="auto">
                <a:xfrm>
                  <a:off x="465" y="3246"/>
                  <a:ext cx="712" cy="4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02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465" y="3027"/>
                  <a:ext cx="746" cy="2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0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896" y="3055"/>
                  <a:ext cx="107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7480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879" y="2910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7480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008" y="3184"/>
                  <a:ext cx="107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7480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66" y="3346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7480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958" y="3520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E</a:t>
                  </a:r>
                </a:p>
              </p:txBody>
            </p:sp>
            <p:sp>
              <p:nvSpPr>
                <p:cNvPr id="74808" name="Oval 56"/>
                <p:cNvSpPr>
                  <a:spLocks noChangeArrowheads="1"/>
                </p:cNvSpPr>
                <p:nvPr/>
              </p:nvSpPr>
              <p:spPr bwMode="auto">
                <a:xfrm>
                  <a:off x="1277" y="3191"/>
                  <a:ext cx="59" cy="41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09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351" y="3100"/>
                  <a:ext cx="829" cy="1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10" name="Line 58"/>
                <p:cNvSpPr>
                  <a:spLocks noChangeShapeType="1"/>
                </p:cNvSpPr>
                <p:nvPr/>
              </p:nvSpPr>
              <p:spPr bwMode="auto">
                <a:xfrm>
                  <a:off x="1368" y="3229"/>
                  <a:ext cx="845" cy="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11" name="Line 59"/>
                <p:cNvSpPr>
                  <a:spLocks noChangeShapeType="1"/>
                </p:cNvSpPr>
                <p:nvPr/>
              </p:nvSpPr>
              <p:spPr bwMode="auto">
                <a:xfrm>
                  <a:off x="1360" y="3223"/>
                  <a:ext cx="800" cy="1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1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1360" y="2921"/>
                  <a:ext cx="745" cy="2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13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749" y="2988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74814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885" y="3117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74815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001" y="3234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74816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227" y="3643"/>
                  <a:ext cx="803" cy="2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17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1235" y="3542"/>
                  <a:ext cx="862" cy="1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4818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666" y="3486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74819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1778" y="3615"/>
                  <a:ext cx="107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7482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736" y="3777"/>
                  <a:ext cx="166" cy="10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74821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1728" y="3951"/>
                  <a:ext cx="108" cy="1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sz="1400">
                      <a:latin typeface="Times New Roman" pitchFamily="18" charset="0"/>
                    </a:rPr>
                    <a:t>D</a:t>
                  </a:r>
                </a:p>
              </p:txBody>
            </p:sp>
          </p:grpSp>
        </p:grpSp>
        <p:grpSp>
          <p:nvGrpSpPr>
            <p:cNvPr id="6" name="Group 84"/>
            <p:cNvGrpSpPr>
              <a:grpSpLocks/>
            </p:cNvGrpSpPr>
            <p:nvPr/>
          </p:nvGrpSpPr>
          <p:grpSpPr bwMode="auto">
            <a:xfrm>
              <a:off x="2086" y="2784"/>
              <a:ext cx="1006" cy="347"/>
              <a:chOff x="2086" y="2784"/>
              <a:chExt cx="1006" cy="347"/>
            </a:xfrm>
          </p:grpSpPr>
          <p:sp>
            <p:nvSpPr>
              <p:cNvPr id="74826" name="Text Box 74"/>
              <p:cNvSpPr txBox="1">
                <a:spLocks noChangeArrowheads="1"/>
              </p:cNvSpPr>
              <p:nvPr/>
            </p:nvSpPr>
            <p:spPr bwMode="auto">
              <a:xfrm>
                <a:off x="2984" y="3019"/>
                <a:ext cx="108" cy="1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E</a:t>
                </a:r>
              </a:p>
            </p:txBody>
          </p:sp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2086" y="2875"/>
                <a:ext cx="59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4828" name="Line 76"/>
              <p:cNvSpPr>
                <a:spLocks noChangeShapeType="1"/>
              </p:cNvSpPr>
              <p:nvPr/>
            </p:nvSpPr>
            <p:spPr bwMode="auto">
              <a:xfrm flipV="1">
                <a:off x="2160" y="2784"/>
                <a:ext cx="829" cy="1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4829" name="Line 77"/>
              <p:cNvSpPr>
                <a:spLocks noChangeShapeType="1"/>
              </p:cNvSpPr>
              <p:nvPr/>
            </p:nvSpPr>
            <p:spPr bwMode="auto">
              <a:xfrm>
                <a:off x="2177" y="2913"/>
                <a:ext cx="845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4830" name="Line 78"/>
              <p:cNvSpPr>
                <a:spLocks noChangeShapeType="1"/>
              </p:cNvSpPr>
              <p:nvPr/>
            </p:nvSpPr>
            <p:spPr bwMode="auto">
              <a:xfrm>
                <a:off x="2169" y="2907"/>
                <a:ext cx="800" cy="1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4831" name="Text Box 79"/>
              <p:cNvSpPr txBox="1">
                <a:spLocks noChangeArrowheads="1"/>
              </p:cNvSpPr>
              <p:nvPr/>
            </p:nvSpPr>
            <p:spPr bwMode="auto">
              <a:xfrm>
                <a:off x="2694" y="2801"/>
                <a:ext cx="108" cy="1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74832" name="Text Box 80"/>
              <p:cNvSpPr txBox="1">
                <a:spLocks noChangeArrowheads="1"/>
              </p:cNvSpPr>
              <p:nvPr/>
            </p:nvSpPr>
            <p:spPr bwMode="auto">
              <a:xfrm>
                <a:off x="2810" y="2918"/>
                <a:ext cx="108" cy="1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sz="1400">
                    <a:latin typeface="Times New Roman" pitchFamily="18" charset="0"/>
                  </a:rPr>
                  <a:t>D</a:t>
                </a:r>
              </a:p>
            </p:txBody>
          </p:sp>
        </p:grpSp>
      </p:grpSp>
      <p:graphicFrame>
        <p:nvGraphicFramePr>
          <p:cNvPr id="74839" name="Object 87"/>
          <p:cNvGraphicFramePr>
            <a:graphicFrameLocks noChangeAspect="1"/>
          </p:cNvGraphicFramePr>
          <p:nvPr/>
        </p:nvGraphicFramePr>
        <p:xfrm>
          <a:off x="6324600" y="5486400"/>
          <a:ext cx="1228725" cy="1085850"/>
        </p:xfrm>
        <a:graphic>
          <a:graphicData uri="http://schemas.openxmlformats.org/presentationml/2006/ole">
            <p:oleObj spid="_x0000_s233475" name="Equation" r:id="rId4" imgW="457200" imgH="406080" progId="Equation.3">
              <p:embed/>
            </p:oleObj>
          </a:graphicData>
        </a:graphic>
      </p:graphicFrame>
      <p:graphicFrame>
        <p:nvGraphicFramePr>
          <p:cNvPr id="74840" name="Object 88"/>
          <p:cNvGraphicFramePr>
            <a:graphicFrameLocks noChangeAspect="1"/>
          </p:cNvGraphicFramePr>
          <p:nvPr/>
        </p:nvGraphicFramePr>
        <p:xfrm>
          <a:off x="5562600" y="3886200"/>
          <a:ext cx="1365250" cy="439738"/>
        </p:xfrm>
        <a:graphic>
          <a:graphicData uri="http://schemas.openxmlformats.org/presentationml/2006/ole">
            <p:oleObj spid="_x0000_s233476" name="Equation" r:id="rId5" imgW="5079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9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Permutazioni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ripetizioni</a:t>
            </a:r>
            <a:endParaRPr lang="en-US" dirty="0"/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2362200" y="3124200"/>
          <a:ext cx="3733800" cy="1603375"/>
        </p:xfrm>
        <a:graphic>
          <a:graphicData uri="http://schemas.openxmlformats.org/presentationml/2006/ole">
            <p:oleObj spid="_x0000_s234498" name="Equation" r:id="rId3" imgW="939600" imgH="406080" progId="Equation.3">
              <p:embed/>
            </p:oleObj>
          </a:graphicData>
        </a:graphic>
      </p:graphicFrame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295400" y="2133600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Nota </a:t>
            </a:r>
            <a:r>
              <a:rPr lang="en-US" dirty="0" err="1" smtClean="0"/>
              <a:t>che</a:t>
            </a:r>
            <a:r>
              <a:rPr lang="en-US" dirty="0" smtClean="0"/>
              <a:t> la </a:t>
            </a:r>
            <a:r>
              <a:rPr lang="en-US" dirty="0" err="1" smtClean="0"/>
              <a:t>regola</a:t>
            </a:r>
            <a:r>
              <a:rPr lang="en-US" dirty="0" smtClean="0"/>
              <a:t> vale </a:t>
            </a:r>
            <a:r>
              <a:rPr lang="en-US" dirty="0" err="1" smtClean="0"/>
              <a:t>anche</a:t>
            </a:r>
            <a:r>
              <a:rPr lang="en-US" dirty="0" smtClean="0"/>
              <a:t> con 5 </a:t>
            </a:r>
            <a:r>
              <a:rPr lang="en-US" dirty="0" err="1" smtClean="0"/>
              <a:t>lettere</a:t>
            </a:r>
            <a:r>
              <a:rPr lang="en-US" dirty="0" smtClean="0"/>
              <a:t> in 5 </a:t>
            </a:r>
            <a:r>
              <a:rPr lang="en-US" dirty="0" err="1" smtClean="0"/>
              <a:t>posti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Combinazioni</a:t>
            </a:r>
            <a:endParaRPr lang="en-US" dirty="0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4435475" y="495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1993900" y="3287713"/>
            <a:ext cx="927100" cy="120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en-US" sz="1200">
                <a:latin typeface="Arial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>
              <a:latin typeface="Arial" charset="0"/>
            </a:endParaRPr>
          </a:p>
        </p:txBody>
      </p:sp>
      <p:sp>
        <p:nvSpPr>
          <p:cNvPr id="89188" name="Text Box 100"/>
          <p:cNvSpPr txBox="1">
            <a:spLocks noChangeArrowheads="1"/>
          </p:cNvSpPr>
          <p:nvPr/>
        </p:nvSpPr>
        <p:spPr bwMode="auto">
          <a:xfrm>
            <a:off x="1447800" y="6172200"/>
            <a:ext cx="464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in </a:t>
            </a:r>
            <a:r>
              <a:rPr lang="en-US" dirty="0" err="1" smtClean="0"/>
              <a:t>totale</a:t>
            </a:r>
            <a:r>
              <a:rPr lang="en-US" dirty="0" smtClean="0"/>
              <a:t> ?</a:t>
            </a:r>
            <a:endParaRPr lang="en-US" dirty="0"/>
          </a:p>
        </p:txBody>
      </p:sp>
      <p:grpSp>
        <p:nvGrpSpPr>
          <p:cNvPr id="2" name="Group 107"/>
          <p:cNvGrpSpPr>
            <a:grpSpLocks/>
          </p:cNvGrpSpPr>
          <p:nvPr/>
        </p:nvGrpSpPr>
        <p:grpSpPr bwMode="auto">
          <a:xfrm>
            <a:off x="304800" y="2362200"/>
            <a:ext cx="5486400" cy="914400"/>
            <a:chOff x="192" y="1488"/>
            <a:chExt cx="3456" cy="576"/>
          </a:xfrm>
        </p:grpSpPr>
        <p:sp>
          <p:nvSpPr>
            <p:cNvPr id="89173" name="Rectangle 85"/>
            <p:cNvSpPr>
              <a:spLocks noChangeArrowheads="1"/>
            </p:cNvSpPr>
            <p:nvPr/>
          </p:nvSpPr>
          <p:spPr bwMode="auto">
            <a:xfrm>
              <a:off x="576" y="1488"/>
              <a:ext cx="576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74" name="Rectangle 86"/>
            <p:cNvSpPr>
              <a:spLocks noChangeArrowheads="1"/>
            </p:cNvSpPr>
            <p:nvPr/>
          </p:nvSpPr>
          <p:spPr bwMode="auto">
            <a:xfrm>
              <a:off x="1200" y="1488"/>
              <a:ext cx="576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75" name="Rectangle 87"/>
            <p:cNvSpPr>
              <a:spLocks noChangeArrowheads="1"/>
            </p:cNvSpPr>
            <p:nvPr/>
          </p:nvSpPr>
          <p:spPr bwMode="auto">
            <a:xfrm>
              <a:off x="1824" y="1488"/>
              <a:ext cx="576" cy="57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76" name="Rectangle 88"/>
            <p:cNvSpPr>
              <a:spLocks noChangeArrowheads="1"/>
            </p:cNvSpPr>
            <p:nvPr/>
          </p:nvSpPr>
          <p:spPr bwMode="auto">
            <a:xfrm>
              <a:off x="2448" y="1488"/>
              <a:ext cx="576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77" name="Rectangle 89"/>
            <p:cNvSpPr>
              <a:spLocks noChangeArrowheads="1"/>
            </p:cNvSpPr>
            <p:nvPr/>
          </p:nvSpPr>
          <p:spPr bwMode="auto">
            <a:xfrm>
              <a:off x="3072" y="1488"/>
              <a:ext cx="576" cy="576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91" name="Text Box 103"/>
            <p:cNvSpPr txBox="1">
              <a:spLocks noChangeArrowheads="1"/>
            </p:cNvSpPr>
            <p:nvPr/>
          </p:nvSpPr>
          <p:spPr bwMode="auto">
            <a:xfrm>
              <a:off x="192" y="16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1. </a:t>
              </a:r>
            </a:p>
          </p:txBody>
        </p:sp>
      </p:grpSp>
      <p:grpSp>
        <p:nvGrpSpPr>
          <p:cNvPr id="3" name="Group 108"/>
          <p:cNvGrpSpPr>
            <a:grpSpLocks/>
          </p:cNvGrpSpPr>
          <p:nvPr/>
        </p:nvGrpSpPr>
        <p:grpSpPr bwMode="auto">
          <a:xfrm>
            <a:off x="304800" y="3581400"/>
            <a:ext cx="5486400" cy="914400"/>
            <a:chOff x="192" y="2256"/>
            <a:chExt cx="3456" cy="576"/>
          </a:xfrm>
        </p:grpSpPr>
        <p:sp>
          <p:nvSpPr>
            <p:cNvPr id="89178" name="Rectangle 90"/>
            <p:cNvSpPr>
              <a:spLocks noChangeArrowheads="1"/>
            </p:cNvSpPr>
            <p:nvPr/>
          </p:nvSpPr>
          <p:spPr bwMode="auto">
            <a:xfrm>
              <a:off x="576" y="2256"/>
              <a:ext cx="576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79" name="Rectangle 91"/>
            <p:cNvSpPr>
              <a:spLocks noChangeArrowheads="1"/>
            </p:cNvSpPr>
            <p:nvPr/>
          </p:nvSpPr>
          <p:spPr bwMode="auto">
            <a:xfrm>
              <a:off x="1200" y="2256"/>
              <a:ext cx="576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0" name="Rectangle 92"/>
            <p:cNvSpPr>
              <a:spLocks noChangeArrowheads="1"/>
            </p:cNvSpPr>
            <p:nvPr/>
          </p:nvSpPr>
          <p:spPr bwMode="auto">
            <a:xfrm>
              <a:off x="2448" y="2256"/>
              <a:ext cx="576" cy="57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1" name="Rectangle 93"/>
            <p:cNvSpPr>
              <a:spLocks noChangeArrowheads="1"/>
            </p:cNvSpPr>
            <p:nvPr/>
          </p:nvSpPr>
          <p:spPr bwMode="auto">
            <a:xfrm>
              <a:off x="1824" y="2256"/>
              <a:ext cx="576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2" name="Rectangle 94"/>
            <p:cNvSpPr>
              <a:spLocks noChangeArrowheads="1"/>
            </p:cNvSpPr>
            <p:nvPr/>
          </p:nvSpPr>
          <p:spPr bwMode="auto">
            <a:xfrm>
              <a:off x="3072" y="2256"/>
              <a:ext cx="576" cy="576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92" name="Text Box 104"/>
            <p:cNvSpPr txBox="1">
              <a:spLocks noChangeArrowheads="1"/>
            </p:cNvSpPr>
            <p:nvPr/>
          </p:nvSpPr>
          <p:spPr bwMode="auto">
            <a:xfrm>
              <a:off x="192" y="240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2. </a:t>
              </a:r>
            </a:p>
          </p:txBody>
        </p:sp>
      </p:grpSp>
      <p:grpSp>
        <p:nvGrpSpPr>
          <p:cNvPr id="4" name="Group 109"/>
          <p:cNvGrpSpPr>
            <a:grpSpLocks/>
          </p:cNvGrpSpPr>
          <p:nvPr/>
        </p:nvGrpSpPr>
        <p:grpSpPr bwMode="auto">
          <a:xfrm>
            <a:off x="304800" y="4800600"/>
            <a:ext cx="5486400" cy="914400"/>
            <a:chOff x="192" y="3024"/>
            <a:chExt cx="3456" cy="576"/>
          </a:xfrm>
        </p:grpSpPr>
        <p:sp>
          <p:nvSpPr>
            <p:cNvPr id="89183" name="Rectangle 95"/>
            <p:cNvSpPr>
              <a:spLocks noChangeArrowheads="1"/>
            </p:cNvSpPr>
            <p:nvPr/>
          </p:nvSpPr>
          <p:spPr bwMode="auto">
            <a:xfrm>
              <a:off x="576" y="3024"/>
              <a:ext cx="576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4" name="Rectangle 96"/>
            <p:cNvSpPr>
              <a:spLocks noChangeArrowheads="1"/>
            </p:cNvSpPr>
            <p:nvPr/>
          </p:nvSpPr>
          <p:spPr bwMode="auto">
            <a:xfrm>
              <a:off x="3072" y="3024"/>
              <a:ext cx="576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5" name="Rectangle 97"/>
            <p:cNvSpPr>
              <a:spLocks noChangeArrowheads="1"/>
            </p:cNvSpPr>
            <p:nvPr/>
          </p:nvSpPr>
          <p:spPr bwMode="auto">
            <a:xfrm>
              <a:off x="2448" y="3024"/>
              <a:ext cx="576" cy="57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6" name="Rectangle 98"/>
            <p:cNvSpPr>
              <a:spLocks noChangeArrowheads="1"/>
            </p:cNvSpPr>
            <p:nvPr/>
          </p:nvSpPr>
          <p:spPr bwMode="auto">
            <a:xfrm>
              <a:off x="1824" y="3024"/>
              <a:ext cx="576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87" name="Rectangle 99"/>
            <p:cNvSpPr>
              <a:spLocks noChangeArrowheads="1"/>
            </p:cNvSpPr>
            <p:nvPr/>
          </p:nvSpPr>
          <p:spPr bwMode="auto">
            <a:xfrm>
              <a:off x="1200" y="3024"/>
              <a:ext cx="576" cy="576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193" name="Text Box 105"/>
            <p:cNvSpPr txBox="1">
              <a:spLocks noChangeArrowheads="1"/>
            </p:cNvSpPr>
            <p:nvPr/>
          </p:nvSpPr>
          <p:spPr bwMode="auto">
            <a:xfrm>
              <a:off x="192" y="31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3. </a:t>
              </a:r>
            </a:p>
          </p:txBody>
        </p:sp>
      </p:grpSp>
      <p:sp>
        <p:nvSpPr>
          <p:cNvPr id="89194" name="Text Box 106"/>
          <p:cNvSpPr txBox="1">
            <a:spLocks noChangeArrowheads="1"/>
          </p:cNvSpPr>
          <p:nvPr/>
        </p:nvSpPr>
        <p:spPr bwMode="auto">
          <a:xfrm>
            <a:off x="228600" y="5867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88" grpId="0" autoUpdateAnimBg="0"/>
      <p:bldP spid="8919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839475" y="0"/>
            <a:ext cx="8304525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2882347" y="3140765"/>
          <a:ext cx="1114425" cy="390525"/>
        </p:xfrm>
        <a:graphic>
          <a:graphicData uri="http://schemas.openxmlformats.org/presentationml/2006/ole">
            <p:oleObj spid="_x0000_s81939" name="Equazione" r:id="rId3" imgW="1117115" imgH="393529" progId="Equation.3">
              <p:embed/>
            </p:oleObj>
          </a:graphicData>
        </a:graphic>
      </p:graphicFrame>
      <p:graphicFrame>
        <p:nvGraphicFramePr>
          <p:cNvPr id="81938" name="Object 18"/>
          <p:cNvGraphicFramePr>
            <a:graphicFrameLocks noChangeAspect="1"/>
          </p:cNvGraphicFramePr>
          <p:nvPr/>
        </p:nvGraphicFramePr>
        <p:xfrm>
          <a:off x="2723322" y="3769830"/>
          <a:ext cx="1600200" cy="390525"/>
        </p:xfrm>
        <a:graphic>
          <a:graphicData uri="http://schemas.openxmlformats.org/presentationml/2006/ole">
            <p:oleObj spid="_x0000_s81938" name="Equazione" r:id="rId4" imgW="1600200" imgH="393700" progId="Equation.3">
              <p:embed/>
            </p:oleObj>
          </a:graphicData>
        </a:graphic>
      </p:graphicFrame>
      <p:graphicFrame>
        <p:nvGraphicFramePr>
          <p:cNvPr id="81937" name="Object 17"/>
          <p:cNvGraphicFramePr>
            <a:graphicFrameLocks noChangeAspect="1"/>
          </p:cNvGraphicFramePr>
          <p:nvPr/>
        </p:nvGraphicFramePr>
        <p:xfrm>
          <a:off x="2902226" y="4438650"/>
          <a:ext cx="1285875" cy="180975"/>
        </p:xfrm>
        <a:graphic>
          <a:graphicData uri="http://schemas.openxmlformats.org/presentationml/2006/ole">
            <p:oleObj spid="_x0000_s81937" name="Equazione" r:id="rId5" imgW="1282144" imgH="177723" progId="Equation.3">
              <p:embed/>
            </p:oleObj>
          </a:graphicData>
        </a:graphic>
      </p:graphicFrame>
      <p:graphicFrame>
        <p:nvGraphicFramePr>
          <p:cNvPr id="81936" name="Object 16"/>
          <p:cNvGraphicFramePr>
            <a:graphicFrameLocks noChangeAspect="1"/>
          </p:cNvGraphicFramePr>
          <p:nvPr/>
        </p:nvGraphicFramePr>
        <p:xfrm>
          <a:off x="2902226" y="4957556"/>
          <a:ext cx="981075" cy="180975"/>
        </p:xfrm>
        <a:graphic>
          <a:graphicData uri="http://schemas.openxmlformats.org/presentationml/2006/ole">
            <p:oleObj spid="_x0000_s81936" name="Equazione" r:id="rId6" imgW="977476" imgH="177723" progId="Equation.3">
              <p:embed/>
            </p:oleObj>
          </a:graphicData>
        </a:graphic>
      </p:graphicFrame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2842592" y="5456583"/>
          <a:ext cx="981075" cy="180975"/>
        </p:xfrm>
        <a:graphic>
          <a:graphicData uri="http://schemas.openxmlformats.org/presentationml/2006/ole">
            <p:oleObj spid="_x0000_s81935" name="Equazione" r:id="rId7" imgW="977476" imgH="177723" progId="Equation.3">
              <p:embed/>
            </p:oleObj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2941983" y="5935732"/>
          <a:ext cx="619125" cy="180975"/>
        </p:xfrm>
        <a:graphic>
          <a:graphicData uri="http://schemas.openxmlformats.org/presentationml/2006/ole">
            <p:oleObj spid="_x0000_s81934" name="Equazione" r:id="rId8" imgW="621760" imgH="177646" progId="Equation.3">
              <p:embed/>
            </p:oleObj>
          </a:graphicData>
        </a:graphic>
      </p:graphicFrame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2683565" y="374995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2" name="Rectangle 22"/>
          <p:cNvSpPr>
            <a:spLocks noChangeArrowheads="1"/>
          </p:cNvSpPr>
          <p:nvPr/>
        </p:nvSpPr>
        <p:spPr bwMode="auto">
          <a:xfrm>
            <a:off x="0" y="1695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2743200" y="48184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4" name="Rectangle 24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5" name="Rectangle 25"/>
          <p:cNvSpPr>
            <a:spLocks noChangeArrowheads="1"/>
          </p:cNvSpPr>
          <p:nvPr/>
        </p:nvSpPr>
        <p:spPr bwMode="auto">
          <a:xfrm>
            <a:off x="2584173" y="583634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2941982" y="6223015"/>
            <a:ext cx="1550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X=20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013791" y="2206487"/>
            <a:ext cx="5367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Una soluzione proposta con il metodo tradizionale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Posto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x=Età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media amici di Enea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Combinazioni</a:t>
            </a:r>
            <a:endParaRPr lang="en-US" dirty="0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4435475" y="495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993900" y="3287713"/>
            <a:ext cx="927100" cy="120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en-US" sz="1200">
                <a:latin typeface="Arial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>
              <a:latin typeface="Arial" charset="0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914400" y="2362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905000" y="2362200"/>
            <a:ext cx="9144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2895600" y="2362200"/>
            <a:ext cx="9144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886200" y="236220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4876800" y="2362200"/>
            <a:ext cx="914400" cy="9144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914400" y="3581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1905000" y="3581400"/>
            <a:ext cx="9144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3886200" y="3581400"/>
            <a:ext cx="9144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2895600" y="358140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4876800" y="3581400"/>
            <a:ext cx="914400" cy="9144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9144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2" name="Rectangle 16"/>
          <p:cNvSpPr>
            <a:spLocks noChangeArrowheads="1"/>
          </p:cNvSpPr>
          <p:nvPr/>
        </p:nvSpPr>
        <p:spPr bwMode="auto">
          <a:xfrm>
            <a:off x="4876800" y="4800600"/>
            <a:ext cx="9144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3" name="Rectangle 17"/>
          <p:cNvSpPr>
            <a:spLocks noChangeArrowheads="1"/>
          </p:cNvSpPr>
          <p:nvPr/>
        </p:nvSpPr>
        <p:spPr bwMode="auto">
          <a:xfrm>
            <a:off x="3886200" y="4800600"/>
            <a:ext cx="9144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2895600" y="480060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5" name="Rectangle 19"/>
          <p:cNvSpPr>
            <a:spLocks noChangeArrowheads="1"/>
          </p:cNvSpPr>
          <p:nvPr/>
        </p:nvSpPr>
        <p:spPr bwMode="auto">
          <a:xfrm>
            <a:off x="1905000" y="4800600"/>
            <a:ext cx="914400" cy="9144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838200" y="6096000"/>
            <a:ext cx="807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ad </a:t>
            </a:r>
            <a:r>
              <a:rPr lang="en-US" dirty="0" err="1" smtClean="0"/>
              <a:t>esempio</a:t>
            </a:r>
            <a:r>
              <a:rPr lang="en-US" dirty="0" smtClean="0"/>
              <a:t>, in </a:t>
            </a: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modi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disporre</a:t>
            </a:r>
            <a:r>
              <a:rPr lang="en-US" dirty="0" smtClean="0"/>
              <a:t> 5 carte </a:t>
            </a:r>
            <a:r>
              <a:rPr lang="en-US" dirty="0" err="1" smtClean="0"/>
              <a:t>prelevandole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un </a:t>
            </a:r>
            <a:r>
              <a:rPr lang="en-US" dirty="0" err="1" smtClean="0"/>
              <a:t>mazzo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52?</a:t>
            </a:r>
            <a:endParaRPr lang="en-US" dirty="0"/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304800" y="259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1. 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3048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 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304800" y="5029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3. 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228600" y="5867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Combinazioni</a:t>
            </a:r>
            <a:r>
              <a:rPr lang="en-US" dirty="0" smtClean="0"/>
              <a:t>… la </a:t>
            </a:r>
            <a:r>
              <a:rPr lang="en-US" dirty="0" err="1" smtClean="0"/>
              <a:t>prossima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4435475" y="495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993900" y="3287713"/>
            <a:ext cx="927100" cy="120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en-US" sz="1200">
                <a:latin typeface="Arial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>
              <a:latin typeface="Arial" charset="0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914400" y="2362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905000" y="2362200"/>
            <a:ext cx="9144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2895600" y="2362200"/>
            <a:ext cx="9144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886200" y="236220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4876800" y="2362200"/>
            <a:ext cx="914400" cy="9144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914400" y="3581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1905000" y="3581400"/>
            <a:ext cx="9144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3886200" y="3581400"/>
            <a:ext cx="9144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2895600" y="358140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4876800" y="3581400"/>
            <a:ext cx="914400" cy="9144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9144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2" name="Rectangle 16"/>
          <p:cNvSpPr>
            <a:spLocks noChangeArrowheads="1"/>
          </p:cNvSpPr>
          <p:nvPr/>
        </p:nvSpPr>
        <p:spPr bwMode="auto">
          <a:xfrm>
            <a:off x="4876800" y="4800600"/>
            <a:ext cx="9144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3" name="Rectangle 17"/>
          <p:cNvSpPr>
            <a:spLocks noChangeArrowheads="1"/>
          </p:cNvSpPr>
          <p:nvPr/>
        </p:nvSpPr>
        <p:spPr bwMode="auto">
          <a:xfrm>
            <a:off x="3886200" y="4800600"/>
            <a:ext cx="9144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2895600" y="480060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5" name="Rectangle 19"/>
          <p:cNvSpPr>
            <a:spLocks noChangeArrowheads="1"/>
          </p:cNvSpPr>
          <p:nvPr/>
        </p:nvSpPr>
        <p:spPr bwMode="auto">
          <a:xfrm>
            <a:off x="1905000" y="4800600"/>
            <a:ext cx="914400" cy="9144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304800" y="259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1. 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3048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 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304800" y="5029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3. 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228600" y="5867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1"/>
            <a:ext cx="8264769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1073426" y="1828801"/>
            <a:ext cx="72754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2800" b="1" kern="0" dirty="0" smtClean="0">
                <a:solidFill>
                  <a:srgbClr val="FF0000"/>
                </a:solidFill>
              </a:rPr>
              <a:t>Proposta di soluzione con metodo a barre</a:t>
            </a:r>
            <a:endParaRPr lang="en-US" sz="2800" kern="0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/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rgbClr val="C00000"/>
                </a:solidFill>
              </a:rPr>
              <a:t> E’ una proposta …. Probabilmente migliorabile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rgbClr val="C00000"/>
                </a:solidFill>
              </a:rPr>
              <a:t> Il metodo a barre si presta benissimo anche per essere “adattato” alla situazione 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16200000">
            <a:off x="2594269" y="526007"/>
            <a:ext cx="225082" cy="339031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6425927" y="4657069"/>
            <a:ext cx="345577" cy="930811"/>
          </a:xfrm>
          <a:prstGeom prst="rightBrace">
            <a:avLst>
              <a:gd name="adj1" fmla="val 8333"/>
              <a:gd name="adj2" fmla="val 4126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41477" y="3783292"/>
            <a:ext cx="26025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y" pitchFamily="66" charset="0"/>
              </a:rPr>
              <a:t>Età</a:t>
            </a:r>
            <a:r>
              <a:rPr lang="en-US" sz="1600" dirty="0" smtClean="0">
                <a:latin typeface="Andy" pitchFamily="66" charset="0"/>
              </a:rPr>
              <a:t> media </a:t>
            </a:r>
            <a:r>
              <a:rPr lang="en-US" sz="1600" dirty="0" err="1" smtClean="0">
                <a:latin typeface="Andy" pitchFamily="66" charset="0"/>
              </a:rPr>
              <a:t>amici</a:t>
            </a:r>
            <a:r>
              <a:rPr lang="en-US" sz="1600" dirty="0" smtClean="0">
                <a:latin typeface="Andy" pitchFamily="66" charset="0"/>
              </a:rPr>
              <a:t> </a:t>
            </a:r>
            <a:r>
              <a:rPr lang="en-US" sz="1600" dirty="0" err="1" smtClean="0">
                <a:latin typeface="Andy" pitchFamily="66" charset="0"/>
              </a:rPr>
              <a:t>Enea</a:t>
            </a:r>
            <a:endParaRPr lang="en-US" sz="16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00800" y="5327374"/>
            <a:ext cx="7235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20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64435" y="4244009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144=16*9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7686" y="3737114"/>
            <a:ext cx="2193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84 </a:t>
            </a:r>
            <a:r>
              <a:rPr lang="en-US" sz="2800" dirty="0">
                <a:latin typeface="Andy" pitchFamily="66" charset="0"/>
              </a:rPr>
              <a:t>= </a:t>
            </a:r>
            <a:r>
              <a:rPr lang="en-US" sz="2800" dirty="0" smtClean="0">
                <a:latin typeface="Andy" pitchFamily="66" charset="0"/>
              </a:rPr>
              <a:t>14 x 6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631852" y="5697417"/>
            <a:ext cx="72167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Andy" pitchFamily="66" charset="0"/>
              </a:rPr>
              <a:t>Gli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amici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di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Enea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hanno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una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età</a:t>
            </a:r>
            <a:r>
              <a:rPr lang="en-US" sz="2800" dirty="0" smtClean="0">
                <a:latin typeface="Andy" pitchFamily="66" charset="0"/>
              </a:rPr>
              <a:t> media </a:t>
            </a:r>
            <a:r>
              <a:rPr lang="en-US" sz="2800" dirty="0" err="1" smtClean="0">
                <a:latin typeface="Andy" pitchFamily="66" charset="0"/>
              </a:rPr>
              <a:t>di</a:t>
            </a:r>
            <a:r>
              <a:rPr lang="en-US" sz="2800" dirty="0" smtClean="0">
                <a:latin typeface="Andy" pitchFamily="66" charset="0"/>
              </a:rPr>
              <a:t> 20 </a:t>
            </a:r>
            <a:r>
              <a:rPr lang="en-US" sz="2800" dirty="0" err="1" smtClean="0">
                <a:latin typeface="Andy" pitchFamily="66" charset="0"/>
              </a:rPr>
              <a:t>anni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1" y="0"/>
            <a:ext cx="9144000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8" name="Right Brace 10"/>
          <p:cNvSpPr/>
          <p:nvPr/>
        </p:nvSpPr>
        <p:spPr>
          <a:xfrm rot="16200000">
            <a:off x="5763015" y="813325"/>
            <a:ext cx="325902" cy="277602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2248689" y="1543470"/>
            <a:ext cx="1125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84</a:t>
            </a:r>
            <a:endParaRPr lang="en-US" sz="3600" dirty="0"/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>
            <a:off x="5779988" y="1490871"/>
            <a:ext cx="5611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497876" y="4801977"/>
            <a:ext cx="2257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60=144-84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31" name="Rectangle 9"/>
          <p:cNvSpPr/>
          <p:nvPr/>
        </p:nvSpPr>
        <p:spPr>
          <a:xfrm>
            <a:off x="6081931" y="4374899"/>
            <a:ext cx="972000" cy="5040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ight Brace 10"/>
          <p:cNvSpPr/>
          <p:nvPr/>
        </p:nvSpPr>
        <p:spPr>
          <a:xfrm rot="16200000" flipH="1">
            <a:off x="3717242" y="139147"/>
            <a:ext cx="954154" cy="628153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977705" y="2524539"/>
          <a:ext cx="6372663" cy="496957"/>
        </p:xfrm>
        <a:graphic>
          <a:graphicData uri="http://schemas.openxmlformats.org/drawingml/2006/table">
            <a:tbl>
              <a:tblPr/>
              <a:tblGrid>
                <a:gridCol w="565356"/>
                <a:gridCol w="565356"/>
                <a:gridCol w="416122"/>
                <a:gridCol w="536713"/>
                <a:gridCol w="743233"/>
                <a:gridCol w="565356"/>
                <a:gridCol w="993509"/>
                <a:gridCol w="993509"/>
                <a:gridCol w="993509"/>
              </a:tblGrid>
              <a:tr h="496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812446" y="3763210"/>
            <a:ext cx="1125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144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/>
      <p:bldP spid="16" grpId="0"/>
      <p:bldP spid="20" grpId="0"/>
      <p:bldP spid="21" grpId="0"/>
      <p:bldP spid="22" grpId="0"/>
      <p:bldP spid="28" grpId="0" animBg="1"/>
      <p:bldP spid="29" grpId="0"/>
      <p:bldP spid="23" grpId="0"/>
      <p:bldP spid="31" grpId="0" animBg="1"/>
      <p:bldP spid="17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638174" y="376238"/>
            <a:ext cx="6796295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 smtClean="0">
                <a:latin typeface="Andy"/>
              </a:rPr>
              <a:t>Felice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affronta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dello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Stelvio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bicicletta</a:t>
            </a:r>
            <a:r>
              <a:rPr lang="en-US" sz="2400" dirty="0" smtClean="0">
                <a:latin typeface="Andy"/>
              </a:rPr>
              <a:t> e </a:t>
            </a:r>
            <a:r>
              <a:rPr lang="en-US" sz="2400" dirty="0" err="1" smtClean="0">
                <a:latin typeface="Andy"/>
              </a:rPr>
              <a:t>mantiene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una</a:t>
            </a:r>
            <a:r>
              <a:rPr lang="en-US" sz="2400" dirty="0" smtClean="0">
                <a:latin typeface="Andy"/>
              </a:rPr>
              <a:t> media </a:t>
            </a:r>
            <a:r>
              <a:rPr lang="en-US" sz="2400" dirty="0" err="1" smtClean="0">
                <a:latin typeface="Andy"/>
              </a:rPr>
              <a:t>di</a:t>
            </a:r>
            <a:r>
              <a:rPr lang="en-US" sz="2400" dirty="0" smtClean="0">
                <a:latin typeface="Andy"/>
              </a:rPr>
              <a:t> 21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e</a:t>
            </a:r>
          </a:p>
          <a:p>
            <a:pPr eaLnBrk="0" hangingPunct="0"/>
            <a:r>
              <a:rPr lang="en-US" sz="2400" dirty="0" smtClean="0">
                <a:latin typeface="Andy"/>
              </a:rPr>
              <a:t> 42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discesa</a:t>
            </a:r>
            <a:r>
              <a:rPr lang="en-US" sz="2400" dirty="0" smtClean="0">
                <a:latin typeface="Andy"/>
              </a:rPr>
              <a:t>. </a:t>
            </a:r>
          </a:p>
          <a:p>
            <a:pPr eaLnBrk="0" hangingPunct="0"/>
            <a:r>
              <a:rPr lang="en-US" sz="2400" dirty="0" smtClean="0">
                <a:latin typeface="Andy"/>
              </a:rPr>
              <a:t>Ha </a:t>
            </a:r>
            <a:r>
              <a:rPr lang="en-US" sz="2400" dirty="0" err="1" smtClean="0">
                <a:latin typeface="Andy"/>
              </a:rPr>
              <a:t>percorso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stessa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strada</a:t>
            </a:r>
            <a:r>
              <a:rPr lang="en-US" sz="2400" dirty="0" smtClean="0">
                <a:latin typeface="Andy"/>
              </a:rPr>
              <a:t>. </a:t>
            </a:r>
          </a:p>
          <a:p>
            <a:pPr eaLnBrk="0" hangingPunct="0"/>
            <a:r>
              <a:rPr lang="en-US" sz="2400" dirty="0" err="1" smtClean="0">
                <a:latin typeface="Andy"/>
              </a:rPr>
              <a:t>Qual</a:t>
            </a:r>
            <a:r>
              <a:rPr lang="en-US" sz="2400" dirty="0" smtClean="0">
                <a:latin typeface="Andy"/>
              </a:rPr>
              <a:t> è la media </a:t>
            </a:r>
            <a:r>
              <a:rPr lang="en-US" sz="2400" dirty="0" err="1" smtClean="0">
                <a:latin typeface="Andy"/>
              </a:rPr>
              <a:t>oraria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complessiva</a:t>
            </a:r>
            <a:r>
              <a:rPr lang="en-US" sz="2400" dirty="0" smtClean="0">
                <a:latin typeface="Andy"/>
              </a:rPr>
              <a:t> ?</a:t>
            </a:r>
            <a:endParaRPr lang="en-US" sz="2400" dirty="0">
              <a:latin typeface="Andy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16225" y="2802834"/>
            <a:ext cx="80705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rgbClr val="C00000"/>
                </a:solidFill>
              </a:rPr>
              <a:t> Questa domanda è risultata la più difficile alla Prima edizione della </a:t>
            </a:r>
            <a:r>
              <a:rPr lang="it-IT" sz="2000" b="1" kern="0" dirty="0" err="1" smtClean="0">
                <a:solidFill>
                  <a:srgbClr val="C00000"/>
                </a:solidFill>
              </a:rPr>
              <a:t>matema…ti.ca…ttura</a:t>
            </a:r>
            <a:r>
              <a:rPr lang="it-IT" sz="2000" b="1" kern="0" dirty="0" smtClean="0">
                <a:solidFill>
                  <a:srgbClr val="C00000"/>
                </a:solidFill>
              </a:rPr>
              <a:t> cat. Biennio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rgbClr val="C00000"/>
                </a:solidFill>
              </a:rPr>
              <a:t>Conviene “ragionare” pensando, ad esempio, che la salita sia di 21 km , proprio perché , con la media oraria, si vuole sapere quanti km si percorrono in un ora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638174" y="376238"/>
            <a:ext cx="6796295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 smtClean="0">
                <a:latin typeface="Andy"/>
              </a:rPr>
              <a:t>Felice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affronta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dello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Stelvio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bicicletta</a:t>
            </a:r>
            <a:r>
              <a:rPr lang="en-US" sz="2400" dirty="0" smtClean="0">
                <a:latin typeface="Andy"/>
              </a:rPr>
              <a:t> e </a:t>
            </a:r>
            <a:r>
              <a:rPr lang="en-US" sz="2400" dirty="0" err="1" smtClean="0">
                <a:latin typeface="Andy"/>
              </a:rPr>
              <a:t>mantiene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una</a:t>
            </a:r>
            <a:r>
              <a:rPr lang="en-US" sz="2400" dirty="0" smtClean="0">
                <a:latin typeface="Andy"/>
              </a:rPr>
              <a:t> media </a:t>
            </a:r>
            <a:r>
              <a:rPr lang="en-US" sz="2400" dirty="0" err="1" smtClean="0">
                <a:latin typeface="Andy"/>
              </a:rPr>
              <a:t>di</a:t>
            </a:r>
            <a:r>
              <a:rPr lang="en-US" sz="2400" dirty="0" smtClean="0">
                <a:latin typeface="Andy"/>
              </a:rPr>
              <a:t> 21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e 42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discesa</a:t>
            </a:r>
            <a:r>
              <a:rPr lang="en-US" sz="2400" dirty="0" smtClean="0">
                <a:latin typeface="Andy"/>
              </a:rPr>
              <a:t>. Ha </a:t>
            </a:r>
            <a:r>
              <a:rPr lang="en-US" sz="2400" dirty="0" err="1" smtClean="0">
                <a:latin typeface="Andy"/>
              </a:rPr>
              <a:t>percorso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stessa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strada</a:t>
            </a:r>
            <a:r>
              <a:rPr lang="en-US" sz="2400" dirty="0" smtClean="0">
                <a:latin typeface="Andy"/>
              </a:rPr>
              <a:t>. </a:t>
            </a:r>
            <a:r>
              <a:rPr lang="en-US" sz="2400" dirty="0" err="1" smtClean="0">
                <a:latin typeface="Andy"/>
              </a:rPr>
              <a:t>Qual</a:t>
            </a:r>
            <a:r>
              <a:rPr lang="en-US" sz="2400" dirty="0" smtClean="0">
                <a:latin typeface="Andy"/>
              </a:rPr>
              <a:t> è la media </a:t>
            </a:r>
            <a:r>
              <a:rPr lang="en-US" sz="2400" dirty="0" err="1" smtClean="0">
                <a:latin typeface="Andy"/>
              </a:rPr>
              <a:t>oraria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complessiva</a:t>
            </a:r>
            <a:r>
              <a:rPr lang="en-US" sz="2400" dirty="0" smtClean="0">
                <a:latin typeface="Andy"/>
              </a:rPr>
              <a:t> ?</a:t>
            </a:r>
            <a:endParaRPr lang="en-US" sz="2400" dirty="0">
              <a:latin typeface="Andy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36913"/>
            <a:ext cx="51816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236913"/>
            <a:ext cx="14809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1h 30’ per fare 42 km</a:t>
            </a:r>
            <a:endParaRPr lang="en-US" sz="2000" dirty="0">
              <a:latin typeface="Andy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210050" y="246063"/>
            <a:ext cx="533400" cy="51435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4877" y="3240157"/>
            <a:ext cx="1772479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06278" y="3240158"/>
            <a:ext cx="1590261" cy="840808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42</a:t>
            </a:r>
            <a:endParaRPr lang="en-US" sz="2000" dirty="0">
              <a:latin typeface="Andy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592456" y="3606247"/>
            <a:ext cx="278296" cy="165320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62200" y="46482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latin typeface="Andy"/>
              </a:rPr>
              <a:t>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5287963"/>
            <a:ext cx="2584174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Ogni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30’  </a:t>
            </a: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percorre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in media 14 km</a:t>
            </a:r>
            <a:endParaRPr lang="en-US" sz="2280" dirty="0">
              <a:solidFill>
                <a:schemeClr val="accent1">
                  <a:lumMod val="50000"/>
                </a:schemeClr>
              </a:solidFill>
              <a:latin typeface="Andy" pitchFamily="66" charset="0"/>
              <a:cs typeface="+mn-cs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4572000" y="4495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dirty="0" smtClean="0">
                <a:latin typeface="Andy"/>
              </a:rPr>
              <a:t>42</a:t>
            </a:r>
            <a:r>
              <a:rPr lang="it-IT" sz="3600" dirty="0" smtClean="0"/>
              <a:t> </a:t>
            </a:r>
            <a:r>
              <a:rPr lang="en-US" sz="3600" dirty="0" smtClean="0">
                <a:latin typeface="Andy"/>
              </a:rPr>
              <a:t>÷ 3 </a:t>
            </a:r>
            <a:r>
              <a:rPr lang="en-US" sz="3600" dirty="0">
                <a:latin typeface="Andy"/>
              </a:rPr>
              <a:t>= </a:t>
            </a:r>
            <a:r>
              <a:rPr lang="en-US" sz="3600" dirty="0" smtClean="0">
                <a:latin typeface="Andy"/>
              </a:rPr>
              <a:t>  14 </a:t>
            </a:r>
            <a:endParaRPr lang="en-US" sz="3600" dirty="0">
              <a:latin typeface="Andy"/>
            </a:endParaRPr>
          </a:p>
        </p:txBody>
      </p:sp>
      <p:sp>
        <p:nvSpPr>
          <p:cNvPr id="23" name="Curved Up Arrow 22"/>
          <p:cNvSpPr/>
          <p:nvPr/>
        </p:nvSpPr>
        <p:spPr>
          <a:xfrm rot="20369349">
            <a:off x="3749675" y="5310188"/>
            <a:ext cx="1487488" cy="3857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3200400" y="5105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ndy"/>
              </a:rPr>
              <a:t>totale</a:t>
            </a:r>
          </a:p>
        </p:txBody>
      </p:sp>
      <p:sp>
        <p:nvSpPr>
          <p:cNvPr id="26" name="Curved Up Arrow 25"/>
          <p:cNvSpPr/>
          <p:nvPr/>
        </p:nvSpPr>
        <p:spPr>
          <a:xfrm rot="18642421">
            <a:off x="4417219" y="5691981"/>
            <a:ext cx="2116138" cy="4413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3021496" y="5864088"/>
            <a:ext cx="25411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err="1">
                <a:latin typeface="Andy"/>
              </a:rPr>
              <a:t>Numero</a:t>
            </a:r>
            <a:r>
              <a:rPr lang="en-US" sz="2000" dirty="0">
                <a:latin typeface="Andy"/>
              </a:rPr>
              <a:t> </a:t>
            </a:r>
            <a:r>
              <a:rPr lang="en-US" sz="2000" dirty="0" err="1">
                <a:latin typeface="Andy"/>
              </a:rPr>
              <a:t>di</a:t>
            </a:r>
            <a:r>
              <a:rPr lang="en-US" sz="2000" dirty="0">
                <a:latin typeface="Andy"/>
              </a:rPr>
              <a:t> </a:t>
            </a:r>
            <a:r>
              <a:rPr lang="en-US" sz="2000" dirty="0" err="1" smtClean="0">
                <a:latin typeface="Andy"/>
              </a:rPr>
              <a:t>blocchi</a:t>
            </a:r>
            <a:r>
              <a:rPr lang="en-US" sz="2000" dirty="0" smtClean="0">
                <a:latin typeface="Andy"/>
              </a:rPr>
              <a:t> </a:t>
            </a:r>
            <a:r>
              <a:rPr lang="en-US" sz="2000" dirty="0" err="1" smtClean="0">
                <a:latin typeface="Andy"/>
              </a:rPr>
              <a:t>da</a:t>
            </a:r>
            <a:r>
              <a:rPr lang="en-US" sz="2000" dirty="0" smtClean="0">
                <a:latin typeface="Andy"/>
              </a:rPr>
              <a:t> 30’ (</a:t>
            </a:r>
            <a:r>
              <a:rPr lang="en-US" sz="2000" dirty="0" err="1" smtClean="0">
                <a:latin typeface="Andy"/>
              </a:rPr>
              <a:t>parti</a:t>
            </a:r>
            <a:r>
              <a:rPr lang="en-US" sz="2000" dirty="0">
                <a:latin typeface="Andy"/>
              </a:rPr>
              <a:t>)</a:t>
            </a:r>
          </a:p>
        </p:txBody>
      </p:sp>
      <p:sp>
        <p:nvSpPr>
          <p:cNvPr id="28" name="Curved Left Arrow 27"/>
          <p:cNvSpPr/>
          <p:nvPr/>
        </p:nvSpPr>
        <p:spPr>
          <a:xfrm rot="8364477">
            <a:off x="6713538" y="4967288"/>
            <a:ext cx="566737" cy="14081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7086600" y="54102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ndy"/>
              </a:rPr>
              <a:t>una parte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0" grpId="0"/>
      <p:bldP spid="11" grpId="0" animBg="1"/>
      <p:bldP spid="5" grpId="0" animBg="1"/>
      <p:bldP spid="8" grpId="0" animBg="1"/>
      <p:bldP spid="13" grpId="0"/>
      <p:bldP spid="15" grpId="0" animBg="1"/>
      <p:bldP spid="16" grpId="0"/>
      <p:bldP spid="17" grpId="0"/>
      <p:bldP spid="21" grpId="0"/>
      <p:bldP spid="23" grpId="0" animBg="1"/>
      <p:bldP spid="24" grpId="0"/>
      <p:bldP spid="26" grpId="0" animBg="1"/>
      <p:bldP spid="27" grpId="0"/>
      <p:bldP spid="28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90600" y="685800"/>
            <a:ext cx="762000" cy="457200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638174" y="376238"/>
            <a:ext cx="6796295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 smtClean="0">
                <a:latin typeface="Andy"/>
              </a:rPr>
              <a:t>Felice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affronta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dello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Stelvio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bicicletta</a:t>
            </a:r>
            <a:r>
              <a:rPr lang="en-US" sz="2400" dirty="0" smtClean="0">
                <a:latin typeface="Andy"/>
              </a:rPr>
              <a:t> e </a:t>
            </a:r>
            <a:r>
              <a:rPr lang="en-US" sz="2400" dirty="0" err="1" smtClean="0">
                <a:latin typeface="Andy"/>
              </a:rPr>
              <a:t>mantiene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una</a:t>
            </a:r>
            <a:r>
              <a:rPr lang="en-US" sz="2400" dirty="0" smtClean="0">
                <a:latin typeface="Andy"/>
              </a:rPr>
              <a:t> media </a:t>
            </a:r>
            <a:r>
              <a:rPr lang="en-US" sz="2400" dirty="0" err="1" smtClean="0">
                <a:latin typeface="Andy"/>
              </a:rPr>
              <a:t>di</a:t>
            </a:r>
            <a:r>
              <a:rPr lang="en-US" sz="2400" dirty="0" smtClean="0">
                <a:latin typeface="Andy"/>
              </a:rPr>
              <a:t> 21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salita</a:t>
            </a:r>
            <a:r>
              <a:rPr lang="en-US" sz="2400" dirty="0" smtClean="0">
                <a:latin typeface="Andy"/>
              </a:rPr>
              <a:t> e 42 km/</a:t>
            </a:r>
            <a:r>
              <a:rPr lang="en-US" sz="2400" dirty="0" err="1" smtClean="0">
                <a:latin typeface="Andy"/>
              </a:rPr>
              <a:t>ora</a:t>
            </a:r>
            <a:r>
              <a:rPr lang="en-US" sz="2400" dirty="0" smtClean="0">
                <a:latin typeface="Andy"/>
              </a:rPr>
              <a:t> in </a:t>
            </a:r>
            <a:r>
              <a:rPr lang="en-US" sz="2400" dirty="0" err="1" smtClean="0">
                <a:latin typeface="Andy"/>
              </a:rPr>
              <a:t>discesa</a:t>
            </a:r>
            <a:r>
              <a:rPr lang="en-US" sz="2400" dirty="0" smtClean="0">
                <a:latin typeface="Andy"/>
              </a:rPr>
              <a:t>. Ha </a:t>
            </a:r>
            <a:r>
              <a:rPr lang="en-US" sz="2400" dirty="0" err="1" smtClean="0">
                <a:latin typeface="Andy"/>
              </a:rPr>
              <a:t>percorso</a:t>
            </a:r>
            <a:r>
              <a:rPr lang="en-US" sz="2400" dirty="0" smtClean="0">
                <a:latin typeface="Andy"/>
              </a:rPr>
              <a:t> la </a:t>
            </a:r>
            <a:r>
              <a:rPr lang="en-US" sz="2400" dirty="0" err="1" smtClean="0">
                <a:latin typeface="Andy"/>
              </a:rPr>
              <a:t>stessa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strada</a:t>
            </a:r>
            <a:r>
              <a:rPr lang="en-US" sz="2400" dirty="0" smtClean="0">
                <a:latin typeface="Andy"/>
              </a:rPr>
              <a:t>. </a:t>
            </a:r>
            <a:r>
              <a:rPr lang="en-US" sz="2400" dirty="0" err="1" smtClean="0">
                <a:latin typeface="Andy"/>
              </a:rPr>
              <a:t>Qual</a:t>
            </a:r>
            <a:r>
              <a:rPr lang="en-US" sz="2400" dirty="0" smtClean="0">
                <a:latin typeface="Andy"/>
              </a:rPr>
              <a:t> è la media </a:t>
            </a:r>
            <a:r>
              <a:rPr lang="en-US" sz="2400" dirty="0" err="1" smtClean="0">
                <a:latin typeface="Andy"/>
              </a:rPr>
              <a:t>oraria</a:t>
            </a:r>
            <a:r>
              <a:rPr lang="en-US" sz="2400" dirty="0" smtClean="0">
                <a:latin typeface="Andy"/>
              </a:rPr>
              <a:t> </a:t>
            </a:r>
            <a:r>
              <a:rPr lang="en-US" sz="2400" dirty="0" err="1" smtClean="0">
                <a:latin typeface="Andy"/>
              </a:rPr>
              <a:t>complessiva</a:t>
            </a:r>
            <a:r>
              <a:rPr lang="en-US" sz="2400" dirty="0" smtClean="0">
                <a:latin typeface="Andy"/>
              </a:rPr>
              <a:t> ?</a:t>
            </a:r>
            <a:endParaRPr lang="en-US" sz="2400" dirty="0">
              <a:latin typeface="Andy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236913"/>
            <a:ext cx="5181600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236913"/>
            <a:ext cx="14809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1h 30’ per fare 42 km</a:t>
            </a:r>
            <a:endParaRPr lang="en-US" sz="2000" dirty="0">
              <a:latin typeface="Andy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210050" y="246063"/>
            <a:ext cx="533400" cy="51435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4877" y="3240157"/>
            <a:ext cx="1772479" cy="8382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06278" y="3240158"/>
            <a:ext cx="1590261" cy="840808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Andy"/>
              </a:rPr>
              <a:t>42</a:t>
            </a:r>
            <a:endParaRPr lang="en-US" sz="2000" dirty="0">
              <a:latin typeface="Andy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3606250" y="2632213"/>
            <a:ext cx="238536" cy="364103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5287963"/>
            <a:ext cx="2584174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Ogni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30’  </a:t>
            </a:r>
            <a:r>
              <a:rPr lang="en-US" sz="2280" dirty="0" err="1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percorre</a:t>
            </a:r>
            <a:r>
              <a:rPr lang="en-US" sz="2280" dirty="0" smtClean="0">
                <a:solidFill>
                  <a:schemeClr val="accent1">
                    <a:lumMod val="50000"/>
                  </a:schemeClr>
                </a:solidFill>
                <a:latin typeface="Andy" pitchFamily="66" charset="0"/>
              </a:rPr>
              <a:t> in media 14 km</a:t>
            </a:r>
            <a:endParaRPr lang="en-US" sz="2280" dirty="0">
              <a:solidFill>
                <a:schemeClr val="accent1">
                  <a:lumMod val="50000"/>
                </a:schemeClr>
              </a:solidFill>
              <a:latin typeface="Andy" pitchFamily="66" charset="0"/>
              <a:cs typeface="+mn-cs"/>
            </a:endParaRP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1868557" y="4691271"/>
            <a:ext cx="43135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600" dirty="0" smtClean="0">
                <a:latin typeface="Andy"/>
              </a:rPr>
              <a:t>  14 x 2 = 28 km/</a:t>
            </a:r>
            <a:r>
              <a:rPr lang="en-US" sz="3600" dirty="0" err="1" smtClean="0">
                <a:latin typeface="Andy"/>
              </a:rPr>
              <a:t>ora</a:t>
            </a:r>
            <a:r>
              <a:rPr lang="en-US" sz="3600" dirty="0" smtClean="0">
                <a:latin typeface="Andy"/>
              </a:rPr>
              <a:t> </a:t>
            </a:r>
            <a:endParaRPr lang="en-US" sz="3600" dirty="0">
              <a:latin typeface="And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0" grpId="0"/>
      <p:bldP spid="11" grpId="0" animBg="1"/>
      <p:bldP spid="5" grpId="0" animBg="1"/>
      <p:bldP spid="8" grpId="0" animBg="1"/>
      <p:bldP spid="13" grpId="0"/>
      <p:bldP spid="15" grpId="0" animBg="1"/>
      <p:bldP spid="17" grpId="0"/>
      <p:bldP spid="20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3720</TotalTime>
  <Words>1490</Words>
  <Application>Microsoft Office PowerPoint</Application>
  <PresentationFormat>Presentazione su schermo (4:3)</PresentationFormat>
  <Paragraphs>333</Paragraphs>
  <Slides>41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41</vt:i4>
      </vt:variant>
    </vt:vector>
  </HeadingPairs>
  <TitlesOfParts>
    <vt:vector size="46" baseType="lpstr">
      <vt:lpstr>Blends</vt:lpstr>
      <vt:lpstr>Personalizza struttura</vt:lpstr>
      <vt:lpstr>Equazione</vt:lpstr>
      <vt:lpstr>Equation</vt:lpstr>
      <vt:lpstr>Microsoft Equation 3.0</vt:lpstr>
      <vt:lpstr>Il metodo Singapore nella risoluzione di Problemi assegnati ai Giochi Matematici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Probabilità … esempio 1</vt:lpstr>
      <vt:lpstr>probabilità: Esempio 2</vt:lpstr>
      <vt:lpstr>Probabilità: Esempio 2</vt:lpstr>
      <vt:lpstr>Permutazioni con ripetizioni</vt:lpstr>
      <vt:lpstr>Permutazioni con ripetizioni</vt:lpstr>
      <vt:lpstr>Permutazioni con ripetizioni</vt:lpstr>
      <vt:lpstr>Permutazioni senza ripetizioni</vt:lpstr>
      <vt:lpstr>Permutazione senza ripetizioni</vt:lpstr>
      <vt:lpstr>Permutazioni senza ripetizioni</vt:lpstr>
      <vt:lpstr>Permutazioni senza ripetizioni</vt:lpstr>
      <vt:lpstr>Combinazioni</vt:lpstr>
      <vt:lpstr>Combinazioni</vt:lpstr>
      <vt:lpstr>Combinazioni… la prossima volta? 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mate</cp:lastModifiedBy>
  <cp:revision>270</cp:revision>
  <dcterms:created xsi:type="dcterms:W3CDTF">2004-09-29T20:13:20Z</dcterms:created>
  <dcterms:modified xsi:type="dcterms:W3CDTF">2016-02-24T22:54:46Z</dcterms:modified>
</cp:coreProperties>
</file>