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handoutMasterIdLst>
    <p:handoutMasterId r:id="rId40"/>
  </p:handoutMasterIdLst>
  <p:sldIdLst>
    <p:sldId id="370" r:id="rId2"/>
    <p:sldId id="571" r:id="rId3"/>
    <p:sldId id="537" r:id="rId4"/>
    <p:sldId id="538" r:id="rId5"/>
    <p:sldId id="541" r:id="rId6"/>
    <p:sldId id="500" r:id="rId7"/>
    <p:sldId id="543" r:id="rId8"/>
    <p:sldId id="544" r:id="rId9"/>
    <p:sldId id="546" r:id="rId10"/>
    <p:sldId id="547" r:id="rId11"/>
    <p:sldId id="549" r:id="rId12"/>
    <p:sldId id="555" r:id="rId13"/>
    <p:sldId id="552" r:id="rId14"/>
    <p:sldId id="551" r:id="rId15"/>
    <p:sldId id="553" r:id="rId16"/>
    <p:sldId id="554" r:id="rId17"/>
    <p:sldId id="557" r:id="rId18"/>
    <p:sldId id="558" r:id="rId19"/>
    <p:sldId id="572" r:id="rId20"/>
    <p:sldId id="573" r:id="rId21"/>
    <p:sldId id="574" r:id="rId22"/>
    <p:sldId id="575" r:id="rId23"/>
    <p:sldId id="576" r:id="rId24"/>
    <p:sldId id="577" r:id="rId25"/>
    <p:sldId id="578" r:id="rId26"/>
    <p:sldId id="579" r:id="rId27"/>
    <p:sldId id="580" r:id="rId28"/>
    <p:sldId id="581" r:id="rId29"/>
    <p:sldId id="582" r:id="rId30"/>
    <p:sldId id="560" r:id="rId31"/>
    <p:sldId id="559" r:id="rId32"/>
    <p:sldId id="561" r:id="rId33"/>
    <p:sldId id="563" r:id="rId34"/>
    <p:sldId id="565" r:id="rId35"/>
    <p:sldId id="566" r:id="rId36"/>
    <p:sldId id="567" r:id="rId37"/>
    <p:sldId id="564" r:id="rId38"/>
  </p:sldIdLst>
  <p:sldSz cx="9144000" cy="6858000" type="screen4x3"/>
  <p:notesSz cx="69342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452E"/>
    <a:srgbClr val="EAEAEA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60" autoAdjust="0"/>
    <p:restoredTop sz="92937" autoAdjust="0"/>
  </p:normalViewPr>
  <p:slideViewPr>
    <p:cSldViewPr snapToGrid="0">
      <p:cViewPr varScale="1">
        <p:scale>
          <a:sx n="68" d="100"/>
          <a:sy n="68" d="100"/>
        </p:scale>
        <p:origin x="-14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6CCAEF4A-CE72-40F4-AE05-F1B616010D4D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fld id="{0F38864C-794F-4A0C-B93E-B0721FB34141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5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32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33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34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35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36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37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13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14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15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16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17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18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8A52B-7593-4221-B3A5-B7CC1504E3BB}" type="slidenum">
              <a:rPr lang="en-US"/>
              <a:pPr/>
              <a:t>30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BD0BD-65B9-44E8-B9D4-2AB1F2E0B2BF}" type="slidenum">
              <a:rPr lang="en-US"/>
              <a:pPr/>
              <a:t>31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619125"/>
            <a:ext cx="3497262" cy="262255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3327400"/>
            <a:ext cx="5086350" cy="526097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71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1571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571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571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571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1571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572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1572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572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572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157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57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074BDA-4DA9-421E-9C62-FAD5B805B97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696D0-8871-4AEB-9C83-6A0242EAF66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A9189-6227-48D3-AA83-0F5ED2253D8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5BDC23-CA38-445C-9B83-1CC491246A7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olo, testo e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Lewinter and Widulski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The Saga of Mathematics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51FF66-F7E4-4DD6-8748-5D0CAD04D9F0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Lewinter and Widulski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The Saga of Mathematics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9A7CD24-D544-492D-9B47-E8242EED766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B2CC7-E7D8-4992-B23B-470D4A8CBEB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5B99-C22E-4AFB-841F-F311C4428AE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E6EB7-DF95-4430-BCDD-8DC825AF1EC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4984-00CB-4ECE-A848-6333F2C9389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4100-75EA-40BF-82B6-442761F109ED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71618-3121-47DC-8088-D323E692D0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E7E83-E098-4C29-BE27-514E8A4874A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A13BD-322D-4AD5-AE69-036D0FFD4B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it-IT" sz="2400"/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it-IT" sz="2400"/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it-IT" sz="2400"/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it-IT" sz="2400"/>
          </a:p>
        </p:txBody>
      </p:sp>
      <p:sp>
        <p:nvSpPr>
          <p:cNvPr id="1146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it-IT" sz="2400"/>
          </a:p>
        </p:txBody>
      </p:sp>
      <p:sp>
        <p:nvSpPr>
          <p:cNvPr id="1146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it-IT" sz="2400"/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it-IT" sz="2400"/>
          </a:p>
        </p:txBody>
      </p:sp>
      <p:sp>
        <p:nvSpPr>
          <p:cNvPr id="1146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46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FC0A5BD-0A88-49D7-90D6-E383D85E1E8E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194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t.wiktionary.org/wiki/subitus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oglio_di_lavoro_di_Microsoft_Office_Excel_97-20031.xls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DwZ-f-48c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243" y="1079293"/>
            <a:ext cx="7608756" cy="2053652"/>
          </a:xfrm>
        </p:spPr>
        <p:txBody>
          <a:bodyPr/>
          <a:lstStyle/>
          <a:p>
            <a:r>
              <a:rPr lang="it-IT" dirty="0" smtClean="0"/>
              <a:t>Didattica speciale : </a:t>
            </a:r>
            <a:br>
              <a:rPr lang="it-IT" dirty="0" smtClean="0"/>
            </a:br>
            <a:r>
              <a:rPr lang="it-IT" dirty="0" smtClean="0"/>
              <a:t>codici del linguaggio logico e matematico</a:t>
            </a:r>
            <a:endParaRPr lang="en-US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62137" y="5501390"/>
            <a:ext cx="4107304" cy="599606"/>
          </a:xfrm>
        </p:spPr>
        <p:txBody>
          <a:bodyPr/>
          <a:lstStyle/>
          <a:p>
            <a:r>
              <a:rPr lang="en-US" sz="1560" dirty="0" smtClean="0"/>
              <a:t>26 </a:t>
            </a:r>
            <a:r>
              <a:rPr lang="en-US" sz="1560" dirty="0" err="1" smtClean="0"/>
              <a:t>luglio</a:t>
            </a:r>
            <a:r>
              <a:rPr lang="en-US" sz="1560" dirty="0" smtClean="0"/>
              <a:t> 2017</a:t>
            </a:r>
            <a:endParaRPr lang="en-US" sz="1560" dirty="0"/>
          </a:p>
        </p:txBody>
      </p:sp>
      <p:sp>
        <p:nvSpPr>
          <p:cNvPr id="6" name="Rettangolo 5"/>
          <p:cNvSpPr/>
          <p:nvPr/>
        </p:nvSpPr>
        <p:spPr>
          <a:xfrm>
            <a:off x="5546361" y="3357798"/>
            <a:ext cx="2458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Claudio </a:t>
            </a:r>
            <a:r>
              <a:rPr lang="en-US" dirty="0" err="1" smtClean="0"/>
              <a:t>Marchesano</a:t>
            </a:r>
            <a:endParaRPr lang="en-US" dirty="0"/>
          </a:p>
        </p:txBody>
      </p:sp>
      <p:pic>
        <p:nvPicPr>
          <p:cNvPr id="5" name="Immagine 4" descr="C:\Users\e.gnesotto\AppData\Local\Microsoft\Windows\Temporary Internet Files\Content.Word\LOGO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6901" y="3827301"/>
            <a:ext cx="5090160" cy="124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259174" y="719528"/>
            <a:ext cx="7684801" cy="956872"/>
          </a:xfrm>
        </p:spPr>
        <p:txBody>
          <a:bodyPr/>
          <a:lstStyle/>
          <a:p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sz="2860" dirty="0" smtClean="0"/>
              <a:t>Matematici ancor prima di andare a scuola:</a:t>
            </a:r>
            <a:br>
              <a:rPr lang="it-IT" sz="2860" dirty="0" smtClean="0"/>
            </a:br>
            <a:r>
              <a:rPr lang="it-IT" sz="2400" dirty="0" smtClean="0"/>
              <a:t>nel primo anno di vita un bambino può </a:t>
            </a:r>
            <a:r>
              <a:rPr lang="it-IT" sz="2400" dirty="0" err="1" smtClean="0"/>
              <a:t>sapere…</a:t>
            </a:r>
            <a:endParaRPr lang="it-IT" sz="2400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1049310" y="1963711"/>
            <a:ext cx="7060367" cy="3747542"/>
          </a:xfrm>
        </p:spPr>
        <p:txBody>
          <a:bodyPr/>
          <a:lstStyle/>
          <a:p>
            <a:pPr eaLnBrk="1" hangingPunct="1"/>
            <a:endParaRPr lang="it-IT" sz="1800" dirty="0" smtClean="0"/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A    3 </a:t>
            </a:r>
            <a:r>
              <a:rPr lang="it-IT" sz="2000" dirty="0" err="1" smtClean="0">
                <a:solidFill>
                  <a:srgbClr val="D2452E"/>
                </a:solidFill>
              </a:rPr>
              <a:t>mesi…</a:t>
            </a:r>
            <a:r>
              <a:rPr lang="it-IT" sz="2000" dirty="0" smtClean="0">
                <a:solidFill>
                  <a:srgbClr val="D2452E"/>
                </a:solidFill>
              </a:rPr>
              <a:t> che un giocattolo nascosto sotto una stoffa sta ancora lì</a:t>
            </a:r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A    5  mesi.. che due forme identiche  sono due oggetti separati</a:t>
            </a:r>
          </a:p>
          <a:p>
            <a:pPr eaLnBrk="1" hangingPunct="1"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 A   6 </a:t>
            </a:r>
            <a:r>
              <a:rPr lang="it-IT" sz="2000" dirty="0" err="1" smtClean="0">
                <a:solidFill>
                  <a:srgbClr val="D2452E"/>
                </a:solidFill>
              </a:rPr>
              <a:t>mesi…come</a:t>
            </a:r>
            <a:r>
              <a:rPr lang="it-IT" sz="2000" dirty="0" smtClean="0">
                <a:solidFill>
                  <a:srgbClr val="D2452E"/>
                </a:solidFill>
              </a:rPr>
              <a:t> far funzionare un giocattolo musicale</a:t>
            </a:r>
          </a:p>
          <a:p>
            <a:pPr eaLnBrk="1" hangingPunct="1"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A    8 </a:t>
            </a:r>
            <a:r>
              <a:rPr lang="it-IT" sz="2000" dirty="0" err="1" smtClean="0">
                <a:solidFill>
                  <a:srgbClr val="D2452E"/>
                </a:solidFill>
              </a:rPr>
              <a:t>mesi…come</a:t>
            </a:r>
            <a:r>
              <a:rPr lang="it-IT" sz="2000" dirty="0" smtClean="0">
                <a:solidFill>
                  <a:srgbClr val="D2452E"/>
                </a:solidFill>
              </a:rPr>
              <a:t> raggiungere un giocattolo allettante</a:t>
            </a:r>
          </a:p>
          <a:p>
            <a:pPr eaLnBrk="1" hangingPunct="1"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A   11 </a:t>
            </a:r>
            <a:r>
              <a:rPr lang="it-IT" sz="2000" dirty="0" err="1" smtClean="0">
                <a:solidFill>
                  <a:srgbClr val="D2452E"/>
                </a:solidFill>
              </a:rPr>
              <a:t>mesi…può</a:t>
            </a:r>
            <a:r>
              <a:rPr lang="it-IT" sz="2000" dirty="0" smtClean="0">
                <a:solidFill>
                  <a:srgbClr val="D2452E"/>
                </a:solidFill>
              </a:rPr>
              <a:t> imitare una sequenza di battiti di mani</a:t>
            </a:r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A   12 mesi..che un bicchiere grande non può essere infilato in uno piccolo</a:t>
            </a:r>
          </a:p>
          <a:p>
            <a:pPr eaLnBrk="1" hangingPunct="1">
              <a:buFont typeface="Wingdings"/>
              <a:buChar char="Ø"/>
            </a:pPr>
            <a:endParaRPr lang="it-IT" sz="2000" dirty="0" smtClean="0"/>
          </a:p>
          <a:p>
            <a:pPr eaLnBrk="1" hangingPunct="1">
              <a:buFont typeface="Wingdings"/>
              <a:buChar char="Ø"/>
            </a:pPr>
            <a:endParaRPr lang="it-IT" sz="1600" dirty="0" smtClean="0"/>
          </a:p>
          <a:p>
            <a:pPr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259174" y="719528"/>
            <a:ext cx="7684801" cy="956872"/>
          </a:xfrm>
        </p:spPr>
        <p:txBody>
          <a:bodyPr/>
          <a:lstStyle/>
          <a:p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sz="2860" dirty="0" smtClean="0"/>
              <a:t>Matematici ancor prima di andare a scuola:</a:t>
            </a:r>
            <a:br>
              <a:rPr lang="it-IT" sz="2860" dirty="0" smtClean="0"/>
            </a:br>
            <a:r>
              <a:rPr lang="it-IT" sz="2000" dirty="0" smtClean="0"/>
              <a:t>molti bimbi piccoli capiscono già leggi fondamentali della Fisica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1274162" y="1843791"/>
            <a:ext cx="6925457" cy="4497048"/>
          </a:xfrm>
        </p:spPr>
        <p:txBody>
          <a:bodyPr/>
          <a:lstStyle/>
          <a:p>
            <a:pPr eaLnBrk="1" hangingPunct="1">
              <a:buNone/>
            </a:pPr>
            <a:endParaRPr lang="it-IT" sz="1800" dirty="0" smtClean="0"/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Sanno che un oggetto non può stare in due posti diversi nello stesso momento</a:t>
            </a:r>
          </a:p>
          <a:p>
            <a:pPr>
              <a:buFont typeface="Wingdings"/>
              <a:buChar char="Ø"/>
            </a:pPr>
            <a:endParaRPr lang="it-IT" sz="2000" dirty="0" smtClean="0">
              <a:solidFill>
                <a:srgbClr val="D2452E"/>
              </a:solidFill>
            </a:endParaRPr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Sanno che due oggetti non possono occupare nello stesso momento lo stesso spazio</a:t>
            </a:r>
          </a:p>
          <a:p>
            <a:pPr>
              <a:buFont typeface="Wingdings"/>
              <a:buChar char="Ø"/>
            </a:pPr>
            <a:endParaRPr lang="it-IT" sz="2000" dirty="0" smtClean="0">
              <a:solidFill>
                <a:srgbClr val="D2452E"/>
              </a:solidFill>
            </a:endParaRPr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 Sanno che un oggetto non può comparire o scomparire all’improvviso</a:t>
            </a:r>
          </a:p>
          <a:p>
            <a:pPr eaLnBrk="1" hangingPunct="1">
              <a:buFont typeface="Wingdings"/>
              <a:buChar char="Ø"/>
            </a:pPr>
            <a:endParaRPr lang="it-IT" sz="2000" dirty="0" smtClean="0">
              <a:solidFill>
                <a:srgbClr val="D2452E"/>
              </a:solidFill>
            </a:endParaRPr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A    6 mesi esprimono sorpresa quando una palla che è stata lasciata dietro uno schermo sembra essere sospesa a mezz’aria quando lo schermo è sollevato</a:t>
            </a:r>
          </a:p>
          <a:p>
            <a:pPr eaLnBrk="1" hangingPunct="1">
              <a:buFont typeface="Wingdings"/>
              <a:buChar char="Ø"/>
            </a:pPr>
            <a:endParaRPr lang="it-IT" sz="20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000" dirty="0" smtClean="0"/>
          </a:p>
          <a:p>
            <a:pPr eaLnBrk="1" hangingPunct="1">
              <a:buFont typeface="Wingdings"/>
              <a:buChar char="Ø"/>
            </a:pPr>
            <a:endParaRPr lang="it-IT" sz="1600" dirty="0" smtClean="0"/>
          </a:p>
          <a:p>
            <a:pPr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259174" y="719528"/>
            <a:ext cx="7684801" cy="956872"/>
          </a:xfrm>
        </p:spPr>
        <p:txBody>
          <a:bodyPr/>
          <a:lstStyle/>
          <a:p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sz="2860" dirty="0" smtClean="0"/>
              <a:t>Matematici ancor prima di andare a scuola:</a:t>
            </a:r>
            <a:br>
              <a:rPr lang="it-IT" sz="2860" dirty="0" smtClean="0"/>
            </a:br>
            <a:r>
              <a:rPr lang="it-IT" sz="2800" dirty="0" smtClean="0"/>
              <a:t>i bambini ed il </a:t>
            </a:r>
            <a:r>
              <a:rPr lang="it-IT" sz="2800" dirty="0" err="1" smtClean="0"/>
              <a:t>Problem</a:t>
            </a:r>
            <a:r>
              <a:rPr lang="it-IT" sz="2800" dirty="0" smtClean="0"/>
              <a:t> </a:t>
            </a:r>
            <a:r>
              <a:rPr lang="it-IT" sz="2800" dirty="0" err="1" smtClean="0"/>
              <a:t>Solving</a:t>
            </a:r>
            <a:endParaRPr lang="it-IT" sz="2800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1274161" y="2263515"/>
            <a:ext cx="6940448" cy="4077324"/>
          </a:xfrm>
        </p:spPr>
        <p:txBody>
          <a:bodyPr/>
          <a:lstStyle/>
          <a:p>
            <a:pPr eaLnBrk="1" hangingPunct="1"/>
            <a:endParaRPr lang="it-IT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it-IT" sz="2000" dirty="0" smtClean="0">
                <a:solidFill>
                  <a:schemeClr val="accent2">
                    <a:lumMod val="50000"/>
                  </a:schemeClr>
                </a:solidFill>
              </a:rPr>
              <a:t>Riuscire a distinguere oggetti in base a forma, colore, consistenza vuol dire che il cervello sta elaborando informazioni</a:t>
            </a:r>
          </a:p>
          <a:p>
            <a:endParaRPr lang="it-IT" sz="2000" dirty="0" smtClean="0">
              <a:solidFill>
                <a:srgbClr val="D2452E"/>
              </a:solidFill>
            </a:endParaRPr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Già a sette mesi sanno distinguere gli animali dai veicoli</a:t>
            </a:r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 Ma fino a due anni non sanno distinguere i vari tipi di veicoli o di animali</a:t>
            </a:r>
          </a:p>
          <a:p>
            <a:pPr>
              <a:buFont typeface="Wingdings"/>
              <a:buChar char="Ø"/>
            </a:pPr>
            <a:r>
              <a:rPr lang="it-IT" sz="2000" dirty="0" smtClean="0">
                <a:solidFill>
                  <a:srgbClr val="D2452E"/>
                </a:solidFill>
              </a:rPr>
              <a:t>A nove mesi i bambini allungano entrambe le braccia se un oggetto allettante è messo ad una certa distanza, mentre allungano una sola mano se l’oggetto è piccolo</a:t>
            </a:r>
          </a:p>
          <a:p>
            <a:pPr eaLnBrk="1" hangingPunct="1">
              <a:buFont typeface="Wingdings"/>
              <a:buChar char="Ø"/>
            </a:pPr>
            <a:endParaRPr lang="it-IT" sz="20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endParaRPr lang="it-IT" sz="2000" dirty="0" smtClean="0"/>
          </a:p>
          <a:p>
            <a:pPr eaLnBrk="1" hangingPunct="1">
              <a:buFont typeface="Wingdings"/>
              <a:buChar char="Ø"/>
            </a:pPr>
            <a:endParaRPr lang="it-IT" sz="1600" dirty="0" smtClean="0"/>
          </a:p>
          <a:p>
            <a:pPr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it-IT" sz="2800" i="1" dirty="0" smtClean="0"/>
              <a:t/>
            </a:r>
            <a:br>
              <a:rPr lang="it-IT" sz="2800" i="1" dirty="0" smtClean="0"/>
            </a:br>
            <a:r>
              <a:rPr lang="it-IT" sz="2800" i="1" dirty="0" smtClean="0"/>
              <a:t>        </a:t>
            </a:r>
            <a:r>
              <a:rPr lang="it-IT" sz="2800" dirty="0" smtClean="0"/>
              <a:t>Matematici ancor prima di andare a scuola:</a:t>
            </a:r>
            <a:br>
              <a:rPr lang="it-IT" sz="2800" dirty="0" smtClean="0"/>
            </a:br>
            <a:r>
              <a:rPr lang="it-IT" sz="2800" dirty="0" smtClean="0"/>
              <a:t>         Il  </a:t>
            </a:r>
            <a:r>
              <a:rPr lang="it-IT" sz="2800" dirty="0" err="1" smtClean="0"/>
              <a:t>Subitizing…</a:t>
            </a:r>
            <a:r>
              <a:rPr lang="it-IT" sz="2800" dirty="0" smtClean="0"/>
              <a:t>. </a:t>
            </a:r>
            <a:endParaRPr lang="en-US" sz="2800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pic>
        <p:nvPicPr>
          <p:cNvPr id="14" name="Picture 2" descr="C:\Users\mate\Desktop\ForoItalico\Matematici ancor prima di andare a scuola\subitizing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9135" y="3132944"/>
            <a:ext cx="6684050" cy="2828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**: </a:t>
            </a:r>
            <a:r>
              <a:rPr lang="en-US" dirty="0" err="1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Da</a:t>
            </a: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Wikipedia</a:t>
            </a:r>
            <a:r>
              <a:rPr lang="en-US" dirty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</a:b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    </a:t>
            </a:r>
            <a:r>
              <a:rPr lang="en-US" dirty="0" err="1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Subitizing</a:t>
            </a:r>
            <a:endParaRPr lang="en-US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533400" y="2362199"/>
            <a:ext cx="8496000" cy="34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r>
              <a:rPr lang="it-IT" sz="2300" dirty="0" smtClean="0"/>
              <a:t>Il termine </a:t>
            </a:r>
            <a:r>
              <a:rPr lang="it-IT" sz="2300" dirty="0" err="1" smtClean="0"/>
              <a:t>Subitizing</a:t>
            </a:r>
            <a:r>
              <a:rPr lang="it-IT" sz="2300" dirty="0" smtClean="0"/>
              <a:t> è stato coniato nel </a:t>
            </a:r>
            <a:r>
              <a:rPr lang="it-IT" sz="2300" dirty="0" smtClean="0">
                <a:hlinkClick r:id="rId3" tooltip="1949"/>
              </a:rPr>
              <a:t>1949</a:t>
            </a:r>
            <a:r>
              <a:rPr lang="it-IT" sz="2300" dirty="0" smtClean="0"/>
              <a:t> da </a:t>
            </a:r>
            <a:r>
              <a:rPr lang="it-IT" sz="2300" dirty="0" err="1" smtClean="0"/>
              <a:t>E.L.</a:t>
            </a:r>
            <a:r>
              <a:rPr lang="it-IT" sz="2300" dirty="0" smtClean="0"/>
              <a:t> Kaufman</a:t>
            </a:r>
            <a:r>
              <a:rPr lang="it-IT" sz="2300" baseline="30000" dirty="0" smtClean="0"/>
              <a:t> </a:t>
            </a:r>
            <a:r>
              <a:rPr lang="it-IT" sz="2300" dirty="0" smtClean="0"/>
              <a:t> e si riferisce alla capacità di distinguere in modo rapido e accurato la quantità di un ridotto numero di oggetti o elementi.</a:t>
            </a:r>
          </a:p>
          <a:p>
            <a:pPr eaLnBrk="1" hangingPunct="1"/>
            <a:endParaRPr lang="it-IT" sz="2300" dirty="0" smtClean="0"/>
          </a:p>
          <a:p>
            <a:pPr eaLnBrk="1" hangingPunct="1"/>
            <a:r>
              <a:rPr lang="it-IT" sz="2400" dirty="0" smtClean="0"/>
              <a:t>Il termine deriva dall'aggettivo latino </a:t>
            </a:r>
            <a:r>
              <a:rPr lang="it-IT" sz="2400" i="1" dirty="0" err="1" smtClean="0">
                <a:hlinkClick r:id="rId4" tooltip="wikt:subitus"/>
              </a:rPr>
              <a:t>subitus</a:t>
            </a:r>
            <a:r>
              <a:rPr lang="it-IT" sz="2400" dirty="0" smtClean="0"/>
              <a:t> ("immediato") e indica la capacità di individuare quanti elementi sono presenti in una scena visibile, quando il numero di oggetti cade in un </a:t>
            </a:r>
            <a:r>
              <a:rPr lang="it-IT" sz="2400" dirty="0" err="1" smtClean="0"/>
              <a:t>subitizing</a:t>
            </a:r>
            <a:r>
              <a:rPr lang="it-IT" sz="2400" dirty="0" smtClean="0"/>
              <a:t> </a:t>
            </a:r>
            <a:r>
              <a:rPr lang="it-IT" sz="2400" dirty="0" err="1" smtClean="0"/>
              <a:t>range</a:t>
            </a:r>
            <a:r>
              <a:rPr lang="it-IT" sz="2400" dirty="0" smtClean="0"/>
              <a:t>. (massimo 4 oggetti)</a:t>
            </a:r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   </a:t>
            </a:r>
            <a:endParaRPr lang="en-US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533400" y="2362199"/>
            <a:ext cx="8496000" cy="340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r>
              <a:rPr lang="it-IT" sz="2300" dirty="0" smtClean="0"/>
              <a:t>Con il </a:t>
            </a:r>
            <a:r>
              <a:rPr lang="it-IT" sz="2300" dirty="0" err="1" smtClean="0"/>
              <a:t>Subitizing</a:t>
            </a:r>
            <a:r>
              <a:rPr lang="it-IT" sz="2300" dirty="0" smtClean="0"/>
              <a:t> non è necessario contare </a:t>
            </a:r>
          </a:p>
          <a:p>
            <a:pPr eaLnBrk="1" hangingPunct="1"/>
            <a:endParaRPr lang="it-IT" sz="23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959369" y="3312825"/>
            <a:ext cx="6460761" cy="1526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330" dirty="0" smtClean="0">
                <a:solidFill>
                  <a:srgbClr val="D2452E"/>
                </a:solidFill>
              </a:rPr>
              <a:t>Se ci sono più oggetti da contare </a:t>
            </a:r>
          </a:p>
          <a:p>
            <a:r>
              <a:rPr lang="it-IT" sz="2330" dirty="0" smtClean="0">
                <a:solidFill>
                  <a:srgbClr val="D2452E"/>
                </a:solidFill>
              </a:rPr>
              <a:t>li suddividiamo in gruppetti (di due o di tre)</a:t>
            </a:r>
          </a:p>
          <a:p>
            <a:r>
              <a:rPr lang="it-IT" sz="2330" dirty="0" smtClean="0">
                <a:solidFill>
                  <a:srgbClr val="D2452E"/>
                </a:solidFill>
              </a:rPr>
              <a:t> e contiamo i gruppetti  , </a:t>
            </a:r>
          </a:p>
          <a:p>
            <a:r>
              <a:rPr lang="it-IT" sz="2330" dirty="0" smtClean="0">
                <a:solidFill>
                  <a:srgbClr val="D2452E"/>
                </a:solidFill>
              </a:rPr>
              <a:t>invece di contare gli oggetti uno ad uno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  Il </a:t>
            </a:r>
            <a:r>
              <a:rPr lang="en-US" dirty="0" err="1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Colpo</a:t>
            </a: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d’occhio</a:t>
            </a: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</a:t>
            </a:r>
            <a:endParaRPr lang="en-US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533400" y="2362199"/>
            <a:ext cx="8496000" cy="340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r>
              <a:rPr lang="it-IT" sz="2300" dirty="0" smtClean="0"/>
              <a:t>Con il </a:t>
            </a:r>
            <a:r>
              <a:rPr lang="it-IT" sz="2300" dirty="0" err="1" smtClean="0"/>
              <a:t>Subitizing</a:t>
            </a:r>
            <a:r>
              <a:rPr lang="it-IT" sz="2300" dirty="0" smtClean="0"/>
              <a:t> non è necessario contare </a:t>
            </a:r>
          </a:p>
          <a:p>
            <a:pPr eaLnBrk="1" hangingPunct="1"/>
            <a:endParaRPr lang="it-IT" sz="23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959369" y="3312825"/>
            <a:ext cx="6460761" cy="1526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330" dirty="0" smtClean="0">
                <a:solidFill>
                  <a:srgbClr val="D2452E"/>
                </a:solidFill>
              </a:rPr>
              <a:t>Se ci sono più oggetti da contare </a:t>
            </a:r>
          </a:p>
          <a:p>
            <a:r>
              <a:rPr lang="it-IT" sz="2330" dirty="0" smtClean="0">
                <a:solidFill>
                  <a:srgbClr val="D2452E"/>
                </a:solidFill>
              </a:rPr>
              <a:t>li suddividiamo in gruppetti (di due o di tre)</a:t>
            </a:r>
          </a:p>
          <a:p>
            <a:r>
              <a:rPr lang="it-IT" sz="2330" dirty="0" smtClean="0">
                <a:solidFill>
                  <a:srgbClr val="D2452E"/>
                </a:solidFill>
              </a:rPr>
              <a:t> e contiamo i gruppetti  , </a:t>
            </a:r>
          </a:p>
          <a:p>
            <a:r>
              <a:rPr lang="it-IT" sz="2330" dirty="0" smtClean="0">
                <a:solidFill>
                  <a:srgbClr val="D2452E"/>
                </a:solidFill>
              </a:rPr>
              <a:t>invece di contare gli oggetti uno ad uno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9154" y="1828800"/>
            <a:ext cx="7702446" cy="254833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endParaRPr lang="it-IT" dirty="0" smtClean="0"/>
          </a:p>
          <a:p>
            <a:r>
              <a:rPr lang="it-IT" dirty="0" smtClean="0"/>
              <a:t>I bambini scoprono in modo naturale problemi da risolvere</a:t>
            </a:r>
          </a:p>
          <a:p>
            <a:pPr lvl="1"/>
            <a:r>
              <a:rPr lang="it-IT" dirty="0" smtClean="0"/>
              <a:t>Un bambino contento , seguito adeguatamente e in modo continuo,impara velocemente e sviluppa anche le capacità che stanno alla base del pensiero logico e matematico</a:t>
            </a: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94282" y="239843"/>
            <a:ext cx="7849693" cy="1049311"/>
          </a:xfrm>
        </p:spPr>
        <p:txBody>
          <a:bodyPr/>
          <a:lstStyle/>
          <a:p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Matematici ancor prima di andare a scuola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9154" y="1828800"/>
            <a:ext cx="7702446" cy="254833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La sfida per i genitori e per gli educatori è quella di creare un ambiente stimolante e ricco , in cui possa avvenire più facilmente l’apprendimento precoce della matematica e delle scienze</a:t>
            </a:r>
          </a:p>
          <a:p>
            <a:pPr lvl="1"/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94282" y="239843"/>
            <a:ext cx="7849693" cy="1049311"/>
          </a:xfrm>
        </p:spPr>
        <p:txBody>
          <a:bodyPr/>
          <a:lstStyle/>
          <a:p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Matematici ancor prima di andare a scuola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moltiplicazione</a:t>
            </a:r>
            <a:r>
              <a:rPr lang="en-US" dirty="0" smtClean="0"/>
              <a:t> </a:t>
            </a:r>
            <a:r>
              <a:rPr lang="en-US" dirty="0" err="1" smtClean="0"/>
              <a:t>egizia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err="1" smtClean="0">
                <a:cs typeface="Times New Roman" pitchFamily="18" charset="0"/>
              </a:rPr>
              <a:t>Metodo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univoco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basato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su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somme</a:t>
            </a:r>
            <a:r>
              <a:rPr lang="en-US" sz="2800" dirty="0" smtClean="0">
                <a:cs typeface="Times New Roman" pitchFamily="18" charset="0"/>
              </a:rPr>
              <a:t> successive </a:t>
            </a:r>
            <a:r>
              <a:rPr lang="en-US" sz="2800" dirty="0" err="1" smtClean="0">
                <a:cs typeface="Times New Roman" pitchFamily="18" charset="0"/>
              </a:rPr>
              <a:t>di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potenze</a:t>
            </a:r>
            <a:r>
              <a:rPr lang="en-US" sz="2800" dirty="0" smtClean="0">
                <a:cs typeface="Times New Roman" pitchFamily="18" charset="0"/>
              </a:rPr>
              <a:t> del 2.</a:t>
            </a:r>
            <a:endParaRPr 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cs typeface="Times New Roman" pitchFamily="18" charset="0"/>
              </a:rPr>
              <a:t>E’ </a:t>
            </a:r>
            <a:r>
              <a:rPr lang="en-US" sz="2800" dirty="0" err="1" smtClean="0">
                <a:cs typeface="Times New Roman" pitchFamily="18" charset="0"/>
              </a:rPr>
              <a:t>basata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sul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raddoppio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ed</a:t>
            </a:r>
            <a:r>
              <a:rPr lang="en-US" sz="2800" dirty="0" smtClean="0">
                <a:cs typeface="Times New Roman" pitchFamily="18" charset="0"/>
              </a:rPr>
              <a:t> è </a:t>
            </a:r>
            <a:r>
              <a:rPr lang="en-US" sz="2800" dirty="0" err="1" smtClean="0">
                <a:cs typeface="Times New Roman" pitchFamily="18" charset="0"/>
              </a:rPr>
              <a:t>anche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conosciuta</a:t>
            </a:r>
            <a:r>
              <a:rPr lang="en-US" sz="2800" dirty="0" smtClean="0">
                <a:cs typeface="Times New Roman" pitchFamily="18" charset="0"/>
              </a:rPr>
              <a:t> come</a:t>
            </a:r>
            <a:r>
              <a:rPr lang="en-US" sz="2800" dirty="0" smtClean="0"/>
              <a:t> </a:t>
            </a:r>
            <a:r>
              <a:rPr lang="en-US" sz="2800" i="1" dirty="0" err="1" smtClean="0">
                <a:cs typeface="Times New Roman" pitchFamily="18" charset="0"/>
              </a:rPr>
              <a:t>metodo</a:t>
            </a:r>
            <a:r>
              <a:rPr lang="en-US" sz="2800" i="1" dirty="0" smtClean="0">
                <a:cs typeface="Times New Roman" pitchFamily="18" charset="0"/>
              </a:rPr>
              <a:t> </a:t>
            </a:r>
            <a:r>
              <a:rPr lang="en-US" sz="2800" i="1" dirty="0" err="1" smtClean="0">
                <a:cs typeface="Times New Roman" pitchFamily="18" charset="0"/>
              </a:rPr>
              <a:t>didattico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err="1" smtClean="0">
                <a:cs typeface="Times New Roman" pitchFamily="18" charset="0"/>
              </a:rPr>
              <a:t>Osserviamo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meglio</a:t>
            </a:r>
            <a:r>
              <a:rPr lang="en-US" sz="2800" dirty="0" smtClean="0">
                <a:cs typeface="Times New Roman" pitchFamily="18" charset="0"/>
              </a:rPr>
              <a:t> le </a:t>
            </a:r>
            <a:r>
              <a:rPr lang="en-US" sz="2800" dirty="0" err="1" smtClean="0">
                <a:cs typeface="Times New Roman" pitchFamily="18" charset="0"/>
              </a:rPr>
              <a:t>potenze</a:t>
            </a:r>
            <a:r>
              <a:rPr lang="en-US" sz="2800" dirty="0" smtClean="0">
                <a:cs typeface="Times New Roman" pitchFamily="18" charset="0"/>
              </a:rPr>
              <a:t> del 2: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>
                <a:cs typeface="Times New Roman" pitchFamily="18" charset="0"/>
              </a:rPr>
              <a:t>    </a:t>
            </a:r>
            <a:r>
              <a:rPr lang="en-US" sz="2800" dirty="0">
                <a:cs typeface="Times New Roman" pitchFamily="18" charset="0"/>
              </a:rPr>
              <a:t>1, 2, 4, 8, 16, 32, 64, 128, ... </a:t>
            </a:r>
            <a:endParaRPr lang="en-US" sz="2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dirty="0" err="1" smtClean="0">
                <a:cs typeface="Times New Roman" pitchFamily="18" charset="0"/>
              </a:rPr>
              <a:t>Qualunque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numero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può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essere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ottenuto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sommandole</a:t>
            </a:r>
            <a:r>
              <a:rPr lang="en-US" sz="2800" dirty="0" smtClean="0"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>
                <a:cs typeface="Times New Roman" pitchFamily="18" charset="0"/>
              </a:rPr>
              <a:t>    </a:t>
            </a:r>
            <a:r>
              <a:rPr lang="en-US" sz="2800" dirty="0" err="1" smtClean="0">
                <a:cs typeface="Times New Roman" pitchFamily="18" charset="0"/>
              </a:rPr>
              <a:t>Esempio</a:t>
            </a:r>
            <a:r>
              <a:rPr lang="en-US" sz="2800" dirty="0" smtClean="0">
                <a:cs typeface="Times New Roman" pitchFamily="18" charset="0"/>
              </a:rPr>
              <a:t> 27=16+8+2+1</a:t>
            </a:r>
          </a:p>
          <a:p>
            <a:pPr>
              <a:lnSpc>
                <a:spcPct val="90000"/>
              </a:lnSpc>
              <a:buNone/>
            </a:pPr>
            <a:endParaRPr lang="en-US" sz="2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93038" cy="1143000"/>
          </a:xfrm>
        </p:spPr>
        <p:txBody>
          <a:bodyPr/>
          <a:lstStyle/>
          <a:p>
            <a:r>
              <a:rPr lang="en-US" dirty="0" smtClean="0"/>
              <a:t>Prima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iniziare</a:t>
            </a:r>
            <a:endParaRPr lang="en-US" dirty="0"/>
          </a:p>
        </p:txBody>
      </p:sp>
      <p:sp>
        <p:nvSpPr>
          <p:cNvPr id="438275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438276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438277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1885071" y="2166425"/>
            <a:ext cx="568334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b="1" dirty="0" smtClean="0">
              <a:solidFill>
                <a:srgbClr val="D2452E"/>
              </a:solidFill>
            </a:endParaRPr>
          </a:p>
          <a:p>
            <a:r>
              <a:rPr lang="it-IT" sz="2800" b="1" dirty="0" smtClean="0">
                <a:solidFill>
                  <a:schemeClr val="tx2"/>
                </a:solidFill>
              </a:rPr>
              <a:t>“Se si perdono i ragazzi più difficili la scuola non è più scuola. </a:t>
            </a:r>
          </a:p>
          <a:p>
            <a:r>
              <a:rPr lang="it-IT" sz="2800" b="1" dirty="0" smtClean="0">
                <a:solidFill>
                  <a:schemeClr val="tx2"/>
                </a:solidFill>
              </a:rPr>
              <a:t>E’ un ospedale che cura i sani e respinge i malati.”</a:t>
            </a:r>
          </a:p>
          <a:p>
            <a:r>
              <a:rPr lang="it-IT" sz="2800" b="1" dirty="0" smtClean="0">
                <a:solidFill>
                  <a:schemeClr val="tx2"/>
                </a:solidFill>
              </a:rPr>
              <a:t/>
            </a:r>
            <a:br>
              <a:rPr lang="it-IT" sz="2800" b="1" dirty="0" smtClean="0">
                <a:solidFill>
                  <a:schemeClr val="tx2"/>
                </a:solidFill>
              </a:rPr>
            </a:br>
            <a:r>
              <a:rPr lang="it-IT" sz="2800" b="1" dirty="0" smtClean="0">
                <a:solidFill>
                  <a:schemeClr val="tx2"/>
                </a:solidFill>
              </a:rPr>
              <a:t>(Don Lorenzo </a:t>
            </a:r>
            <a:r>
              <a:rPr lang="it-IT" sz="2800" b="1" dirty="0" err="1" smtClean="0">
                <a:solidFill>
                  <a:schemeClr val="tx2"/>
                </a:solidFill>
              </a:rPr>
              <a:t>Milani</a:t>
            </a:r>
            <a:r>
              <a:rPr lang="it-IT" sz="2800" b="1" dirty="0" smtClean="0">
                <a:solidFill>
                  <a:schemeClr val="tx2"/>
                </a:solidFill>
              </a:rPr>
              <a:t>) </a:t>
            </a:r>
          </a:p>
          <a:p>
            <a:endParaRPr lang="it-IT" sz="2800" dirty="0" smtClean="0">
              <a:solidFill>
                <a:srgbClr val="FF0000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Moltiplicazione</a:t>
            </a:r>
            <a:r>
              <a:rPr lang="en-US" dirty="0" smtClean="0"/>
              <a:t> </a:t>
            </a:r>
            <a:r>
              <a:rPr lang="en-US" dirty="0" err="1" smtClean="0"/>
              <a:t>egizia</a:t>
            </a:r>
            <a:endParaRPr lang="en-US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799" y="1981199"/>
            <a:ext cx="4097215" cy="4630615"/>
          </a:xfrm>
        </p:spPr>
        <p:txBody>
          <a:bodyPr/>
          <a:lstStyle/>
          <a:p>
            <a:r>
              <a:rPr lang="en-US" sz="2000" dirty="0" smtClean="0"/>
              <a:t>Si </a:t>
            </a:r>
            <a:r>
              <a:rPr lang="en-US" sz="2400" dirty="0" err="1" smtClean="0"/>
              <a:t>vuole</a:t>
            </a:r>
            <a:r>
              <a:rPr lang="en-US" sz="2400" dirty="0" smtClean="0"/>
              <a:t> </a:t>
            </a:r>
            <a:r>
              <a:rPr lang="en-US" sz="2400" dirty="0" err="1" smtClean="0"/>
              <a:t>effettuare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>
                <a:cs typeface="Times New Roman" pitchFamily="18" charset="0"/>
              </a:rPr>
              <a:t>           12 </a:t>
            </a:r>
            <a:r>
              <a:rPr lang="en-US" sz="2400" dirty="0">
                <a:latin typeface="Lucida Console" pitchFamily="49" charset="0"/>
                <a:cs typeface="Times New Roman" pitchFamily="18" charset="0"/>
              </a:rPr>
              <a:t>x</a:t>
            </a:r>
            <a:r>
              <a:rPr lang="en-US" sz="2400" dirty="0">
                <a:cs typeface="Times New Roman" pitchFamily="18" charset="0"/>
              </a:rPr>
              <a:t> 17.</a:t>
            </a:r>
          </a:p>
          <a:p>
            <a:r>
              <a:rPr lang="en-US" sz="2400" dirty="0" smtClean="0">
                <a:cs typeface="Times New Roman" pitchFamily="18" charset="0"/>
              </a:rPr>
              <a:t>Si parte con 1 e </a:t>
            </a:r>
            <a:r>
              <a:rPr lang="en-US" sz="2400" dirty="0">
                <a:cs typeface="Times New Roman" pitchFamily="18" charset="0"/>
              </a:rPr>
              <a:t>17.</a:t>
            </a:r>
          </a:p>
          <a:p>
            <a:r>
              <a:rPr lang="en-US" sz="2400" dirty="0" smtClean="0">
                <a:cs typeface="Times New Roman" pitchFamily="18" charset="0"/>
              </a:rPr>
              <a:t>Si </a:t>
            </a:r>
            <a:r>
              <a:rPr lang="en-US" sz="2400" dirty="0" err="1" smtClean="0">
                <a:cs typeface="Times New Roman" pitchFamily="18" charset="0"/>
              </a:rPr>
              <a:t>raddoppiano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entrambi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i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numeri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fino</a:t>
            </a:r>
            <a:r>
              <a:rPr lang="en-US" sz="2400" dirty="0" smtClean="0">
                <a:cs typeface="Times New Roman" pitchFamily="18" charset="0"/>
              </a:rPr>
              <a:t> a </a:t>
            </a:r>
            <a:r>
              <a:rPr lang="en-US" sz="2400" dirty="0" err="1" smtClean="0">
                <a:cs typeface="Times New Roman" pitchFamily="18" charset="0"/>
              </a:rPr>
              <a:t>quando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nella</a:t>
            </a:r>
            <a:r>
              <a:rPr lang="en-US" sz="2400" dirty="0" smtClean="0">
                <a:cs typeface="Times New Roman" pitchFamily="18" charset="0"/>
              </a:rPr>
              <a:t> colonna dell’1 </a:t>
            </a:r>
            <a:r>
              <a:rPr lang="en-US" sz="2400" dirty="0" err="1" smtClean="0">
                <a:cs typeface="Times New Roman" pitchFamily="18" charset="0"/>
              </a:rPr>
              <a:t>si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ottiene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il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più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grande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numero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minore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oppure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uguale</a:t>
            </a:r>
            <a:r>
              <a:rPr lang="en-US" sz="2400" dirty="0" smtClean="0">
                <a:cs typeface="Times New Roman" pitchFamily="18" charset="0"/>
              </a:rPr>
              <a:t> a 12</a:t>
            </a:r>
            <a:endParaRPr lang="en-US" sz="2400" dirty="0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2114550" y="1719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3343275" y="2357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graphicFrame>
        <p:nvGraphicFramePr>
          <p:cNvPr id="98310" name="Group 6"/>
          <p:cNvGraphicFramePr>
            <a:graphicFrameLocks noGrp="1"/>
          </p:cNvGraphicFramePr>
          <p:nvPr/>
        </p:nvGraphicFramePr>
        <p:xfrm>
          <a:off x="4648200" y="2438400"/>
          <a:ext cx="3733800" cy="3276600"/>
        </p:xfrm>
        <a:graphic>
          <a:graphicData uri="http://schemas.openxmlformats.org/drawingml/2006/table">
            <a:tbl>
              <a:tblPr/>
              <a:tblGrid>
                <a:gridCol w="1658938"/>
                <a:gridCol w="2074862"/>
              </a:tblGrid>
              <a:tr h="819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r>
              <a:rPr lang="en-US" dirty="0" err="1" smtClean="0"/>
              <a:t>Moltiplicazione</a:t>
            </a:r>
            <a:r>
              <a:rPr lang="en-US" dirty="0" smtClean="0"/>
              <a:t> </a:t>
            </a:r>
            <a:r>
              <a:rPr lang="en-US" dirty="0" err="1" smtClean="0"/>
              <a:t>egizia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cs typeface="Times New Roman" pitchFamily="18" charset="0"/>
              </a:rPr>
              <a:t>Si </a:t>
            </a:r>
            <a:r>
              <a:rPr lang="en-US" sz="2800" dirty="0" err="1" smtClean="0">
                <a:cs typeface="Times New Roman" pitchFamily="18" charset="0"/>
              </a:rPr>
              <a:t>sottrae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dalla</a:t>
            </a:r>
            <a:r>
              <a:rPr lang="en-US" sz="2800" dirty="0" smtClean="0">
                <a:cs typeface="Times New Roman" pitchFamily="18" charset="0"/>
              </a:rPr>
              <a:t> prima colonna </a:t>
            </a:r>
            <a:r>
              <a:rPr lang="en-US" sz="2800" dirty="0" err="1" smtClean="0">
                <a:cs typeface="Times New Roman" pitchFamily="18" charset="0"/>
              </a:rPr>
              <a:t>il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valore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fino</a:t>
            </a:r>
            <a:r>
              <a:rPr lang="en-US" sz="2800" dirty="0" smtClean="0">
                <a:cs typeface="Times New Roman" pitchFamily="18" charset="0"/>
              </a:rPr>
              <a:t> ad </a:t>
            </a:r>
            <a:r>
              <a:rPr lang="en-US" sz="2800" dirty="0" err="1" smtClean="0">
                <a:cs typeface="Times New Roman" pitchFamily="18" charset="0"/>
              </a:rPr>
              <a:t>ottenere</a:t>
            </a:r>
            <a:r>
              <a:rPr lang="en-US" sz="2800" dirty="0" smtClean="0">
                <a:cs typeface="Times New Roman" pitchFamily="18" charset="0"/>
              </a:rPr>
              <a:t>  </a:t>
            </a:r>
            <a:r>
              <a:rPr lang="en-US" sz="2800" dirty="0">
                <a:cs typeface="Times New Roman" pitchFamily="18" charset="0"/>
              </a:rPr>
              <a:t>0. </a:t>
            </a:r>
          </a:p>
          <a:p>
            <a:pPr>
              <a:lnSpc>
                <a:spcPct val="90000"/>
              </a:lnSpc>
              <a:buNone/>
            </a:pPr>
            <a:endParaRPr 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dirty="0" err="1" smtClean="0">
                <a:cs typeface="Times New Roman" pitchFamily="18" charset="0"/>
              </a:rPr>
              <a:t>Nel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nostro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caso</a:t>
            </a:r>
            <a:r>
              <a:rPr lang="en-US" sz="2800" dirty="0" smtClean="0">
                <a:cs typeface="Times New Roman" pitchFamily="18" charset="0"/>
              </a:rPr>
              <a:t>, </a:t>
            </a:r>
            <a:endParaRPr lang="en-US" sz="2800" dirty="0">
              <a:cs typeface="Times New Roman" pitchFamily="18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dirty="0">
                <a:cs typeface="Times New Roman" pitchFamily="18" charset="0"/>
              </a:rPr>
              <a:t>12 – 8 = 4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dirty="0">
                <a:cs typeface="Times New Roman" pitchFamily="18" charset="0"/>
              </a:rPr>
              <a:t>4 – 4 = 0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2114550" y="1719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3343275" y="2357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graphicFrame>
        <p:nvGraphicFramePr>
          <p:cNvPr id="99334" name="Group 6"/>
          <p:cNvGraphicFramePr>
            <a:graphicFrameLocks noGrp="1"/>
          </p:cNvGraphicFramePr>
          <p:nvPr/>
        </p:nvGraphicFramePr>
        <p:xfrm>
          <a:off x="4648200" y="2438400"/>
          <a:ext cx="3733800" cy="3276600"/>
        </p:xfrm>
        <a:graphic>
          <a:graphicData uri="http://schemas.openxmlformats.org/drawingml/2006/table">
            <a:tbl>
              <a:tblPr/>
              <a:tblGrid>
                <a:gridCol w="1658938"/>
                <a:gridCol w="2074862"/>
              </a:tblGrid>
              <a:tr h="819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   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   8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dirty="0" err="1" smtClean="0"/>
              <a:t>Moltiplicazione</a:t>
            </a:r>
            <a:r>
              <a:rPr lang="en-US" dirty="0" smtClean="0"/>
              <a:t> </a:t>
            </a:r>
            <a:r>
              <a:rPr lang="en-US" dirty="0" err="1" smtClean="0"/>
              <a:t>egizia</a:t>
            </a:r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dirty="0" smtClean="0">
                <a:cs typeface="Times New Roman" pitchFamily="18" charset="0"/>
              </a:rPr>
              <a:t>Per </a:t>
            </a:r>
            <a:r>
              <a:rPr lang="en-US" sz="2400" dirty="0" err="1" smtClean="0">
                <a:cs typeface="Times New Roman" pitchFamily="18" charset="0"/>
              </a:rPr>
              <a:t>ottenere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il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risultato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basta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sommare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i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corrispondenti</a:t>
            </a:r>
            <a:r>
              <a:rPr lang="en-US" sz="2400" dirty="0" smtClean="0">
                <a:cs typeface="Times New Roman" pitchFamily="18" charset="0"/>
              </a:rPr>
              <a:t> termini </a:t>
            </a:r>
            <a:r>
              <a:rPr lang="en-US" sz="2400" dirty="0" err="1" smtClean="0">
                <a:cs typeface="Times New Roman" pitchFamily="18" charset="0"/>
              </a:rPr>
              <a:t>della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seconda</a:t>
            </a:r>
            <a:r>
              <a:rPr lang="en-US" sz="2400" dirty="0" smtClean="0">
                <a:cs typeface="Times New Roman" pitchFamily="18" charset="0"/>
              </a:rPr>
              <a:t> colonna. </a:t>
            </a:r>
          </a:p>
          <a:p>
            <a:pPr>
              <a:buNone/>
            </a:pPr>
            <a:endParaRPr lang="en-US" sz="2400" dirty="0">
              <a:cs typeface="Times New Roman" pitchFamily="18" charset="0"/>
            </a:endParaRPr>
          </a:p>
          <a:p>
            <a:r>
              <a:rPr lang="en-US" sz="2400" dirty="0" err="1" smtClean="0">
                <a:cs typeface="Times New Roman" pitchFamily="18" charset="0"/>
              </a:rPr>
              <a:t>Nel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nostro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caso</a:t>
            </a:r>
            <a:endParaRPr lang="en-US" sz="2400" dirty="0"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000" dirty="0">
                <a:cs typeface="Times New Roman" pitchFamily="18" charset="0"/>
              </a:rPr>
              <a:t>136 + 68 = 204</a:t>
            </a:r>
          </a:p>
          <a:p>
            <a:r>
              <a:rPr lang="en-US" sz="2400" dirty="0" err="1" smtClean="0">
                <a:cs typeface="Times New Roman" pitchFamily="18" charset="0"/>
              </a:rPr>
              <a:t>Cioè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12 </a:t>
            </a:r>
            <a:r>
              <a:rPr lang="en-US" sz="2400" dirty="0">
                <a:latin typeface="Lucida Console" pitchFamily="49" charset="0"/>
                <a:cs typeface="Times New Roman" pitchFamily="18" charset="0"/>
              </a:rPr>
              <a:t>x</a:t>
            </a:r>
            <a:r>
              <a:rPr lang="en-US" sz="2400" dirty="0">
                <a:cs typeface="Times New Roman" pitchFamily="18" charset="0"/>
              </a:rPr>
              <a:t> 17 = 204</a:t>
            </a:r>
            <a:r>
              <a:rPr lang="en-US" sz="2800" dirty="0" smtClean="0">
                <a:cs typeface="Times New Roman" pitchFamily="18" charset="0"/>
              </a:rPr>
              <a:t>.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2114550" y="1719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3343275" y="2357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graphicFrame>
        <p:nvGraphicFramePr>
          <p:cNvPr id="100358" name="Group 6"/>
          <p:cNvGraphicFramePr>
            <a:graphicFrameLocks noGrp="1"/>
          </p:cNvGraphicFramePr>
          <p:nvPr/>
        </p:nvGraphicFramePr>
        <p:xfrm>
          <a:off x="4648200" y="2438400"/>
          <a:ext cx="3733800" cy="3276600"/>
        </p:xfrm>
        <a:graphic>
          <a:graphicData uri="http://schemas.openxmlformats.org/drawingml/2006/table">
            <a:tbl>
              <a:tblPr/>
              <a:tblGrid>
                <a:gridCol w="1658938"/>
                <a:gridCol w="2074862"/>
              </a:tblGrid>
              <a:tr h="819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   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   8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61513" y="1"/>
            <a:ext cx="7382461" cy="1280159"/>
          </a:xfrm>
        </p:spPr>
        <p:txBody>
          <a:bodyPr/>
          <a:lstStyle/>
          <a:p>
            <a:r>
              <a:rPr lang="en-US" dirty="0" err="1" smtClean="0"/>
              <a:t>Perchè</a:t>
            </a:r>
            <a:r>
              <a:rPr lang="en-US" dirty="0" smtClean="0"/>
              <a:t> </a:t>
            </a:r>
            <a:r>
              <a:rPr lang="en-US" dirty="0" err="1" smtClean="0"/>
              <a:t>funziona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 smtClean="0">
                <a:cs typeface="Times New Roman" pitchFamily="18" charset="0"/>
              </a:rPr>
              <a:t>Questo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metodo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ingegnoso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applica</a:t>
            </a:r>
            <a:r>
              <a:rPr lang="en-US" sz="2800" dirty="0" smtClean="0">
                <a:cs typeface="Times New Roman" pitchFamily="18" charset="0"/>
              </a:rPr>
              <a:t> la </a:t>
            </a:r>
            <a:r>
              <a:rPr lang="en-US" sz="2800" dirty="0" err="1" smtClean="0">
                <a:cs typeface="Times New Roman" pitchFamily="18" charset="0"/>
              </a:rPr>
              <a:t>proprietà</a:t>
            </a:r>
            <a:endParaRPr lang="en-US" sz="2800" dirty="0" smtClean="0"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distributiva</a:t>
            </a:r>
            <a:endParaRPr lang="en-US" sz="2800" dirty="0">
              <a:cs typeface="Times New Roman" pitchFamily="18" charset="0"/>
            </a:endParaRPr>
          </a:p>
          <a:p>
            <a:r>
              <a:rPr lang="en-US" sz="2800" dirty="0" err="1" smtClean="0">
                <a:cs typeface="Times New Roman" pitchFamily="18" charset="0"/>
              </a:rPr>
              <a:t>poichè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12 = 4 + 8, </a:t>
            </a:r>
            <a:r>
              <a:rPr lang="en-US" sz="2800" dirty="0" err="1" smtClean="0">
                <a:cs typeface="Times New Roman" pitchFamily="18" charset="0"/>
              </a:rPr>
              <a:t>si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può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scrivere</a:t>
            </a:r>
            <a:endParaRPr lang="en-US" sz="2800" dirty="0" smtClean="0">
              <a:cs typeface="Times New Roman" pitchFamily="18" charset="0"/>
            </a:endParaRPr>
          </a:p>
          <a:p>
            <a:endParaRPr lang="en-US" sz="2800" dirty="0">
              <a:cs typeface="Times New Roman" pitchFamily="18" charset="0"/>
            </a:endParaRPr>
          </a:p>
          <a:p>
            <a:endParaRPr lang="en-US" sz="2800" dirty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Non male per </a:t>
            </a:r>
            <a:r>
              <a:rPr lang="en-US" sz="2800" dirty="0" err="1" smtClean="0">
                <a:cs typeface="Times New Roman" pitchFamily="18" charset="0"/>
              </a:rPr>
              <a:t>essere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stato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scoperto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ed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applicato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migliaia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di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anni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fa</a:t>
            </a:r>
            <a:r>
              <a:rPr lang="en-US" sz="2800" dirty="0" smtClean="0">
                <a:cs typeface="Times New Roman" pitchFamily="18" charset="0"/>
              </a:rPr>
              <a:t>! </a:t>
            </a:r>
            <a:endParaRPr lang="en-US" sz="2800" dirty="0">
              <a:cs typeface="Times New Roman" pitchFamily="18" charset="0"/>
            </a:endParaRP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4485249" y="2458329"/>
          <a:ext cx="4000500" cy="596900"/>
        </p:xfrm>
        <a:graphic>
          <a:graphicData uri="http://schemas.openxmlformats.org/presentationml/2006/ole">
            <p:oleObj spid="_x0000_s1026" name="Equazione" r:id="rId3" imgW="1447560" imgH="215640" progId="Equation.3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1295400" y="3621258"/>
          <a:ext cx="6934200" cy="469900"/>
        </p:xfrm>
        <a:graphic>
          <a:graphicData uri="http://schemas.openxmlformats.org/presentationml/2006/ole">
            <p:oleObj spid="_x0000_s1027" name="Equation" r:id="rId4" imgW="31874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frazioni</a:t>
            </a:r>
            <a:r>
              <a:rPr lang="en-US" dirty="0" smtClean="0"/>
              <a:t> </a:t>
            </a:r>
            <a:r>
              <a:rPr lang="en-US" dirty="0" err="1" smtClean="0"/>
              <a:t>egizie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 smtClean="0">
                <a:cs typeface="Times New Roman" pitchFamily="18" charset="0"/>
              </a:rPr>
              <a:t>Gli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egiziani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scrivevano</a:t>
            </a:r>
            <a:r>
              <a:rPr lang="en-US" sz="2800" dirty="0" smtClean="0">
                <a:cs typeface="Times New Roman" pitchFamily="18" charset="0"/>
              </a:rPr>
              <a:t> le </a:t>
            </a:r>
            <a:r>
              <a:rPr lang="en-US" sz="2800" dirty="0" err="1" smtClean="0">
                <a:cs typeface="Times New Roman" pitchFamily="18" charset="0"/>
              </a:rPr>
              <a:t>frazioni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3/4 </a:t>
            </a:r>
            <a:r>
              <a:rPr lang="en-US" sz="2800" dirty="0" smtClean="0">
                <a:cs typeface="Times New Roman" pitchFamily="18" charset="0"/>
              </a:rPr>
              <a:t>o </a:t>
            </a:r>
            <a:r>
              <a:rPr lang="en-US" sz="2800" dirty="0">
                <a:cs typeface="Times New Roman" pitchFamily="18" charset="0"/>
              </a:rPr>
              <a:t>7/8 </a:t>
            </a:r>
            <a:r>
              <a:rPr lang="en-US" sz="2800" dirty="0" smtClean="0">
                <a:cs typeface="Times New Roman" pitchFamily="18" charset="0"/>
              </a:rPr>
              <a:t>come </a:t>
            </a:r>
            <a:r>
              <a:rPr lang="en-US" sz="2800" dirty="0" err="1" smtClean="0">
                <a:cs typeface="Times New Roman" pitchFamily="18" charset="0"/>
              </a:rPr>
              <a:t>somme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di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frazioni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uniche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unitarie</a:t>
            </a:r>
            <a:endParaRPr lang="en-US" sz="2800" dirty="0">
              <a:cs typeface="Times New Roman" pitchFamily="18" charset="0"/>
            </a:endParaRPr>
          </a:p>
          <a:p>
            <a:pPr lvl="1"/>
            <a:r>
              <a:rPr lang="en-US" sz="2400" dirty="0">
                <a:cs typeface="Times New Roman" pitchFamily="18" charset="0"/>
              </a:rPr>
              <a:t>3/4 = 1/2 + 1/4 </a:t>
            </a:r>
          </a:p>
          <a:p>
            <a:pPr lvl="1"/>
            <a:r>
              <a:rPr lang="en-US" sz="2400" dirty="0">
                <a:cs typeface="Times New Roman" pitchFamily="18" charset="0"/>
              </a:rPr>
              <a:t>7/8 = 4/8 + 2/8 + 1/8 = 1/2 + 1/4 + 1/8 </a:t>
            </a:r>
          </a:p>
          <a:p>
            <a:pPr>
              <a:buNone/>
            </a:pPr>
            <a:endParaRPr lang="en-US" sz="2800" dirty="0">
              <a:cs typeface="Times New Roman" pitchFamily="18" charset="0"/>
            </a:endParaRPr>
          </a:p>
          <a:p>
            <a:r>
              <a:rPr lang="en-US" sz="2800" dirty="0" err="1" smtClean="0">
                <a:cs typeface="Times New Roman" pitchFamily="18" charset="0"/>
              </a:rPr>
              <a:t>Questo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fatto</a:t>
            </a:r>
            <a:r>
              <a:rPr lang="en-US" sz="2800" dirty="0" smtClean="0">
                <a:cs typeface="Times New Roman" pitchFamily="18" charset="0"/>
              </a:rPr>
              <a:t> ha </a:t>
            </a:r>
            <a:r>
              <a:rPr lang="en-US" sz="2800" dirty="0" err="1" smtClean="0">
                <a:cs typeface="Times New Roman" pitchFamily="18" charset="0"/>
              </a:rPr>
              <a:t>intrigato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i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matematici</a:t>
            </a:r>
            <a:r>
              <a:rPr lang="en-US" sz="2800" dirty="0" smtClean="0">
                <a:cs typeface="Times New Roman" pitchFamily="18" charset="0"/>
              </a:rPr>
              <a:t> per </a:t>
            </a:r>
            <a:r>
              <a:rPr lang="en-US" sz="2800" dirty="0" err="1" smtClean="0">
                <a:cs typeface="Times New Roman" pitchFamily="18" charset="0"/>
              </a:rPr>
              <a:t>millenni</a:t>
            </a:r>
            <a:r>
              <a:rPr lang="en-US" sz="2800" dirty="0" smtClean="0">
                <a:cs typeface="Times New Roman" pitchFamily="18" charset="0"/>
              </a:rPr>
              <a:t>.  </a:t>
            </a: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metodo</a:t>
            </a:r>
            <a:r>
              <a:rPr lang="en-US" dirty="0" smtClean="0"/>
              <a:t> </a:t>
            </a:r>
            <a:r>
              <a:rPr lang="en-US" dirty="0" err="1" smtClean="0"/>
              <a:t>egizio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err="1" smtClean="0">
                <a:cs typeface="Times New Roman" pitchFamily="18" charset="0"/>
              </a:rPr>
              <a:t>Questo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metodo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consiste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nel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moltiplicare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il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denominatore</a:t>
            </a:r>
            <a:r>
              <a:rPr lang="en-US" sz="2400" dirty="0" smtClean="0">
                <a:cs typeface="Times New Roman" pitchFamily="18" charset="0"/>
              </a:rPr>
              <a:t> per </a:t>
            </a:r>
            <a:r>
              <a:rPr lang="en-US" sz="2400" dirty="0" err="1" smtClean="0">
                <a:cs typeface="Times New Roman" pitchFamily="18" charset="0"/>
              </a:rPr>
              <a:t>l’unità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frazionaria</a:t>
            </a:r>
            <a:r>
              <a:rPr lang="en-US" sz="2400" dirty="0" smtClean="0">
                <a:cs typeface="Times New Roman" pitchFamily="18" charset="0"/>
              </a:rPr>
              <a:t>  </a:t>
            </a:r>
            <a:r>
              <a:rPr lang="en-US" sz="2400" dirty="0">
                <a:cs typeface="Times New Roman" pitchFamily="18" charset="0"/>
              </a:rPr>
              <a:t>(1/2, 1/3, 1/4, 1/5, …) </a:t>
            </a:r>
            <a:r>
              <a:rPr lang="en-US" sz="2400" dirty="0" err="1" smtClean="0">
                <a:cs typeface="Times New Roman" pitchFamily="18" charset="0"/>
              </a:rPr>
              <a:t>allo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scopo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di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ottenere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numeri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che</a:t>
            </a:r>
            <a:r>
              <a:rPr lang="en-US" sz="2400" dirty="0" smtClean="0">
                <a:cs typeface="Times New Roman" pitchFamily="18" charset="0"/>
              </a:rPr>
              <a:t> , </a:t>
            </a:r>
            <a:r>
              <a:rPr lang="en-US" sz="2400" dirty="0" err="1" smtClean="0">
                <a:cs typeface="Times New Roman" pitchFamily="18" charset="0"/>
              </a:rPr>
              <a:t>sommati</a:t>
            </a:r>
            <a:r>
              <a:rPr lang="en-US" sz="2400" dirty="0" smtClean="0">
                <a:cs typeface="Times New Roman" pitchFamily="18" charset="0"/>
              </a:rPr>
              <a:t>, </a:t>
            </a:r>
            <a:r>
              <a:rPr lang="en-US" sz="2400" dirty="0" err="1" smtClean="0">
                <a:cs typeface="Times New Roman" pitchFamily="18" charset="0"/>
              </a:rPr>
              <a:t>saranno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uguali</a:t>
            </a:r>
            <a:r>
              <a:rPr lang="en-US" sz="2400" dirty="0" smtClean="0">
                <a:cs typeface="Times New Roman" pitchFamily="18" charset="0"/>
              </a:rPr>
              <a:t> al </a:t>
            </a:r>
            <a:r>
              <a:rPr lang="en-US" sz="2400" dirty="0" err="1" smtClean="0">
                <a:cs typeface="Times New Roman" pitchFamily="18" charset="0"/>
              </a:rPr>
              <a:t>numeratore</a:t>
            </a:r>
            <a:r>
              <a:rPr lang="en-US" sz="2400" dirty="0" smtClean="0">
                <a:cs typeface="Times New Roman" pitchFamily="18" charset="0"/>
              </a:rPr>
              <a:t>.</a:t>
            </a:r>
            <a:r>
              <a:rPr lang="en-US" sz="2400" dirty="0" smtClean="0"/>
              <a:t> </a:t>
            </a:r>
          </a:p>
          <a:p>
            <a:pPr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Per </a:t>
            </a:r>
            <a:r>
              <a:rPr lang="en-US" sz="2400" dirty="0" err="1" smtClean="0"/>
              <a:t>esempio</a:t>
            </a:r>
            <a:r>
              <a:rPr lang="en-US" sz="2400" dirty="0" smtClean="0"/>
              <a:t> se la </a:t>
            </a:r>
            <a:r>
              <a:rPr lang="en-US" sz="2400" dirty="0" err="1" smtClean="0"/>
              <a:t>frazione</a:t>
            </a:r>
            <a:r>
              <a:rPr lang="en-US" sz="2400" dirty="0" smtClean="0"/>
              <a:t> è </a:t>
            </a:r>
            <a:r>
              <a:rPr lang="en-US" sz="2400" dirty="0"/>
              <a:t>5/6</a:t>
            </a:r>
            <a:r>
              <a:rPr lang="en-US" sz="2400" dirty="0" smtClean="0"/>
              <a:t>,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   </a:t>
            </a:r>
            <a:r>
              <a:rPr lang="en-US" sz="2400" dirty="0"/>
              <a:t>½ </a:t>
            </a:r>
            <a:r>
              <a:rPr lang="en-US" sz="2400" dirty="0">
                <a:latin typeface="Lucida Console" pitchFamily="49" charset="0"/>
                <a:cs typeface="Times New Roman" pitchFamily="18" charset="0"/>
              </a:rPr>
              <a:t>x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/>
              <a:t>6 = 3 </a:t>
            </a:r>
            <a:r>
              <a:rPr lang="en-US" sz="2400" dirty="0" smtClean="0"/>
              <a:t> e  </a:t>
            </a:r>
            <a:r>
              <a:rPr lang="en-US" sz="2400" dirty="0"/>
              <a:t>1/3 </a:t>
            </a:r>
            <a:r>
              <a:rPr lang="en-US" sz="2400" dirty="0">
                <a:latin typeface="Lucida Console" pitchFamily="49" charset="0"/>
                <a:cs typeface="Times New Roman" pitchFamily="18" charset="0"/>
              </a:rPr>
              <a:t>x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/>
              <a:t>6 = 2 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 </a:t>
            </a:r>
            <a:r>
              <a:rPr lang="en-US" sz="2400" dirty="0"/>
              <a:t>3 + 2 = 5 </a:t>
            </a:r>
            <a:r>
              <a:rPr lang="en-US" sz="2400" dirty="0" smtClean="0"/>
              <a:t>(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numeratore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graphicFrame>
        <p:nvGraphicFramePr>
          <p:cNvPr id="105472" name="Object 1024"/>
          <p:cNvGraphicFramePr>
            <a:graphicFrameLocks noChangeAspect="1"/>
          </p:cNvGraphicFramePr>
          <p:nvPr/>
        </p:nvGraphicFramePr>
        <p:xfrm>
          <a:off x="6643469" y="3845169"/>
          <a:ext cx="1447800" cy="915988"/>
        </p:xfrm>
        <a:graphic>
          <a:graphicData uri="http://schemas.openxmlformats.org/presentationml/2006/ole">
            <p:oleObj spid="_x0000_s2050" name="Equation" r:id="rId3" imgW="6220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5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5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    7/18 con </a:t>
            </a:r>
            <a:r>
              <a:rPr lang="en-US" dirty="0" err="1" smtClean="0">
                <a:cs typeface="Times New Roman" pitchFamily="18" charset="0"/>
              </a:rPr>
              <a:t>il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metodo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egizio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06496" name="Object 2048"/>
          <p:cNvGraphicFramePr>
            <a:graphicFrameLocks noChangeAspect="1"/>
          </p:cNvGraphicFramePr>
          <p:nvPr>
            <p:ph type="tbl" idx="1"/>
          </p:nvPr>
        </p:nvGraphicFramePr>
        <p:xfrm>
          <a:off x="1349375" y="1892300"/>
          <a:ext cx="7181850" cy="3225800"/>
        </p:xfrm>
        <a:graphic>
          <a:graphicData uri="http://schemas.openxmlformats.org/presentationml/2006/ole">
            <p:oleObj spid="_x0000_s3074" name="Worksheet" r:id="rId3" imgW="2247798" imgH="1009552" progId="Excel.Sheet.8">
              <p:embed/>
            </p:oleObj>
          </a:graphicData>
        </a:graphic>
      </p:graphicFrame>
      <p:sp>
        <p:nvSpPr>
          <p:cNvPr id="37893" name="Line 5"/>
          <p:cNvSpPr>
            <a:spLocks noChangeShapeType="1"/>
          </p:cNvSpPr>
          <p:nvPr/>
        </p:nvSpPr>
        <p:spPr bwMode="auto">
          <a:xfrm>
            <a:off x="-1547813" y="1887538"/>
            <a:ext cx="1257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-1662113" y="6502400"/>
            <a:ext cx="685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487613" y="5349875"/>
          <a:ext cx="3514725" cy="915988"/>
        </p:xfrm>
        <a:graphic>
          <a:graphicData uri="http://schemas.openxmlformats.org/presentationml/2006/ole">
            <p:oleObj spid="_x0000_s3075" name="Equazione" r:id="rId4" imgW="1511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Utilizzo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frazioni</a:t>
            </a:r>
            <a:r>
              <a:rPr lang="en-US" dirty="0" smtClean="0"/>
              <a:t> </a:t>
            </a:r>
            <a:r>
              <a:rPr lang="en-US" dirty="0" err="1" smtClean="0"/>
              <a:t>egizie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Andrea </a:t>
            </a:r>
            <a:r>
              <a:rPr lang="en-US" dirty="0" err="1" smtClean="0"/>
              <a:t>vuole</a:t>
            </a:r>
            <a:r>
              <a:rPr lang="en-US" dirty="0" smtClean="0"/>
              <a:t> </a:t>
            </a:r>
            <a:r>
              <a:rPr lang="en-US" dirty="0" err="1" smtClean="0"/>
              <a:t>suddividere</a:t>
            </a:r>
            <a:r>
              <a:rPr lang="en-US" dirty="0" smtClean="0"/>
              <a:t> </a:t>
            </a:r>
            <a:r>
              <a:rPr lang="en-US" dirty="0" err="1" smtClean="0"/>
              <a:t>cinque</a:t>
            </a:r>
            <a:r>
              <a:rPr lang="en-US" dirty="0" smtClean="0"/>
              <a:t> torte </a:t>
            </a:r>
            <a:r>
              <a:rPr lang="en-US" dirty="0" err="1" smtClean="0"/>
              <a:t>tra</a:t>
            </a:r>
            <a:r>
              <a:rPr lang="en-US" dirty="0" smtClean="0"/>
              <a:t> 6 </a:t>
            </a:r>
            <a:r>
              <a:rPr lang="en-US" dirty="0" err="1" smtClean="0"/>
              <a:t>suoi</a:t>
            </a:r>
            <a:r>
              <a:rPr lang="en-US" dirty="0" smtClean="0"/>
              <a:t> </a:t>
            </a:r>
            <a:r>
              <a:rPr lang="en-US" dirty="0" err="1" smtClean="0"/>
              <a:t>amici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Pensiamo</a:t>
            </a:r>
            <a:r>
              <a:rPr lang="en-US" dirty="0" smtClean="0"/>
              <a:t> “a prima vista”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conveniente</a:t>
            </a:r>
            <a:r>
              <a:rPr lang="en-US" dirty="0" smtClean="0"/>
              <a:t> </a:t>
            </a:r>
            <a:r>
              <a:rPr lang="en-US" dirty="0" err="1" smtClean="0"/>
              <a:t>dividere</a:t>
            </a:r>
            <a:r>
              <a:rPr lang="en-US" dirty="0" smtClean="0"/>
              <a:t> le torte </a:t>
            </a:r>
            <a:r>
              <a:rPr lang="en-US" dirty="0" err="1" smtClean="0"/>
              <a:t>così</a:t>
            </a:r>
            <a:endParaRPr lang="en-US" dirty="0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066800" y="4724400"/>
            <a:ext cx="1371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3810000" y="4724400"/>
            <a:ext cx="1371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2438400" y="5562600"/>
            <a:ext cx="1371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5181600" y="5562600"/>
            <a:ext cx="1371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6553200" y="4724400"/>
            <a:ext cx="1371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6324600" y="5562600"/>
            <a:ext cx="228600" cy="609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2209800" y="4724400"/>
            <a:ext cx="228600" cy="609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4953000" y="4724400"/>
            <a:ext cx="228600" cy="609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7357" name="Rectangle 13"/>
          <p:cNvSpPr>
            <a:spLocks noChangeArrowheads="1"/>
          </p:cNvSpPr>
          <p:nvPr/>
        </p:nvSpPr>
        <p:spPr bwMode="auto">
          <a:xfrm>
            <a:off x="3581400" y="5562600"/>
            <a:ext cx="228600" cy="609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7696200" y="4724400"/>
            <a:ext cx="228600" cy="609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/>
      <p:bldP spid="57350" grpId="0" animBg="1"/>
      <p:bldP spid="57351" grpId="0" animBg="1"/>
      <p:bldP spid="57352" grpId="0" animBg="1"/>
      <p:bldP spid="57353" grpId="0" animBg="1"/>
      <p:bldP spid="57354" grpId="0" animBg="1"/>
      <p:bldP spid="57355" grpId="0" animBg="1"/>
      <p:bldP spid="57356" grpId="0" animBg="1"/>
      <p:bldP spid="57357" grpId="0" animBg="1"/>
      <p:bldP spid="5735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Utilizzo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frazioni</a:t>
            </a:r>
            <a:r>
              <a:rPr lang="en-US" dirty="0" smtClean="0"/>
              <a:t> </a:t>
            </a:r>
            <a:r>
              <a:rPr lang="en-US" dirty="0" err="1" smtClean="0"/>
              <a:t>egizie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</a:pPr>
            <a:r>
              <a:rPr lang="en-US" sz="2400" dirty="0" err="1" smtClean="0"/>
              <a:t>Usando</a:t>
            </a:r>
            <a:r>
              <a:rPr lang="en-US" sz="2400" dirty="0" smtClean="0"/>
              <a:t> le </a:t>
            </a:r>
            <a:r>
              <a:rPr lang="en-US" sz="2400" dirty="0" err="1" smtClean="0"/>
              <a:t>frazioni</a:t>
            </a:r>
            <a:r>
              <a:rPr lang="en-US" sz="2400" dirty="0" smtClean="0"/>
              <a:t> </a:t>
            </a:r>
            <a:r>
              <a:rPr lang="en-US" sz="2400" dirty="0" err="1" smtClean="0"/>
              <a:t>egizie</a:t>
            </a:r>
            <a:r>
              <a:rPr lang="en-US" sz="2400" dirty="0" smtClean="0"/>
              <a:t> la </a:t>
            </a:r>
            <a:r>
              <a:rPr lang="en-US" sz="2400" dirty="0" err="1" smtClean="0"/>
              <a:t>suddivisione</a:t>
            </a:r>
            <a:r>
              <a:rPr lang="en-US" sz="2400" dirty="0" smtClean="0"/>
              <a:t> </a:t>
            </a:r>
            <a:r>
              <a:rPr lang="en-US" sz="2400" dirty="0" err="1" smtClean="0"/>
              <a:t>diventa</a:t>
            </a:r>
            <a:r>
              <a:rPr lang="en-US" sz="2400" dirty="0" smtClean="0"/>
              <a:t> </a:t>
            </a:r>
            <a:r>
              <a:rPr lang="en-US" sz="2400" dirty="0" err="1" smtClean="0"/>
              <a:t>più</a:t>
            </a:r>
            <a:r>
              <a:rPr lang="en-US" sz="2400" dirty="0" smtClean="0"/>
              <a:t> </a:t>
            </a:r>
            <a:r>
              <a:rPr lang="en-US" sz="2400" dirty="0" err="1" smtClean="0"/>
              <a:t>equa</a:t>
            </a:r>
            <a:r>
              <a:rPr lang="en-US" sz="2400" dirty="0" smtClean="0"/>
              <a:t>. </a:t>
            </a:r>
            <a:endParaRPr lang="en-US" sz="2400" dirty="0"/>
          </a:p>
          <a:p>
            <a:pPr eaLnBrk="0" hangingPunct="0">
              <a:spcBef>
                <a:spcPct val="0"/>
              </a:spcBef>
            </a:pPr>
            <a:r>
              <a:rPr lang="en-US" sz="2400" dirty="0" smtClean="0"/>
              <a:t> </a:t>
            </a:r>
            <a:r>
              <a:rPr lang="en-US" sz="2400" dirty="0"/>
              <a:t>5/6 = 1/2+ 1/3 </a:t>
            </a:r>
            <a:r>
              <a:rPr lang="en-US" sz="2400" dirty="0" smtClean="0"/>
              <a:t>: </a:t>
            </a:r>
            <a:r>
              <a:rPr lang="en-US" sz="2400" dirty="0" err="1" smtClean="0"/>
              <a:t>ciascuna</a:t>
            </a:r>
            <a:r>
              <a:rPr lang="en-US" sz="2400" dirty="0" smtClean="0"/>
              <a:t> persona </a:t>
            </a:r>
            <a:r>
              <a:rPr lang="en-US" sz="2400" dirty="0" err="1" smtClean="0"/>
              <a:t>prenderà</a:t>
            </a:r>
            <a:r>
              <a:rPr lang="en-US" sz="2400" dirty="0" smtClean="0"/>
              <a:t> un </a:t>
            </a:r>
            <a:r>
              <a:rPr lang="en-US" sz="2400" dirty="0" err="1" smtClean="0"/>
              <a:t>pezzo</a:t>
            </a:r>
            <a:r>
              <a:rPr lang="en-US" sz="2400" dirty="0" smtClean="0"/>
              <a:t> </a:t>
            </a:r>
            <a:r>
              <a:rPr lang="en-US" sz="2400" dirty="0" err="1" smtClean="0"/>
              <a:t>giallo</a:t>
            </a:r>
            <a:r>
              <a:rPr lang="en-US" sz="2400" dirty="0" smtClean="0"/>
              <a:t> </a:t>
            </a:r>
            <a:r>
              <a:rPr lang="en-US" sz="2400" dirty="0" err="1" smtClean="0"/>
              <a:t>ed</a:t>
            </a:r>
            <a:r>
              <a:rPr lang="en-US" sz="2400" dirty="0" smtClean="0"/>
              <a:t> </a:t>
            </a:r>
            <a:r>
              <a:rPr lang="en-US" sz="2400" dirty="0" err="1" smtClean="0"/>
              <a:t>uno</a:t>
            </a:r>
            <a:r>
              <a:rPr lang="en-US" sz="2400" dirty="0" smtClean="0"/>
              <a:t> </a:t>
            </a:r>
            <a:r>
              <a:rPr lang="en-US" sz="2400" dirty="0" err="1" smtClean="0"/>
              <a:t>blu</a:t>
            </a:r>
            <a:endParaRPr lang="en-US" sz="2400" dirty="0"/>
          </a:p>
          <a:p>
            <a:pPr eaLnBrk="0" hangingPunct="0">
              <a:spcBef>
                <a:spcPct val="0"/>
              </a:spcBef>
            </a:pPr>
            <a:r>
              <a:rPr lang="en-US" sz="2400" dirty="0" err="1" smtClean="0"/>
              <a:t>Davvero</a:t>
            </a:r>
            <a:r>
              <a:rPr lang="en-US" sz="2400" dirty="0" smtClean="0"/>
              <a:t> </a:t>
            </a:r>
            <a:r>
              <a:rPr lang="en-US" sz="2400" dirty="0" err="1" smtClean="0"/>
              <a:t>sorprendente</a:t>
            </a:r>
            <a:r>
              <a:rPr lang="en-US" sz="2400" dirty="0" smtClean="0"/>
              <a:t>, </a:t>
            </a:r>
            <a:r>
              <a:rPr lang="en-US" sz="2400" dirty="0" err="1" smtClean="0"/>
              <a:t>senza</a:t>
            </a:r>
            <a:r>
              <a:rPr lang="en-US" sz="2400" dirty="0" smtClean="0"/>
              <a:t> </a:t>
            </a:r>
            <a:r>
              <a:rPr lang="en-US" sz="2400" dirty="0" err="1" smtClean="0"/>
              <a:t>bisogno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spiegazioni</a:t>
            </a:r>
            <a:r>
              <a:rPr lang="en-US" sz="2400" dirty="0" smtClean="0"/>
              <a:t>!</a:t>
            </a:r>
            <a:endParaRPr lang="en-US" sz="2400" dirty="0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1066800" y="4724400"/>
            <a:ext cx="1371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3810000" y="4724400"/>
            <a:ext cx="1371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2438400" y="5562600"/>
            <a:ext cx="1371600" cy="609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5181600" y="5562600"/>
            <a:ext cx="1371600" cy="609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6553200" y="4724400"/>
            <a:ext cx="1371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1752600" y="4724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>
            <a:off x="4495800" y="4724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>
            <a:off x="7239000" y="4724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>
            <a:off x="2895600" y="5562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>
            <a:off x="3352800" y="5562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0435" name="Line 19"/>
          <p:cNvSpPr>
            <a:spLocks noChangeShapeType="1"/>
          </p:cNvSpPr>
          <p:nvPr/>
        </p:nvSpPr>
        <p:spPr bwMode="auto">
          <a:xfrm>
            <a:off x="5638800" y="5562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0436" name="Line 20"/>
          <p:cNvSpPr>
            <a:spLocks noChangeShapeType="1"/>
          </p:cNvSpPr>
          <p:nvPr/>
        </p:nvSpPr>
        <p:spPr bwMode="auto">
          <a:xfrm>
            <a:off x="6096000" y="5562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61513" y="1"/>
            <a:ext cx="7382461" cy="1280159"/>
          </a:xfrm>
        </p:spPr>
        <p:txBody>
          <a:bodyPr/>
          <a:lstStyle/>
          <a:p>
            <a:r>
              <a:rPr lang="en-US" dirty="0" smtClean="0"/>
              <a:t>Il problem solving 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sz="2800" dirty="0" smtClean="0">
                <a:cs typeface="Times New Roman" pitchFamily="18" charset="0"/>
              </a:rPr>
              <a:t>E’ un </a:t>
            </a:r>
            <a:r>
              <a:rPr lang="en-US" sz="2800" dirty="0" err="1" smtClean="0">
                <a:cs typeface="Times New Roman" pitchFamily="18" charset="0"/>
              </a:rPr>
              <a:t>termine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nato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poco</a:t>
            </a:r>
            <a:r>
              <a:rPr lang="en-US" sz="2800" dirty="0" smtClean="0">
                <a:cs typeface="Times New Roman" pitchFamily="18" charset="0"/>
              </a:rPr>
              <a:t> tempo </a:t>
            </a:r>
            <a:r>
              <a:rPr lang="en-US" sz="2800" dirty="0" err="1" smtClean="0">
                <a:cs typeface="Times New Roman" pitchFamily="18" charset="0"/>
              </a:rPr>
              <a:t>fa</a:t>
            </a:r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Si </a:t>
            </a:r>
            <a:r>
              <a:rPr lang="en-US" sz="2800" dirty="0" err="1" smtClean="0">
                <a:cs typeface="Times New Roman" pitchFamily="18" charset="0"/>
              </a:rPr>
              <a:t>riferisce</a:t>
            </a:r>
            <a:r>
              <a:rPr lang="en-US" sz="2800" dirty="0" smtClean="0">
                <a:cs typeface="Times New Roman" pitchFamily="18" charset="0"/>
              </a:rPr>
              <a:t> ad </a:t>
            </a:r>
            <a:r>
              <a:rPr lang="en-US" sz="2800" dirty="0" err="1" smtClean="0">
                <a:cs typeface="Times New Roman" pitchFamily="18" charset="0"/>
              </a:rPr>
              <a:t>una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tecnica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antica</a:t>
            </a:r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err="1" smtClean="0">
                <a:cs typeface="Times New Roman" pitchFamily="18" charset="0"/>
              </a:rPr>
              <a:t>Una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delle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attività</a:t>
            </a:r>
            <a:r>
              <a:rPr lang="en-US" sz="2800" dirty="0" smtClean="0">
                <a:cs typeface="Times New Roman" pitchFamily="18" charset="0"/>
              </a:rPr>
              <a:t> del </a:t>
            </a:r>
            <a:r>
              <a:rPr lang="en-US" sz="2800" dirty="0" err="1" smtClean="0">
                <a:cs typeface="Times New Roman" pitchFamily="18" charset="0"/>
              </a:rPr>
              <a:t>pensiero</a:t>
            </a:r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err="1" smtClean="0">
                <a:cs typeface="Times New Roman" pitchFamily="18" charset="0"/>
              </a:rPr>
              <a:t>Utilizzata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da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sempre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dall’uomo</a:t>
            </a:r>
            <a:r>
              <a:rPr lang="en-US" sz="2800" dirty="0" smtClean="0">
                <a:cs typeface="Times New Roman" pitchFamily="18" charset="0"/>
              </a:rPr>
              <a:t> (e non solo)</a:t>
            </a:r>
            <a:endParaRPr lang="en-US" sz="2800" dirty="0">
              <a:cs typeface="Times New Roman" pitchFamily="18" charset="0"/>
            </a:endParaRPr>
          </a:p>
          <a:p>
            <a:endParaRPr lang="en-US" sz="2800" dirty="0" smtClean="0"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259174" y="719528"/>
            <a:ext cx="7684801" cy="956872"/>
          </a:xfrm>
        </p:spPr>
        <p:txBody>
          <a:bodyPr/>
          <a:lstStyle/>
          <a:p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sz="2860" dirty="0" smtClean="0"/>
              <a:t>Un modo diverso di vedere le cose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706056" y="2732955"/>
            <a:ext cx="7403622" cy="2978298"/>
          </a:xfrm>
        </p:spPr>
        <p:txBody>
          <a:bodyPr/>
          <a:lstStyle/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D2452E"/>
                </a:solidFill>
              </a:rPr>
              <a:t>a: b  = c : d</a:t>
            </a: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D2452E"/>
                </a:solidFill>
              </a:rPr>
              <a:t>Perché non scrivere  a: B = c:d  ?</a:t>
            </a:r>
          </a:p>
          <a:p>
            <a:pPr eaLnBrk="1" hangingPunct="1">
              <a:buFont typeface="Wingdings"/>
              <a:buChar char="Ø"/>
            </a:pPr>
            <a:endParaRPr lang="it-IT" sz="2400" dirty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D2452E"/>
                </a:solidFill>
              </a:rPr>
              <a:t>Perché non usare simboli colorati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9154" y="1828800"/>
            <a:ext cx="7702446" cy="254833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pPr lvl="1"/>
            <a:r>
              <a:rPr lang="it-IT" sz="2000" b="1" dirty="0" smtClean="0"/>
              <a:t>I bambini cinesi non hanno rivali nel fare i calcoli . </a:t>
            </a:r>
          </a:p>
          <a:p>
            <a:pPr lvl="1"/>
            <a:endParaRPr lang="it-IT" sz="2000" b="1" dirty="0" smtClean="0"/>
          </a:p>
          <a:p>
            <a:pPr lvl="1"/>
            <a:r>
              <a:rPr lang="it-IT" sz="2000" b="1" dirty="0" smtClean="0"/>
              <a:t>Se mai ne avessero sarebbero da cercare in Oriente (Singapore, Giappone, Corea del Sud)</a:t>
            </a:r>
          </a:p>
          <a:p>
            <a:pPr lvl="1"/>
            <a:endParaRPr lang="it-IT" sz="2000" b="1" dirty="0" smtClean="0"/>
          </a:p>
          <a:p>
            <a:pPr lvl="1"/>
            <a:r>
              <a:rPr lang="it-IT" sz="2000" b="1" dirty="0" smtClean="0"/>
              <a:t>Disciplina, metodologie didattiche e sistema scolastico sono alla base di questo successo</a:t>
            </a:r>
          </a:p>
          <a:p>
            <a:pPr lvl="1"/>
            <a:endParaRPr lang="it-IT" sz="2000" dirty="0" smtClean="0"/>
          </a:p>
          <a:p>
            <a:pPr lvl="1"/>
            <a:r>
              <a:rPr lang="it-IT" sz="2000" b="1" dirty="0" smtClean="0"/>
              <a:t>Ma perché anche quei bambini cinesi che frequentano le nostre scuole, nonostante il forte spaesamento linguistico e culturale, riescono ad essere lo stesso molto bravi in matematica ?</a:t>
            </a:r>
          </a:p>
          <a:p>
            <a:pPr lvl="1">
              <a:buNone/>
            </a:pP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074841"/>
          </a:xfrm>
        </p:spPr>
        <p:txBody>
          <a:bodyPr/>
          <a:lstStyle/>
          <a:p>
            <a:r>
              <a:rPr lang="it-IT" sz="3600" dirty="0" smtClean="0"/>
              <a:t>Uno sguardo in casa d’altri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</a:t>
            </a:r>
            <a:r>
              <a:rPr lang="it-IT" sz="2800" dirty="0" smtClean="0"/>
              <a:t>Soffermiamoci su alcuni aspetti legati al calcolo</a:t>
            </a:r>
            <a:endParaRPr lang="en-US" sz="2800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533400" y="2362199"/>
            <a:ext cx="849600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  <p:pic>
        <p:nvPicPr>
          <p:cNvPr id="14" name="Picture 2" descr="C:\Users\mate\Desktop\ForoItalico\Matematici ancor prima di andare a scuola\tabellina_cine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4277" y="2359528"/>
            <a:ext cx="3351975" cy="3307282"/>
          </a:xfrm>
          <a:prstGeom prst="rect">
            <a:avLst/>
          </a:prstGeom>
          <a:noFill/>
        </p:spPr>
      </p:pic>
      <p:sp>
        <p:nvSpPr>
          <p:cNvPr id="15" name="Rettangolo 14"/>
          <p:cNvSpPr/>
          <p:nvPr/>
        </p:nvSpPr>
        <p:spPr>
          <a:xfrm>
            <a:off x="839449" y="2293495"/>
            <a:ext cx="42422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Tavola Pitagorica usata in Cina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36 elementi (anziché 100)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</a:t>
            </a:r>
            <a:b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</a:b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</a:t>
            </a:r>
            <a:r>
              <a:rPr lang="it-IT" sz="3600" dirty="0" smtClean="0"/>
              <a:t>Tavola Pitagorica usata in Cina</a:t>
            </a:r>
            <a:endParaRPr lang="en-US" sz="3600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533400" y="2362199"/>
            <a:ext cx="849600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  <p:pic>
        <p:nvPicPr>
          <p:cNvPr id="14" name="Picture 2" descr="C:\Users\mate\Desktop\ForoItalico\Matematici ancor prima di andare a scuola\tabellina_cine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4277" y="2359528"/>
            <a:ext cx="3351975" cy="3307282"/>
          </a:xfrm>
          <a:prstGeom prst="rect">
            <a:avLst/>
          </a:prstGeom>
          <a:noFill/>
        </p:spPr>
      </p:pic>
      <p:sp>
        <p:nvSpPr>
          <p:cNvPr id="15" name="Rettangolo 14"/>
          <p:cNvSpPr/>
          <p:nvPr/>
        </p:nvSpPr>
        <p:spPr>
          <a:xfrm>
            <a:off x="839449" y="2293495"/>
            <a:ext cx="424221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 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Già per effettuare una semplice moltiplicazione, bisogna fare “ragionamenti” simili a quelli utilizzati </a:t>
            </a:r>
            <a:br>
              <a:rPr lang="it-IT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nel </a:t>
            </a:r>
            <a:r>
              <a:rPr lang="it-IT" dirty="0" err="1" smtClean="0">
                <a:solidFill>
                  <a:schemeClr val="tx2">
                    <a:lumMod val="75000"/>
                  </a:schemeClr>
                </a:solidFill>
              </a:rPr>
              <a:t>Problem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2">
                    <a:lumMod val="75000"/>
                  </a:schemeClr>
                </a:solidFill>
              </a:rPr>
              <a:t>Solving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it-IT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it-IT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 8 x 7    =  </a:t>
            </a:r>
            <a:r>
              <a:rPr lang="it-IT" dirty="0" err="1" smtClean="0">
                <a:solidFill>
                  <a:schemeClr val="tx2">
                    <a:lumMod val="75000"/>
                  </a:schemeClr>
                </a:solidFill>
              </a:rPr>
              <a:t>7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 x 8</a:t>
            </a:r>
          </a:p>
          <a:p>
            <a:endParaRPr lang="it-IT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Ed utilizzare </a:t>
            </a:r>
            <a:r>
              <a:rPr lang="it-IT" sz="1960" b="1" dirty="0" smtClean="0">
                <a:solidFill>
                  <a:schemeClr val="tx2">
                    <a:lumMod val="75000"/>
                  </a:schemeClr>
                </a:solidFill>
              </a:rPr>
              <a:t>veramente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 le proprietà delle operazioni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</a:t>
            </a:r>
            <a:b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</a:b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  </a:t>
            </a:r>
            <a:r>
              <a:rPr lang="it-IT" sz="3600" dirty="0" smtClean="0">
                <a:sym typeface="Symbol" pitchFamily="18" charset="2"/>
              </a:rPr>
              <a:t>La moltiplicazione a reticolo</a:t>
            </a:r>
            <a:endParaRPr lang="en-US" sz="3600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533400" y="2362199"/>
            <a:ext cx="849600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  <p:pic>
        <p:nvPicPr>
          <p:cNvPr id="16" name="Picture 2" descr="C:\Users\mate\Desktop\ForoItalico\Matematici ancor prima di andare a scuola\moltiplicazione_cines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392" y="3185303"/>
            <a:ext cx="3843562" cy="2427850"/>
          </a:xfrm>
          <a:prstGeom prst="rect">
            <a:avLst/>
          </a:prstGeom>
          <a:noFill/>
        </p:spPr>
      </p:pic>
      <p:pic>
        <p:nvPicPr>
          <p:cNvPr id="17" name="Picture 3" descr="C:\Users\mate\Desktop\ForoItalico\Matematici ancor prima di andare a scuola\moltiplicazione_cinese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97133" y="2690472"/>
            <a:ext cx="4460350" cy="29661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9154" y="1828800"/>
            <a:ext cx="7702446" cy="254833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Nota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anche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come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moltiplicazione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lvl="1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Oppure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come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moltiplicazione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vedica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Molto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probabilmente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è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India</a:t>
            </a:r>
          </a:p>
          <a:p>
            <a:pPr lvl="1"/>
            <a:r>
              <a:rPr lang="it-IT" sz="2400" dirty="0" smtClean="0">
                <a:latin typeface="Arial" pitchFamily="34" charset="0"/>
                <a:cs typeface="Arial" pitchFamily="34" charset="0"/>
              </a:rPr>
              <a:t>E’ arrivata a noi grazie al trattato di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Al-Khwarizmi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, dal titolo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Hisab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 – </a:t>
            </a:r>
            <a:r>
              <a:rPr lang="it-IT" sz="24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gabr</a:t>
            </a:r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wa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– al –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muqabala</a:t>
            </a:r>
            <a:endParaRPr lang="it-IT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t-IT" sz="2400" dirty="0" smtClean="0">
                <a:latin typeface="Arial" pitchFamily="34" charset="0"/>
                <a:cs typeface="Arial" pitchFamily="34" charset="0"/>
              </a:rPr>
              <a:t>Tradotto in latino </a:t>
            </a:r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 – </a:t>
            </a:r>
            <a:r>
              <a:rPr lang="it-IT" sz="24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gabr</a:t>
            </a:r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divenne algebra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it-IT" i="1" dirty="0" smtClean="0"/>
          </a:p>
          <a:p>
            <a:pPr lvl="1">
              <a:buNone/>
            </a:pP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074841"/>
          </a:xfrm>
        </p:spPr>
        <p:txBody>
          <a:bodyPr/>
          <a:lstStyle/>
          <a:p>
            <a:r>
              <a:rPr lang="it-IT" sz="3600" dirty="0" smtClean="0"/>
              <a:t>La moltiplicazione a “reticolo”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</a:t>
            </a:r>
            <a:b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</a:b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  </a:t>
            </a:r>
            <a:r>
              <a:rPr lang="it-IT" sz="2800" dirty="0" smtClean="0">
                <a:sym typeface="Symbol" pitchFamily="18" charset="2"/>
              </a:rPr>
              <a:t>La moltiplicazione a reticolo vista “da vicino”</a:t>
            </a:r>
            <a:endParaRPr lang="en-US" sz="2800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533400" y="2362199"/>
            <a:ext cx="849600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  <p:pic>
        <p:nvPicPr>
          <p:cNvPr id="18" name="Picture 2" descr="C:\Users\mate\Desktop\ForoItalico\Matematici ancor prima di andare a scuola\moltiplicazione_maya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266" y="2251988"/>
            <a:ext cx="8242302" cy="3750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</a:t>
            </a:r>
            <a:r>
              <a:rPr lang="it-IT" sz="2400" dirty="0" smtClean="0">
                <a:sym typeface="Symbol" pitchFamily="18" charset="2"/>
              </a:rPr>
              <a:t>Le proprietà della m</a:t>
            </a:r>
            <a:r>
              <a:rPr lang="it-IT" sz="2400" dirty="0" smtClean="0"/>
              <a:t>oltiplicazione a “reticolo” </a:t>
            </a:r>
            <a:endParaRPr lang="en-US" sz="2400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533400" y="2362199"/>
            <a:ext cx="849600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674558" y="2233533"/>
            <a:ext cx="79447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Quando diventano più grandi i bambini cinesi applicano meglio le proprietà delle moltiplicazioni, grazie anche all’abitudine di aver utilizzato , da piccoli, la moltiplicazione a reticolo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>
                <a:solidFill>
                  <a:srgbClr val="C00000"/>
                </a:solidFill>
              </a:rPr>
              <a:t>Tre modi per effettuare  15 x 12 utilizzando la proprietà distributiva</a:t>
            </a:r>
            <a:endParaRPr lang="it-IT" dirty="0"/>
          </a:p>
        </p:txBody>
      </p:sp>
      <p:pic>
        <p:nvPicPr>
          <p:cNvPr id="17" name="Picture 2" descr="C:\Users\mate\Desktop\ForoItalico\Matematici ancor prima di andare a scuola\12per1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9430" y="3918583"/>
            <a:ext cx="7644983" cy="24564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839200" cy="1295400"/>
          </a:xfrm>
        </p:spPr>
        <p:txBody>
          <a:bodyPr/>
          <a:lstStyle/>
          <a:p>
            <a:pPr defTabSz="852488"/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</a:t>
            </a:r>
            <a:b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</a:b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</a:b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</a:t>
            </a:r>
            <a:b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</a:br>
            <a:r>
              <a:rPr lang="en-US" dirty="0" smtClean="0">
                <a:solidFill>
                  <a:schemeClr val="tx1"/>
                </a:solidFill>
                <a:latin typeface="Times New Roman" charset="0"/>
                <a:cs typeface="Times New Roman" charset="0"/>
                <a:sym typeface="Symbol" pitchFamily="18" charset="2"/>
              </a:rPr>
              <a:t>            </a:t>
            </a:r>
            <a:r>
              <a:rPr lang="it-IT" sz="2000" dirty="0" smtClean="0"/>
              <a:t>Didattica speciale : </a:t>
            </a:r>
            <a:br>
              <a:rPr lang="it-IT" sz="2000" dirty="0" smtClean="0"/>
            </a:br>
            <a:r>
              <a:rPr lang="it-IT" sz="2000" dirty="0" smtClean="0"/>
              <a:t>                     codici del linguaggio logico e matematico</a:t>
            </a:r>
            <a:endParaRPr lang="en-US" sz="2000" dirty="0">
              <a:solidFill>
                <a:schemeClr val="tx1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39290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371951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3338513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788234" y="2098622"/>
            <a:ext cx="7681210" cy="28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>
            <a:spAutoFit/>
          </a:bodyPr>
          <a:lstStyle/>
          <a:p>
            <a:pPr eaLnBrk="1" hangingPunct="1"/>
            <a:endParaRPr lang="it-IT" sz="2300" dirty="0" smtClean="0"/>
          </a:p>
          <a:p>
            <a:pPr eaLnBrk="1" hangingPunct="1"/>
            <a:r>
              <a:rPr lang="it-IT" sz="2300" dirty="0" smtClean="0"/>
              <a:t>Concludiamo con un filmato di poco più di un minuto</a:t>
            </a:r>
          </a:p>
          <a:p>
            <a:pPr eaLnBrk="1" hangingPunct="1"/>
            <a:endParaRPr lang="it-IT" sz="2300" dirty="0" smtClean="0"/>
          </a:p>
          <a:p>
            <a:pPr eaLnBrk="1" hangingPunct="1"/>
            <a:endParaRPr lang="it-IT" sz="2300" dirty="0" smtClean="0"/>
          </a:p>
          <a:p>
            <a:pPr eaLnBrk="1" hangingPunct="1"/>
            <a:endParaRPr lang="it-IT" sz="2300" dirty="0" smtClean="0"/>
          </a:p>
          <a:p>
            <a:pPr eaLnBrk="1" hangingPunct="1"/>
            <a:endParaRPr lang="it-IT" sz="2300" dirty="0" smtClean="0"/>
          </a:p>
          <a:p>
            <a:pPr eaLnBrk="1" hangingPunct="1"/>
            <a:endParaRPr lang="it-IT" sz="2300" dirty="0" smtClean="0"/>
          </a:p>
          <a:p>
            <a:pPr eaLnBrk="1" hangingPunct="1"/>
            <a:endParaRPr lang="it-IT" sz="24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endParaRPr lang="it-IT" sz="2200" dirty="0" smtClean="0"/>
          </a:p>
          <a:p>
            <a:pPr eaLnBrk="1" hangingPunct="1"/>
            <a:r>
              <a:rPr lang="it-IT" sz="2200" dirty="0" smtClean="0"/>
              <a:t>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endParaRPr lang="it-IT" sz="2800" dirty="0" smtClean="0"/>
          </a:p>
          <a:p>
            <a:pPr eaLnBrk="1" hangingPunct="1"/>
            <a:endParaRPr lang="en-US" sz="2800" dirty="0">
              <a:latin typeface="Times New Roman" charset="0"/>
              <a:cs typeface="Times New Roman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285999" y="3105835"/>
            <a:ext cx="562880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hlinkClick r:id="rId3"/>
              </a:rPr>
              <a:t>https://www.youtube.com/watch?v=wDwZ-f-48cM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Devo imparare a metterlo nelle slide “prima o poi”</a:t>
            </a:r>
          </a:p>
          <a:p>
            <a:endParaRPr lang="it-IT" dirty="0" smtClean="0"/>
          </a:p>
          <a:p>
            <a:r>
              <a:rPr lang="it-IT" dirty="0" smtClean="0"/>
              <a:t>Ma , oramai, con la diffusione capillare di Internet è quasi la stessa cosa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409074" y="1124261"/>
            <a:ext cx="5501391" cy="629587"/>
          </a:xfrm>
        </p:spPr>
        <p:txBody>
          <a:bodyPr/>
          <a:lstStyle/>
          <a:p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/>
              <a:t/>
            </a:r>
            <a:br>
              <a:rPr lang="it-IT" sz="1600" dirty="0"/>
            </a:b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 smtClean="0"/>
              <a:t>Un modo semplice per complicare le cose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706055" y="2777925"/>
            <a:ext cx="8138141" cy="2918337"/>
          </a:xfrm>
        </p:spPr>
        <p:txBody>
          <a:bodyPr/>
          <a:lstStyle/>
          <a:p>
            <a:pPr eaLnBrk="1" hangingPunct="1">
              <a:buNone/>
            </a:pPr>
            <a:r>
              <a:rPr lang="it-IT" sz="2400" dirty="0" err="1" smtClean="0">
                <a:solidFill>
                  <a:srgbClr val="D2452E"/>
                </a:solidFill>
              </a:rPr>
              <a:t>Def</a:t>
            </a:r>
            <a:r>
              <a:rPr lang="it-IT" sz="2400" dirty="0" smtClean="0">
                <a:solidFill>
                  <a:srgbClr val="D2452E"/>
                </a:solidFill>
              </a:rPr>
              <a:t>.: sia data una successione a:N→R, a è di </a:t>
            </a:r>
            <a:r>
              <a:rPr lang="it-IT" sz="2400" dirty="0" err="1" smtClean="0">
                <a:solidFill>
                  <a:srgbClr val="D2452E"/>
                </a:solidFill>
              </a:rPr>
              <a:t>Cauchy</a:t>
            </a:r>
            <a:r>
              <a:rPr lang="it-IT" sz="2400" dirty="0" smtClean="0">
                <a:solidFill>
                  <a:srgbClr val="D2452E"/>
                </a:solidFill>
              </a:rPr>
              <a:t> se</a:t>
            </a:r>
          </a:p>
          <a:p>
            <a:pPr eaLnBrk="1" hangingPunct="1">
              <a:buNone/>
            </a:pPr>
            <a:r>
              <a:rPr lang="it-IT" sz="2400" dirty="0" smtClean="0">
                <a:solidFill>
                  <a:srgbClr val="D2452E"/>
                </a:solidFill>
              </a:rPr>
              <a:t>∀ ϵ&gt;0 (∃ N∈ Ɲ(∀ m,n∈ Ɲ(</a:t>
            </a:r>
            <a:r>
              <a:rPr lang="it-IT" sz="2400" dirty="0" err="1" smtClean="0">
                <a:solidFill>
                  <a:srgbClr val="D2452E"/>
                </a:solidFill>
              </a:rPr>
              <a:t>m≥N</a:t>
            </a:r>
            <a:r>
              <a:rPr lang="it-IT" sz="2400" dirty="0" smtClean="0">
                <a:solidFill>
                  <a:srgbClr val="D2452E"/>
                </a:solidFill>
              </a:rPr>
              <a:t>∧</a:t>
            </a:r>
            <a:r>
              <a:rPr lang="it-IT" sz="2400" dirty="0" err="1" smtClean="0">
                <a:solidFill>
                  <a:srgbClr val="D2452E"/>
                </a:solidFill>
              </a:rPr>
              <a:t>n≥N</a:t>
            </a:r>
            <a:r>
              <a:rPr lang="it-IT" sz="2400" dirty="0" smtClean="0">
                <a:solidFill>
                  <a:srgbClr val="D2452E"/>
                </a:solidFill>
              </a:rPr>
              <a:t>→|an−am|&lt;ϵ)))</a:t>
            </a: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Quale n ?</a:t>
            </a: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 n, </a:t>
            </a:r>
            <a:r>
              <a:rPr lang="it-IT" sz="2400" dirty="0" err="1" smtClean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 oppure Ɲ  ?  </a:t>
            </a: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E se fosse  la n di </a:t>
            </a:r>
            <a:r>
              <a:rPr lang="it-IT" sz="2400" dirty="0" err="1" smtClean="0">
                <a:solidFill>
                  <a:schemeClr val="tx2">
                    <a:lumMod val="75000"/>
                  </a:schemeClr>
                </a:solidFill>
              </a:rPr>
              <a:t>an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 ?</a:t>
            </a: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m scambiato per 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9154" y="1828800"/>
            <a:ext cx="7702446" cy="254833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cs typeface="Times New Roman" charset="0"/>
              </a:rPr>
              <a:t>0,1,2,3,4,5,6,7,8,9</a:t>
            </a:r>
          </a:p>
          <a:p>
            <a:pPr lvl="1"/>
            <a:r>
              <a:rPr lang="it-IT" dirty="0" smtClean="0"/>
              <a:t>+ , - , x , ⋅ ,  : , </a:t>
            </a:r>
            <a:r>
              <a:rPr lang="it-IT" dirty="0" err="1" smtClean="0"/>
              <a:t>--</a:t>
            </a:r>
            <a:r>
              <a:rPr lang="it-IT" dirty="0" smtClean="0"/>
              <a:t> ,&gt;, &lt; , = , &lt;&gt; , ≠ , ≤ , ≥ , &lt;&lt;, &gt;&gt;, ∞</a:t>
            </a:r>
          </a:p>
          <a:p>
            <a:pPr lvl="1"/>
            <a:r>
              <a:rPr lang="it-IT" dirty="0" smtClean="0"/>
              <a:t> ± , </a:t>
            </a:r>
            <a:r>
              <a:rPr lang="it-IT" dirty="0" err="1" smtClean="0"/>
              <a:t>∓</a:t>
            </a:r>
            <a:r>
              <a:rPr lang="it-IT" dirty="0" smtClean="0"/>
              <a:t> , %, n! </a:t>
            </a:r>
          </a:p>
          <a:p>
            <a:pPr lvl="1"/>
            <a:r>
              <a:rPr lang="it-IT" dirty="0" smtClean="0"/>
              <a:t>N, Z , </a:t>
            </a:r>
            <a:r>
              <a:rPr lang="it-IT" dirty="0" err="1" smtClean="0"/>
              <a:t>Z+</a:t>
            </a:r>
            <a:r>
              <a:rPr lang="it-IT" dirty="0" smtClean="0"/>
              <a:t>, Z- ,  Q, </a:t>
            </a:r>
            <a:r>
              <a:rPr lang="it-IT" dirty="0" err="1" smtClean="0"/>
              <a:t>Q+</a:t>
            </a:r>
            <a:r>
              <a:rPr lang="it-IT" dirty="0" smtClean="0"/>
              <a:t>, Q-,  R, </a:t>
            </a:r>
            <a:r>
              <a:rPr lang="it-IT" dirty="0" err="1" smtClean="0"/>
              <a:t>R+</a:t>
            </a:r>
            <a:r>
              <a:rPr lang="it-IT" dirty="0" smtClean="0"/>
              <a:t>, R-,  C</a:t>
            </a:r>
          </a:p>
          <a:p>
            <a:pPr lvl="1"/>
            <a:r>
              <a:rPr lang="it-IT" dirty="0" smtClean="0"/>
              <a:t>∈, ∉, ⊆, ⊂, ∀, ∃, ∪, ∩,</a:t>
            </a:r>
            <a:r>
              <a:rPr lang="el-GR" dirty="0" smtClean="0"/>
              <a:t> Δ</a:t>
            </a:r>
            <a:r>
              <a:rPr lang="it-IT" dirty="0" smtClean="0"/>
              <a:t>, \</a:t>
            </a:r>
          </a:p>
          <a:p>
            <a:pPr lvl="1"/>
            <a:r>
              <a:rPr lang="it-IT" dirty="0" smtClean="0"/>
              <a:t>// , ⊥ , ≡ , </a:t>
            </a:r>
            <a:r>
              <a:rPr lang="it-IT" i="1" dirty="0" smtClean="0"/>
              <a:t>AB , ^ , d(P,Q)</a:t>
            </a:r>
          </a:p>
          <a:p>
            <a:pPr lvl="1"/>
            <a:r>
              <a:rPr lang="it-IT" i="1" dirty="0" smtClean="0"/>
              <a:t>α</a:t>
            </a:r>
            <a:r>
              <a:rPr lang="el-GR" i="1" dirty="0" smtClean="0"/>
              <a:t>βπΩ∑</a:t>
            </a:r>
            <a:r>
              <a:rPr lang="it-IT" i="1" dirty="0" err="1" smtClean="0"/>
              <a:t>ɛµɸʎ</a:t>
            </a:r>
            <a:r>
              <a:rPr lang="el-GR" i="1" dirty="0" smtClean="0"/>
              <a:t>ΨΘ</a:t>
            </a:r>
            <a:endParaRPr lang="it-IT" i="1" dirty="0" smtClean="0"/>
          </a:p>
          <a:p>
            <a:pPr lvl="1"/>
            <a:endParaRPr lang="en-US" dirty="0">
              <a:latin typeface="Times New Roman" charset="0"/>
              <a:cs typeface="Times New Roman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074841"/>
          </a:xfrm>
        </p:spPr>
        <p:txBody>
          <a:bodyPr/>
          <a:lstStyle/>
          <a:p>
            <a:r>
              <a:rPr lang="it-IT" sz="3600" dirty="0" smtClean="0"/>
              <a:t>Alcuni simboli usati in matematica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bldLvl="3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93038" cy="1143000"/>
          </a:xfrm>
        </p:spPr>
        <p:txBody>
          <a:bodyPr/>
          <a:lstStyle/>
          <a:p>
            <a:r>
              <a:rPr lang="en-US" dirty="0" err="1" smtClean="0"/>
              <a:t>Matematica</a:t>
            </a:r>
            <a:r>
              <a:rPr lang="en-US" dirty="0" smtClean="0"/>
              <a:t> con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sorriso</a:t>
            </a:r>
            <a:endParaRPr lang="en-US" dirty="0"/>
          </a:p>
        </p:txBody>
      </p:sp>
      <p:sp>
        <p:nvSpPr>
          <p:cNvPr id="438275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438276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438277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2286000" y="21363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>
                <a:solidFill>
                  <a:srgbClr val="D2452E"/>
                </a:solidFill>
              </a:rPr>
              <a:t>La matematica è un’esperienza emotiva che tutti hanno il diritto di poter vivere. </a:t>
            </a:r>
          </a:p>
          <a:p>
            <a:endParaRPr lang="it-IT" b="1" dirty="0" smtClean="0">
              <a:solidFill>
                <a:srgbClr val="D2452E"/>
              </a:solidFill>
            </a:endParaRPr>
          </a:p>
          <a:p>
            <a:r>
              <a:rPr lang="it-IT" b="1" dirty="0" smtClean="0">
                <a:solidFill>
                  <a:srgbClr val="D2452E"/>
                </a:solidFill>
              </a:rPr>
              <a:t>L’esperienza matematica permette a chi la vive un’elaborazione critica e profonda della realtà, ed anche questo è un diritto di tutti.”</a:t>
            </a:r>
            <a:r>
              <a:rPr lang="it-IT" dirty="0" smtClean="0">
                <a:solidFill>
                  <a:srgbClr val="D2452E"/>
                </a:solidFill>
              </a:rPr>
              <a:t> </a:t>
            </a:r>
            <a:r>
              <a:rPr lang="it-IT" dirty="0" smtClean="0"/>
              <a:t> </a:t>
            </a:r>
          </a:p>
          <a:p>
            <a:endParaRPr lang="it-IT" dirty="0" smtClean="0"/>
          </a:p>
          <a:p>
            <a:r>
              <a:rPr lang="it-IT" dirty="0" smtClean="0"/>
              <a:t>(Agnese  Del Zozzo, 2010)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93038" cy="1143000"/>
          </a:xfrm>
        </p:spPr>
        <p:txBody>
          <a:bodyPr/>
          <a:lstStyle/>
          <a:p>
            <a:r>
              <a:rPr lang="it-IT" sz="3200" dirty="0" smtClean="0"/>
              <a:t>Matematici ancor prima di andare a scuola</a:t>
            </a:r>
            <a:endParaRPr lang="en-US" sz="3200" dirty="0"/>
          </a:p>
        </p:txBody>
      </p:sp>
      <p:sp>
        <p:nvSpPr>
          <p:cNvPr id="438275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438276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438277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1588957" y="2998033"/>
            <a:ext cx="6516000" cy="234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Sara ha 64 caramelle e ne regala 13</a:t>
            </a:r>
          </a:p>
          <a:p>
            <a:endParaRPr lang="it-IT" sz="2800" dirty="0" smtClean="0"/>
          </a:p>
          <a:p>
            <a:r>
              <a:rPr lang="it-IT" sz="2800" dirty="0" smtClean="0"/>
              <a:t>John ha 34 caramelle</a:t>
            </a:r>
          </a:p>
          <a:p>
            <a:endParaRPr lang="it-IT" sz="2800" dirty="0" smtClean="0"/>
          </a:p>
          <a:p>
            <a:r>
              <a:rPr lang="it-IT" sz="2800" dirty="0" smtClean="0"/>
              <a:t>Chi ha più caramelle tra Sara e John?</a:t>
            </a:r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b="1" dirty="0"/>
          </a:p>
        </p:txBody>
      </p:sp>
      <p:sp>
        <p:nvSpPr>
          <p:cNvPr id="7" name="Sottotitolo 1"/>
          <p:cNvSpPr txBox="1">
            <a:spLocks/>
          </p:cNvSpPr>
          <p:nvPr/>
        </p:nvSpPr>
        <p:spPr bwMode="auto">
          <a:xfrm>
            <a:off x="749508" y="2158582"/>
            <a:ext cx="8042070" cy="494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Uno dei problemi posti a bambini di cinque anni, </a:t>
            </a:r>
            <a:r>
              <a:rPr kumimoji="0" lang="it-IT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ancora non “eruditi” sui numeri</a:t>
            </a:r>
            <a:endParaRPr kumimoji="0" lang="it-IT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93038" cy="1143000"/>
          </a:xfrm>
        </p:spPr>
        <p:txBody>
          <a:bodyPr/>
          <a:lstStyle/>
          <a:p>
            <a:r>
              <a:rPr lang="it-IT" sz="3200" dirty="0" smtClean="0"/>
              <a:t>Matematici ancor prima di andare a scuola</a:t>
            </a:r>
            <a:endParaRPr lang="en-US" sz="3200" dirty="0"/>
          </a:p>
        </p:txBody>
      </p:sp>
      <p:sp>
        <p:nvSpPr>
          <p:cNvPr id="438275" name="Rectangle 3"/>
          <p:cNvSpPr>
            <a:spLocks noChangeArrowheads="1"/>
          </p:cNvSpPr>
          <p:nvPr/>
        </p:nvSpPr>
        <p:spPr bwMode="auto">
          <a:xfrm>
            <a:off x="29527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438276" name="Rectangle 4"/>
          <p:cNvSpPr>
            <a:spLocks noChangeArrowheads="1"/>
          </p:cNvSpPr>
          <p:nvPr/>
        </p:nvSpPr>
        <p:spPr bwMode="auto">
          <a:xfrm>
            <a:off x="398145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438277" name="Rectangle 5"/>
          <p:cNvSpPr>
            <a:spLocks noChangeArrowheads="1"/>
          </p:cNvSpPr>
          <p:nvPr/>
        </p:nvSpPr>
        <p:spPr bwMode="auto">
          <a:xfrm>
            <a:off x="3228975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4122295" y="3072983"/>
            <a:ext cx="4608000" cy="262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 Il calcolo (64-13)</a:t>
            </a:r>
          </a:p>
          <a:p>
            <a:r>
              <a:rPr lang="it-IT" sz="2800" dirty="0" smtClean="0"/>
              <a:t>rimane approssimativo</a:t>
            </a:r>
          </a:p>
          <a:p>
            <a:endParaRPr lang="it-IT" sz="2800" dirty="0" smtClean="0"/>
          </a:p>
          <a:p>
            <a:r>
              <a:rPr lang="it-IT" sz="2800" dirty="0" smtClean="0"/>
              <a:t>Ma, in alcuni casi, si</a:t>
            </a:r>
          </a:p>
          <a:p>
            <a:r>
              <a:rPr lang="it-IT" sz="2800" dirty="0" smtClean="0"/>
              <a:t>avvicina di molto al risultato esatto</a:t>
            </a:r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b="1" dirty="0"/>
          </a:p>
        </p:txBody>
      </p:sp>
      <p:sp>
        <p:nvSpPr>
          <p:cNvPr id="7" name="Sottotitolo 1"/>
          <p:cNvSpPr txBox="1">
            <a:spLocks/>
          </p:cNvSpPr>
          <p:nvPr/>
        </p:nvSpPr>
        <p:spPr bwMode="auto">
          <a:xfrm>
            <a:off x="749508" y="2158582"/>
            <a:ext cx="8042070" cy="494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it-IT" dirty="0" smtClean="0"/>
              <a:t>Quasi tutti sanno che Sara continua ad avere più caramelle di John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/>
              <a:defRPr/>
            </a:pPr>
            <a:endParaRPr kumimoji="0" lang="it-IT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295" y="3087973"/>
            <a:ext cx="3217071" cy="2497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1259174" y="719528"/>
            <a:ext cx="7684801" cy="956872"/>
          </a:xfrm>
        </p:spPr>
        <p:txBody>
          <a:bodyPr/>
          <a:lstStyle/>
          <a:p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sz="2860" dirty="0" smtClean="0"/>
              <a:t>Matematici ancor prima di andare a scuola: domande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 rot="10800000" flipV="1">
            <a:off x="706056" y="2732955"/>
            <a:ext cx="7403622" cy="2978298"/>
          </a:xfrm>
        </p:spPr>
        <p:txBody>
          <a:bodyPr/>
          <a:lstStyle/>
          <a:p>
            <a:pPr>
              <a:buFont typeface="Wingdings"/>
              <a:buChar char="Ø"/>
            </a:pPr>
            <a:r>
              <a:rPr lang="it-IT" sz="2400" dirty="0" smtClean="0">
                <a:solidFill>
                  <a:srgbClr val="D2452E"/>
                </a:solidFill>
              </a:rPr>
              <a:t>Qual è il senso dei  numeri  ?</a:t>
            </a:r>
          </a:p>
          <a:p>
            <a:pPr eaLnBrk="1" hangingPunct="1">
              <a:buNone/>
            </a:pPr>
            <a:endParaRPr lang="it-IT" sz="2400" dirty="0" smtClean="0">
              <a:solidFill>
                <a:srgbClr val="D2452E"/>
              </a:solidFill>
            </a:endParaRPr>
          </a:p>
          <a:p>
            <a:pPr eaLnBrk="1" hangingPunct="1">
              <a:buFont typeface="Wingdings"/>
              <a:buChar char="Ø"/>
            </a:pPr>
            <a:r>
              <a:rPr lang="it-IT" sz="2400" dirty="0" smtClean="0">
                <a:solidFill>
                  <a:srgbClr val="D2452E"/>
                </a:solidFill>
              </a:rPr>
              <a:t>Quando i bambini imparano a riconoscere le quantità ?</a:t>
            </a:r>
          </a:p>
          <a:p>
            <a:pPr eaLnBrk="1" hangingPunct="1">
              <a:buFont typeface="Wingdings"/>
              <a:buChar char="Ø"/>
            </a:pPr>
            <a:endParaRPr lang="it-IT" sz="2400" dirty="0">
              <a:solidFill>
                <a:srgbClr val="D2452E"/>
              </a:solidFill>
            </a:endParaRPr>
          </a:p>
          <a:p>
            <a:pPr>
              <a:buFont typeface="Wingdings"/>
              <a:buChar char="Ø"/>
            </a:pPr>
            <a:r>
              <a:rPr lang="it-IT" sz="2400" dirty="0" smtClean="0">
                <a:solidFill>
                  <a:srgbClr val="D2452E"/>
                </a:solidFill>
              </a:rPr>
              <a:t>Per  utilizzare le quantità è necessario saper parlare abbastanza  bene ?</a:t>
            </a:r>
          </a:p>
          <a:p>
            <a:pPr eaLnBrk="1" hangingPunct="1">
              <a:buFont typeface="Wingdings"/>
              <a:buChar char="Ø"/>
            </a:pPr>
            <a:endParaRPr lang="it-IT" sz="2400" dirty="0" smtClean="0">
              <a:solidFill>
                <a:srgbClr val="D2452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2177</TotalTime>
  <Words>1459</Words>
  <Application>Microsoft Office PowerPoint</Application>
  <PresentationFormat>Presentazione su schermo (4:3)</PresentationFormat>
  <Paragraphs>308</Paragraphs>
  <Slides>37</Slides>
  <Notes>15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37</vt:i4>
      </vt:variant>
    </vt:vector>
  </HeadingPairs>
  <TitlesOfParts>
    <vt:vector size="41" baseType="lpstr">
      <vt:lpstr>Blends</vt:lpstr>
      <vt:lpstr>Equazione</vt:lpstr>
      <vt:lpstr>Equation</vt:lpstr>
      <vt:lpstr>Worksheet</vt:lpstr>
      <vt:lpstr>Didattica speciale :  codici del linguaggio logico e matematico</vt:lpstr>
      <vt:lpstr>Prima di iniziare</vt:lpstr>
      <vt:lpstr> Un modo diverso di vedere le cose</vt:lpstr>
      <vt:lpstr>             Un modo semplice per complicare le cose </vt:lpstr>
      <vt:lpstr>Alcuni simboli usati in matematica</vt:lpstr>
      <vt:lpstr>Matematica con il sorriso</vt:lpstr>
      <vt:lpstr>Matematici ancor prima di andare a scuola</vt:lpstr>
      <vt:lpstr>Matematici ancor prima di andare a scuola</vt:lpstr>
      <vt:lpstr> Matematici ancor prima di andare a scuola: domande </vt:lpstr>
      <vt:lpstr> Matematici ancor prima di andare a scuola: nel primo anno di vita un bambino può sapere…</vt:lpstr>
      <vt:lpstr> Matematici ancor prima di andare a scuola: molti bimbi piccoli capiscono già leggi fondamentali della Fisica</vt:lpstr>
      <vt:lpstr> Matematici ancor prima di andare a scuola: i bambini ed il Problem Solving</vt:lpstr>
      <vt:lpstr>         Matematici ancor prima di andare a scuola:          Il  Subitizing…. </vt:lpstr>
      <vt:lpstr>**: Da Wikipedia             Subitizing</vt:lpstr>
      <vt:lpstr>           </vt:lpstr>
      <vt:lpstr>          Il Colpo d’occhio </vt:lpstr>
      <vt:lpstr>  Matematici ancor prima di andare a scuola</vt:lpstr>
      <vt:lpstr>  Matematici ancor prima di andare a scuola</vt:lpstr>
      <vt:lpstr>La moltiplicazione egizia</vt:lpstr>
      <vt:lpstr> Moltiplicazione egizia</vt:lpstr>
      <vt:lpstr>   Moltiplicazione egizia</vt:lpstr>
      <vt:lpstr>  Moltiplicazione egizia</vt:lpstr>
      <vt:lpstr>Perchè funziona?</vt:lpstr>
      <vt:lpstr>Le frazioni egizie</vt:lpstr>
      <vt:lpstr>Il metodo egizio</vt:lpstr>
      <vt:lpstr>    7/18 con il metodo egizio </vt:lpstr>
      <vt:lpstr>Utilizzo delle frazioni egizie </vt:lpstr>
      <vt:lpstr>Utilizzo delle frazioni egizie </vt:lpstr>
      <vt:lpstr>Il problem solving </vt:lpstr>
      <vt:lpstr>Uno sguardo in casa d’altri</vt:lpstr>
      <vt:lpstr>        Soffermiamoci su alcuni aspetti legati al calcolo</vt:lpstr>
      <vt:lpstr>                Tavola Pitagorica usata in Cina</vt:lpstr>
      <vt:lpstr>                   La moltiplicazione a reticolo</vt:lpstr>
      <vt:lpstr>La moltiplicazione a “reticolo”</vt:lpstr>
      <vt:lpstr>                   La moltiplicazione a reticolo vista “da vicino”</vt:lpstr>
      <vt:lpstr>        Le proprietà della moltiplicazione a “reticolo” </vt:lpstr>
      <vt:lpstr>                        Didattica speciale :                       codici del linguaggio logico e matematico</vt:lpstr>
    </vt:vector>
  </TitlesOfParts>
  <Company>Stanford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kristinc</dc:creator>
  <cp:lastModifiedBy>aaa</cp:lastModifiedBy>
  <cp:revision>101</cp:revision>
  <dcterms:created xsi:type="dcterms:W3CDTF">2004-09-29T20:13:20Z</dcterms:created>
  <dcterms:modified xsi:type="dcterms:W3CDTF">2017-07-25T19:09:25Z</dcterms:modified>
</cp:coreProperties>
</file>