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5" r:id="rId2"/>
  </p:sldMasterIdLst>
  <p:notesMasterIdLst>
    <p:notesMasterId r:id="rId29"/>
  </p:notesMasterIdLst>
  <p:handoutMasterIdLst>
    <p:handoutMasterId r:id="rId30"/>
  </p:handoutMasterIdLst>
  <p:sldIdLst>
    <p:sldId id="370" r:id="rId3"/>
    <p:sldId id="661" r:id="rId4"/>
    <p:sldId id="664" r:id="rId5"/>
    <p:sldId id="662" r:id="rId6"/>
    <p:sldId id="665" r:id="rId7"/>
    <p:sldId id="636" r:id="rId8"/>
    <p:sldId id="666" r:id="rId9"/>
    <p:sldId id="667" r:id="rId10"/>
    <p:sldId id="668" r:id="rId11"/>
    <p:sldId id="633" r:id="rId12"/>
    <p:sldId id="658" r:id="rId13"/>
    <p:sldId id="669" r:id="rId14"/>
    <p:sldId id="639" r:id="rId15"/>
    <p:sldId id="643" r:id="rId16"/>
    <p:sldId id="644" r:id="rId17"/>
    <p:sldId id="645" r:id="rId18"/>
    <p:sldId id="647" r:id="rId19"/>
    <p:sldId id="648" r:id="rId20"/>
    <p:sldId id="649" r:id="rId21"/>
    <p:sldId id="654" r:id="rId22"/>
    <p:sldId id="657" r:id="rId23"/>
    <p:sldId id="650" r:id="rId24"/>
    <p:sldId id="651" r:id="rId25"/>
    <p:sldId id="653" r:id="rId26"/>
    <p:sldId id="656" r:id="rId27"/>
    <p:sldId id="659" r:id="rId28"/>
  </p:sldIdLst>
  <p:sldSz cx="9144000" cy="6858000" type="screen4x3"/>
  <p:notesSz cx="6934200" cy="92837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2452E"/>
    <a:srgbClr val="EAEAEA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404" autoAdjust="0"/>
    <p:restoredTop sz="67025" autoAdjust="0"/>
  </p:normalViewPr>
  <p:slideViewPr>
    <p:cSldViewPr snapToGrid="0">
      <p:cViewPr varScale="1">
        <p:scale>
          <a:sx n="59" d="100"/>
          <a:sy n="59" d="100"/>
        </p:scale>
        <p:origin x="2112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54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6" Type="http://schemas.openxmlformats.org/officeDocument/2006/relationships/image" Target="../media/image17.wmf"/><Relationship Id="rId5" Type="http://schemas.openxmlformats.org/officeDocument/2006/relationships/image" Target="../media/image16.wmf"/><Relationship Id="rId4" Type="http://schemas.openxmlformats.org/officeDocument/2006/relationships/image" Target="../media/image15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35" tIns="46067" rIns="92135" bIns="46067" numCol="1" anchor="t" anchorCtr="0" compatLnSpc="1">
            <a:prstTxWarp prst="textNoShape">
              <a:avLst/>
            </a:prstTxWarp>
          </a:bodyPr>
          <a:lstStyle>
            <a:lvl1pPr defTabSz="920750">
              <a:defRPr sz="1200"/>
            </a:lvl1pPr>
          </a:lstStyle>
          <a:p>
            <a:endParaRPr lang="en-US"/>
          </a:p>
        </p:txBody>
      </p:sp>
      <p:sp>
        <p:nvSpPr>
          <p:cNvPr id="1495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9063" y="0"/>
            <a:ext cx="3005137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35" tIns="46067" rIns="92135" bIns="46067" numCol="1" anchor="t" anchorCtr="0" compatLnSpc="1">
            <a:prstTxWarp prst="textNoShape">
              <a:avLst/>
            </a:prstTxWarp>
          </a:bodyPr>
          <a:lstStyle>
            <a:lvl1pPr algn="r" defTabSz="920750">
              <a:defRPr sz="1200"/>
            </a:lvl1pPr>
          </a:lstStyle>
          <a:p>
            <a:endParaRPr lang="en-US"/>
          </a:p>
        </p:txBody>
      </p:sp>
      <p:sp>
        <p:nvSpPr>
          <p:cNvPr id="1495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18563"/>
            <a:ext cx="3005138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35" tIns="46067" rIns="92135" bIns="46067" numCol="1" anchor="b" anchorCtr="0" compatLnSpc="1">
            <a:prstTxWarp prst="textNoShape">
              <a:avLst/>
            </a:prstTxWarp>
          </a:bodyPr>
          <a:lstStyle>
            <a:lvl1pPr defTabSz="920750">
              <a:defRPr sz="1200"/>
            </a:lvl1pPr>
          </a:lstStyle>
          <a:p>
            <a:endParaRPr lang="en-US"/>
          </a:p>
        </p:txBody>
      </p:sp>
      <p:sp>
        <p:nvSpPr>
          <p:cNvPr id="1495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9063" y="8818563"/>
            <a:ext cx="3005137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35" tIns="46067" rIns="92135" bIns="46067" numCol="1" anchor="b" anchorCtr="0" compatLnSpc="1">
            <a:prstTxWarp prst="textNoShape">
              <a:avLst/>
            </a:prstTxWarp>
          </a:bodyPr>
          <a:lstStyle>
            <a:lvl1pPr algn="r" defTabSz="920750">
              <a:defRPr sz="1200"/>
            </a:lvl1pPr>
          </a:lstStyle>
          <a:p>
            <a:fld id="{6CCAEF4A-CE72-40F4-AE05-F1B616010D4D}" type="slidenum">
              <a:rPr lang="en-US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04341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35" tIns="46067" rIns="92135" bIns="46067" numCol="1" anchor="t" anchorCtr="0" compatLnSpc="1">
            <a:prstTxWarp prst="textNoShape">
              <a:avLst/>
            </a:prstTxWarp>
          </a:bodyPr>
          <a:lstStyle>
            <a:lvl1pPr defTabSz="920750" eaLnBrk="1" hangingPunct="1">
              <a:defRPr sz="1200"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9063" y="0"/>
            <a:ext cx="3005137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35" tIns="46067" rIns="92135" bIns="46067" numCol="1" anchor="t" anchorCtr="0" compatLnSpc="1">
            <a:prstTxWarp prst="textNoShape">
              <a:avLst/>
            </a:prstTxWarp>
          </a:bodyPr>
          <a:lstStyle>
            <a:lvl1pPr algn="r" defTabSz="920750" eaLnBrk="1" hangingPunct="1">
              <a:defRPr sz="1200"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6175" y="695325"/>
            <a:ext cx="4641850" cy="34813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10075"/>
            <a:ext cx="5086350" cy="417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35" tIns="46067" rIns="92135" bIns="4606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18563"/>
            <a:ext cx="3005138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35" tIns="46067" rIns="92135" bIns="46067" numCol="1" anchor="b" anchorCtr="0" compatLnSpc="1">
            <a:prstTxWarp prst="textNoShape">
              <a:avLst/>
            </a:prstTxWarp>
          </a:bodyPr>
          <a:lstStyle>
            <a:lvl1pPr defTabSz="920750" eaLnBrk="1" hangingPunct="1">
              <a:defRPr sz="1200"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9063" y="8818563"/>
            <a:ext cx="3005137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35" tIns="46067" rIns="92135" bIns="46067" numCol="1" anchor="b" anchorCtr="0" compatLnSpc="1">
            <a:prstTxWarp prst="textNoShape">
              <a:avLst/>
            </a:prstTxWarp>
          </a:bodyPr>
          <a:lstStyle>
            <a:lvl1pPr algn="r" defTabSz="920750" eaLnBrk="1" hangingPunct="1">
              <a:defRPr sz="1200">
                <a:latin typeface="Times New Roman" charset="0"/>
              </a:defRPr>
            </a:lvl1pPr>
          </a:lstStyle>
          <a:p>
            <a:fld id="{0F38864C-794F-4A0C-B93E-B0721FB34141}" type="slidenum">
              <a:rPr lang="en-US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08585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38864C-794F-4A0C-B93E-B0721FB34141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61307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38864C-794F-4A0C-B93E-B0721FB34141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71345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38864C-794F-4A0C-B93E-B0721FB34141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3845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38864C-794F-4A0C-B93E-B0721FB34141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47953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38864C-794F-4A0C-B93E-B0721FB34141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89644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38864C-794F-4A0C-B93E-B0721FB34141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68519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24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5725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15726" name="Rectangle 14"/>
          <p:cNvSpPr>
            <a:spLocks noGrp="1" noChangeArrowheads="1"/>
          </p:cNvSpPr>
          <p:nvPr>
            <p:ph type="dt" sz="half" idx="2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115727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115728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5B074BDA-4DA9-421E-9C62-FAD5B805B978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D696D0-8871-4AEB-9C83-6A0242EAF664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  <a:prstGeom prst="rect">
            <a:avLst/>
          </a:prstGeo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7A9189-6227-48D3-AA83-0F5ED2253D8E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olo, test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1162050" y="62436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36576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7042150" y="62436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F05BDC23-CA38-445C-9B83-1CC491246A7C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83A28-2DAE-452E-8B2B-9E16F5AE150E}" type="datetimeFigureOut">
              <a:rPr lang="it-IT" smtClean="0"/>
              <a:pPr/>
              <a:t>22/10/2017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02561-FD02-4B35-BEA0-3B57765A2AE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83A28-2DAE-452E-8B2B-9E16F5AE150E}" type="datetimeFigureOut">
              <a:rPr lang="it-IT" smtClean="0"/>
              <a:pPr/>
              <a:t>22/10/2017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02561-FD02-4B35-BEA0-3B57765A2AE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83A28-2DAE-452E-8B2B-9E16F5AE150E}" type="datetimeFigureOut">
              <a:rPr lang="it-IT" smtClean="0"/>
              <a:pPr/>
              <a:t>22/10/2017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02561-FD02-4B35-BEA0-3B57765A2AE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83A28-2DAE-452E-8B2B-9E16F5AE150E}" type="datetimeFigureOut">
              <a:rPr lang="it-IT" smtClean="0"/>
              <a:pPr/>
              <a:t>22/10/2017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02561-FD02-4B35-BEA0-3B57765A2AE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83A28-2DAE-452E-8B2B-9E16F5AE150E}" type="datetimeFigureOut">
              <a:rPr lang="it-IT" smtClean="0"/>
              <a:pPr/>
              <a:t>22/10/2017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02561-FD02-4B35-BEA0-3B57765A2AE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83A28-2DAE-452E-8B2B-9E16F5AE150E}" type="datetimeFigureOut">
              <a:rPr lang="it-IT" smtClean="0"/>
              <a:pPr/>
              <a:t>22/10/2017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02561-FD02-4B35-BEA0-3B57765A2AE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83A28-2DAE-452E-8B2B-9E16F5AE150E}" type="datetimeFigureOut">
              <a:rPr lang="it-IT" smtClean="0"/>
              <a:pPr/>
              <a:t>22/10/2017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02561-FD02-4B35-BEA0-3B57765A2AE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9B2CC7-E7D8-4992-B23B-470D4A8CBEB4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83A28-2DAE-452E-8B2B-9E16F5AE150E}" type="datetimeFigureOut">
              <a:rPr lang="it-IT" smtClean="0"/>
              <a:pPr/>
              <a:t>22/10/2017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02561-FD02-4B35-BEA0-3B57765A2AE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83A28-2DAE-452E-8B2B-9E16F5AE150E}" type="datetimeFigureOut">
              <a:rPr lang="it-IT" smtClean="0"/>
              <a:pPr/>
              <a:t>22/10/2017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02561-FD02-4B35-BEA0-3B57765A2AE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83A28-2DAE-452E-8B2B-9E16F5AE150E}" type="datetimeFigureOut">
              <a:rPr lang="it-IT" smtClean="0"/>
              <a:pPr/>
              <a:t>22/10/2017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02561-FD02-4B35-BEA0-3B57765A2AE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83A28-2DAE-452E-8B2B-9E16F5AE150E}" type="datetimeFigureOut">
              <a:rPr lang="it-IT" smtClean="0"/>
              <a:pPr/>
              <a:t>22/10/2017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02561-FD02-4B35-BEA0-3B57765A2AE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425B99-C22E-4AFB-841F-F311C4428AE6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CE6EB7-DF95-4430-BCDD-8DC825AF1EC4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AE4984-00CB-4ECE-A848-6333F2C9389A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AF4100-75EA-40BF-82B6-442761F109ED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971618-3121-47DC-8088-D323E692D01E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9E7E83-E098-4C29-BE27-514E8A4874A1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7A13BD-322D-4AD5-AE69-036D0FFD4B1E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14699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endParaRPr lang="en-US"/>
          </a:p>
        </p:txBody>
      </p:sp>
      <p:sp>
        <p:nvSpPr>
          <p:cNvPr id="114700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endParaRPr lang="en-US"/>
          </a:p>
        </p:txBody>
      </p:sp>
      <p:sp>
        <p:nvSpPr>
          <p:cNvPr id="114701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4FC0A5BD-0A88-49D7-90D6-E383D85E1E8E}" type="slidenum">
              <a:rPr lang="en-US"/>
              <a:pPr/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383A28-2DAE-452E-8B2B-9E16F5AE150E}" type="datetimeFigureOut">
              <a:rPr lang="it-IT" smtClean="0"/>
              <a:pPr/>
              <a:t>22/10/2017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C02561-FD02-4B35-BEA0-3B57765A2AEA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wmf"/><Relationship Id="rId4" Type="http://schemas.openxmlformats.org/officeDocument/2006/relationships/oleObject" Target="../embeddings/oleObject1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8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10.wmf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13" Type="http://schemas.openxmlformats.org/officeDocument/2006/relationships/oleObject" Target="../embeddings/oleObject11.bin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8.bin"/><Relationship Id="rId12" Type="http://schemas.openxmlformats.org/officeDocument/2006/relationships/image" Target="../media/image16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3.wmf"/><Relationship Id="rId11" Type="http://schemas.openxmlformats.org/officeDocument/2006/relationships/oleObject" Target="../embeddings/oleObject10.bin"/><Relationship Id="rId5" Type="http://schemas.openxmlformats.org/officeDocument/2006/relationships/oleObject" Target="../embeddings/oleObject7.bin"/><Relationship Id="rId10" Type="http://schemas.openxmlformats.org/officeDocument/2006/relationships/image" Target="../media/image15.wmf"/><Relationship Id="rId4" Type="http://schemas.openxmlformats.org/officeDocument/2006/relationships/image" Target="../media/image12.wmf"/><Relationship Id="rId9" Type="http://schemas.openxmlformats.org/officeDocument/2006/relationships/oleObject" Target="../embeddings/oleObject9.bin"/><Relationship Id="rId14" Type="http://schemas.openxmlformats.org/officeDocument/2006/relationships/image" Target="../media/image17.wmf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3" Type="http://schemas.openxmlformats.org/officeDocument/2006/relationships/oleObject" Target="../embeddings/oleObject12.bin"/><Relationship Id="rId7" Type="http://schemas.openxmlformats.org/officeDocument/2006/relationships/oleObject" Target="../embeddings/oleObject1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9.wmf"/><Relationship Id="rId5" Type="http://schemas.openxmlformats.org/officeDocument/2006/relationships/oleObject" Target="../embeddings/oleObject13.bin"/><Relationship Id="rId4" Type="http://schemas.openxmlformats.org/officeDocument/2006/relationships/image" Target="../media/image18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22.wmf"/><Relationship Id="rId5" Type="http://schemas.openxmlformats.org/officeDocument/2006/relationships/oleObject" Target="../embeddings/oleObject16.bin"/><Relationship Id="rId4" Type="http://schemas.openxmlformats.org/officeDocument/2006/relationships/image" Target="../media/image21.w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24.wmf"/><Relationship Id="rId5" Type="http://schemas.openxmlformats.org/officeDocument/2006/relationships/oleObject" Target="../embeddings/oleObject18.bin"/><Relationship Id="rId4" Type="http://schemas.openxmlformats.org/officeDocument/2006/relationships/image" Target="../media/image23.wmf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54242" y="1079293"/>
            <a:ext cx="7989757" cy="1826415"/>
          </a:xfrm>
        </p:spPr>
        <p:txBody>
          <a:bodyPr/>
          <a:lstStyle/>
          <a:p>
            <a:r>
              <a:rPr lang="it-IT" sz="3600" dirty="0" smtClean="0"/>
              <a:t>Didattica speciale : </a:t>
            </a:r>
            <a:br>
              <a:rPr lang="it-IT" sz="3600" dirty="0" smtClean="0"/>
            </a:br>
            <a:r>
              <a:rPr lang="it-IT" sz="3600" dirty="0" smtClean="0"/>
              <a:t>codici del linguaggio logico e matematico</a:t>
            </a:r>
            <a:endParaRPr lang="en-US" sz="3600" dirty="0"/>
          </a:p>
        </p:txBody>
      </p:sp>
      <p:sp>
        <p:nvSpPr>
          <p:cNvPr id="1822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739617" y="5528602"/>
            <a:ext cx="2729823" cy="572393"/>
          </a:xfrm>
        </p:spPr>
        <p:txBody>
          <a:bodyPr/>
          <a:lstStyle/>
          <a:p>
            <a:r>
              <a:rPr lang="en-US" sz="1560" dirty="0" smtClean="0"/>
              <a:t>27</a:t>
            </a:r>
            <a:r>
              <a:rPr lang="en-US" sz="1560" dirty="0" smtClean="0"/>
              <a:t> </a:t>
            </a:r>
            <a:r>
              <a:rPr lang="en-US" sz="1600" dirty="0" err="1" smtClean="0"/>
              <a:t>otto</a:t>
            </a:r>
            <a:r>
              <a:rPr lang="en-US" sz="1560" dirty="0" err="1" smtClean="0"/>
              <a:t>bre</a:t>
            </a:r>
            <a:r>
              <a:rPr lang="en-US" sz="1560" dirty="0" smtClean="0"/>
              <a:t> 2017</a:t>
            </a:r>
            <a:endParaRPr lang="en-US" sz="1560" dirty="0"/>
          </a:p>
        </p:txBody>
      </p:sp>
      <p:sp>
        <p:nvSpPr>
          <p:cNvPr id="6" name="Rettangolo 5"/>
          <p:cNvSpPr/>
          <p:nvPr/>
        </p:nvSpPr>
        <p:spPr>
          <a:xfrm>
            <a:off x="5546361" y="3357798"/>
            <a:ext cx="245838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Claudio </a:t>
            </a:r>
            <a:r>
              <a:rPr lang="en-US" dirty="0" err="1" smtClean="0"/>
              <a:t>Marchesano</a:t>
            </a:r>
            <a:endParaRPr lang="en-US" dirty="0"/>
          </a:p>
        </p:txBody>
      </p:sp>
      <p:pic>
        <p:nvPicPr>
          <p:cNvPr id="5" name="Immagine 4" descr="C:\Users\e.gnesotto\AppData\Local\Microsoft\Windows\Temporary Internet Files\Content.Word\LOGO25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18604" y="4096850"/>
            <a:ext cx="5090160" cy="1242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7" name="Group 2"/>
          <p:cNvGrpSpPr>
            <a:grpSpLocks/>
          </p:cNvGrpSpPr>
          <p:nvPr/>
        </p:nvGrpSpPr>
        <p:grpSpPr bwMode="auto">
          <a:xfrm>
            <a:off x="134937" y="215705"/>
            <a:ext cx="9009063" cy="1052513"/>
            <a:chOff x="0" y="1536"/>
            <a:chExt cx="5675" cy="663"/>
          </a:xfrm>
        </p:grpSpPr>
        <p:grpSp>
          <p:nvGrpSpPr>
            <p:cNvPr id="8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5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6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9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3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4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10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1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2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  <p:sp>
        <p:nvSpPr>
          <p:cNvPr id="17" name="Rectangle 3"/>
          <p:cNvSpPr txBox="1">
            <a:spLocks noChangeArrowheads="1"/>
          </p:cNvSpPr>
          <p:nvPr/>
        </p:nvSpPr>
        <p:spPr bwMode="auto">
          <a:xfrm>
            <a:off x="532226" y="3275428"/>
            <a:ext cx="4180451" cy="5369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None/>
              <a:tabLst/>
              <a:defRPr/>
            </a:pPr>
            <a:endParaRPr kumimoji="0" lang="en-US" sz="156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0" name="Rettangolo 19"/>
          <p:cNvSpPr/>
          <p:nvPr/>
        </p:nvSpPr>
        <p:spPr>
          <a:xfrm>
            <a:off x="267855" y="2805528"/>
            <a:ext cx="4134328" cy="1384995"/>
          </a:xfrm>
          <a:prstGeom prst="rect">
            <a:avLst/>
          </a:prstGeom>
          <a:solidFill>
            <a:schemeClr val="accent2"/>
          </a:solidFill>
        </p:spPr>
        <p:txBody>
          <a:bodyPr wrap="square">
            <a:spAutoFit/>
          </a:bodyPr>
          <a:lstStyle/>
          <a:p>
            <a:r>
              <a:rPr lang="it-IT" sz="2800" kern="0" dirty="0" smtClean="0">
                <a:solidFill>
                  <a:schemeClr val="tx2"/>
                </a:solidFill>
              </a:rPr>
              <a:t>Apprendimento visuale</a:t>
            </a:r>
            <a:r>
              <a:rPr lang="it-IT" sz="2800" kern="0" dirty="0" smtClean="0">
                <a:solidFill>
                  <a:schemeClr val="tx2"/>
                </a:solidFill>
              </a:rPr>
              <a:t>:</a:t>
            </a:r>
            <a:endParaRPr lang="it-IT" sz="2800" kern="0" dirty="0" smtClean="0">
              <a:solidFill>
                <a:schemeClr val="tx2"/>
              </a:solidFill>
            </a:endParaRPr>
          </a:p>
          <a:p>
            <a:r>
              <a:rPr lang="it-IT" sz="2800" kern="0" dirty="0" smtClean="0">
                <a:solidFill>
                  <a:schemeClr val="tx2"/>
                </a:solidFill>
              </a:rPr>
              <a:t>Il </a:t>
            </a:r>
            <a:r>
              <a:rPr lang="it-IT" sz="2800" kern="0" dirty="0" smtClean="0">
                <a:solidFill>
                  <a:srgbClr val="FF0000"/>
                </a:solidFill>
              </a:rPr>
              <a:t> metodo   </a:t>
            </a:r>
            <a:r>
              <a:rPr lang="it-IT" sz="2800" kern="0" dirty="0" smtClean="0">
                <a:solidFill>
                  <a:schemeClr val="tx2"/>
                </a:solidFill>
              </a:rPr>
              <a:t>Singapore (seconda parte)</a:t>
            </a:r>
            <a:endParaRPr lang="it-IT" sz="2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ttangolo 23"/>
          <p:cNvSpPr/>
          <p:nvPr/>
        </p:nvSpPr>
        <p:spPr>
          <a:xfrm>
            <a:off x="1073426" y="1828801"/>
            <a:ext cx="7275444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1" indent="-342900" eaLnBrk="1" hangingPunct="1">
              <a:spcBef>
                <a:spcPct val="20000"/>
              </a:spcBef>
              <a:buClr>
                <a:schemeClr val="folHlink"/>
              </a:buClr>
              <a:buSzPct val="60000"/>
              <a:defRPr/>
            </a:pPr>
            <a:r>
              <a:rPr lang="it-IT" sz="2800" b="1" kern="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Proposta di soluzione con metodo a barre</a:t>
            </a:r>
            <a:endParaRPr lang="en-US" sz="2800" kern="0" dirty="0" smtClean="0">
              <a:solidFill>
                <a:schemeClr val="tx2">
                  <a:lumMod val="60000"/>
                  <a:lumOff val="40000"/>
                </a:schemeClr>
              </a:solidFill>
              <a:latin typeface="Times New Roman" charset="0"/>
              <a:cs typeface="Times New Roman" charset="0"/>
            </a:endParaRPr>
          </a:p>
          <a:p>
            <a:pPr marL="742950" lvl="1" indent="-285750" eaLnBrk="1" hangingPunct="1">
              <a:spcBef>
                <a:spcPct val="20000"/>
              </a:spcBef>
              <a:buClr>
                <a:schemeClr val="hlink"/>
              </a:buClr>
              <a:buSzPct val="55000"/>
              <a:defRPr/>
            </a:pPr>
            <a:endParaRPr lang="it-IT" sz="2000" b="1" kern="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742950" lvl="1" indent="-285750" eaLnBrk="1" hangingPunct="1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/>
            </a:pPr>
            <a:r>
              <a:rPr lang="it-IT" sz="2000" b="1" kern="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E’ una proposta …. Probabilmente migliorabile</a:t>
            </a:r>
          </a:p>
          <a:p>
            <a:pPr marL="742950" lvl="1" indent="-285750" eaLnBrk="1" hangingPunct="1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/>
            </a:pPr>
            <a:endParaRPr lang="it-IT" sz="2000" b="1" kern="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742950" lvl="1" indent="-285750" eaLnBrk="1" hangingPunct="1">
              <a:spcBef>
                <a:spcPct val="20000"/>
              </a:spcBef>
              <a:buClr>
                <a:schemeClr val="hlink"/>
              </a:buClr>
              <a:buSzPct val="55000"/>
              <a:defRPr/>
            </a:pPr>
            <a:endParaRPr lang="it-IT" sz="2000" b="1" kern="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742950" lvl="1" indent="-285750" eaLnBrk="1" hangingPunct="1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/>
            </a:pPr>
            <a:r>
              <a:rPr lang="it-IT" sz="2000" b="1" kern="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Il metodo a barre si presta benissimo anche per essere “adattato” alla situazione  </a:t>
            </a:r>
          </a:p>
          <a:p>
            <a:pPr marL="742950" lvl="1" indent="-285750" eaLnBrk="1" hangingPunct="1">
              <a:spcBef>
                <a:spcPct val="20000"/>
              </a:spcBef>
              <a:buClr>
                <a:schemeClr val="hlink"/>
              </a:buClr>
              <a:buSzPct val="55000"/>
              <a:defRPr/>
            </a:pPr>
            <a:endParaRPr lang="it-IT" sz="2000" b="1" kern="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222069" y="117567"/>
            <a:ext cx="9366069" cy="1150652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  <p:sp>
        <p:nvSpPr>
          <p:cNvPr id="14" name="TextBox 11"/>
          <p:cNvSpPr txBox="1">
            <a:spLocks noChangeArrowheads="1"/>
          </p:cNvSpPr>
          <p:nvPr/>
        </p:nvSpPr>
        <p:spPr bwMode="auto">
          <a:xfrm>
            <a:off x="450851" y="117566"/>
            <a:ext cx="952917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6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36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3200" dirty="0" err="1" smtClean="0">
                <a:solidFill>
                  <a:schemeClr val="tx2">
                    <a:lumMod val="50000"/>
                  </a:schemeClr>
                </a:solidFill>
              </a:rPr>
              <a:t>Apprendimento</a:t>
            </a:r>
            <a:r>
              <a:rPr lang="en-US" sz="32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3200" dirty="0" err="1" smtClean="0">
                <a:solidFill>
                  <a:schemeClr val="tx2">
                    <a:lumMod val="50000"/>
                  </a:schemeClr>
                </a:solidFill>
              </a:rPr>
              <a:t>visuale</a:t>
            </a:r>
            <a:r>
              <a:rPr lang="en-US" sz="3200" dirty="0" smtClean="0">
                <a:solidFill>
                  <a:schemeClr val="tx2">
                    <a:lumMod val="50000"/>
                  </a:schemeClr>
                </a:solidFill>
              </a:rPr>
              <a:t> e </a:t>
            </a:r>
            <a:r>
              <a:rPr lang="en-US" sz="3200" dirty="0" err="1" smtClean="0">
                <a:solidFill>
                  <a:schemeClr val="tx2">
                    <a:lumMod val="50000"/>
                  </a:schemeClr>
                </a:solidFill>
              </a:rPr>
              <a:t>metodo</a:t>
            </a:r>
            <a:r>
              <a:rPr lang="en-US" sz="3200" dirty="0" smtClean="0">
                <a:solidFill>
                  <a:schemeClr val="tx2">
                    <a:lumMod val="50000"/>
                  </a:schemeClr>
                </a:solidFill>
              </a:rPr>
              <a:t> Singapore</a:t>
            </a:r>
            <a:endParaRPr lang="en-US" sz="3600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Brace 10"/>
          <p:cNvSpPr/>
          <p:nvPr/>
        </p:nvSpPr>
        <p:spPr>
          <a:xfrm rot="16200000">
            <a:off x="2594269" y="526007"/>
            <a:ext cx="225082" cy="3390316"/>
          </a:xfrm>
          <a:prstGeom prst="righ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" name="Right Brace 12"/>
          <p:cNvSpPr/>
          <p:nvPr/>
        </p:nvSpPr>
        <p:spPr>
          <a:xfrm rot="5400000">
            <a:off x="6425927" y="4657069"/>
            <a:ext cx="345577" cy="930811"/>
          </a:xfrm>
          <a:prstGeom prst="rightBrace">
            <a:avLst>
              <a:gd name="adj1" fmla="val 8333"/>
              <a:gd name="adj2" fmla="val 41268"/>
            </a:avLst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5779988" y="3836550"/>
            <a:ext cx="260252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Andy" pitchFamily="66" charset="0"/>
              </a:rPr>
              <a:t>Età</a:t>
            </a:r>
            <a:r>
              <a:rPr lang="en-US" sz="16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ndy" pitchFamily="66" charset="0"/>
              </a:rPr>
              <a:t> media </a:t>
            </a:r>
            <a:r>
              <a:rPr lang="en-US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Andy" pitchFamily="66" charset="0"/>
              </a:rPr>
              <a:t>amici</a:t>
            </a:r>
            <a:r>
              <a:rPr lang="en-US" sz="16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ndy" pitchFamily="66" charset="0"/>
              </a:rPr>
              <a:t> </a:t>
            </a:r>
            <a:r>
              <a:rPr lang="en-US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Andy" pitchFamily="66" charset="0"/>
              </a:rPr>
              <a:t>Enea</a:t>
            </a:r>
            <a:endParaRPr lang="en-US" sz="1600" dirty="0">
              <a:solidFill>
                <a:schemeClr val="tx2">
                  <a:lumMod val="60000"/>
                  <a:lumOff val="40000"/>
                </a:schemeClr>
              </a:solidFill>
              <a:latin typeface="Andy" pitchFamily="66" charset="0"/>
            </a:endParaRP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6400800" y="5327374"/>
            <a:ext cx="72356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ndy" pitchFamily="66" charset="0"/>
              </a:rPr>
              <a:t>20</a:t>
            </a:r>
            <a:endParaRPr lang="en-US" sz="3200" dirty="0">
              <a:solidFill>
                <a:schemeClr val="tx2">
                  <a:lumMod val="60000"/>
                  <a:lumOff val="40000"/>
                </a:schemeClr>
              </a:solidFill>
              <a:latin typeface="Andy" pitchFamily="66" charset="0"/>
            </a:endParaRPr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364435" y="4244009"/>
            <a:ext cx="2286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ndy" pitchFamily="66" charset="0"/>
              </a:rPr>
              <a:t>144=16*9</a:t>
            </a:r>
            <a:endParaRPr lang="en-US" sz="2800" dirty="0">
              <a:solidFill>
                <a:schemeClr val="tx2">
                  <a:lumMod val="60000"/>
                  <a:lumOff val="40000"/>
                </a:schemeClr>
              </a:solidFill>
              <a:latin typeface="Andy" pitchFamily="66" charset="0"/>
            </a:endParaRPr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377686" y="3737114"/>
            <a:ext cx="219323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ndy" pitchFamily="66" charset="0"/>
              </a:rPr>
              <a:t>84 </a:t>
            </a:r>
            <a:r>
              <a:rPr lang="en-US" sz="2800" dirty="0">
                <a:solidFill>
                  <a:schemeClr val="tx2">
                    <a:lumMod val="60000"/>
                    <a:lumOff val="40000"/>
                  </a:schemeClr>
                </a:solidFill>
                <a:latin typeface="Andy" pitchFamily="66" charset="0"/>
              </a:rPr>
              <a:t>= </a:t>
            </a:r>
            <a:r>
              <a:rPr lang="en-US" sz="2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ndy" pitchFamily="66" charset="0"/>
              </a:rPr>
              <a:t>14 x 6 </a:t>
            </a:r>
            <a:endParaRPr lang="en-US" sz="2800" dirty="0">
              <a:solidFill>
                <a:schemeClr val="tx2">
                  <a:lumMod val="60000"/>
                  <a:lumOff val="40000"/>
                </a:schemeClr>
              </a:solidFill>
              <a:latin typeface="Andy" pitchFamily="66" charset="0"/>
            </a:endParaRPr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705395" y="5912148"/>
            <a:ext cx="814318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Andy" pitchFamily="66" charset="0"/>
              </a:rPr>
              <a:t>Gli</a:t>
            </a:r>
            <a:r>
              <a:rPr lang="en-US" sz="2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ndy" pitchFamily="66" charset="0"/>
              </a:rPr>
              <a:t> </a:t>
            </a:r>
            <a:r>
              <a:rPr lang="en-US" sz="28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Andy" pitchFamily="66" charset="0"/>
              </a:rPr>
              <a:t>amici</a:t>
            </a:r>
            <a:r>
              <a:rPr lang="en-US" sz="2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ndy" pitchFamily="66" charset="0"/>
              </a:rPr>
              <a:t> </a:t>
            </a:r>
            <a:r>
              <a:rPr lang="en-US" sz="28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Andy" pitchFamily="66" charset="0"/>
              </a:rPr>
              <a:t>di</a:t>
            </a:r>
            <a:r>
              <a:rPr lang="en-US" sz="2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ndy" pitchFamily="66" charset="0"/>
              </a:rPr>
              <a:t> </a:t>
            </a:r>
            <a:r>
              <a:rPr lang="en-US" sz="28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Andy" pitchFamily="66" charset="0"/>
              </a:rPr>
              <a:t>Enea</a:t>
            </a:r>
            <a:r>
              <a:rPr lang="en-US" sz="2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ndy" pitchFamily="66" charset="0"/>
              </a:rPr>
              <a:t> </a:t>
            </a:r>
            <a:r>
              <a:rPr lang="en-US" sz="28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Andy" pitchFamily="66" charset="0"/>
              </a:rPr>
              <a:t>hanno</a:t>
            </a:r>
            <a:r>
              <a:rPr lang="en-US" sz="2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ndy" pitchFamily="66" charset="0"/>
              </a:rPr>
              <a:t> </a:t>
            </a:r>
            <a:r>
              <a:rPr lang="en-US" sz="28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Andy" pitchFamily="66" charset="0"/>
              </a:rPr>
              <a:t>una</a:t>
            </a:r>
            <a:r>
              <a:rPr lang="en-US" sz="2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ndy" pitchFamily="66" charset="0"/>
              </a:rPr>
              <a:t> </a:t>
            </a:r>
            <a:r>
              <a:rPr lang="en-US" sz="28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Andy" pitchFamily="66" charset="0"/>
              </a:rPr>
              <a:t>età</a:t>
            </a:r>
            <a:r>
              <a:rPr lang="en-US" sz="2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ndy" pitchFamily="66" charset="0"/>
              </a:rPr>
              <a:t> media </a:t>
            </a:r>
            <a:r>
              <a:rPr lang="en-US" sz="28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Andy" pitchFamily="66" charset="0"/>
              </a:rPr>
              <a:t>di</a:t>
            </a:r>
            <a:r>
              <a:rPr lang="en-US" sz="2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ndy" pitchFamily="66" charset="0"/>
              </a:rPr>
              <a:t> 20 </a:t>
            </a:r>
            <a:r>
              <a:rPr lang="en-US" sz="28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Andy" pitchFamily="66" charset="0"/>
              </a:rPr>
              <a:t>anni</a:t>
            </a:r>
            <a:endParaRPr lang="en-US" sz="2800" dirty="0">
              <a:solidFill>
                <a:schemeClr val="tx2">
                  <a:lumMod val="60000"/>
                  <a:lumOff val="40000"/>
                </a:schemeClr>
              </a:solidFill>
              <a:latin typeface="Andy" pitchFamily="66" charset="0"/>
            </a:endParaRPr>
          </a:p>
        </p:txBody>
      </p:sp>
      <p:sp>
        <p:nvSpPr>
          <p:cNvPr id="26" name="TextBox 1"/>
          <p:cNvSpPr txBox="1">
            <a:spLocks noChangeArrowheads="1"/>
          </p:cNvSpPr>
          <p:nvPr/>
        </p:nvSpPr>
        <p:spPr bwMode="auto">
          <a:xfrm>
            <a:off x="235131" y="0"/>
            <a:ext cx="8613447" cy="1618861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err="1" smtClean="0">
                <a:solidFill>
                  <a:schemeClr val="tx2"/>
                </a:solidFill>
                <a:latin typeface="Andy" pitchFamily="66" charset="0"/>
              </a:rPr>
              <a:t>Andrea,Beatrice,Chiara,Davide,Enea</a:t>
            </a:r>
            <a:r>
              <a:rPr lang="en-US" sz="2000" dirty="0" smtClean="0">
                <a:solidFill>
                  <a:schemeClr val="tx2"/>
                </a:solidFill>
                <a:latin typeface="Andy" pitchFamily="66" charset="0"/>
              </a:rPr>
              <a:t> e Federico </a:t>
            </a:r>
            <a:r>
              <a:rPr lang="en-US" sz="2000" dirty="0" err="1" smtClean="0">
                <a:solidFill>
                  <a:schemeClr val="tx2"/>
                </a:solidFill>
                <a:latin typeface="Andy" pitchFamily="66" charset="0"/>
              </a:rPr>
              <a:t>sono</a:t>
            </a:r>
            <a:r>
              <a:rPr lang="en-US" sz="2000" dirty="0" smtClean="0">
                <a:solidFill>
                  <a:schemeClr val="tx2"/>
                </a:solidFill>
                <a:latin typeface="Andy" pitchFamily="66" charset="0"/>
              </a:rPr>
              <a:t> molto </a:t>
            </a:r>
            <a:r>
              <a:rPr lang="en-US" sz="2000" dirty="0" err="1" smtClean="0">
                <a:solidFill>
                  <a:schemeClr val="tx2"/>
                </a:solidFill>
                <a:latin typeface="Andy" pitchFamily="66" charset="0"/>
              </a:rPr>
              <a:t>amici</a:t>
            </a:r>
            <a:r>
              <a:rPr lang="en-US" sz="2000" dirty="0" smtClean="0">
                <a:solidFill>
                  <a:schemeClr val="tx2"/>
                </a:solidFill>
                <a:latin typeface="Andy" pitchFamily="66" charset="0"/>
              </a:rPr>
              <a:t>.</a:t>
            </a:r>
          </a:p>
          <a:p>
            <a:r>
              <a:rPr lang="en-US" sz="2000" dirty="0" smtClean="0">
                <a:solidFill>
                  <a:schemeClr val="tx2"/>
                </a:solidFill>
                <a:latin typeface="Andy" pitchFamily="66" charset="0"/>
              </a:rPr>
              <a:t>La </a:t>
            </a:r>
            <a:r>
              <a:rPr lang="en-US" sz="2000" dirty="0" err="1" smtClean="0">
                <a:solidFill>
                  <a:schemeClr val="tx2"/>
                </a:solidFill>
                <a:latin typeface="Andy" pitchFamily="66" charset="0"/>
              </a:rPr>
              <a:t>loro</a:t>
            </a:r>
            <a:r>
              <a:rPr lang="en-US" sz="2000" dirty="0" smtClean="0">
                <a:solidFill>
                  <a:schemeClr val="tx2"/>
                </a:solidFill>
                <a:latin typeface="Andy" pitchFamily="66" charset="0"/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  <a:latin typeface="Andy" pitchFamily="66" charset="0"/>
              </a:rPr>
              <a:t>età</a:t>
            </a:r>
            <a:r>
              <a:rPr lang="en-US" sz="2000" dirty="0" smtClean="0">
                <a:solidFill>
                  <a:schemeClr val="tx2"/>
                </a:solidFill>
                <a:latin typeface="Andy" pitchFamily="66" charset="0"/>
              </a:rPr>
              <a:t> media è 14 </a:t>
            </a:r>
            <a:r>
              <a:rPr lang="en-US" sz="2000" dirty="0" err="1" smtClean="0">
                <a:solidFill>
                  <a:schemeClr val="tx2"/>
                </a:solidFill>
                <a:latin typeface="Andy" pitchFamily="66" charset="0"/>
              </a:rPr>
              <a:t>anni</a:t>
            </a:r>
            <a:r>
              <a:rPr lang="en-US" sz="2000" dirty="0" smtClean="0">
                <a:solidFill>
                  <a:schemeClr val="tx2"/>
                </a:solidFill>
                <a:latin typeface="Andy" pitchFamily="66" charset="0"/>
              </a:rPr>
              <a:t>.</a:t>
            </a:r>
          </a:p>
          <a:p>
            <a:r>
              <a:rPr lang="en-US" sz="2000" dirty="0" smtClean="0">
                <a:solidFill>
                  <a:schemeClr val="tx2"/>
                </a:solidFill>
                <a:latin typeface="Andy" pitchFamily="66" charset="0"/>
              </a:rPr>
              <a:t> Se </a:t>
            </a:r>
            <a:r>
              <a:rPr lang="en-US" sz="2000" dirty="0" err="1" smtClean="0">
                <a:solidFill>
                  <a:schemeClr val="tx2"/>
                </a:solidFill>
                <a:latin typeface="Andy" pitchFamily="66" charset="0"/>
              </a:rPr>
              <a:t>si</a:t>
            </a:r>
            <a:r>
              <a:rPr lang="en-US" sz="2000" dirty="0" smtClean="0">
                <a:solidFill>
                  <a:schemeClr val="tx2"/>
                </a:solidFill>
                <a:latin typeface="Andy" pitchFamily="66" charset="0"/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  <a:latin typeface="Andy" pitchFamily="66" charset="0"/>
              </a:rPr>
              <a:t>uniscono</a:t>
            </a:r>
            <a:r>
              <a:rPr lang="en-US" sz="2000" dirty="0" smtClean="0">
                <a:solidFill>
                  <a:schemeClr val="tx2"/>
                </a:solidFill>
                <a:latin typeface="Andy" pitchFamily="66" charset="0"/>
              </a:rPr>
              <a:t> 3 </a:t>
            </a:r>
            <a:r>
              <a:rPr lang="en-US" sz="2000" dirty="0" err="1" smtClean="0">
                <a:solidFill>
                  <a:schemeClr val="tx2"/>
                </a:solidFill>
                <a:latin typeface="Andy" pitchFamily="66" charset="0"/>
              </a:rPr>
              <a:t>amici</a:t>
            </a:r>
            <a:r>
              <a:rPr lang="en-US" sz="2000" dirty="0" smtClean="0">
                <a:solidFill>
                  <a:schemeClr val="tx2"/>
                </a:solidFill>
                <a:latin typeface="Andy" pitchFamily="66" charset="0"/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  <a:latin typeface="Andy" pitchFamily="66" charset="0"/>
              </a:rPr>
              <a:t>di</a:t>
            </a:r>
            <a:r>
              <a:rPr lang="en-US" sz="2000" dirty="0" smtClean="0">
                <a:solidFill>
                  <a:schemeClr val="tx2"/>
                </a:solidFill>
                <a:latin typeface="Andy" pitchFamily="66" charset="0"/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  <a:latin typeface="Andy" pitchFamily="66" charset="0"/>
              </a:rPr>
              <a:t>Enea</a:t>
            </a:r>
            <a:r>
              <a:rPr lang="en-US" sz="2000" dirty="0" smtClean="0">
                <a:solidFill>
                  <a:schemeClr val="tx2"/>
                </a:solidFill>
                <a:latin typeface="Andy" pitchFamily="66" charset="0"/>
              </a:rPr>
              <a:t>, </a:t>
            </a:r>
            <a:r>
              <a:rPr lang="en-US" sz="2000" dirty="0" err="1" smtClean="0">
                <a:solidFill>
                  <a:schemeClr val="tx2"/>
                </a:solidFill>
                <a:latin typeface="Andy" pitchFamily="66" charset="0"/>
              </a:rPr>
              <a:t>l’età</a:t>
            </a:r>
            <a:r>
              <a:rPr lang="en-US" sz="2000" dirty="0" smtClean="0">
                <a:solidFill>
                  <a:schemeClr val="tx2"/>
                </a:solidFill>
                <a:latin typeface="Andy" pitchFamily="66" charset="0"/>
              </a:rPr>
              <a:t> media </a:t>
            </a:r>
            <a:r>
              <a:rPr lang="en-US" sz="2000" dirty="0" err="1" smtClean="0">
                <a:solidFill>
                  <a:schemeClr val="tx2"/>
                </a:solidFill>
                <a:latin typeface="Andy" pitchFamily="66" charset="0"/>
              </a:rPr>
              <a:t>dell’intero</a:t>
            </a:r>
            <a:r>
              <a:rPr lang="en-US" sz="2000" dirty="0" smtClean="0">
                <a:solidFill>
                  <a:schemeClr val="tx2"/>
                </a:solidFill>
                <a:latin typeface="Andy" pitchFamily="66" charset="0"/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  <a:latin typeface="Andy" pitchFamily="66" charset="0"/>
              </a:rPr>
              <a:t>gruppo</a:t>
            </a:r>
            <a:r>
              <a:rPr lang="en-US" sz="2000" dirty="0" smtClean="0">
                <a:solidFill>
                  <a:schemeClr val="tx2"/>
                </a:solidFill>
                <a:latin typeface="Andy" pitchFamily="66" charset="0"/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  <a:latin typeface="Andy" pitchFamily="66" charset="0"/>
              </a:rPr>
              <a:t>diventa</a:t>
            </a:r>
            <a:r>
              <a:rPr lang="en-US" sz="2000" dirty="0" smtClean="0">
                <a:solidFill>
                  <a:schemeClr val="tx2"/>
                </a:solidFill>
                <a:latin typeface="Andy" pitchFamily="66" charset="0"/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  <a:latin typeface="Andy" pitchFamily="66" charset="0"/>
              </a:rPr>
              <a:t>di</a:t>
            </a:r>
            <a:r>
              <a:rPr lang="en-US" sz="2000" dirty="0" smtClean="0">
                <a:solidFill>
                  <a:schemeClr val="tx2"/>
                </a:solidFill>
                <a:latin typeface="Andy" pitchFamily="66" charset="0"/>
              </a:rPr>
              <a:t> 16 </a:t>
            </a:r>
            <a:r>
              <a:rPr lang="en-US" sz="2000" dirty="0" err="1" smtClean="0">
                <a:solidFill>
                  <a:schemeClr val="tx2"/>
                </a:solidFill>
                <a:latin typeface="Andy" pitchFamily="66" charset="0"/>
              </a:rPr>
              <a:t>anni</a:t>
            </a:r>
            <a:r>
              <a:rPr lang="en-US" sz="2000" dirty="0" smtClean="0">
                <a:solidFill>
                  <a:schemeClr val="tx2"/>
                </a:solidFill>
                <a:latin typeface="Andy" pitchFamily="66" charset="0"/>
              </a:rPr>
              <a:t>.</a:t>
            </a:r>
          </a:p>
          <a:p>
            <a:r>
              <a:rPr lang="en-US" sz="2000" dirty="0" err="1" smtClean="0">
                <a:solidFill>
                  <a:schemeClr val="tx2"/>
                </a:solidFill>
                <a:latin typeface="Andy" pitchFamily="66" charset="0"/>
              </a:rPr>
              <a:t>Qual</a:t>
            </a:r>
            <a:r>
              <a:rPr lang="en-US" sz="2000" dirty="0" smtClean="0">
                <a:solidFill>
                  <a:schemeClr val="tx2"/>
                </a:solidFill>
                <a:latin typeface="Andy" pitchFamily="66" charset="0"/>
              </a:rPr>
              <a:t> è </a:t>
            </a:r>
            <a:r>
              <a:rPr lang="en-US" sz="2000" dirty="0" err="1" smtClean="0">
                <a:solidFill>
                  <a:schemeClr val="tx2"/>
                </a:solidFill>
                <a:latin typeface="Andy" pitchFamily="66" charset="0"/>
              </a:rPr>
              <a:t>l’età</a:t>
            </a:r>
            <a:r>
              <a:rPr lang="en-US" sz="2000" dirty="0" smtClean="0">
                <a:solidFill>
                  <a:schemeClr val="tx2"/>
                </a:solidFill>
                <a:latin typeface="Andy" pitchFamily="66" charset="0"/>
              </a:rPr>
              <a:t> media </a:t>
            </a:r>
            <a:r>
              <a:rPr lang="en-US" sz="2000" dirty="0" err="1" smtClean="0">
                <a:solidFill>
                  <a:schemeClr val="tx2"/>
                </a:solidFill>
                <a:latin typeface="Andy" pitchFamily="66" charset="0"/>
              </a:rPr>
              <a:t>degli</a:t>
            </a:r>
            <a:r>
              <a:rPr lang="en-US" sz="2000" dirty="0" smtClean="0">
                <a:solidFill>
                  <a:schemeClr val="tx2"/>
                </a:solidFill>
                <a:latin typeface="Andy" pitchFamily="66" charset="0"/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  <a:latin typeface="Andy" pitchFamily="66" charset="0"/>
              </a:rPr>
              <a:t>amici</a:t>
            </a:r>
            <a:r>
              <a:rPr lang="en-US" sz="2000" dirty="0" smtClean="0">
                <a:solidFill>
                  <a:schemeClr val="tx2"/>
                </a:solidFill>
                <a:latin typeface="Andy" pitchFamily="66" charset="0"/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  <a:latin typeface="Andy" pitchFamily="66" charset="0"/>
              </a:rPr>
              <a:t>di</a:t>
            </a:r>
            <a:r>
              <a:rPr lang="en-US" sz="2000" dirty="0" smtClean="0">
                <a:solidFill>
                  <a:schemeClr val="tx2"/>
                </a:solidFill>
                <a:latin typeface="Andy" pitchFamily="66" charset="0"/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  <a:latin typeface="Andy" pitchFamily="66" charset="0"/>
              </a:rPr>
              <a:t>Enea</a:t>
            </a:r>
            <a:r>
              <a:rPr lang="en-US" sz="2000" dirty="0" smtClean="0">
                <a:solidFill>
                  <a:schemeClr val="tx2"/>
                </a:solidFill>
                <a:latin typeface="Andy" pitchFamily="66" charset="0"/>
              </a:rPr>
              <a:t> ?</a:t>
            </a:r>
            <a:endParaRPr lang="en-US" sz="2000" dirty="0">
              <a:solidFill>
                <a:schemeClr val="tx2"/>
              </a:solidFill>
              <a:latin typeface="Andy" pitchFamily="66" charset="0"/>
            </a:endParaRPr>
          </a:p>
        </p:txBody>
      </p:sp>
      <p:sp>
        <p:nvSpPr>
          <p:cNvPr id="28" name="Right Brace 10"/>
          <p:cNvSpPr/>
          <p:nvPr/>
        </p:nvSpPr>
        <p:spPr>
          <a:xfrm rot="16200000">
            <a:off x="5763015" y="813325"/>
            <a:ext cx="325902" cy="2776025"/>
          </a:xfrm>
          <a:prstGeom prst="righ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9" name="TextBox 11"/>
          <p:cNvSpPr txBox="1">
            <a:spLocks noChangeArrowheads="1"/>
          </p:cNvSpPr>
          <p:nvPr/>
        </p:nvSpPr>
        <p:spPr bwMode="auto">
          <a:xfrm>
            <a:off x="2248689" y="1543470"/>
            <a:ext cx="112541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84</a:t>
            </a:r>
            <a:endParaRPr lang="en-US" sz="36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0" name="TextBox 11"/>
          <p:cNvSpPr txBox="1">
            <a:spLocks noChangeArrowheads="1"/>
          </p:cNvSpPr>
          <p:nvPr/>
        </p:nvSpPr>
        <p:spPr bwMode="auto">
          <a:xfrm>
            <a:off x="5779988" y="1490871"/>
            <a:ext cx="56117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?</a:t>
            </a:r>
            <a:endParaRPr lang="en-US" sz="36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3" name="TextBox 19"/>
          <p:cNvSpPr txBox="1">
            <a:spLocks noChangeArrowheads="1"/>
          </p:cNvSpPr>
          <p:nvPr/>
        </p:nvSpPr>
        <p:spPr bwMode="auto">
          <a:xfrm>
            <a:off x="497876" y="4801977"/>
            <a:ext cx="225786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ndy" pitchFamily="66" charset="0"/>
              </a:rPr>
              <a:t>60=144-84</a:t>
            </a:r>
            <a:endParaRPr lang="en-US" sz="2800" dirty="0">
              <a:solidFill>
                <a:schemeClr val="tx2">
                  <a:lumMod val="60000"/>
                  <a:lumOff val="40000"/>
                </a:schemeClr>
              </a:solidFill>
              <a:latin typeface="Andy" pitchFamily="66" charset="0"/>
            </a:endParaRPr>
          </a:p>
        </p:txBody>
      </p:sp>
      <p:sp>
        <p:nvSpPr>
          <p:cNvPr id="31" name="Rectangle 9"/>
          <p:cNvSpPr/>
          <p:nvPr/>
        </p:nvSpPr>
        <p:spPr>
          <a:xfrm>
            <a:off x="6081931" y="4374899"/>
            <a:ext cx="972000" cy="504000"/>
          </a:xfrm>
          <a:prstGeom prst="rect">
            <a:avLst/>
          </a:prstGeom>
          <a:solidFill>
            <a:srgbClr val="FFC000">
              <a:alpha val="74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7" name="Right Brace 10"/>
          <p:cNvSpPr/>
          <p:nvPr/>
        </p:nvSpPr>
        <p:spPr>
          <a:xfrm rot="16200000" flipH="1">
            <a:off x="3717242" y="139147"/>
            <a:ext cx="954154" cy="6281533"/>
          </a:xfrm>
          <a:prstGeom prst="righ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aphicFrame>
        <p:nvGraphicFramePr>
          <p:cNvPr id="18" name="Tabella 17"/>
          <p:cNvGraphicFramePr>
            <a:graphicFrameLocks noGrp="1"/>
          </p:cNvGraphicFramePr>
          <p:nvPr/>
        </p:nvGraphicFramePr>
        <p:xfrm>
          <a:off x="977705" y="2524539"/>
          <a:ext cx="6372663" cy="496957"/>
        </p:xfrm>
        <a:graphic>
          <a:graphicData uri="http://schemas.openxmlformats.org/drawingml/2006/table">
            <a:tbl>
              <a:tblPr/>
              <a:tblGrid>
                <a:gridCol w="565356"/>
                <a:gridCol w="565356"/>
                <a:gridCol w="416122"/>
                <a:gridCol w="536713"/>
                <a:gridCol w="743233"/>
                <a:gridCol w="565356"/>
                <a:gridCol w="993509"/>
                <a:gridCol w="993509"/>
                <a:gridCol w="993509"/>
              </a:tblGrid>
              <a:tr h="4969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19" name="TextBox 11"/>
          <p:cNvSpPr txBox="1">
            <a:spLocks noChangeArrowheads="1"/>
          </p:cNvSpPr>
          <p:nvPr/>
        </p:nvSpPr>
        <p:spPr bwMode="auto">
          <a:xfrm>
            <a:off x="3723190" y="3767755"/>
            <a:ext cx="112541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144</a:t>
            </a:r>
            <a:endParaRPr lang="en-US" sz="36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8" dur="80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9" dur="80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dur="80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  <p:bldP spid="15" grpId="0"/>
      <p:bldP spid="16" grpId="0"/>
      <p:bldP spid="20" grpId="0"/>
      <p:bldP spid="21" grpId="0"/>
      <p:bldP spid="22" grpId="0"/>
      <p:bldP spid="28" grpId="0" animBg="1"/>
      <p:bldP spid="29" grpId="0"/>
      <p:bldP spid="23" grpId="0"/>
      <p:bldP spid="31" grpId="0" animBg="1"/>
      <p:bldP spid="17" grpId="0" animBg="1"/>
      <p:bldP spid="1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extBox 1"/>
          <p:cNvSpPr txBox="1">
            <a:spLocks noChangeArrowheads="1"/>
          </p:cNvSpPr>
          <p:nvPr/>
        </p:nvSpPr>
        <p:spPr bwMode="auto">
          <a:xfrm>
            <a:off x="483325" y="1998618"/>
            <a:ext cx="8425543" cy="341632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Andrea,Beatrice,Chiara,Davide,Enea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e Federico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sono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molto amici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.</a:t>
            </a:r>
          </a:p>
          <a:p>
            <a:endParaRPr lang="en-US" sz="2400" dirty="0" smtClean="0">
              <a:solidFill>
                <a:schemeClr val="tx2"/>
              </a:solidFill>
              <a:latin typeface="Andy" pitchFamily="66" charset="0"/>
            </a:endParaRPr>
          </a:p>
          <a:p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La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loro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età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media è 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16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anni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.</a:t>
            </a:r>
          </a:p>
          <a:p>
            <a:endParaRPr lang="en-US" sz="2400" dirty="0" smtClean="0">
              <a:solidFill>
                <a:schemeClr val="tx2"/>
              </a:solidFill>
              <a:latin typeface="Andy" pitchFamily="66" charset="0"/>
            </a:endParaRPr>
          </a:p>
          <a:p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Se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si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uniscono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3 amici di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Enea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,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l’età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media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dell’intero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gruppo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diventa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di 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18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anni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.</a:t>
            </a:r>
          </a:p>
          <a:p>
            <a:endParaRPr lang="en-US" sz="2400" dirty="0" smtClean="0">
              <a:solidFill>
                <a:schemeClr val="tx2"/>
              </a:solidFill>
              <a:latin typeface="Andy" pitchFamily="66" charset="0"/>
            </a:endParaRPr>
          </a:p>
          <a:p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Qual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è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l’età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media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degli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amici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di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Enea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?</a:t>
            </a:r>
            <a:endParaRPr lang="en-US" sz="2400" dirty="0">
              <a:solidFill>
                <a:schemeClr val="tx2"/>
              </a:solidFill>
              <a:latin typeface="Andy" pitchFamily="66" charset="0"/>
            </a:endParaRPr>
          </a:p>
        </p:txBody>
      </p:sp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34937" y="215705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  <p:sp>
        <p:nvSpPr>
          <p:cNvPr id="14" name="TextBox 11"/>
          <p:cNvSpPr txBox="1">
            <a:spLocks noChangeArrowheads="1"/>
          </p:cNvSpPr>
          <p:nvPr/>
        </p:nvSpPr>
        <p:spPr bwMode="auto">
          <a:xfrm>
            <a:off x="876299" y="260006"/>
            <a:ext cx="9103723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6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36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3600" dirty="0" err="1" smtClean="0">
                <a:solidFill>
                  <a:schemeClr val="tx2">
                    <a:lumMod val="50000"/>
                  </a:schemeClr>
                </a:solidFill>
              </a:rPr>
              <a:t>il</a:t>
            </a:r>
            <a:r>
              <a:rPr lang="en-US" sz="36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3600" dirty="0" err="1" smtClean="0">
                <a:solidFill>
                  <a:schemeClr val="tx2">
                    <a:lumMod val="50000"/>
                  </a:schemeClr>
                </a:solidFill>
              </a:rPr>
              <a:t>testo</a:t>
            </a:r>
            <a:r>
              <a:rPr lang="en-US" sz="3600" dirty="0" smtClean="0">
                <a:solidFill>
                  <a:schemeClr val="tx2">
                    <a:lumMod val="50000"/>
                  </a:schemeClr>
                </a:solidFill>
              </a:rPr>
              <a:t> del </a:t>
            </a:r>
            <a:r>
              <a:rPr lang="en-US" sz="3600" dirty="0" err="1" smtClean="0">
                <a:solidFill>
                  <a:schemeClr val="tx2">
                    <a:lumMod val="50000"/>
                  </a:schemeClr>
                </a:solidFill>
              </a:rPr>
              <a:t>problema</a:t>
            </a:r>
            <a:r>
              <a:rPr lang="en-US" sz="3600" dirty="0" smtClean="0">
                <a:solidFill>
                  <a:schemeClr val="tx2">
                    <a:lumMod val="50000"/>
                  </a:schemeClr>
                </a:solidFill>
              </a:rPr>
              <a:t> del </a:t>
            </a:r>
            <a:r>
              <a:rPr lang="en-US" sz="3600" dirty="0" err="1" smtClean="0">
                <a:solidFill>
                  <a:schemeClr val="tx2">
                    <a:lumMod val="50000"/>
                  </a:schemeClr>
                </a:solidFill>
              </a:rPr>
              <a:t>triennio</a:t>
            </a:r>
            <a:endParaRPr lang="en-US" sz="3600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3382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>
          <a:xfrm>
            <a:off x="838200" y="2133600"/>
            <a:ext cx="77724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" name="Straight Connector 2"/>
          <p:cNvCxnSpPr/>
          <p:nvPr/>
        </p:nvCxnSpPr>
        <p:spPr>
          <a:xfrm rot="5400000">
            <a:off x="609600" y="2133600"/>
            <a:ext cx="4572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" name="Straight Connector 3"/>
          <p:cNvCxnSpPr/>
          <p:nvPr/>
        </p:nvCxnSpPr>
        <p:spPr>
          <a:xfrm rot="5400000">
            <a:off x="1905000" y="2133600"/>
            <a:ext cx="4572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 rot="5400000">
            <a:off x="3200400" y="2133600"/>
            <a:ext cx="4572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rot="5400000">
            <a:off x="4495800" y="2133600"/>
            <a:ext cx="4572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rot="5400000">
            <a:off x="5791200" y="2133600"/>
            <a:ext cx="4572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rot="5400000">
            <a:off x="7086600" y="2133600"/>
            <a:ext cx="4572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5400000">
            <a:off x="8382000" y="2133600"/>
            <a:ext cx="4572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202" name="TextBox 9"/>
          <p:cNvSpPr txBox="1">
            <a:spLocks noChangeArrowheads="1"/>
          </p:cNvSpPr>
          <p:nvPr/>
        </p:nvSpPr>
        <p:spPr bwMode="auto">
          <a:xfrm>
            <a:off x="609600" y="2514600"/>
            <a:ext cx="4572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 b="1"/>
              <a:t>0</a:t>
            </a:r>
          </a:p>
        </p:txBody>
      </p:sp>
      <p:sp>
        <p:nvSpPr>
          <p:cNvPr id="8203" name="TextBox 10"/>
          <p:cNvSpPr txBox="1">
            <a:spLocks noChangeArrowheads="1"/>
          </p:cNvSpPr>
          <p:nvPr/>
        </p:nvSpPr>
        <p:spPr bwMode="auto">
          <a:xfrm>
            <a:off x="5791200" y="2438400"/>
            <a:ext cx="4572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 b="1"/>
              <a:t>1</a:t>
            </a:r>
          </a:p>
        </p:txBody>
      </p:sp>
      <p:sp>
        <p:nvSpPr>
          <p:cNvPr id="8204" name="TextBox 11"/>
          <p:cNvSpPr txBox="1">
            <a:spLocks noChangeArrowheads="1"/>
          </p:cNvSpPr>
          <p:nvPr/>
        </p:nvSpPr>
        <p:spPr bwMode="auto">
          <a:xfrm>
            <a:off x="1143000" y="381000"/>
            <a:ext cx="6629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 dirty="0" smtClean="0">
                <a:solidFill>
                  <a:schemeClr val="tx2">
                    <a:lumMod val="50000"/>
                  </a:schemeClr>
                </a:solidFill>
              </a:rPr>
              <a:t>Le </a:t>
            </a:r>
            <a:r>
              <a:rPr lang="en-US" sz="3600" dirty="0" err="1" smtClean="0">
                <a:solidFill>
                  <a:schemeClr val="tx2">
                    <a:lumMod val="50000"/>
                  </a:schemeClr>
                </a:solidFill>
              </a:rPr>
              <a:t>Frazioni</a:t>
            </a:r>
            <a:r>
              <a:rPr lang="en-US" sz="3600" dirty="0" smtClean="0">
                <a:solidFill>
                  <a:schemeClr val="tx2">
                    <a:lumMod val="50000"/>
                  </a:schemeClr>
                </a:solidFill>
              </a:rPr>
              <a:t> e </a:t>
            </a:r>
            <a:r>
              <a:rPr lang="en-US" sz="3600" dirty="0" err="1" smtClean="0">
                <a:solidFill>
                  <a:schemeClr val="tx2">
                    <a:lumMod val="50000"/>
                  </a:schemeClr>
                </a:solidFill>
              </a:rPr>
              <a:t>il</a:t>
            </a:r>
            <a:r>
              <a:rPr lang="en-US" sz="36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3600" dirty="0" err="1" smtClean="0">
                <a:solidFill>
                  <a:schemeClr val="tx2">
                    <a:lumMod val="50000"/>
                  </a:schemeClr>
                </a:solidFill>
              </a:rPr>
              <a:t>metodo</a:t>
            </a:r>
            <a:r>
              <a:rPr lang="en-US" sz="3600" dirty="0" smtClean="0">
                <a:solidFill>
                  <a:schemeClr val="tx2">
                    <a:lumMod val="50000"/>
                  </a:schemeClr>
                </a:solidFill>
              </a:rPr>
              <a:t> a </a:t>
            </a:r>
            <a:r>
              <a:rPr lang="en-US" sz="3600" dirty="0" err="1" smtClean="0">
                <a:solidFill>
                  <a:schemeClr val="tx2">
                    <a:lumMod val="50000"/>
                  </a:schemeClr>
                </a:solidFill>
              </a:rPr>
              <a:t>barra</a:t>
            </a:r>
            <a:r>
              <a:rPr lang="en-US" sz="36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endParaRPr lang="en-US" sz="36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4419599" y="2514600"/>
            <a:ext cx="110655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dirty="0" smtClean="0"/>
              <a:t>3/4</a:t>
            </a:r>
            <a:endParaRPr lang="en-US" sz="3200" dirty="0"/>
          </a:p>
        </p:txBody>
      </p:sp>
      <p:sp>
        <p:nvSpPr>
          <p:cNvPr id="14" name="Right Arrow 13"/>
          <p:cNvSpPr/>
          <p:nvPr/>
        </p:nvSpPr>
        <p:spPr>
          <a:xfrm>
            <a:off x="858079" y="3538330"/>
            <a:ext cx="3962400" cy="304800"/>
          </a:xfrm>
          <a:prstGeom prst="right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914400" y="4953000"/>
            <a:ext cx="1295400" cy="4572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2209800" y="4953000"/>
            <a:ext cx="1295400" cy="4572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3505200" y="4953000"/>
            <a:ext cx="1295400" cy="4572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4800600" y="4953000"/>
            <a:ext cx="129540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0" name="Left Brace 19"/>
          <p:cNvSpPr/>
          <p:nvPr/>
        </p:nvSpPr>
        <p:spPr>
          <a:xfrm rot="16200000">
            <a:off x="2590800" y="3810000"/>
            <a:ext cx="533400" cy="3886200"/>
          </a:xfrm>
          <a:prstGeom prst="lef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2514600" y="6019800"/>
            <a:ext cx="132190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dirty="0"/>
              <a:t>3/4</a:t>
            </a:r>
          </a:p>
        </p:txBody>
      </p:sp>
      <p:grpSp>
        <p:nvGrpSpPr>
          <p:cNvPr id="22" name="Group 2"/>
          <p:cNvGrpSpPr>
            <a:grpSpLocks/>
          </p:cNvGrpSpPr>
          <p:nvPr/>
        </p:nvGrpSpPr>
        <p:grpSpPr bwMode="auto">
          <a:xfrm>
            <a:off x="134937" y="215705"/>
            <a:ext cx="9009063" cy="1052513"/>
            <a:chOff x="0" y="1536"/>
            <a:chExt cx="5675" cy="663"/>
          </a:xfrm>
        </p:grpSpPr>
        <p:grpSp>
          <p:nvGrpSpPr>
            <p:cNvPr id="23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30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31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24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28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29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25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26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27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 animBg="1"/>
      <p:bldP spid="15" grpId="0" animBg="1"/>
      <p:bldP spid="16" grpId="0" animBg="1"/>
      <p:bldP spid="17" grpId="0" animBg="1"/>
      <p:bldP spid="18" grpId="0" animBg="1"/>
      <p:bldP spid="20" grpId="0" animBg="1"/>
      <p:bldP spid="2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Box 1"/>
          <p:cNvSpPr txBox="1">
            <a:spLocks noChangeArrowheads="1"/>
          </p:cNvSpPr>
          <p:nvPr/>
        </p:nvSpPr>
        <p:spPr bwMode="auto">
          <a:xfrm>
            <a:off x="1113183" y="298176"/>
            <a:ext cx="779227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4000" dirty="0" smtClean="0"/>
              <a:t> </a:t>
            </a:r>
            <a:r>
              <a:rPr lang="en-US" sz="4000" dirty="0" err="1" smtClean="0">
                <a:solidFill>
                  <a:schemeClr val="tx2">
                    <a:lumMod val="75000"/>
                  </a:schemeClr>
                </a:solidFill>
              </a:rPr>
              <a:t>Rappresentazioni</a:t>
            </a:r>
            <a:r>
              <a:rPr lang="en-US" sz="40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4000" dirty="0" err="1" smtClean="0">
                <a:solidFill>
                  <a:schemeClr val="tx2">
                    <a:lumMod val="75000"/>
                  </a:schemeClr>
                </a:solidFill>
              </a:rPr>
              <a:t>di</a:t>
            </a:r>
            <a:r>
              <a:rPr lang="en-US" sz="40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4000" dirty="0" err="1" smtClean="0">
                <a:solidFill>
                  <a:schemeClr val="tx2">
                    <a:lumMod val="75000"/>
                  </a:schemeClr>
                </a:solidFill>
              </a:rPr>
              <a:t>una</a:t>
            </a:r>
            <a:r>
              <a:rPr lang="en-US" sz="40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4000" dirty="0" err="1" smtClean="0">
                <a:solidFill>
                  <a:schemeClr val="tx2">
                    <a:lumMod val="75000"/>
                  </a:schemeClr>
                </a:solidFill>
              </a:rPr>
              <a:t>frazione</a:t>
            </a:r>
            <a:endParaRPr lang="en-US" sz="4000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5017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1828800"/>
            <a:ext cx="2765425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1143000" y="4038601"/>
            <a:ext cx="187849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err="1" smtClean="0"/>
              <a:t>Diagramma</a:t>
            </a:r>
            <a:r>
              <a:rPr lang="en-US" dirty="0" smtClean="0"/>
              <a:t> a </a:t>
            </a:r>
            <a:r>
              <a:rPr lang="en-US" dirty="0" err="1" smtClean="0"/>
              <a:t>torta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962400" y="2362200"/>
            <a:ext cx="12192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3962400" y="2743200"/>
            <a:ext cx="1219200" cy="3810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3962400" y="3124200"/>
            <a:ext cx="1219200" cy="3810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3962400" y="3505200"/>
            <a:ext cx="1219200" cy="3810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5791200" y="2362200"/>
            <a:ext cx="1219200" cy="152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9" name="Isosceles Triangle 18"/>
          <p:cNvSpPr/>
          <p:nvPr/>
        </p:nvSpPr>
        <p:spPr>
          <a:xfrm>
            <a:off x="5791200" y="3124200"/>
            <a:ext cx="1219200" cy="762000"/>
          </a:xfrm>
          <a:prstGeom prst="triangle">
            <a:avLst>
              <a:gd name="adj" fmla="val 0"/>
            </a:avLst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0" name="Isosceles Triangle 19"/>
          <p:cNvSpPr/>
          <p:nvPr/>
        </p:nvSpPr>
        <p:spPr>
          <a:xfrm rot="10800000">
            <a:off x="5791200" y="3124200"/>
            <a:ext cx="1219200" cy="762000"/>
          </a:xfrm>
          <a:prstGeom prst="triangle">
            <a:avLst>
              <a:gd name="adj" fmla="val 0"/>
            </a:avLst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1" name="Isosceles Triangle 20"/>
          <p:cNvSpPr/>
          <p:nvPr/>
        </p:nvSpPr>
        <p:spPr>
          <a:xfrm rot="10800000">
            <a:off x="5791200" y="2362200"/>
            <a:ext cx="1219200" cy="762000"/>
          </a:xfrm>
          <a:prstGeom prst="triangle">
            <a:avLst>
              <a:gd name="adj" fmla="val 0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2" name="Isosceles Triangle 21"/>
          <p:cNvSpPr/>
          <p:nvPr/>
        </p:nvSpPr>
        <p:spPr>
          <a:xfrm>
            <a:off x="5791200" y="2362200"/>
            <a:ext cx="1219200" cy="762000"/>
          </a:xfrm>
          <a:prstGeom prst="triangle">
            <a:avLst>
              <a:gd name="adj" fmla="val 0"/>
            </a:avLst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4724400" y="4038600"/>
            <a:ext cx="1676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 err="1" smtClean="0"/>
              <a:t>Rettangoli</a:t>
            </a:r>
            <a:endParaRPr lang="en-US" dirty="0"/>
          </a:p>
        </p:txBody>
      </p:sp>
      <p:graphicFrame>
        <p:nvGraphicFramePr>
          <p:cNvPr id="16" name="Object 15"/>
          <p:cNvGraphicFramePr>
            <a:graphicFrameLocks noChangeAspect="1"/>
          </p:cNvGraphicFramePr>
          <p:nvPr/>
        </p:nvGraphicFramePr>
        <p:xfrm>
          <a:off x="7822095" y="1398104"/>
          <a:ext cx="530225" cy="137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0538" name="Equation" r:id="rId4" imgW="152334" imgH="393529" progId="">
                  <p:embed/>
                </p:oleObj>
              </mc:Choice>
              <mc:Fallback>
                <p:oleObj name="Equation" r:id="rId4" imgW="152334" imgH="393529" progId="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22095" y="1398104"/>
                        <a:ext cx="530225" cy="1371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7" name="Group 2"/>
          <p:cNvGrpSpPr>
            <a:grpSpLocks/>
          </p:cNvGrpSpPr>
          <p:nvPr/>
        </p:nvGrpSpPr>
        <p:grpSpPr bwMode="auto">
          <a:xfrm>
            <a:off x="134937" y="295218"/>
            <a:ext cx="9009063" cy="1052513"/>
            <a:chOff x="0" y="1536"/>
            <a:chExt cx="5675" cy="663"/>
          </a:xfrm>
        </p:grpSpPr>
        <p:grpSp>
          <p:nvGrpSpPr>
            <p:cNvPr id="24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31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32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25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29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30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26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27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28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0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 animBg="1"/>
      <p:bldP spid="13" grpId="0" animBg="1"/>
      <p:bldP spid="14" grpId="0" animBg="1"/>
      <p:bldP spid="15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Box 1"/>
          <p:cNvSpPr txBox="1">
            <a:spLocks noChangeArrowheads="1"/>
          </p:cNvSpPr>
          <p:nvPr/>
        </p:nvSpPr>
        <p:spPr bwMode="auto">
          <a:xfrm>
            <a:off x="1113183" y="298174"/>
            <a:ext cx="6838121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4000" dirty="0" err="1" smtClean="0">
                <a:solidFill>
                  <a:schemeClr val="tx2">
                    <a:lumMod val="75000"/>
                  </a:schemeClr>
                </a:solidFill>
              </a:rPr>
              <a:t>Rappresentazione</a:t>
            </a:r>
            <a:r>
              <a:rPr lang="en-US" sz="4000" dirty="0" smtClean="0">
                <a:solidFill>
                  <a:schemeClr val="tx2">
                    <a:lumMod val="75000"/>
                  </a:schemeClr>
                </a:solidFill>
              </a:rPr>
              <a:t> con </a:t>
            </a:r>
            <a:r>
              <a:rPr lang="en-US" sz="4000" dirty="0" err="1" smtClean="0">
                <a:solidFill>
                  <a:schemeClr val="tx2">
                    <a:lumMod val="75000"/>
                  </a:schemeClr>
                </a:solidFill>
              </a:rPr>
              <a:t>insiemi</a:t>
            </a:r>
            <a:r>
              <a:rPr lang="en-US" sz="40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endParaRPr lang="en-US" sz="4000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9219" name="Picture 2" descr="answer-boy-color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10050" y="4838700"/>
            <a:ext cx="85725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0" name="Picture 3" descr="answer-girl2-color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53000" y="1371600"/>
            <a:ext cx="85725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1" name="Picture 4" descr="answer-girl2-color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5000" y="1371600"/>
            <a:ext cx="85725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2" name="Picture 5" descr="answer-girl2-color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77000" y="1371600"/>
            <a:ext cx="85725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3" name="Picture 6" descr="answer-girl2-color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15200" y="1371600"/>
            <a:ext cx="85725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4" name="Picture 7" descr="answer-girl2-color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71950" y="1333500"/>
            <a:ext cx="85725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5" name="Picture 8" descr="answer-girl2-color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72050" y="3733800"/>
            <a:ext cx="85725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6" name="Picture 9" descr="answer-girl2-color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34050" y="3733800"/>
            <a:ext cx="85725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7" name="Picture 10" descr="answer-girl2-color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96050" y="3733800"/>
            <a:ext cx="85725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8" name="Picture 11" descr="answer-girl2-color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34250" y="3733800"/>
            <a:ext cx="85725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9" name="Picture 12" descr="answer-girl2-color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91000" y="3695700"/>
            <a:ext cx="85725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30" name="Picture 13" descr="answer-girl2-color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72050" y="2590800"/>
            <a:ext cx="85725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31" name="Picture 14" descr="answer-girl2-color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34050" y="2590800"/>
            <a:ext cx="85725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32" name="Picture 15" descr="answer-girl2-color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96050" y="2590800"/>
            <a:ext cx="85725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33" name="Picture 16" descr="answer-girl2-color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34250" y="2590800"/>
            <a:ext cx="85725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34" name="Picture 17" descr="answer-girl2-color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91000" y="2552700"/>
            <a:ext cx="85725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35" name="Picture 18" descr="answer-boy-color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72050" y="4876800"/>
            <a:ext cx="85725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36" name="Picture 19" descr="answer-boy-color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34050" y="4876800"/>
            <a:ext cx="85725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37" name="Picture 20" descr="answer-boy-color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72250" y="4876800"/>
            <a:ext cx="85725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38" name="Picture 21" descr="answer-boy-color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34250" y="4876800"/>
            <a:ext cx="85725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39" name="TextBox 22"/>
          <p:cNvSpPr txBox="1">
            <a:spLocks noChangeArrowheads="1"/>
          </p:cNvSpPr>
          <p:nvPr/>
        </p:nvSpPr>
        <p:spPr bwMode="auto">
          <a:xfrm>
            <a:off x="761999" y="1676400"/>
            <a:ext cx="2537791" cy="3730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dirty="0" smtClean="0"/>
              <a:t>Se in </a:t>
            </a:r>
            <a:r>
              <a:rPr lang="en-US" sz="2800" dirty="0" err="1" smtClean="0"/>
              <a:t>una</a:t>
            </a:r>
            <a:r>
              <a:rPr lang="en-US" sz="2800" dirty="0" smtClean="0"/>
              <a:t> </a:t>
            </a:r>
            <a:r>
              <a:rPr lang="en-US" sz="2800" dirty="0" err="1" smtClean="0"/>
              <a:t>classe</a:t>
            </a:r>
            <a:r>
              <a:rPr lang="en-US" sz="2800" dirty="0" smtClean="0"/>
              <a:t> </a:t>
            </a:r>
            <a:r>
              <a:rPr lang="en-US" sz="2800" dirty="0" err="1" smtClean="0"/>
              <a:t>di</a:t>
            </a:r>
            <a:r>
              <a:rPr lang="en-US" sz="2800" dirty="0" smtClean="0"/>
              <a:t> </a:t>
            </a:r>
            <a:r>
              <a:rPr lang="en-US" sz="2800" b="1" dirty="0" smtClean="0">
                <a:solidFill>
                  <a:schemeClr val="accent2"/>
                </a:solidFill>
              </a:rPr>
              <a:t>20</a:t>
            </a:r>
            <a:r>
              <a:rPr lang="en-US" sz="2800" dirty="0" smtClean="0"/>
              <a:t> </a:t>
            </a:r>
            <a:r>
              <a:rPr lang="en-US" sz="2800" dirty="0" err="1" smtClean="0"/>
              <a:t>studenti</a:t>
            </a:r>
            <a:r>
              <a:rPr lang="en-US" sz="2800" dirty="0" smtClean="0"/>
              <a:t> </a:t>
            </a:r>
            <a:r>
              <a:rPr lang="en-US" sz="2800" dirty="0" err="1" smtClean="0"/>
              <a:t>ci</a:t>
            </a:r>
            <a:r>
              <a:rPr lang="en-US" sz="2800" dirty="0" smtClean="0"/>
              <a:t> </a:t>
            </a:r>
            <a:r>
              <a:rPr lang="en-US" sz="2800" dirty="0" err="1" smtClean="0"/>
              <a:t>sono</a:t>
            </a:r>
            <a:r>
              <a:rPr lang="en-US" sz="2800" dirty="0" smtClean="0"/>
              <a:t> </a:t>
            </a:r>
            <a:r>
              <a:rPr lang="en-US" sz="2800" b="1" dirty="0">
                <a:solidFill>
                  <a:schemeClr val="accent2"/>
                </a:solidFill>
              </a:rPr>
              <a:t>15</a:t>
            </a:r>
            <a:r>
              <a:rPr lang="en-US" sz="2800" dirty="0"/>
              <a:t> </a:t>
            </a:r>
            <a:r>
              <a:rPr lang="en-US" sz="2800" dirty="0" err="1" smtClean="0"/>
              <a:t>ragazze</a:t>
            </a:r>
            <a:r>
              <a:rPr lang="en-US" sz="2800" dirty="0" smtClean="0"/>
              <a:t> e </a:t>
            </a:r>
            <a:r>
              <a:rPr lang="en-US" sz="2800" b="1" dirty="0">
                <a:solidFill>
                  <a:schemeClr val="accent2"/>
                </a:solidFill>
              </a:rPr>
              <a:t>5</a:t>
            </a:r>
            <a:r>
              <a:rPr lang="en-US" sz="2800" dirty="0"/>
              <a:t> </a:t>
            </a:r>
            <a:r>
              <a:rPr lang="en-US" sz="2800" dirty="0" err="1" smtClean="0"/>
              <a:t>ragazzi</a:t>
            </a:r>
            <a:r>
              <a:rPr lang="en-US" sz="2800" dirty="0" smtClean="0"/>
              <a:t> , </a:t>
            </a:r>
            <a:r>
              <a:rPr lang="en-US" sz="2800" dirty="0" err="1" smtClean="0"/>
              <a:t>allora</a:t>
            </a:r>
            <a:r>
              <a:rPr lang="en-US" sz="2800" dirty="0" smtClean="0"/>
              <a:t> I </a:t>
            </a:r>
            <a:r>
              <a:rPr lang="en-US" sz="3600" b="1" dirty="0" smtClean="0">
                <a:solidFill>
                  <a:schemeClr val="accent2"/>
                </a:solidFill>
              </a:rPr>
              <a:t>¾</a:t>
            </a:r>
            <a:r>
              <a:rPr lang="en-US" sz="2800" dirty="0" smtClean="0"/>
              <a:t> </a:t>
            </a:r>
            <a:r>
              <a:rPr lang="en-US" sz="2800" dirty="0" err="1" smtClean="0"/>
              <a:t>sono</a:t>
            </a:r>
            <a:r>
              <a:rPr lang="en-US" sz="2800" dirty="0" smtClean="0"/>
              <a:t> </a:t>
            </a:r>
            <a:r>
              <a:rPr lang="en-US" sz="2800" dirty="0" err="1" smtClean="0"/>
              <a:t>ragazze</a:t>
            </a:r>
            <a:endParaRPr lang="en-US" sz="2800" dirty="0"/>
          </a:p>
        </p:txBody>
      </p:sp>
      <p:sp>
        <p:nvSpPr>
          <p:cNvPr id="24" name="Left Brace 23"/>
          <p:cNvSpPr/>
          <p:nvPr/>
        </p:nvSpPr>
        <p:spPr>
          <a:xfrm>
            <a:off x="3352800" y="1371600"/>
            <a:ext cx="838200" cy="3429000"/>
          </a:xfrm>
          <a:prstGeom prst="lef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25" name="Group 2"/>
          <p:cNvGrpSpPr>
            <a:grpSpLocks/>
          </p:cNvGrpSpPr>
          <p:nvPr/>
        </p:nvGrpSpPr>
        <p:grpSpPr bwMode="auto">
          <a:xfrm>
            <a:off x="134937" y="215705"/>
            <a:ext cx="9009063" cy="996869"/>
            <a:chOff x="0" y="1536"/>
            <a:chExt cx="5675" cy="663"/>
          </a:xfrm>
        </p:grpSpPr>
        <p:grpSp>
          <p:nvGrpSpPr>
            <p:cNvPr id="26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33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34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27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31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32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28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29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0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Box 1"/>
          <p:cNvSpPr txBox="1">
            <a:spLocks noChangeArrowheads="1"/>
          </p:cNvSpPr>
          <p:nvPr/>
        </p:nvSpPr>
        <p:spPr bwMode="auto">
          <a:xfrm>
            <a:off x="1212574" y="516835"/>
            <a:ext cx="7931426" cy="5397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b="1" dirty="0" err="1" smtClean="0"/>
              <a:t>Confronto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tra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frazioni</a:t>
            </a:r>
            <a:r>
              <a:rPr lang="en-US" sz="2800" b="1" dirty="0" smtClean="0"/>
              <a:t> </a:t>
            </a:r>
            <a:r>
              <a:rPr lang="en-US" sz="1600" b="1" dirty="0" smtClean="0"/>
              <a:t>con lo </a:t>
            </a:r>
            <a:r>
              <a:rPr lang="en-US" sz="1600" b="1" dirty="0" err="1" smtClean="0"/>
              <a:t>stesso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denominatore</a:t>
            </a:r>
            <a:endParaRPr lang="en-US" sz="1200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629135" y="2819401"/>
          <a:ext cx="350837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1570" name="Equation" r:id="rId3" imgW="139639" imgH="393529" progId="">
                  <p:embed/>
                </p:oleObj>
              </mc:Choice>
              <mc:Fallback>
                <p:oleObj name="Equation" r:id="rId3" imgW="139639" imgH="393529" progId="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9135" y="2819401"/>
                        <a:ext cx="350837" cy="990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Box 3"/>
          <p:cNvSpPr txBox="1">
            <a:spLocks noChangeArrowheads="1"/>
          </p:cNvSpPr>
          <p:nvPr/>
        </p:nvSpPr>
        <p:spPr bwMode="auto">
          <a:xfrm rot="10800000">
            <a:off x="1152939" y="3094273"/>
            <a:ext cx="35746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600" dirty="0"/>
              <a:t>&gt;</a:t>
            </a:r>
          </a:p>
        </p:txBody>
      </p:sp>
      <p:graphicFrame>
        <p:nvGraphicFramePr>
          <p:cNvPr id="51203" name="Object 3"/>
          <p:cNvGraphicFramePr>
            <a:graphicFrameLocks noChangeAspect="1"/>
          </p:cNvGraphicFramePr>
          <p:nvPr/>
        </p:nvGraphicFramePr>
        <p:xfrm>
          <a:off x="1679713" y="2703443"/>
          <a:ext cx="350838" cy="11860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1571" name="Equation" r:id="rId5" imgW="139639" imgH="393529" progId="">
                  <p:embed/>
                </p:oleObj>
              </mc:Choice>
              <mc:Fallback>
                <p:oleObj name="Equation" r:id="rId5" imgW="139639" imgH="393529" progId="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9713" y="2703443"/>
                        <a:ext cx="350838" cy="118606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/>
          <p:cNvSpPr/>
          <p:nvPr/>
        </p:nvSpPr>
        <p:spPr>
          <a:xfrm>
            <a:off x="3352800" y="1981200"/>
            <a:ext cx="381000" cy="4572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733800" y="1981200"/>
            <a:ext cx="381000" cy="4572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4114800" y="1981200"/>
            <a:ext cx="381000" cy="4572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495800" y="1981200"/>
            <a:ext cx="38100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4876800" y="1981200"/>
            <a:ext cx="38100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257800" y="1981200"/>
            <a:ext cx="38100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5638800" y="1981200"/>
            <a:ext cx="38100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6019800" y="1981200"/>
            <a:ext cx="38100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3352800" y="2819400"/>
            <a:ext cx="381000" cy="4572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3733800" y="2819400"/>
            <a:ext cx="381000" cy="4572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4114800" y="2819400"/>
            <a:ext cx="381000" cy="4572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4495800" y="2819400"/>
            <a:ext cx="381000" cy="4572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4876800" y="2819400"/>
            <a:ext cx="381000" cy="4572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5257800" y="2819400"/>
            <a:ext cx="38100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5638800" y="2819400"/>
            <a:ext cx="38100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6019800" y="2819400"/>
            <a:ext cx="38100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1295400" y="4343400"/>
            <a:ext cx="7162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sz="2400" dirty="0"/>
          </a:p>
        </p:txBody>
      </p:sp>
      <p:grpSp>
        <p:nvGrpSpPr>
          <p:cNvPr id="23" name="Group 2"/>
          <p:cNvGrpSpPr>
            <a:grpSpLocks/>
          </p:cNvGrpSpPr>
          <p:nvPr/>
        </p:nvGrpSpPr>
        <p:grpSpPr bwMode="auto">
          <a:xfrm>
            <a:off x="1" y="258417"/>
            <a:ext cx="8627164" cy="1133061"/>
            <a:chOff x="0" y="1536"/>
            <a:chExt cx="5675" cy="663"/>
          </a:xfrm>
        </p:grpSpPr>
        <p:grpSp>
          <p:nvGrpSpPr>
            <p:cNvPr id="24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31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32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25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29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30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26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27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28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51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6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Box 1"/>
          <p:cNvSpPr txBox="1">
            <a:spLocks noChangeArrowheads="1"/>
          </p:cNvSpPr>
          <p:nvPr/>
        </p:nvSpPr>
        <p:spPr bwMode="auto">
          <a:xfrm>
            <a:off x="904461" y="434009"/>
            <a:ext cx="7696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 dirty="0" smtClean="0"/>
              <a:t>    </a:t>
            </a:r>
            <a:r>
              <a:rPr lang="en-US" sz="2800" b="1" dirty="0" err="1" smtClean="0"/>
              <a:t>Confronto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tra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frazioni</a:t>
            </a:r>
            <a:r>
              <a:rPr lang="en-US" sz="2800" b="1" dirty="0" smtClean="0"/>
              <a:t> </a:t>
            </a:r>
            <a:r>
              <a:rPr lang="en-US" sz="1600" b="1" dirty="0" smtClean="0"/>
              <a:t>con lo </a:t>
            </a:r>
            <a:r>
              <a:rPr lang="en-US" sz="1600" b="1" dirty="0" err="1" smtClean="0"/>
              <a:t>stesso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numeratore</a:t>
            </a:r>
            <a:r>
              <a:rPr lang="en-US" sz="1600" dirty="0" smtClean="0"/>
              <a:t>.</a:t>
            </a:r>
            <a:endParaRPr lang="en-US" sz="1600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1249363" y="1905000"/>
          <a:ext cx="384175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2594" name="Equation" r:id="rId3" imgW="152334" imgH="393529" progId="">
                  <p:embed/>
                </p:oleObj>
              </mc:Choice>
              <mc:Fallback>
                <p:oleObj name="Equation" r:id="rId3" imgW="152334" imgH="393529" progId="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49363" y="1905000"/>
                        <a:ext cx="384175" cy="990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1646238" y="2133600"/>
            <a:ext cx="3810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/>
              <a:t>&gt;</a:t>
            </a:r>
          </a:p>
        </p:txBody>
      </p:sp>
      <p:graphicFrame>
        <p:nvGraphicFramePr>
          <p:cNvPr id="51203" name="Object 3"/>
          <p:cNvGraphicFramePr>
            <a:graphicFrameLocks noChangeAspect="1"/>
          </p:cNvGraphicFramePr>
          <p:nvPr/>
        </p:nvGraphicFramePr>
        <p:xfrm>
          <a:off x="2041525" y="1905000"/>
          <a:ext cx="382588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2595" name="Equation" r:id="rId5" imgW="152334" imgH="393529" progId="">
                  <p:embed/>
                </p:oleObj>
              </mc:Choice>
              <mc:Fallback>
                <p:oleObj name="Equation" r:id="rId5" imgW="152334" imgH="393529" progId="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41525" y="1905000"/>
                        <a:ext cx="382588" cy="990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Rectangle 21"/>
          <p:cNvSpPr/>
          <p:nvPr/>
        </p:nvSpPr>
        <p:spPr>
          <a:xfrm>
            <a:off x="2971800" y="3048000"/>
            <a:ext cx="609600" cy="6858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3581400" y="3048000"/>
            <a:ext cx="609600" cy="6858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4191000" y="3048000"/>
            <a:ext cx="609600" cy="6858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4800600" y="3048000"/>
            <a:ext cx="609600" cy="685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5410200" y="3048000"/>
            <a:ext cx="609600" cy="685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6019800" y="3048000"/>
            <a:ext cx="609600" cy="685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6629400" y="3048000"/>
            <a:ext cx="609600" cy="685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2971800" y="1981200"/>
            <a:ext cx="1066800" cy="6858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4038600" y="1981200"/>
            <a:ext cx="1066800" cy="6858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5105400" y="1981200"/>
            <a:ext cx="1066800" cy="6858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6172200" y="1981200"/>
            <a:ext cx="1066800" cy="685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18" name="Group 2"/>
          <p:cNvGrpSpPr>
            <a:grpSpLocks/>
          </p:cNvGrpSpPr>
          <p:nvPr/>
        </p:nvGrpSpPr>
        <p:grpSpPr bwMode="auto">
          <a:xfrm>
            <a:off x="134937" y="215705"/>
            <a:ext cx="9009063" cy="1052513"/>
            <a:chOff x="0" y="1536"/>
            <a:chExt cx="5675" cy="663"/>
          </a:xfrm>
        </p:grpSpPr>
        <p:grpSp>
          <p:nvGrpSpPr>
            <p:cNvPr id="19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34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35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20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31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32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21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23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0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51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2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3" grpId="0" animBg="1"/>
      <p:bldP spid="37" grpId="0" animBg="1"/>
      <p:bldP spid="38" grpId="0" animBg="1"/>
      <p:bldP spid="39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Box 1"/>
          <p:cNvSpPr txBox="1">
            <a:spLocks noChangeArrowheads="1"/>
          </p:cNvSpPr>
          <p:nvPr/>
        </p:nvSpPr>
        <p:spPr bwMode="auto">
          <a:xfrm>
            <a:off x="1822173" y="311427"/>
            <a:ext cx="453887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600" dirty="0" err="1" smtClean="0">
                <a:solidFill>
                  <a:schemeClr val="tx2">
                    <a:lumMod val="75000"/>
                  </a:schemeClr>
                </a:solidFill>
              </a:rPr>
              <a:t>Frazioni</a:t>
            </a:r>
            <a:r>
              <a:rPr lang="en-US" sz="36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3600" dirty="0" err="1" smtClean="0">
                <a:solidFill>
                  <a:schemeClr val="tx2">
                    <a:lumMod val="75000"/>
                  </a:schemeClr>
                </a:solidFill>
              </a:rPr>
              <a:t>equivalenti</a:t>
            </a:r>
            <a:endParaRPr lang="en-US" sz="36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066800" y="2209800"/>
            <a:ext cx="3352800" cy="5334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4419600" y="2209800"/>
            <a:ext cx="3352800" cy="5334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aphicFrame>
        <p:nvGraphicFramePr>
          <p:cNvPr id="54274" name="Object 2"/>
          <p:cNvGraphicFramePr>
            <a:graphicFrameLocks noChangeAspect="1"/>
          </p:cNvGraphicFramePr>
          <p:nvPr/>
        </p:nvGraphicFramePr>
        <p:xfrm>
          <a:off x="8153400" y="1676400"/>
          <a:ext cx="508000" cy="1393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50" name="Equation" r:id="rId3" imgW="152334" imgH="393529" progId="">
                  <p:embed/>
                </p:oleObj>
              </mc:Choice>
              <mc:Fallback>
                <p:oleObj name="Equation" r:id="rId3" imgW="152334" imgH="393529" progId="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53400" y="1676400"/>
                        <a:ext cx="508000" cy="1393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10"/>
          <p:cNvSpPr/>
          <p:nvPr/>
        </p:nvSpPr>
        <p:spPr>
          <a:xfrm>
            <a:off x="1066800" y="2209800"/>
            <a:ext cx="1676400" cy="5334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2743200" y="2209800"/>
            <a:ext cx="1676400" cy="5334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4419600" y="2209800"/>
            <a:ext cx="1676400" cy="5334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6096000" y="2209800"/>
            <a:ext cx="1676400" cy="5334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aphicFrame>
        <p:nvGraphicFramePr>
          <p:cNvPr id="54277" name="Object 5"/>
          <p:cNvGraphicFramePr>
            <a:graphicFrameLocks noChangeAspect="1"/>
          </p:cNvGraphicFramePr>
          <p:nvPr/>
        </p:nvGraphicFramePr>
        <p:xfrm>
          <a:off x="2692400" y="4191000"/>
          <a:ext cx="508000" cy="1393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51" name="Equation" r:id="rId5" imgW="152334" imgH="393529" progId="">
                  <p:embed/>
                </p:oleObj>
              </mc:Choice>
              <mc:Fallback>
                <p:oleObj name="Equation" r:id="rId5" imgW="152334" imgH="393529" progId="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92400" y="4191000"/>
                        <a:ext cx="508000" cy="1393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275" name="Object 3"/>
          <p:cNvGraphicFramePr>
            <a:graphicFrameLocks noChangeAspect="1"/>
          </p:cNvGraphicFramePr>
          <p:nvPr/>
        </p:nvGraphicFramePr>
        <p:xfrm>
          <a:off x="8178800" y="1654175"/>
          <a:ext cx="508000" cy="1393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52" name="Equation" r:id="rId7" imgW="152334" imgH="393529" progId="">
                  <p:embed/>
                </p:oleObj>
              </mc:Choice>
              <mc:Fallback>
                <p:oleObj name="Equation" r:id="rId7" imgW="152334" imgH="393529" progId="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78800" y="1654175"/>
                        <a:ext cx="508000" cy="1393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276" name="Object 4"/>
          <p:cNvGraphicFramePr>
            <a:graphicFrameLocks noChangeAspect="1"/>
          </p:cNvGraphicFramePr>
          <p:nvPr/>
        </p:nvGraphicFramePr>
        <p:xfrm>
          <a:off x="8178800" y="1676400"/>
          <a:ext cx="508000" cy="1393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53" name="Equation" r:id="rId9" imgW="152334" imgH="393529" progId="">
                  <p:embed/>
                </p:oleObj>
              </mc:Choice>
              <mc:Fallback>
                <p:oleObj name="Equation" r:id="rId9" imgW="152334" imgH="393529" progId="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78800" y="1676400"/>
                        <a:ext cx="508000" cy="1393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278" name="Object 6"/>
          <p:cNvGraphicFramePr>
            <a:graphicFrameLocks noChangeAspect="1"/>
          </p:cNvGraphicFramePr>
          <p:nvPr/>
        </p:nvGraphicFramePr>
        <p:xfrm>
          <a:off x="4064000" y="4191000"/>
          <a:ext cx="508000" cy="1393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54" name="Equation" r:id="rId11" imgW="152334" imgH="393529" progId="">
                  <p:embed/>
                </p:oleObj>
              </mc:Choice>
              <mc:Fallback>
                <p:oleObj name="Equation" r:id="rId11" imgW="152334" imgH="393529" progId="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64000" y="4191000"/>
                        <a:ext cx="508000" cy="1393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279" name="Object 7"/>
          <p:cNvGraphicFramePr>
            <a:graphicFrameLocks noChangeAspect="1"/>
          </p:cNvGraphicFramePr>
          <p:nvPr/>
        </p:nvGraphicFramePr>
        <p:xfrm>
          <a:off x="5334000" y="4191000"/>
          <a:ext cx="508000" cy="1393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55" name="Equation" r:id="rId13" imgW="152334" imgH="393529" progId="">
                  <p:embed/>
                </p:oleObj>
              </mc:Choice>
              <mc:Fallback>
                <p:oleObj name="Equation" r:id="rId13" imgW="152334" imgH="393529" progId="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0" y="4191000"/>
                        <a:ext cx="508000" cy="1393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3352800" y="4572000"/>
            <a:ext cx="6096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 dirty="0"/>
              <a:t>=</a:t>
            </a:r>
          </a:p>
        </p:txBody>
      </p: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4648200" y="4572000"/>
            <a:ext cx="6096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/>
              <a:t>=</a:t>
            </a:r>
          </a:p>
        </p:txBody>
      </p:sp>
      <p:sp>
        <p:nvSpPr>
          <p:cNvPr id="3" name="Rectangle 2"/>
          <p:cNvSpPr/>
          <p:nvPr/>
        </p:nvSpPr>
        <p:spPr>
          <a:xfrm>
            <a:off x="1066800" y="2209800"/>
            <a:ext cx="838200" cy="5334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1905000" y="2209800"/>
            <a:ext cx="838200" cy="5334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743200" y="2209800"/>
            <a:ext cx="838200" cy="5334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581400" y="2209800"/>
            <a:ext cx="838200" cy="5334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419600" y="2209800"/>
            <a:ext cx="838200" cy="5334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257800" y="2209800"/>
            <a:ext cx="838200" cy="5334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096000" y="2209800"/>
            <a:ext cx="838200" cy="5334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934200" y="2209800"/>
            <a:ext cx="838200" cy="5334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25" name="Group 2"/>
          <p:cNvGrpSpPr>
            <a:grpSpLocks/>
          </p:cNvGrpSpPr>
          <p:nvPr/>
        </p:nvGrpSpPr>
        <p:grpSpPr bwMode="auto">
          <a:xfrm>
            <a:off x="134937" y="215705"/>
            <a:ext cx="9009063" cy="1052513"/>
            <a:chOff x="0" y="1536"/>
            <a:chExt cx="5675" cy="663"/>
          </a:xfrm>
        </p:grpSpPr>
        <p:grpSp>
          <p:nvGrpSpPr>
            <p:cNvPr id="26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35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36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29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33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34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30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1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2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4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" dur="500"/>
                                        <p:tgtEl>
                                          <p:spTgt spid="542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54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3" dur="500"/>
                                        <p:tgtEl>
                                          <p:spTgt spid="542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54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8" dur="500"/>
                                        <p:tgtEl>
                                          <p:spTgt spid="54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4" dur="500"/>
                                        <p:tgtEl>
                                          <p:spTgt spid="54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0" dur="500"/>
                                        <p:tgtEl>
                                          <p:spTgt spid="54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5" grpId="0" animBg="1"/>
      <p:bldP spid="16" grpId="0" animBg="1"/>
      <p:bldP spid="17" grpId="0" animBg="1"/>
      <p:bldP spid="27" grpId="0"/>
      <p:bldP spid="28" grpId="0"/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2286000" y="1981200"/>
            <a:ext cx="3962400" cy="609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2286000" y="2590800"/>
            <a:ext cx="3962400" cy="6096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2286000" y="3200400"/>
            <a:ext cx="3962400" cy="6096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2286000" y="3810000"/>
            <a:ext cx="3962400" cy="6096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2286000" y="1981200"/>
            <a:ext cx="1981200" cy="609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aphicFrame>
        <p:nvGraphicFramePr>
          <p:cNvPr id="55298" name="Object 2"/>
          <p:cNvGraphicFramePr>
            <a:graphicFrameLocks noChangeAspect="1"/>
          </p:cNvGraphicFramePr>
          <p:nvPr/>
        </p:nvGraphicFramePr>
        <p:xfrm>
          <a:off x="7010400" y="2514600"/>
          <a:ext cx="508000" cy="1393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650" name="Equation" r:id="rId3" imgW="152334" imgH="393529" progId="">
                  <p:embed/>
                </p:oleObj>
              </mc:Choice>
              <mc:Fallback>
                <p:oleObj name="Equation" r:id="rId3" imgW="152334" imgH="393529" progId="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10400" y="2514600"/>
                        <a:ext cx="508000" cy="1393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Rectangle 24"/>
          <p:cNvSpPr/>
          <p:nvPr/>
        </p:nvSpPr>
        <p:spPr>
          <a:xfrm>
            <a:off x="4267200" y="1981200"/>
            <a:ext cx="1981200" cy="609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2286000" y="2590800"/>
            <a:ext cx="1981200" cy="6096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4267200" y="2590800"/>
            <a:ext cx="1981200" cy="6096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2286000" y="3200400"/>
            <a:ext cx="1981200" cy="6096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4267200" y="3200400"/>
            <a:ext cx="1981200" cy="6096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2286000" y="3810000"/>
            <a:ext cx="1981200" cy="6096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4267200" y="3810000"/>
            <a:ext cx="1981200" cy="6096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2286000" y="3810000"/>
            <a:ext cx="990600" cy="6096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3276600" y="3810000"/>
            <a:ext cx="990600" cy="6096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4267200" y="3810000"/>
            <a:ext cx="990600" cy="6096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257800" y="3810000"/>
            <a:ext cx="990600" cy="6096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286000" y="3200400"/>
            <a:ext cx="990600" cy="6096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276600" y="3200400"/>
            <a:ext cx="990600" cy="6096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267200" y="3200400"/>
            <a:ext cx="990600" cy="6096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257800" y="3200400"/>
            <a:ext cx="990600" cy="6096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286000" y="2590800"/>
            <a:ext cx="990600" cy="6096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3276600" y="2590800"/>
            <a:ext cx="990600" cy="6096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5257800" y="2590800"/>
            <a:ext cx="990600" cy="6096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2286000" y="1981200"/>
            <a:ext cx="990600" cy="609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3276600" y="1981200"/>
            <a:ext cx="990600" cy="609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4267200" y="1981200"/>
            <a:ext cx="990600" cy="609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5257800" y="1981200"/>
            <a:ext cx="990600" cy="609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aphicFrame>
        <p:nvGraphicFramePr>
          <p:cNvPr id="55299" name="Object 3"/>
          <p:cNvGraphicFramePr>
            <a:graphicFrameLocks noChangeAspect="1"/>
          </p:cNvGraphicFramePr>
          <p:nvPr/>
        </p:nvGraphicFramePr>
        <p:xfrm>
          <a:off x="7010400" y="2514600"/>
          <a:ext cx="465138" cy="1393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651" name="Equation" r:id="rId5" imgW="139639" imgH="393529" progId="">
                  <p:embed/>
                </p:oleObj>
              </mc:Choice>
              <mc:Fallback>
                <p:oleObj name="Equation" r:id="rId5" imgW="139639" imgH="393529" progId="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10400" y="2514600"/>
                        <a:ext cx="465138" cy="1393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300" name="Object 4"/>
          <p:cNvGraphicFramePr>
            <a:graphicFrameLocks noChangeAspect="1"/>
          </p:cNvGraphicFramePr>
          <p:nvPr/>
        </p:nvGraphicFramePr>
        <p:xfrm>
          <a:off x="6934200" y="2492375"/>
          <a:ext cx="677863" cy="1393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652" name="Equation" r:id="rId7" imgW="203112" imgH="393529" progId="">
                  <p:embed/>
                </p:oleObj>
              </mc:Choice>
              <mc:Fallback>
                <p:oleObj name="Equation" r:id="rId7" imgW="203112" imgH="393529" progId="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34200" y="2492375"/>
                        <a:ext cx="677863" cy="1393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2" name="Group 2"/>
          <p:cNvGrpSpPr>
            <a:grpSpLocks/>
          </p:cNvGrpSpPr>
          <p:nvPr/>
        </p:nvGrpSpPr>
        <p:grpSpPr bwMode="auto">
          <a:xfrm>
            <a:off x="134937" y="215705"/>
            <a:ext cx="9009063" cy="1052513"/>
            <a:chOff x="0" y="1536"/>
            <a:chExt cx="5675" cy="663"/>
          </a:xfrm>
        </p:grpSpPr>
        <p:grpSp>
          <p:nvGrpSpPr>
            <p:cNvPr id="33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40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1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34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38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39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35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6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7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  <p:sp>
        <p:nvSpPr>
          <p:cNvPr id="42" name="TextBox 1"/>
          <p:cNvSpPr txBox="1">
            <a:spLocks noChangeArrowheads="1"/>
          </p:cNvSpPr>
          <p:nvPr/>
        </p:nvSpPr>
        <p:spPr bwMode="auto">
          <a:xfrm>
            <a:off x="1822173" y="311427"/>
            <a:ext cx="453887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600" dirty="0" err="1" smtClean="0">
                <a:solidFill>
                  <a:schemeClr val="tx2">
                    <a:lumMod val="75000"/>
                  </a:schemeClr>
                </a:solidFill>
              </a:rPr>
              <a:t>Frazioni</a:t>
            </a:r>
            <a:r>
              <a:rPr lang="en-US" sz="36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3600" dirty="0" err="1" smtClean="0">
                <a:solidFill>
                  <a:schemeClr val="tx2">
                    <a:lumMod val="75000"/>
                  </a:schemeClr>
                </a:solidFill>
              </a:rPr>
              <a:t>equivalenti</a:t>
            </a:r>
            <a:endParaRPr lang="en-US" sz="36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5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3" dur="500"/>
                                        <p:tgtEl>
                                          <p:spTgt spid="552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55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7" dur="500"/>
                                        <p:tgtEl>
                                          <p:spTgt spid="552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55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 animBg="1"/>
      <p:bldP spid="21" grpId="0" animBg="1"/>
      <p:bldP spid="22" grpId="0" animBg="1"/>
      <p:bldP spid="23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4" name="TextBox 11"/>
          <p:cNvSpPr txBox="1">
            <a:spLocks noChangeArrowheads="1"/>
          </p:cNvSpPr>
          <p:nvPr/>
        </p:nvSpPr>
        <p:spPr bwMode="auto">
          <a:xfrm>
            <a:off x="1143000" y="381000"/>
            <a:ext cx="779199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6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3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3600" dirty="0" err="1" smtClean="0">
                <a:solidFill>
                  <a:schemeClr val="tx2">
                    <a:lumMod val="75000"/>
                  </a:schemeClr>
                </a:solidFill>
              </a:rPr>
              <a:t>Apprendimento</a:t>
            </a:r>
            <a:r>
              <a:rPr lang="en-US" sz="3600" dirty="0" smtClean="0">
                <a:solidFill>
                  <a:schemeClr val="tx2">
                    <a:lumMod val="75000"/>
                  </a:schemeClr>
                </a:solidFill>
              </a:rPr>
              <a:t> e </a:t>
            </a:r>
            <a:r>
              <a:rPr lang="en-US" sz="3600" dirty="0" err="1" smtClean="0">
                <a:solidFill>
                  <a:schemeClr val="tx2">
                    <a:lumMod val="75000"/>
                  </a:schemeClr>
                </a:solidFill>
              </a:rPr>
              <a:t>insegnamento</a:t>
            </a:r>
            <a:endParaRPr lang="en-US" sz="3600" dirty="0">
              <a:solidFill>
                <a:schemeClr val="tx2">
                  <a:lumMod val="75000"/>
                </a:schemeClr>
              </a:solidFill>
            </a:endParaRPr>
          </a:p>
        </p:txBody>
      </p:sp>
      <p:grpSp>
        <p:nvGrpSpPr>
          <p:cNvPr id="22" name="Group 2"/>
          <p:cNvGrpSpPr>
            <a:grpSpLocks/>
          </p:cNvGrpSpPr>
          <p:nvPr/>
        </p:nvGrpSpPr>
        <p:grpSpPr bwMode="auto">
          <a:xfrm>
            <a:off x="134937" y="215705"/>
            <a:ext cx="9009063" cy="1052513"/>
            <a:chOff x="0" y="1536"/>
            <a:chExt cx="5675" cy="663"/>
          </a:xfrm>
        </p:grpSpPr>
        <p:grpSp>
          <p:nvGrpSpPr>
            <p:cNvPr id="23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30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31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24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28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29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25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26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27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  <p:sp>
        <p:nvSpPr>
          <p:cNvPr id="10" name="Rettangolo 9"/>
          <p:cNvSpPr/>
          <p:nvPr/>
        </p:nvSpPr>
        <p:spPr>
          <a:xfrm>
            <a:off x="1143000" y="1828799"/>
            <a:ext cx="662286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i="1" dirty="0">
                <a:solidFill>
                  <a:schemeClr val="tx2">
                    <a:lumMod val="60000"/>
                    <a:lumOff val="40000"/>
                  </a:schemeClr>
                </a:solidFill>
                <a:latin typeface="Helvetica Neue"/>
              </a:rPr>
              <a:t>"Ogni studente suona il suo strumento, non c'è niente da fare</a:t>
            </a:r>
            <a:r>
              <a:rPr lang="it-IT" sz="2400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Helvetica Neue"/>
              </a:rPr>
              <a:t>.</a:t>
            </a:r>
          </a:p>
          <a:p>
            <a:endParaRPr lang="it-IT" sz="2400" i="1" dirty="0">
              <a:solidFill>
                <a:schemeClr val="tx2">
                  <a:lumMod val="60000"/>
                  <a:lumOff val="40000"/>
                </a:schemeClr>
              </a:solidFill>
              <a:latin typeface="Helvetica Neue"/>
            </a:endParaRPr>
          </a:p>
          <a:p>
            <a:r>
              <a:rPr lang="it-IT" sz="2400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Helvetica Neue"/>
              </a:rPr>
              <a:t> </a:t>
            </a:r>
            <a:r>
              <a:rPr lang="it-IT" sz="2400" i="1" dirty="0">
                <a:solidFill>
                  <a:schemeClr val="tx2">
                    <a:lumMod val="60000"/>
                    <a:lumOff val="40000"/>
                  </a:schemeClr>
                </a:solidFill>
                <a:latin typeface="Helvetica Neue"/>
              </a:rPr>
              <a:t>La cosa difficile è conoscere bene i nostri musicisti e trovare l'armonia. </a:t>
            </a:r>
            <a:endParaRPr lang="it-IT" sz="2400" i="1" dirty="0" smtClean="0">
              <a:solidFill>
                <a:schemeClr val="tx2">
                  <a:lumMod val="60000"/>
                  <a:lumOff val="40000"/>
                </a:schemeClr>
              </a:solidFill>
              <a:latin typeface="Helvetica Neue"/>
            </a:endParaRPr>
          </a:p>
          <a:p>
            <a:endParaRPr lang="it-IT" sz="2400" i="1" dirty="0">
              <a:solidFill>
                <a:schemeClr val="tx2">
                  <a:lumMod val="60000"/>
                  <a:lumOff val="40000"/>
                </a:schemeClr>
              </a:solidFill>
              <a:latin typeface="Helvetica Neue"/>
            </a:endParaRPr>
          </a:p>
          <a:p>
            <a:r>
              <a:rPr lang="it-IT" sz="2400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Helvetica Neue"/>
              </a:rPr>
              <a:t>Una </a:t>
            </a:r>
            <a:r>
              <a:rPr lang="it-IT" sz="2400" i="1" dirty="0">
                <a:solidFill>
                  <a:schemeClr val="tx2">
                    <a:lumMod val="60000"/>
                    <a:lumOff val="40000"/>
                  </a:schemeClr>
                </a:solidFill>
                <a:latin typeface="Helvetica Neue"/>
              </a:rPr>
              <a:t>buona classe non è un reggimento che marcia al passo, è un'orchestra che prova la stessa sinfonia." </a:t>
            </a:r>
            <a:endParaRPr lang="it-IT" sz="2400" i="1" dirty="0" smtClean="0">
              <a:solidFill>
                <a:schemeClr val="tx2">
                  <a:lumMod val="60000"/>
                  <a:lumOff val="40000"/>
                </a:schemeClr>
              </a:solidFill>
              <a:latin typeface="Helvetica Neue"/>
            </a:endParaRPr>
          </a:p>
          <a:p>
            <a:endParaRPr lang="it-IT" sz="2400" i="1" dirty="0">
              <a:solidFill>
                <a:schemeClr val="tx2">
                  <a:lumMod val="60000"/>
                  <a:lumOff val="40000"/>
                </a:schemeClr>
              </a:solidFill>
              <a:latin typeface="Helvetica Neue"/>
            </a:endParaRPr>
          </a:p>
          <a:p>
            <a:endParaRPr lang="it-IT" sz="2400" i="1" dirty="0" smtClean="0">
              <a:solidFill>
                <a:schemeClr val="tx2">
                  <a:lumMod val="60000"/>
                  <a:lumOff val="40000"/>
                </a:schemeClr>
              </a:solidFill>
              <a:latin typeface="Helvetica Neue"/>
            </a:endParaRPr>
          </a:p>
          <a:p>
            <a:r>
              <a:rPr lang="it-IT" sz="2400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Helvetica Neue"/>
              </a:rPr>
              <a:t>(</a:t>
            </a:r>
            <a:r>
              <a:rPr lang="it-IT" sz="2400" i="1" dirty="0">
                <a:solidFill>
                  <a:schemeClr val="tx2">
                    <a:lumMod val="60000"/>
                    <a:lumOff val="40000"/>
                  </a:schemeClr>
                </a:solidFill>
                <a:latin typeface="Helvetica Neue"/>
              </a:rPr>
              <a:t>D. Pennac, 2008</a:t>
            </a:r>
            <a:r>
              <a:rPr lang="it-IT" i="1" dirty="0">
                <a:solidFill>
                  <a:schemeClr val="tx2">
                    <a:lumMod val="60000"/>
                    <a:lumOff val="40000"/>
                  </a:schemeClr>
                </a:solidFill>
                <a:latin typeface="Helvetica Neue"/>
              </a:rPr>
              <a:t>)</a:t>
            </a:r>
            <a:endParaRPr lang="it-IT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5001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752600" y="2590800"/>
            <a:ext cx="2057400" cy="17526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334000" y="2590800"/>
            <a:ext cx="2057400" cy="17526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752600" y="2590800"/>
            <a:ext cx="2057400" cy="5334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1752600" y="3200400"/>
            <a:ext cx="2057400" cy="5334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13" name="Straight Connector 12"/>
          <p:cNvCxnSpPr/>
          <p:nvPr/>
        </p:nvCxnSpPr>
        <p:spPr>
          <a:xfrm>
            <a:off x="1752600" y="3124200"/>
            <a:ext cx="20574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1752600" y="3733800"/>
            <a:ext cx="20574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5334000" y="2590800"/>
            <a:ext cx="457200" cy="17526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rot="5400000">
            <a:off x="5448300" y="3467100"/>
            <a:ext cx="17526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rot="5400000">
            <a:off x="5981700" y="3467100"/>
            <a:ext cx="17526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rot="5400000">
            <a:off x="4914900" y="3467100"/>
            <a:ext cx="17526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16" idx="0"/>
            <a:endCxn id="5" idx="2"/>
          </p:cNvCxnSpPr>
          <p:nvPr/>
        </p:nvCxnSpPr>
        <p:spPr>
          <a:xfrm rot="16200000" flipH="1">
            <a:off x="1905000" y="3467100"/>
            <a:ext cx="17526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rot="16200000" flipH="1">
            <a:off x="2400300" y="3467100"/>
            <a:ext cx="17526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rot="16200000" flipH="1">
            <a:off x="1409700" y="3467100"/>
            <a:ext cx="17526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5334000" y="3200400"/>
            <a:ext cx="20574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5334000" y="3810000"/>
            <a:ext cx="20574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aphicFrame>
        <p:nvGraphicFramePr>
          <p:cNvPr id="27" name="Object 3"/>
          <p:cNvGraphicFramePr>
            <a:graphicFrameLocks noChangeAspect="1"/>
          </p:cNvGraphicFramePr>
          <p:nvPr/>
        </p:nvGraphicFramePr>
        <p:xfrm>
          <a:off x="3657600" y="4724400"/>
          <a:ext cx="2044700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3558" name="Equation" r:id="rId3" imgW="812447" imgH="393529" progId="">
                  <p:embed/>
                </p:oleObj>
              </mc:Choice>
              <mc:Fallback>
                <p:oleObj name="Equation" r:id="rId3" imgW="812447" imgH="393529" progId="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7600" y="4724400"/>
                        <a:ext cx="2044700" cy="990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0" name="Group 2"/>
          <p:cNvGrpSpPr>
            <a:grpSpLocks/>
          </p:cNvGrpSpPr>
          <p:nvPr/>
        </p:nvGrpSpPr>
        <p:grpSpPr bwMode="auto">
          <a:xfrm>
            <a:off x="134937" y="255463"/>
            <a:ext cx="7895880" cy="1036624"/>
            <a:chOff x="0" y="1536"/>
            <a:chExt cx="5675" cy="663"/>
          </a:xfrm>
        </p:grpSpPr>
        <p:grpSp>
          <p:nvGrpSpPr>
            <p:cNvPr id="24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34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35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28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32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33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29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0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1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  <p:sp>
        <p:nvSpPr>
          <p:cNvPr id="36" name="TextBox 1"/>
          <p:cNvSpPr txBox="1"/>
          <p:nvPr/>
        </p:nvSpPr>
        <p:spPr>
          <a:xfrm>
            <a:off x="934278" y="0"/>
            <a:ext cx="554603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endParaRPr lang="en-US" sz="24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algn="ctr">
              <a:defRPr/>
            </a:pPr>
            <a:r>
              <a:rPr lang="en-US" sz="32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So</a:t>
            </a:r>
            <a:r>
              <a:rPr lang="en-US" sz="3200" b="1" dirty="0" err="1" smtClean="0">
                <a:solidFill>
                  <a:srgbClr val="D2452E"/>
                </a:solidFill>
              </a:rPr>
              <a:t>mm</a:t>
            </a:r>
            <a:r>
              <a:rPr lang="en-US" sz="3200" b="1" dirty="0" err="1" smtClean="0">
                <a:solidFill>
                  <a:schemeClr val="tx2">
                    <a:lumMod val="75000"/>
                  </a:schemeClr>
                </a:solidFill>
              </a:rPr>
              <a:t>a</a:t>
            </a:r>
            <a:r>
              <a:rPr lang="en-US" sz="32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3200" b="1" dirty="0" err="1" smtClean="0">
                <a:solidFill>
                  <a:schemeClr val="tx2">
                    <a:lumMod val="75000"/>
                  </a:schemeClr>
                </a:solidFill>
              </a:rPr>
              <a:t>tr</a:t>
            </a:r>
            <a:r>
              <a:rPr lang="en-US" sz="3200" b="1" dirty="0" err="1" smtClean="0">
                <a:solidFill>
                  <a:schemeClr val="tx2">
                    <a:lumMod val="50000"/>
                  </a:schemeClr>
                </a:solidFill>
              </a:rPr>
              <a:t>a</a:t>
            </a:r>
            <a:r>
              <a:rPr lang="en-US" sz="3200" b="1" dirty="0" smtClean="0">
                <a:solidFill>
                  <a:srgbClr val="FFFF00"/>
                </a:solidFill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</a:rPr>
              <a:t>f</a:t>
            </a:r>
            <a:r>
              <a:rPr lang="en-US" sz="3200" b="1" dirty="0" err="1" smtClean="0">
                <a:solidFill>
                  <a:srgbClr val="D2452E"/>
                </a:solidFill>
              </a:rPr>
              <a:t>ra</a:t>
            </a:r>
            <a:r>
              <a:rPr lang="en-US" sz="3200" b="1" dirty="0" err="1" smtClean="0">
                <a:solidFill>
                  <a:schemeClr val="tx2">
                    <a:lumMod val="75000"/>
                  </a:schemeClr>
                </a:solidFill>
              </a:rPr>
              <a:t>zio</a:t>
            </a:r>
            <a:r>
              <a:rPr lang="en-US" sz="3200" b="1" dirty="0" err="1" smtClean="0">
                <a:solidFill>
                  <a:srgbClr val="C00000"/>
                </a:solidFill>
              </a:rPr>
              <a:t>ni</a:t>
            </a:r>
            <a:r>
              <a:rPr lang="en-US" sz="3200" b="1" dirty="0" smtClean="0">
                <a:solidFill>
                  <a:srgbClr val="FFFF00"/>
                </a:solidFill>
              </a:rPr>
              <a:t> </a:t>
            </a:r>
            <a:endParaRPr lang="en-US" sz="3200" b="1" dirty="0">
              <a:solidFill>
                <a:srgbClr val="FFFF00"/>
              </a:solidFill>
            </a:endParaRPr>
          </a:p>
        </p:txBody>
      </p:sp>
      <p:sp>
        <p:nvSpPr>
          <p:cNvPr id="2" name="Rectangle 11"/>
          <p:cNvSpPr>
            <a:spLocks noChangeArrowheads="1"/>
          </p:cNvSpPr>
          <p:nvPr/>
        </p:nvSpPr>
        <p:spPr bwMode="auto">
          <a:xfrm>
            <a:off x="3810000" y="1913031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graphicFrame>
        <p:nvGraphicFramePr>
          <p:cNvPr id="3" name="Oggetto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22861139"/>
              </p:ext>
            </p:extLst>
          </p:nvPr>
        </p:nvGraphicFramePr>
        <p:xfrm>
          <a:off x="3914503" y="1418403"/>
          <a:ext cx="1075509" cy="10755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3559" name="Equazione" r:id="rId5" imgW="393529" imgH="393529" progId="Equation.3">
                  <p:embed/>
                </p:oleObj>
              </mc:Choice>
              <mc:Fallback>
                <p:oleObj name="Equazione" r:id="rId5" imgW="393529" imgH="393529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14503" y="1418403"/>
                        <a:ext cx="1075509" cy="107550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16" grpId="0" animBg="1"/>
      <p:bldP spid="17" grpId="0" animBg="1"/>
      <p:bldP spid="19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752600" y="2590800"/>
            <a:ext cx="2057400" cy="17526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334000" y="2590800"/>
            <a:ext cx="2057400" cy="17526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752600" y="2590800"/>
            <a:ext cx="2057400" cy="5334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1752600" y="3200400"/>
            <a:ext cx="2057400" cy="5334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13" name="Straight Connector 12"/>
          <p:cNvCxnSpPr/>
          <p:nvPr/>
        </p:nvCxnSpPr>
        <p:spPr>
          <a:xfrm>
            <a:off x="1752600" y="3124200"/>
            <a:ext cx="20574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1752600" y="3733800"/>
            <a:ext cx="20574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5334000" y="2590800"/>
            <a:ext cx="457200" cy="17526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rot="5400000">
            <a:off x="5448300" y="3467100"/>
            <a:ext cx="17526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rot="5400000">
            <a:off x="5981700" y="3467100"/>
            <a:ext cx="17526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rot="5400000">
            <a:off x="4914900" y="3467100"/>
            <a:ext cx="17526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16" idx="0"/>
            <a:endCxn id="5" idx="2"/>
          </p:cNvCxnSpPr>
          <p:nvPr/>
        </p:nvCxnSpPr>
        <p:spPr>
          <a:xfrm rot="16200000" flipH="1">
            <a:off x="1905000" y="3467100"/>
            <a:ext cx="17526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rot="16200000" flipH="1">
            <a:off x="2400300" y="3467100"/>
            <a:ext cx="17526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rot="16200000" flipH="1">
            <a:off x="1409700" y="3467100"/>
            <a:ext cx="17526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5334000" y="3200400"/>
            <a:ext cx="20574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5334000" y="3810000"/>
            <a:ext cx="20574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134937" y="255463"/>
            <a:ext cx="7895880" cy="1036624"/>
            <a:chOff x="0" y="1536"/>
            <a:chExt cx="5675" cy="663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34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35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4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32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33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29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0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1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  <p:sp>
        <p:nvSpPr>
          <p:cNvPr id="36" name="TextBox 1"/>
          <p:cNvSpPr txBox="1"/>
          <p:nvPr/>
        </p:nvSpPr>
        <p:spPr>
          <a:xfrm>
            <a:off x="934278" y="0"/>
            <a:ext cx="554603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endParaRPr lang="en-US" sz="24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algn="ctr">
              <a:defRPr/>
            </a:pPr>
            <a:r>
              <a:rPr lang="en-US" sz="3200" b="1" dirty="0" err="1" smtClean="0">
                <a:solidFill>
                  <a:srgbClr val="FF0000"/>
                </a:solidFill>
              </a:rPr>
              <a:t>Diffe</a:t>
            </a:r>
            <a:r>
              <a:rPr lang="en-US" sz="32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re</a:t>
            </a:r>
            <a:r>
              <a:rPr lang="en-US" sz="3200" b="1" dirty="0" err="1" smtClean="0">
                <a:solidFill>
                  <a:srgbClr val="D2452E"/>
                </a:solidFill>
              </a:rPr>
              <a:t>n</a:t>
            </a:r>
            <a:r>
              <a:rPr lang="en-US" sz="3200" b="1" dirty="0" err="1" smtClean="0">
                <a:solidFill>
                  <a:schemeClr val="tx2">
                    <a:lumMod val="75000"/>
                  </a:schemeClr>
                </a:solidFill>
              </a:rPr>
              <a:t>za</a:t>
            </a:r>
            <a:r>
              <a:rPr lang="en-US" sz="32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3200" b="1" dirty="0" err="1" smtClean="0">
                <a:solidFill>
                  <a:schemeClr val="tx2">
                    <a:lumMod val="75000"/>
                  </a:schemeClr>
                </a:solidFill>
              </a:rPr>
              <a:t>tr</a:t>
            </a:r>
            <a:r>
              <a:rPr lang="en-US" sz="3200" b="1" dirty="0" err="1" smtClean="0">
                <a:solidFill>
                  <a:schemeClr val="tx2">
                    <a:lumMod val="50000"/>
                  </a:schemeClr>
                </a:solidFill>
              </a:rPr>
              <a:t>a</a:t>
            </a:r>
            <a:r>
              <a:rPr lang="en-US" sz="3200" b="1" dirty="0" smtClean="0">
                <a:solidFill>
                  <a:srgbClr val="FFFF00"/>
                </a:solidFill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</a:rPr>
              <a:t>f</a:t>
            </a:r>
            <a:r>
              <a:rPr lang="en-US" sz="3200" b="1" dirty="0" err="1" smtClean="0">
                <a:solidFill>
                  <a:srgbClr val="D2452E"/>
                </a:solidFill>
              </a:rPr>
              <a:t>ra</a:t>
            </a:r>
            <a:r>
              <a:rPr lang="en-US" sz="3200" b="1" dirty="0" err="1" smtClean="0">
                <a:solidFill>
                  <a:schemeClr val="tx2">
                    <a:lumMod val="75000"/>
                  </a:schemeClr>
                </a:solidFill>
              </a:rPr>
              <a:t>zio</a:t>
            </a:r>
            <a:r>
              <a:rPr lang="en-US" sz="3200" b="1" dirty="0" err="1" smtClean="0">
                <a:solidFill>
                  <a:srgbClr val="C00000"/>
                </a:solidFill>
              </a:rPr>
              <a:t>ni</a:t>
            </a:r>
            <a:r>
              <a:rPr lang="en-US" sz="3200" b="1" dirty="0" smtClean="0">
                <a:solidFill>
                  <a:srgbClr val="FFFF00"/>
                </a:solidFill>
              </a:rPr>
              <a:t> </a:t>
            </a:r>
            <a:endParaRPr lang="en-US" sz="3200" b="1" dirty="0">
              <a:solidFill>
                <a:srgbClr val="FFFF00"/>
              </a:solidFill>
            </a:endParaRPr>
          </a:p>
        </p:txBody>
      </p:sp>
      <p:sp>
        <p:nvSpPr>
          <p:cNvPr id="19558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graphicFrame>
        <p:nvGraphicFramePr>
          <p:cNvPr id="195588" name="Object 4"/>
          <p:cNvGraphicFramePr>
            <a:graphicFrameLocks noChangeAspect="1"/>
          </p:cNvGraphicFramePr>
          <p:nvPr/>
        </p:nvGraphicFramePr>
        <p:xfrm>
          <a:off x="4036681" y="1470991"/>
          <a:ext cx="932884" cy="993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607" name="Equazione" r:id="rId3" imgW="393529" imgH="393529" progId="Equation.3">
                  <p:embed/>
                </p:oleObj>
              </mc:Choice>
              <mc:Fallback>
                <p:oleObj name="Equazione" r:id="rId3" imgW="393529" imgH="393529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6681" y="1470991"/>
                        <a:ext cx="932884" cy="9939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559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graphicFrame>
        <p:nvGraphicFramePr>
          <p:cNvPr id="195590" name="Object 6"/>
          <p:cNvGraphicFramePr>
            <a:graphicFrameLocks noChangeAspect="1"/>
          </p:cNvGraphicFramePr>
          <p:nvPr/>
        </p:nvGraphicFramePr>
        <p:xfrm>
          <a:off x="3478696" y="4540828"/>
          <a:ext cx="2456177" cy="11443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608" name="Equazione" r:id="rId5" imgW="837836" imgH="393529" progId="Equation.3">
                  <p:embed/>
                </p:oleObj>
              </mc:Choice>
              <mc:Fallback>
                <p:oleObj name="Equazione" r:id="rId5" imgW="837836" imgH="393529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78696" y="4540828"/>
                        <a:ext cx="2456177" cy="114435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00"/>
                            </p:stCondLst>
                            <p:childTnLst>
                              <p:par>
                                <p:cTn id="4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000"/>
                            </p:stCondLst>
                            <p:childTnLst>
                              <p:par>
                                <p:cTn id="56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"/>
                            </p:stCondLst>
                            <p:childTnLst>
                              <p:par>
                                <p:cTn id="6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 autoUpdateAnimBg="0"/>
      <p:bldP spid="6" grpId="0" animBg="1" autoUpdateAnimBg="0"/>
      <p:bldP spid="16" grpId="0" animBg="1" autoUpdateAnimBg="0"/>
      <p:bldP spid="17" grpId="0" animBg="1" autoUpdateAnimBg="0"/>
      <p:bldP spid="19" grpId="0" animBg="1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Box 1"/>
          <p:cNvSpPr txBox="1">
            <a:spLocks noChangeArrowheads="1"/>
          </p:cNvSpPr>
          <p:nvPr/>
        </p:nvSpPr>
        <p:spPr bwMode="auto">
          <a:xfrm>
            <a:off x="659295" y="1321905"/>
            <a:ext cx="794799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smtClean="0"/>
              <a:t> </a:t>
            </a:r>
            <a:r>
              <a:rPr lang="en-US" sz="2000" dirty="0" smtClean="0"/>
              <a:t>Ho </a:t>
            </a:r>
            <a:r>
              <a:rPr lang="en-US" sz="2000" dirty="0" err="1" smtClean="0"/>
              <a:t>dato</a:t>
            </a:r>
            <a:r>
              <a:rPr lang="en-US" sz="2000" dirty="0" smtClean="0"/>
              <a:t> </a:t>
            </a:r>
            <a:r>
              <a:rPr lang="en-US" sz="2000" b="1" dirty="0" smtClean="0"/>
              <a:t>1/5</a:t>
            </a:r>
            <a:r>
              <a:rPr lang="en-US" sz="2000" dirty="0" smtClean="0"/>
              <a:t> </a:t>
            </a:r>
            <a:r>
              <a:rPr lang="en-US" sz="2000" dirty="0" err="1" smtClean="0"/>
              <a:t>di</a:t>
            </a:r>
            <a:r>
              <a:rPr lang="en-US" sz="2000" dirty="0" smtClean="0"/>
              <a:t> </a:t>
            </a:r>
            <a:r>
              <a:rPr lang="en-US" sz="2000" dirty="0" err="1" smtClean="0"/>
              <a:t>una</a:t>
            </a:r>
            <a:r>
              <a:rPr lang="en-US" sz="2000" dirty="0" smtClean="0"/>
              <a:t> </a:t>
            </a:r>
            <a:r>
              <a:rPr lang="en-US" sz="2000" dirty="0" err="1" smtClean="0"/>
              <a:t>bottiglia</a:t>
            </a:r>
            <a:r>
              <a:rPr lang="en-US" sz="2000" dirty="0" smtClean="0"/>
              <a:t> </a:t>
            </a:r>
            <a:r>
              <a:rPr lang="en-US" sz="2000" dirty="0" err="1" smtClean="0"/>
              <a:t>piena</a:t>
            </a:r>
            <a:r>
              <a:rPr lang="en-US" sz="2000" dirty="0" smtClean="0"/>
              <a:t> </a:t>
            </a:r>
            <a:r>
              <a:rPr lang="en-US" sz="2000" dirty="0" err="1" smtClean="0"/>
              <a:t>di</a:t>
            </a:r>
            <a:r>
              <a:rPr lang="en-US" sz="2000" dirty="0" smtClean="0"/>
              <a:t> mezzo </a:t>
            </a:r>
            <a:r>
              <a:rPr lang="en-US" sz="2000" dirty="0" err="1" smtClean="0"/>
              <a:t>litro</a:t>
            </a:r>
            <a:r>
              <a:rPr lang="en-US" sz="2000" dirty="0" smtClean="0"/>
              <a:t> </a:t>
            </a:r>
            <a:r>
              <a:rPr lang="en-US" sz="2000" dirty="0" err="1" smtClean="0"/>
              <a:t>d’acqua</a:t>
            </a:r>
            <a:r>
              <a:rPr lang="en-US" sz="2000" dirty="0" smtClean="0"/>
              <a:t>  a Remo e </a:t>
            </a:r>
            <a:r>
              <a:rPr lang="en-US" sz="2000" dirty="0"/>
              <a:t>2/5 </a:t>
            </a:r>
            <a:r>
              <a:rPr lang="en-US" sz="2000" dirty="0" smtClean="0"/>
              <a:t>a </a:t>
            </a:r>
            <a:r>
              <a:rPr lang="en-US" sz="2000" dirty="0" err="1" smtClean="0"/>
              <a:t>Romolo</a:t>
            </a:r>
            <a:r>
              <a:rPr lang="en-US" sz="2000" dirty="0" smtClean="0"/>
              <a:t>.  Quanta </a:t>
            </a:r>
            <a:r>
              <a:rPr lang="en-US" sz="2000" dirty="0" err="1" smtClean="0"/>
              <a:t>acqua</a:t>
            </a:r>
            <a:r>
              <a:rPr lang="en-US" sz="2000" dirty="0" smtClean="0"/>
              <a:t> è </a:t>
            </a:r>
            <a:r>
              <a:rPr lang="en-US" sz="2000" dirty="0" err="1" smtClean="0"/>
              <a:t>rimasta</a:t>
            </a:r>
            <a:r>
              <a:rPr lang="en-US" sz="2000" dirty="0" smtClean="0"/>
              <a:t> in </a:t>
            </a:r>
            <a:r>
              <a:rPr lang="en-US" sz="2000" dirty="0" err="1" smtClean="0"/>
              <a:t>bottiglia</a:t>
            </a:r>
            <a:r>
              <a:rPr lang="en-US" sz="2000" dirty="0" smtClean="0"/>
              <a:t>  </a:t>
            </a:r>
            <a:r>
              <a:rPr lang="en-US" sz="2400" dirty="0" smtClean="0"/>
              <a:t>?</a:t>
            </a:r>
            <a:endParaRPr lang="en-US" sz="2400" dirty="0"/>
          </a:p>
        </p:txBody>
      </p:sp>
      <p:sp>
        <p:nvSpPr>
          <p:cNvPr id="8" name="Rectangle 7"/>
          <p:cNvSpPr/>
          <p:nvPr/>
        </p:nvSpPr>
        <p:spPr>
          <a:xfrm>
            <a:off x="1676400" y="3048000"/>
            <a:ext cx="6096000" cy="7620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3561522" y="2259495"/>
            <a:ext cx="2362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dirty="0" smtClean="0"/>
              <a:t>Mezzo </a:t>
            </a:r>
            <a:r>
              <a:rPr lang="en-US" dirty="0" err="1" smtClean="0"/>
              <a:t>litro</a:t>
            </a:r>
            <a:r>
              <a:rPr lang="en-US" dirty="0" smtClean="0"/>
              <a:t> </a:t>
            </a:r>
            <a:r>
              <a:rPr lang="en-US" dirty="0" err="1" smtClean="0"/>
              <a:t>d’acqua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1676400" y="3048000"/>
            <a:ext cx="1219200" cy="7620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895600" y="3048000"/>
            <a:ext cx="1219200" cy="7620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114800" y="3048000"/>
            <a:ext cx="1219200" cy="7620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334000" y="3048000"/>
            <a:ext cx="1219200" cy="7620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6553200" y="3048000"/>
            <a:ext cx="1219200" cy="7620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0" name="Left Brace 9"/>
          <p:cNvSpPr/>
          <p:nvPr/>
        </p:nvSpPr>
        <p:spPr>
          <a:xfrm rot="5400000">
            <a:off x="4495800" y="-241852"/>
            <a:ext cx="381000" cy="6019800"/>
          </a:xfrm>
          <a:prstGeom prst="lef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676400" y="3048000"/>
            <a:ext cx="1219200" cy="762000"/>
          </a:xfrm>
          <a:prstGeom prst="rect">
            <a:avLst/>
          </a:prstGeom>
          <a:solidFill>
            <a:srgbClr val="7030A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2" name="Left Brace 11"/>
          <p:cNvSpPr/>
          <p:nvPr/>
        </p:nvSpPr>
        <p:spPr>
          <a:xfrm rot="16200000">
            <a:off x="2095500" y="3543300"/>
            <a:ext cx="381000" cy="1219200"/>
          </a:xfrm>
          <a:prstGeom prst="lef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1676400" y="4419600"/>
            <a:ext cx="1219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dirty="0" smtClean="0"/>
              <a:t>Remo</a:t>
            </a:r>
            <a:endParaRPr lang="en-US" dirty="0"/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3581400" y="4419600"/>
            <a:ext cx="1219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dirty="0" err="1" smtClean="0"/>
              <a:t>Romolo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4114800" y="3048000"/>
            <a:ext cx="1219200" cy="7620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2895600" y="3048000"/>
            <a:ext cx="1219200" cy="7620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8" name="Left Brace 17"/>
          <p:cNvSpPr/>
          <p:nvPr/>
        </p:nvSpPr>
        <p:spPr>
          <a:xfrm rot="16200000">
            <a:off x="3886200" y="2895600"/>
            <a:ext cx="457200" cy="2438400"/>
          </a:xfrm>
          <a:prstGeom prst="lef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9" name="Left Brace 18"/>
          <p:cNvSpPr/>
          <p:nvPr/>
        </p:nvSpPr>
        <p:spPr>
          <a:xfrm rot="16200000">
            <a:off x="6286500" y="2933700"/>
            <a:ext cx="533400" cy="2438400"/>
          </a:xfrm>
          <a:prstGeom prst="lef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6324600" y="4495800"/>
            <a:ext cx="4572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/>
              <a:t>?</a:t>
            </a:r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2743199" y="5486400"/>
            <a:ext cx="506895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/>
              <a:t>2/5 </a:t>
            </a:r>
            <a:r>
              <a:rPr lang="en-US" sz="2400" dirty="0" err="1" smtClean="0"/>
              <a:t>di</a:t>
            </a:r>
            <a:r>
              <a:rPr lang="en-US" sz="2400" dirty="0" smtClean="0"/>
              <a:t> </a:t>
            </a:r>
            <a:r>
              <a:rPr lang="en-US" sz="2400" dirty="0" err="1" smtClean="0"/>
              <a:t>acqua</a:t>
            </a:r>
            <a:r>
              <a:rPr lang="en-US" sz="2400" dirty="0" smtClean="0"/>
              <a:t> è </a:t>
            </a:r>
            <a:r>
              <a:rPr lang="en-US" sz="2400" dirty="0" err="1" smtClean="0"/>
              <a:t>rimasta</a:t>
            </a:r>
            <a:r>
              <a:rPr lang="en-US" sz="2400" dirty="0" smtClean="0"/>
              <a:t> in </a:t>
            </a:r>
            <a:r>
              <a:rPr lang="en-US" sz="2400" dirty="0" err="1" smtClean="0"/>
              <a:t>bottiglia</a:t>
            </a:r>
            <a:r>
              <a:rPr lang="en-US" sz="2400" dirty="0" smtClean="0"/>
              <a:t>.</a:t>
            </a:r>
            <a:endParaRPr lang="en-US" sz="2400" dirty="0"/>
          </a:p>
        </p:txBody>
      </p:sp>
      <p:grpSp>
        <p:nvGrpSpPr>
          <p:cNvPr id="22" name="Group 2"/>
          <p:cNvGrpSpPr>
            <a:grpSpLocks/>
          </p:cNvGrpSpPr>
          <p:nvPr/>
        </p:nvGrpSpPr>
        <p:grpSpPr bwMode="auto">
          <a:xfrm>
            <a:off x="134937" y="215705"/>
            <a:ext cx="9009063" cy="1052513"/>
            <a:chOff x="0" y="1536"/>
            <a:chExt cx="5675" cy="663"/>
          </a:xfrm>
        </p:grpSpPr>
        <p:grpSp>
          <p:nvGrpSpPr>
            <p:cNvPr id="23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30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31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24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28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29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25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26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27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  <p:sp>
        <p:nvSpPr>
          <p:cNvPr id="32" name="Rettangolo 31"/>
          <p:cNvSpPr/>
          <p:nvPr/>
        </p:nvSpPr>
        <p:spPr>
          <a:xfrm>
            <a:off x="1053549" y="477078"/>
            <a:ext cx="608274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err="1" smtClean="0">
                <a:solidFill>
                  <a:schemeClr val="tx2">
                    <a:lumMod val="75000"/>
                  </a:schemeClr>
                </a:solidFill>
              </a:rPr>
              <a:t>Problema</a:t>
            </a:r>
            <a:r>
              <a:rPr lang="en-US" sz="3200" dirty="0" smtClean="0">
                <a:solidFill>
                  <a:schemeClr val="tx2">
                    <a:lumMod val="75000"/>
                  </a:schemeClr>
                </a:solidFill>
              </a:rPr>
              <a:t> con </a:t>
            </a:r>
            <a:r>
              <a:rPr lang="en-US" sz="3200" dirty="0" err="1" smtClean="0">
                <a:solidFill>
                  <a:schemeClr val="tx2">
                    <a:lumMod val="75000"/>
                  </a:schemeClr>
                </a:solidFill>
              </a:rPr>
              <a:t>Frazioni</a:t>
            </a:r>
            <a:r>
              <a:rPr lang="en-US" sz="32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endParaRPr lang="en-US" sz="32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5" dur="80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6" dur="80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7" dur="80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3" grpId="0" animBg="1"/>
      <p:bldP spid="4" grpId="0" animBg="1"/>
      <p:bldP spid="5" grpId="0" animBg="1"/>
      <p:bldP spid="6" grpId="0" animBg="1"/>
      <p:bldP spid="7" grpId="0" animBg="1"/>
      <p:bldP spid="10" grpId="0" animBg="1"/>
      <p:bldP spid="11" grpId="0" animBg="1"/>
      <p:bldP spid="12" grpId="0" animBg="1"/>
      <p:bldP spid="13" grpId="0"/>
      <p:bldP spid="14" grpId="0"/>
      <p:bldP spid="16" grpId="0" animBg="1"/>
      <p:bldP spid="17" grpId="0" animBg="1"/>
      <p:bldP spid="18" grpId="0" animBg="1"/>
      <p:bldP spid="19" grpId="0" animBg="1"/>
      <p:bldP spid="20" grpId="0"/>
      <p:bldP spid="21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Box 1"/>
          <p:cNvSpPr txBox="1">
            <a:spLocks noChangeArrowheads="1"/>
          </p:cNvSpPr>
          <p:nvPr/>
        </p:nvSpPr>
        <p:spPr bwMode="auto">
          <a:xfrm>
            <a:off x="1070113" y="1285461"/>
            <a:ext cx="7620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dirty="0">
                <a:solidFill>
                  <a:schemeClr val="accent2"/>
                </a:solidFill>
              </a:rPr>
              <a:t>4/5</a:t>
            </a:r>
            <a:r>
              <a:rPr lang="en-US" sz="2400" dirty="0"/>
              <a:t> </a:t>
            </a:r>
            <a:r>
              <a:rPr lang="en-US" sz="2400" dirty="0" smtClean="0"/>
              <a:t> </a:t>
            </a:r>
            <a:r>
              <a:rPr lang="en-US" sz="2400" dirty="0" err="1" smtClean="0"/>
              <a:t>degli</a:t>
            </a:r>
            <a:r>
              <a:rPr lang="en-US" sz="2400" dirty="0" smtClean="0"/>
              <a:t> </a:t>
            </a:r>
            <a:r>
              <a:rPr lang="en-US" sz="2400" dirty="0" err="1" smtClean="0"/>
              <a:t>iscritti</a:t>
            </a:r>
            <a:r>
              <a:rPr lang="en-US" sz="2400" dirty="0" smtClean="0"/>
              <a:t> al </a:t>
            </a:r>
            <a:r>
              <a:rPr lang="en-US" sz="2400" dirty="0" err="1" smtClean="0"/>
              <a:t>corso</a:t>
            </a:r>
            <a:r>
              <a:rPr lang="en-US" sz="2400" dirty="0" smtClean="0"/>
              <a:t> </a:t>
            </a:r>
            <a:r>
              <a:rPr lang="en-US" sz="2400" dirty="0" err="1" smtClean="0"/>
              <a:t>di</a:t>
            </a:r>
            <a:r>
              <a:rPr lang="en-US" sz="2400" dirty="0" smtClean="0"/>
              <a:t> </a:t>
            </a:r>
            <a:r>
              <a:rPr lang="en-US" sz="2400" dirty="0" err="1" smtClean="0"/>
              <a:t>matematica</a:t>
            </a:r>
            <a:r>
              <a:rPr lang="en-US" sz="2400" dirty="0" smtClean="0"/>
              <a:t> </a:t>
            </a:r>
            <a:r>
              <a:rPr lang="en-US" sz="2400" dirty="0" err="1" smtClean="0"/>
              <a:t>sono</a:t>
            </a:r>
            <a:r>
              <a:rPr lang="en-US" sz="2400" dirty="0" smtClean="0"/>
              <a:t> </a:t>
            </a:r>
            <a:r>
              <a:rPr lang="en-US" sz="2400" dirty="0" err="1" smtClean="0"/>
              <a:t>donne</a:t>
            </a:r>
            <a:r>
              <a:rPr lang="en-US" sz="2400" dirty="0" smtClean="0"/>
              <a:t>.  Se </a:t>
            </a:r>
            <a:r>
              <a:rPr lang="en-US" sz="2400" dirty="0" err="1" smtClean="0"/>
              <a:t>ci</a:t>
            </a:r>
            <a:r>
              <a:rPr lang="en-US" sz="2400" dirty="0" smtClean="0"/>
              <a:t> </a:t>
            </a:r>
            <a:r>
              <a:rPr lang="en-US" sz="2400" dirty="0" err="1" smtClean="0"/>
              <a:t>sono</a:t>
            </a:r>
            <a:r>
              <a:rPr lang="en-US" sz="2400" dirty="0" smtClean="0"/>
              <a:t> </a:t>
            </a:r>
            <a:r>
              <a:rPr lang="en-US" sz="2400" dirty="0">
                <a:solidFill>
                  <a:schemeClr val="accent2"/>
                </a:solidFill>
              </a:rPr>
              <a:t>6</a:t>
            </a:r>
            <a:r>
              <a:rPr lang="en-US" sz="2400" dirty="0" smtClean="0"/>
              <a:t> </a:t>
            </a:r>
            <a:r>
              <a:rPr lang="en-US" sz="2400" dirty="0" err="1" smtClean="0"/>
              <a:t>maschi</a:t>
            </a:r>
            <a:r>
              <a:rPr lang="en-US" sz="2400" dirty="0" smtClean="0"/>
              <a:t>, </a:t>
            </a:r>
            <a:r>
              <a:rPr lang="en-US" sz="2400" dirty="0" err="1" smtClean="0">
                <a:solidFill>
                  <a:schemeClr val="accent2"/>
                </a:solidFill>
              </a:rPr>
              <a:t>quanti</a:t>
            </a:r>
            <a:r>
              <a:rPr lang="en-US" sz="2400" dirty="0" smtClean="0">
                <a:solidFill>
                  <a:schemeClr val="accent2"/>
                </a:solidFill>
              </a:rPr>
              <a:t> </a:t>
            </a:r>
            <a:r>
              <a:rPr lang="en-US" sz="2400" dirty="0" err="1" smtClean="0"/>
              <a:t>sono</a:t>
            </a:r>
            <a:r>
              <a:rPr lang="en-US" sz="2400" dirty="0" smtClean="0"/>
              <a:t> </a:t>
            </a:r>
            <a:r>
              <a:rPr lang="en-US" sz="2400" dirty="0" err="1" smtClean="0"/>
              <a:t>gli</a:t>
            </a:r>
            <a:r>
              <a:rPr lang="en-US" sz="2400" dirty="0" smtClean="0"/>
              <a:t> </a:t>
            </a:r>
            <a:r>
              <a:rPr lang="en-US" sz="2400" dirty="0" err="1" smtClean="0"/>
              <a:t>iscritti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chemeClr val="accent2"/>
                </a:solidFill>
              </a:rPr>
              <a:t>in </a:t>
            </a:r>
            <a:r>
              <a:rPr lang="en-US" sz="2400" dirty="0" err="1" smtClean="0">
                <a:solidFill>
                  <a:schemeClr val="accent2"/>
                </a:solidFill>
              </a:rPr>
              <a:t>tutto</a:t>
            </a:r>
            <a:r>
              <a:rPr lang="en-US" sz="2400" dirty="0" smtClean="0"/>
              <a:t>?  </a:t>
            </a:r>
            <a:endParaRPr lang="en-US" sz="2400" dirty="0"/>
          </a:p>
        </p:txBody>
      </p:sp>
      <p:sp>
        <p:nvSpPr>
          <p:cNvPr id="9" name="Rectangle 8"/>
          <p:cNvSpPr/>
          <p:nvPr/>
        </p:nvSpPr>
        <p:spPr>
          <a:xfrm>
            <a:off x="1447800" y="3352800"/>
            <a:ext cx="6096000" cy="6858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Left Brace 9"/>
          <p:cNvSpPr/>
          <p:nvPr/>
        </p:nvSpPr>
        <p:spPr>
          <a:xfrm rot="5400000">
            <a:off x="4267200" y="-76200"/>
            <a:ext cx="457200" cy="6096000"/>
          </a:xfrm>
          <a:prstGeom prst="lef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3316357" y="2348948"/>
            <a:ext cx="2590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 err="1" smtClean="0"/>
              <a:t>Iscritti</a:t>
            </a:r>
            <a:r>
              <a:rPr lang="en-US" dirty="0" smtClean="0"/>
              <a:t> al </a:t>
            </a:r>
            <a:r>
              <a:rPr lang="en-US" dirty="0" err="1" smtClean="0"/>
              <a:t>corso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447800" y="3352800"/>
            <a:ext cx="1219200" cy="6858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667000" y="3352800"/>
            <a:ext cx="1219200" cy="68580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86200" y="3352800"/>
            <a:ext cx="1219200" cy="6858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105400" y="3352800"/>
            <a:ext cx="1219200" cy="6858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3886200" y="3352800"/>
            <a:ext cx="1219200" cy="68580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447800" y="3352800"/>
            <a:ext cx="1219200" cy="68580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5105400" y="3352800"/>
            <a:ext cx="1219200" cy="68580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7" name="Left Brace 16"/>
          <p:cNvSpPr/>
          <p:nvPr/>
        </p:nvSpPr>
        <p:spPr>
          <a:xfrm rot="16200000">
            <a:off x="3619500" y="1943100"/>
            <a:ext cx="533400" cy="4876800"/>
          </a:xfrm>
          <a:prstGeom prst="lef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3581400" y="4724400"/>
            <a:ext cx="160682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err="1" smtClean="0"/>
              <a:t>Femmine</a:t>
            </a:r>
            <a:endParaRPr lang="en-US" dirty="0"/>
          </a:p>
        </p:txBody>
      </p:sp>
      <p:sp>
        <p:nvSpPr>
          <p:cNvPr id="19" name="Left Brace 18"/>
          <p:cNvSpPr/>
          <p:nvPr/>
        </p:nvSpPr>
        <p:spPr>
          <a:xfrm rot="16200000">
            <a:off x="6743700" y="3771900"/>
            <a:ext cx="457200" cy="1143000"/>
          </a:xfrm>
          <a:prstGeom prst="lef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6705600" y="4724400"/>
            <a:ext cx="122582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err="1" smtClean="0"/>
              <a:t>Maschi</a:t>
            </a:r>
            <a:endParaRPr lang="en-US" dirty="0"/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1828800" y="3352800"/>
            <a:ext cx="457200" cy="584200"/>
          </a:xfrm>
          <a:prstGeom prst="rect">
            <a:avLst/>
          </a:prstGeom>
          <a:solidFill>
            <a:schemeClr val="accent2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dirty="0"/>
              <a:t>6</a:t>
            </a:r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3048000" y="3352800"/>
            <a:ext cx="410817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dirty="0"/>
              <a:t>6</a:t>
            </a:r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4267200" y="3352800"/>
            <a:ext cx="457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dirty="0"/>
              <a:t>6</a:t>
            </a:r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5565913" y="3359426"/>
            <a:ext cx="30148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dirty="0" smtClean="0"/>
              <a:t>6</a:t>
            </a:r>
            <a:endParaRPr lang="en-US" sz="3200" dirty="0"/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6705600" y="3378200"/>
            <a:ext cx="457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dirty="0"/>
              <a:t>6</a:t>
            </a:r>
          </a:p>
        </p:txBody>
      </p: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685800" y="4724400"/>
            <a:ext cx="22098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dirty="0" smtClean="0"/>
              <a:t>6 </a:t>
            </a:r>
            <a:r>
              <a:rPr lang="en-US" sz="3200" dirty="0"/>
              <a:t>x 5 = </a:t>
            </a:r>
            <a:r>
              <a:rPr lang="en-US" sz="3200" dirty="0" smtClean="0"/>
              <a:t>30 </a:t>
            </a:r>
            <a:endParaRPr lang="en-US" sz="3200" dirty="0"/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2057400" y="5638800"/>
            <a:ext cx="4724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i="1" dirty="0" err="1" smtClean="0"/>
              <a:t>Ci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sono</a:t>
            </a:r>
            <a:r>
              <a:rPr lang="en-US" sz="2400" i="1" dirty="0" smtClean="0"/>
              <a:t> 30 </a:t>
            </a:r>
            <a:r>
              <a:rPr lang="en-US" sz="2400" i="1" dirty="0" err="1" smtClean="0"/>
              <a:t>iscritti</a:t>
            </a:r>
            <a:r>
              <a:rPr lang="en-US" sz="2400" i="1" dirty="0" smtClean="0"/>
              <a:t> in </a:t>
            </a:r>
            <a:r>
              <a:rPr lang="en-US" sz="2400" i="1" dirty="0" err="1" smtClean="0"/>
              <a:t>tutto</a:t>
            </a:r>
            <a:endParaRPr lang="en-US" sz="2400" i="1" dirty="0"/>
          </a:p>
        </p:txBody>
      </p:sp>
      <p:grpSp>
        <p:nvGrpSpPr>
          <p:cNvPr id="28" name="Group 2"/>
          <p:cNvGrpSpPr>
            <a:grpSpLocks/>
          </p:cNvGrpSpPr>
          <p:nvPr/>
        </p:nvGrpSpPr>
        <p:grpSpPr bwMode="auto">
          <a:xfrm>
            <a:off x="134937" y="215705"/>
            <a:ext cx="9009063" cy="1052513"/>
            <a:chOff x="0" y="1536"/>
            <a:chExt cx="5675" cy="663"/>
          </a:xfrm>
        </p:grpSpPr>
        <p:grpSp>
          <p:nvGrpSpPr>
            <p:cNvPr id="29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36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37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30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34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35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31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2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3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  <p:sp>
        <p:nvSpPr>
          <p:cNvPr id="38" name="Rettangolo 37"/>
          <p:cNvSpPr/>
          <p:nvPr/>
        </p:nvSpPr>
        <p:spPr>
          <a:xfrm>
            <a:off x="1276601" y="342108"/>
            <a:ext cx="395138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err="1" smtClean="0">
                <a:solidFill>
                  <a:schemeClr val="tx2">
                    <a:lumMod val="75000"/>
                  </a:schemeClr>
                </a:solidFill>
              </a:rPr>
              <a:t>Problema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</a:rPr>
              <a:t> con </a:t>
            </a:r>
            <a:r>
              <a:rPr lang="en-US" sz="2800" dirty="0" err="1" smtClean="0">
                <a:solidFill>
                  <a:schemeClr val="tx2">
                    <a:lumMod val="75000"/>
                  </a:schemeClr>
                </a:solidFill>
              </a:rPr>
              <a:t>Frazioni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endParaRPr lang="en-US" sz="28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5" dur="8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6" dur="8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7" dur="8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/>
      <p:bldP spid="4" grpId="0" animBg="1"/>
      <p:bldP spid="5" grpId="0" animBg="1"/>
      <p:bldP spid="6" grpId="0" animBg="1"/>
      <p:bldP spid="7" grpId="0" animBg="1"/>
      <p:bldP spid="12" grpId="0" animBg="1"/>
      <p:bldP spid="13" grpId="0" animBg="1"/>
      <p:bldP spid="15" grpId="0" animBg="1"/>
      <p:bldP spid="17" grpId="0" animBg="1"/>
      <p:bldP spid="18" grpId="0"/>
      <p:bldP spid="19" grpId="0" animBg="1"/>
      <p:bldP spid="20" grpId="0"/>
      <p:bldP spid="21" grpId="0" animBg="1"/>
      <p:bldP spid="22" grpId="0"/>
      <p:bldP spid="23" grpId="0"/>
      <p:bldP spid="24" grpId="0"/>
      <p:bldP spid="25" grpId="0"/>
      <p:bldP spid="26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Left Brace 18"/>
          <p:cNvSpPr/>
          <p:nvPr/>
        </p:nvSpPr>
        <p:spPr>
          <a:xfrm rot="5400000">
            <a:off x="4343400" y="-990600"/>
            <a:ext cx="609600" cy="7315200"/>
          </a:xfrm>
          <a:prstGeom prst="lef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3962399" y="1981200"/>
            <a:ext cx="192156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2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00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</a:rPr>
              <a:t>macchinine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990600" y="3048000"/>
            <a:ext cx="7315200" cy="6858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2" name="Left Brace 21"/>
          <p:cNvSpPr/>
          <p:nvPr/>
        </p:nvSpPr>
        <p:spPr>
          <a:xfrm rot="16200000">
            <a:off x="3048000" y="1828800"/>
            <a:ext cx="457200" cy="4572000"/>
          </a:xfrm>
          <a:prstGeom prst="lef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3" name="Left Brace 22"/>
          <p:cNvSpPr/>
          <p:nvPr/>
        </p:nvSpPr>
        <p:spPr>
          <a:xfrm rot="16200000">
            <a:off x="6705600" y="2743200"/>
            <a:ext cx="457200" cy="2743200"/>
          </a:xfrm>
          <a:prstGeom prst="lef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90600" y="3048000"/>
            <a:ext cx="914400" cy="6858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905000" y="3048000"/>
            <a:ext cx="914400" cy="6858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2819400" y="3048000"/>
            <a:ext cx="914400" cy="6858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3733800" y="3048000"/>
            <a:ext cx="914400" cy="6858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4648200" y="3048000"/>
            <a:ext cx="914400" cy="6858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562600" y="3048000"/>
            <a:ext cx="914400" cy="6858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6477000" y="3048000"/>
            <a:ext cx="914400" cy="6858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7391400" y="3048000"/>
            <a:ext cx="914400" cy="6858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2209800" y="4495800"/>
            <a:ext cx="2209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Ferrari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6096000" y="4495800"/>
            <a:ext cx="1676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</a:rPr>
              <a:t>Altre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</a:rPr>
              <a:t>marche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1905000" y="3048000"/>
            <a:ext cx="914400" cy="6858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2819400" y="3048000"/>
            <a:ext cx="914400" cy="6858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3733800" y="3048000"/>
            <a:ext cx="914400" cy="6858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4648200" y="3048000"/>
            <a:ext cx="914400" cy="6858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990600" y="3048000"/>
            <a:ext cx="914400" cy="6858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990600" y="3048000"/>
            <a:ext cx="914400" cy="685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4" name="Left Brace 33"/>
          <p:cNvSpPr/>
          <p:nvPr/>
        </p:nvSpPr>
        <p:spPr>
          <a:xfrm rot="16200000">
            <a:off x="4800600" y="914400"/>
            <a:ext cx="609600" cy="6400800"/>
          </a:xfrm>
          <a:prstGeom prst="leftBrace">
            <a:avLst>
              <a:gd name="adj1" fmla="val 8333"/>
              <a:gd name="adj2" fmla="val 50000"/>
            </a:avLst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5" name="TextBox 34"/>
          <p:cNvSpPr txBox="1">
            <a:spLocks noChangeArrowheads="1"/>
          </p:cNvSpPr>
          <p:nvPr/>
        </p:nvSpPr>
        <p:spPr bwMode="auto">
          <a:xfrm>
            <a:off x="4876800" y="4495800"/>
            <a:ext cx="6096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/>
              <a:t>?</a:t>
            </a:r>
          </a:p>
        </p:txBody>
      </p:sp>
      <p:sp>
        <p:nvSpPr>
          <p:cNvPr id="36" name="TextBox 35"/>
          <p:cNvSpPr txBox="1">
            <a:spLocks noChangeArrowheads="1"/>
          </p:cNvSpPr>
          <p:nvPr/>
        </p:nvSpPr>
        <p:spPr bwMode="auto">
          <a:xfrm>
            <a:off x="2209800" y="5181600"/>
            <a:ext cx="5105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dirty="0"/>
              <a:t>7/8 x </a:t>
            </a:r>
            <a:r>
              <a:rPr lang="en-US" sz="2000" dirty="0" smtClean="0"/>
              <a:t>200 </a:t>
            </a:r>
            <a:r>
              <a:rPr lang="en-US" sz="2000" dirty="0"/>
              <a:t>= 7 x (1/8 x </a:t>
            </a:r>
            <a:r>
              <a:rPr lang="en-US" sz="2000" dirty="0" smtClean="0"/>
              <a:t>200</a:t>
            </a:r>
            <a:r>
              <a:rPr lang="en-US" sz="2000" dirty="0"/>
              <a:t>) = 7 x </a:t>
            </a:r>
            <a:r>
              <a:rPr lang="en-US" sz="2000" dirty="0" smtClean="0"/>
              <a:t>25 </a:t>
            </a:r>
            <a:r>
              <a:rPr lang="en-US" sz="2000" dirty="0"/>
              <a:t>= </a:t>
            </a:r>
            <a:r>
              <a:rPr lang="en-US" sz="2000" dirty="0" smtClean="0"/>
              <a:t>175</a:t>
            </a:r>
            <a:endParaRPr lang="en-US" sz="2000" dirty="0"/>
          </a:p>
        </p:txBody>
      </p:sp>
      <p:sp>
        <p:nvSpPr>
          <p:cNvPr id="37" name="TextBox 36"/>
          <p:cNvSpPr txBox="1">
            <a:spLocks noChangeArrowheads="1"/>
          </p:cNvSpPr>
          <p:nvPr/>
        </p:nvSpPr>
        <p:spPr bwMode="auto">
          <a:xfrm>
            <a:off x="3047999" y="5710239"/>
            <a:ext cx="514184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i="1" dirty="0" err="1" smtClean="0">
                <a:solidFill>
                  <a:schemeClr val="tx2">
                    <a:lumMod val="75000"/>
                  </a:schemeClr>
                </a:solidFill>
              </a:rPr>
              <a:t>Pierino</a:t>
            </a:r>
            <a:r>
              <a:rPr lang="en-US" sz="2000" i="1" dirty="0" smtClean="0">
                <a:solidFill>
                  <a:schemeClr val="tx2">
                    <a:lumMod val="75000"/>
                  </a:schemeClr>
                </a:solidFill>
              </a:rPr>
              <a:t> ha </a:t>
            </a:r>
            <a:r>
              <a:rPr lang="en-US" sz="2000" i="1" dirty="0" err="1" smtClean="0">
                <a:solidFill>
                  <a:schemeClr val="tx2">
                    <a:lumMod val="75000"/>
                  </a:schemeClr>
                </a:solidFill>
              </a:rPr>
              <a:t>ancora</a:t>
            </a:r>
            <a:r>
              <a:rPr lang="en-US" sz="2000" i="1" dirty="0" smtClean="0">
                <a:solidFill>
                  <a:schemeClr val="tx2">
                    <a:lumMod val="75000"/>
                  </a:schemeClr>
                </a:solidFill>
              </a:rPr>
              <a:t> 175 </a:t>
            </a:r>
            <a:r>
              <a:rPr lang="en-US" sz="2000" i="1" dirty="0" err="1" smtClean="0">
                <a:solidFill>
                  <a:schemeClr val="tx2">
                    <a:lumMod val="75000"/>
                  </a:schemeClr>
                </a:solidFill>
              </a:rPr>
              <a:t>macchinine</a:t>
            </a:r>
            <a:r>
              <a:rPr lang="en-US" sz="2400" dirty="0" smtClean="0"/>
              <a:t>.</a:t>
            </a:r>
            <a:endParaRPr lang="en-US" sz="2400" dirty="0"/>
          </a:p>
        </p:txBody>
      </p:sp>
      <p:grpSp>
        <p:nvGrpSpPr>
          <p:cNvPr id="31" name="Group 2"/>
          <p:cNvGrpSpPr>
            <a:grpSpLocks/>
          </p:cNvGrpSpPr>
          <p:nvPr/>
        </p:nvGrpSpPr>
        <p:grpSpPr bwMode="auto">
          <a:xfrm>
            <a:off x="134937" y="215705"/>
            <a:ext cx="8730767" cy="519791"/>
            <a:chOff x="0" y="1536"/>
            <a:chExt cx="5675" cy="663"/>
          </a:xfrm>
        </p:grpSpPr>
        <p:grpSp>
          <p:nvGrpSpPr>
            <p:cNvPr id="33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44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5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38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42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3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39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0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1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  <p:sp>
        <p:nvSpPr>
          <p:cNvPr id="46" name="TextBox 1"/>
          <p:cNvSpPr txBox="1">
            <a:spLocks noChangeArrowheads="1"/>
          </p:cNvSpPr>
          <p:nvPr/>
        </p:nvSpPr>
        <p:spPr bwMode="auto">
          <a:xfrm>
            <a:off x="877956" y="894522"/>
            <a:ext cx="76962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dirty="0" err="1" smtClean="0">
                <a:solidFill>
                  <a:schemeClr val="tx2">
                    <a:lumMod val="75000"/>
                  </a:schemeClr>
                </a:solidFill>
              </a:rPr>
              <a:t>Pierino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 ha </a:t>
            </a:r>
            <a:r>
              <a:rPr lang="en-US" sz="2000" dirty="0" smtClean="0">
                <a:solidFill>
                  <a:srgbClr val="FF0000"/>
                </a:solidFill>
              </a:rPr>
              <a:t>200 </a:t>
            </a:r>
            <a:r>
              <a:rPr lang="en-US" sz="2000" dirty="0" err="1" smtClean="0">
                <a:solidFill>
                  <a:schemeClr val="tx2">
                    <a:lumMod val="75000"/>
                  </a:schemeClr>
                </a:solidFill>
              </a:rPr>
              <a:t>macchinine</a:t>
            </a:r>
            <a:r>
              <a:rPr lang="en-US" sz="2000" dirty="0" smtClean="0"/>
              <a:t> .  </a:t>
            </a:r>
            <a:r>
              <a:rPr lang="en-US" sz="2000" dirty="0">
                <a:solidFill>
                  <a:srgbClr val="FF0000"/>
                </a:solidFill>
              </a:rPr>
              <a:t>5/8</a:t>
            </a:r>
            <a:r>
              <a:rPr lang="en-US" sz="2000" dirty="0"/>
              <a:t> </a:t>
            </a:r>
            <a:r>
              <a:rPr lang="en-US" sz="2000" dirty="0" err="1" smtClean="0">
                <a:solidFill>
                  <a:schemeClr val="tx2">
                    <a:lumMod val="75000"/>
                  </a:schemeClr>
                </a:solidFill>
              </a:rPr>
              <a:t>di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tx2">
                    <a:lumMod val="75000"/>
                  </a:schemeClr>
                </a:solidFill>
              </a:rPr>
              <a:t>esse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tx2">
                    <a:lumMod val="75000"/>
                  </a:schemeClr>
                </a:solidFill>
              </a:rPr>
              <a:t>sono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  Ferrari e </a:t>
            </a:r>
            <a:r>
              <a:rPr lang="en-US" sz="2000" dirty="0" err="1" smtClean="0">
                <a:solidFill>
                  <a:schemeClr val="tx2">
                    <a:lumMod val="75000"/>
                  </a:schemeClr>
                </a:solidFill>
              </a:rPr>
              <a:t>il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tx2">
                    <a:lumMod val="75000"/>
                  </a:schemeClr>
                </a:solidFill>
              </a:rPr>
              <a:t>restante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tx2">
                    <a:lumMod val="75000"/>
                  </a:schemeClr>
                </a:solidFill>
              </a:rPr>
              <a:t>di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tx2">
                    <a:lumMod val="75000"/>
                  </a:schemeClr>
                </a:solidFill>
              </a:rPr>
              <a:t>altre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 case </a:t>
            </a:r>
            <a:r>
              <a:rPr lang="en-US" sz="2000" dirty="0" err="1" smtClean="0">
                <a:solidFill>
                  <a:schemeClr val="tx2">
                    <a:lumMod val="75000"/>
                  </a:schemeClr>
                </a:solidFill>
              </a:rPr>
              <a:t>automobilistiche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.  Ha </a:t>
            </a:r>
            <a:r>
              <a:rPr lang="en-US" sz="2000" dirty="0" err="1" smtClean="0">
                <a:solidFill>
                  <a:schemeClr val="tx2">
                    <a:lumMod val="75000"/>
                  </a:schemeClr>
                </a:solidFill>
              </a:rPr>
              <a:t>dato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000" dirty="0">
                <a:solidFill>
                  <a:srgbClr val="FF0000"/>
                </a:solidFill>
              </a:rPr>
              <a:t>1/5</a:t>
            </a:r>
            <a:r>
              <a:rPr lang="en-US" sz="2000" dirty="0"/>
              <a:t> </a:t>
            </a:r>
            <a:r>
              <a:rPr lang="en-US" sz="2000" dirty="0" smtClean="0"/>
              <a:t> </a:t>
            </a:r>
            <a:r>
              <a:rPr lang="en-US" sz="2000" dirty="0" err="1" smtClean="0">
                <a:solidFill>
                  <a:schemeClr val="tx2">
                    <a:lumMod val="75000"/>
                  </a:schemeClr>
                </a:solidFill>
              </a:rPr>
              <a:t>delle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 Ferrari ad un </a:t>
            </a:r>
            <a:r>
              <a:rPr lang="en-US" sz="2000" dirty="0" err="1" smtClean="0">
                <a:solidFill>
                  <a:schemeClr val="tx2">
                    <a:lumMod val="75000"/>
                  </a:schemeClr>
                </a:solidFill>
              </a:rPr>
              <a:t>suo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tx2">
                    <a:lumMod val="75000"/>
                  </a:schemeClr>
                </a:solidFill>
              </a:rPr>
              <a:t>amico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.  </a:t>
            </a:r>
            <a:r>
              <a:rPr lang="en-US" sz="2000" dirty="0" err="1" smtClean="0">
                <a:solidFill>
                  <a:srgbClr val="FF0000"/>
                </a:solidFill>
              </a:rPr>
              <a:t>Quante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</a:rPr>
              <a:t>macchinine</a:t>
            </a:r>
            <a:r>
              <a:rPr lang="en-US" sz="2000" dirty="0" smtClean="0">
                <a:solidFill>
                  <a:srgbClr val="FF0000"/>
                </a:solidFill>
              </a:rPr>
              <a:t> ha in </a:t>
            </a:r>
            <a:r>
              <a:rPr lang="en-US" sz="2000" dirty="0" err="1" smtClean="0">
                <a:solidFill>
                  <a:srgbClr val="FF0000"/>
                </a:solidFill>
              </a:rPr>
              <a:t>tutto</a:t>
            </a:r>
            <a:r>
              <a:rPr lang="en-US" sz="2000" dirty="0" smtClean="0"/>
              <a:t>?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76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7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78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9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0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81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2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83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4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xit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8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 nodeType="clickPar">
                      <p:stCondLst>
                        <p:cond delay="indefinite"/>
                      </p:stCondLst>
                      <p:childTnLst>
                        <p:par>
                          <p:cTn id="1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2" dur="80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3" dur="80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4" dur="80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 nodeType="clickPar">
                      <p:stCondLst>
                        <p:cond delay="indefinite"/>
                      </p:stCondLst>
                      <p:childTnLst>
                        <p:par>
                          <p:cTn id="1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9" dur="80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0" dur="80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1" dur="80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/>
      <p:bldP spid="21" grpId="0" animBg="1"/>
      <p:bldP spid="22" grpId="0" animBg="1"/>
      <p:bldP spid="22" grpId="1" animBg="1"/>
      <p:bldP spid="23" grpId="0" animBg="1"/>
      <p:bldP spid="23" grpId="1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24" grpId="0"/>
      <p:bldP spid="24" grpId="1"/>
      <p:bldP spid="25" grpId="0"/>
      <p:bldP spid="25" grpId="1"/>
      <p:bldP spid="26" grpId="0" animBg="1"/>
      <p:bldP spid="26" grpId="1" animBg="1"/>
      <p:bldP spid="27" grpId="0" animBg="1"/>
      <p:bldP spid="27" grpId="1" animBg="1"/>
      <p:bldP spid="28" grpId="0" animBg="1"/>
      <p:bldP spid="28" grpId="1" animBg="1"/>
      <p:bldP spid="29" grpId="0" animBg="1"/>
      <p:bldP spid="29" grpId="1" animBg="1"/>
      <p:bldP spid="30" grpId="0" animBg="1"/>
      <p:bldP spid="30" grpId="1" animBg="1"/>
      <p:bldP spid="30" grpId="2" animBg="1"/>
      <p:bldP spid="32" grpId="0" animBg="1"/>
      <p:bldP spid="34" grpId="0" animBg="1"/>
      <p:bldP spid="35" grpId="0"/>
      <p:bldP spid="36" grpId="0"/>
      <p:bldP spid="37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1828800" y="3352800"/>
            <a:ext cx="5334000" cy="6096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4579" name="TextBox 1"/>
          <p:cNvSpPr txBox="1">
            <a:spLocks noChangeArrowheads="1"/>
          </p:cNvSpPr>
          <p:nvPr/>
        </p:nvSpPr>
        <p:spPr bwMode="auto">
          <a:xfrm>
            <a:off x="1113184" y="477076"/>
            <a:ext cx="8030816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Aldo ha  3/7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delle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caramelle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che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ha Teresa . Se Aldo 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da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</a:rPr>
              <a:t>1/6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delle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caramelle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a Teresa ,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quante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caramelle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 ha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rispetto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a Teresa .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Esprimere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il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risultato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come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una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frazione</a:t>
            </a:r>
            <a:endParaRPr lang="en-US" sz="24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828800" y="2438400"/>
            <a:ext cx="762000" cy="6096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1828800" y="3352800"/>
            <a:ext cx="762000" cy="6096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6400800" y="3352800"/>
            <a:ext cx="762000" cy="6096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590800" y="3352800"/>
            <a:ext cx="762000" cy="6096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352800" y="3352800"/>
            <a:ext cx="762000" cy="6096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4114800" y="3352800"/>
            <a:ext cx="762000" cy="6096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876800" y="3352800"/>
            <a:ext cx="762000" cy="6096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638800" y="3352800"/>
            <a:ext cx="762000" cy="6096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590800" y="2438400"/>
            <a:ext cx="762000" cy="6096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3352800" y="2438400"/>
            <a:ext cx="762000" cy="6096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775253" y="3379306"/>
            <a:ext cx="105354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/>
              <a:t>Teresa</a:t>
            </a:r>
            <a:endParaRPr lang="en-US" dirty="0"/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990600" y="2590800"/>
            <a:ext cx="762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 smtClean="0"/>
              <a:t>Aldo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3733800" y="2438400"/>
            <a:ext cx="381000" cy="609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3733800" y="2438400"/>
            <a:ext cx="381000" cy="6096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1828800" y="3352800"/>
            <a:ext cx="381000" cy="6096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1828800" y="2438400"/>
            <a:ext cx="381000" cy="6096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2209800" y="2438400"/>
            <a:ext cx="381000" cy="6096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2590800" y="2438400"/>
            <a:ext cx="381000" cy="6096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2971800" y="2438400"/>
            <a:ext cx="381000" cy="6096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2209800" y="3352800"/>
            <a:ext cx="381000" cy="6096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2590800" y="3352800"/>
            <a:ext cx="381000" cy="6096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2971800" y="3352800"/>
            <a:ext cx="381000" cy="6096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3352800" y="3352800"/>
            <a:ext cx="381000" cy="6096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3733800" y="3352800"/>
            <a:ext cx="381000" cy="6096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4114800" y="3352800"/>
            <a:ext cx="381000" cy="6096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4495800" y="3352800"/>
            <a:ext cx="381000" cy="6096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6781800" y="3352800"/>
            <a:ext cx="381000" cy="6096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6400800" y="3352800"/>
            <a:ext cx="381000" cy="6096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6019800" y="3352800"/>
            <a:ext cx="381000" cy="6096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5638800" y="3352800"/>
            <a:ext cx="381000" cy="6096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5257800" y="3352800"/>
            <a:ext cx="381000" cy="6096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4876800" y="3352800"/>
            <a:ext cx="381000" cy="6096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7" name="TextBox 36"/>
          <p:cNvSpPr txBox="1">
            <a:spLocks noChangeArrowheads="1"/>
          </p:cNvSpPr>
          <p:nvPr/>
        </p:nvSpPr>
        <p:spPr bwMode="auto">
          <a:xfrm>
            <a:off x="838200" y="5105400"/>
            <a:ext cx="7162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dirty="0" smtClean="0"/>
              <a:t> Il </a:t>
            </a:r>
            <a:r>
              <a:rPr lang="en-US" sz="2400" dirty="0" err="1" smtClean="0"/>
              <a:t>rapporto</a:t>
            </a:r>
            <a:r>
              <a:rPr lang="en-US" sz="2400" dirty="0" smtClean="0"/>
              <a:t> </a:t>
            </a:r>
            <a:r>
              <a:rPr lang="en-US" sz="2400" dirty="0" err="1" smtClean="0"/>
              <a:t>cercato</a:t>
            </a:r>
            <a:r>
              <a:rPr lang="en-US" sz="2400" dirty="0" smtClean="0"/>
              <a:t> è in termini </a:t>
            </a:r>
            <a:r>
              <a:rPr lang="en-US" sz="2400" dirty="0" err="1" smtClean="0"/>
              <a:t>di</a:t>
            </a:r>
            <a:r>
              <a:rPr lang="en-US" sz="2400" dirty="0" smtClean="0"/>
              <a:t> </a:t>
            </a:r>
            <a:r>
              <a:rPr lang="en-US" sz="2400" dirty="0" err="1" smtClean="0"/>
              <a:t>frazione</a:t>
            </a:r>
            <a:r>
              <a:rPr lang="en-US" sz="2400" dirty="0" smtClean="0"/>
              <a:t>   </a:t>
            </a:r>
            <a:r>
              <a:rPr lang="en-US" sz="2400" dirty="0"/>
              <a:t>5:15</a:t>
            </a:r>
          </a:p>
        </p:txBody>
      </p:sp>
      <p:sp>
        <p:nvSpPr>
          <p:cNvPr id="38" name="Rectangle 37"/>
          <p:cNvSpPr/>
          <p:nvPr/>
        </p:nvSpPr>
        <p:spPr>
          <a:xfrm>
            <a:off x="3733800" y="3352800"/>
            <a:ext cx="1905000" cy="6096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1828800" y="3352800"/>
            <a:ext cx="1905000" cy="6096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1828800" y="2438400"/>
            <a:ext cx="1905000" cy="6096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5638800" y="3352800"/>
            <a:ext cx="1905000" cy="6096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2" name="TextBox 41"/>
          <p:cNvSpPr txBox="1">
            <a:spLocks noChangeArrowheads="1"/>
          </p:cNvSpPr>
          <p:nvPr/>
        </p:nvSpPr>
        <p:spPr bwMode="auto">
          <a:xfrm>
            <a:off x="5526157" y="5824330"/>
            <a:ext cx="239864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err="1" smtClean="0"/>
              <a:t>oppure</a:t>
            </a:r>
            <a:r>
              <a:rPr lang="en-US" sz="2400" dirty="0" smtClean="0"/>
              <a:t>     1:3</a:t>
            </a:r>
            <a:endParaRPr lang="en-US" sz="2400" dirty="0"/>
          </a:p>
        </p:txBody>
      </p:sp>
      <p:grpSp>
        <p:nvGrpSpPr>
          <p:cNvPr id="43" name="Group 2"/>
          <p:cNvGrpSpPr>
            <a:grpSpLocks/>
          </p:cNvGrpSpPr>
          <p:nvPr/>
        </p:nvGrpSpPr>
        <p:grpSpPr bwMode="auto">
          <a:xfrm>
            <a:off x="134936" y="255462"/>
            <a:ext cx="8531985" cy="1712485"/>
            <a:chOff x="0" y="1536"/>
            <a:chExt cx="5675" cy="663"/>
          </a:xfrm>
        </p:grpSpPr>
        <p:grpSp>
          <p:nvGrpSpPr>
            <p:cNvPr id="44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51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52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45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49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50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46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7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8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17188 -0.00926 0.34375 -0.01829 0.40608 0.00393 C 0.4684 0.02615 0.42135 0.07963 0.37431 0.13333 " pathEditMode="relative" ptsTypes="aaA">
                                      <p:cBhvr>
                                        <p:cTn id="73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2" dur="80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3" dur="80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4" dur="80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 nodeType="clickPar">
                      <p:stCondLst>
                        <p:cond delay="indefinite"/>
                      </p:stCondLst>
                      <p:childTnLst>
                        <p:par>
                          <p:cTn id="1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 nodeType="clickPar">
                      <p:stCondLst>
                        <p:cond delay="indefinite"/>
                      </p:stCondLst>
                      <p:childTnLst>
                        <p:par>
                          <p:cTn id="1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 nodeType="clickPar">
                      <p:stCondLst>
                        <p:cond delay="indefinite"/>
                      </p:stCondLst>
                      <p:childTnLst>
                        <p:par>
                          <p:cTn id="1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 nodeType="clickPar">
                      <p:stCondLst>
                        <p:cond delay="indefinite"/>
                      </p:stCondLst>
                      <p:childTnLst>
                        <p:par>
                          <p:cTn id="1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 nodeType="clickPar">
                      <p:stCondLst>
                        <p:cond delay="indefinite"/>
                      </p:stCondLst>
                      <p:childTnLst>
                        <p:par>
                          <p:cTn id="1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9" dur="80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0" dur="80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1" dur="80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4" grpId="0"/>
      <p:bldP spid="15" grpId="0"/>
      <p:bldP spid="18" grpId="0" animBg="1"/>
      <p:bldP spid="17" grpId="0" animBg="1"/>
      <p:bldP spid="17" grpId="1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/>
      <p:bldP spid="38" grpId="0" animBg="1"/>
      <p:bldP spid="39" grpId="0" animBg="1"/>
      <p:bldP spid="40" grpId="0" animBg="1"/>
      <p:bldP spid="41" grpId="0" animBg="1"/>
      <p:bldP spid="42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134937" y="255463"/>
            <a:ext cx="7895880" cy="1036624"/>
            <a:chOff x="0" y="1536"/>
            <a:chExt cx="5675" cy="663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34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35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4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32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33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29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0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1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  <p:sp>
        <p:nvSpPr>
          <p:cNvPr id="36" name="TextBox 1"/>
          <p:cNvSpPr txBox="1"/>
          <p:nvPr/>
        </p:nvSpPr>
        <p:spPr>
          <a:xfrm>
            <a:off x="934278" y="0"/>
            <a:ext cx="5546036" cy="954107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txBody>
          <a:bodyPr wrap="square">
            <a:spAutoFit/>
          </a:bodyPr>
          <a:lstStyle/>
          <a:p>
            <a:pPr algn="ctr">
              <a:defRPr/>
            </a:pPr>
            <a:endParaRPr lang="en-US" sz="24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algn="ctr">
              <a:defRPr/>
            </a:pPr>
            <a:r>
              <a:rPr lang="en-US" sz="3200" b="1" dirty="0" err="1" smtClean="0">
                <a:solidFill>
                  <a:schemeClr val="tx2">
                    <a:lumMod val="75000"/>
                  </a:schemeClr>
                </a:solidFill>
              </a:rPr>
              <a:t>Pro</a:t>
            </a:r>
            <a:r>
              <a:rPr lang="en-US" sz="3200" b="1" dirty="0" err="1" smtClean="0">
                <a:solidFill>
                  <a:srgbClr val="FF0000"/>
                </a:solidFill>
              </a:rPr>
              <a:t>pos</a:t>
            </a:r>
            <a:r>
              <a:rPr lang="en-US" sz="3200" b="1" dirty="0" err="1" smtClean="0">
                <a:solidFill>
                  <a:srgbClr val="FFC000"/>
                </a:solidFill>
              </a:rPr>
              <a:t>t</a:t>
            </a:r>
            <a:r>
              <a:rPr lang="en-US" sz="3200" b="1" dirty="0" err="1" smtClean="0">
                <a:solidFill>
                  <a:schemeClr val="tx2">
                    <a:lumMod val="75000"/>
                  </a:schemeClr>
                </a:solidFill>
              </a:rPr>
              <a:t>a</a:t>
            </a:r>
            <a:r>
              <a:rPr lang="en-US" sz="32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3200" b="1" dirty="0" err="1" smtClean="0">
                <a:solidFill>
                  <a:schemeClr val="tx2">
                    <a:lumMod val="75000"/>
                  </a:schemeClr>
                </a:solidFill>
              </a:rPr>
              <a:t>di</a:t>
            </a:r>
            <a:r>
              <a:rPr lang="en-US" sz="32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</a:rPr>
              <a:t>lav</a:t>
            </a:r>
            <a:r>
              <a:rPr lang="en-US" sz="3200" b="1" dirty="0" err="1" smtClean="0">
                <a:solidFill>
                  <a:srgbClr val="FFC000"/>
                </a:solidFill>
              </a:rPr>
              <a:t>o</a:t>
            </a:r>
            <a:r>
              <a:rPr lang="en-US" sz="3200" b="1" dirty="0" err="1" smtClean="0">
                <a:solidFill>
                  <a:schemeClr val="tx2">
                    <a:lumMod val="75000"/>
                  </a:schemeClr>
                </a:solidFill>
              </a:rPr>
              <a:t>ro</a:t>
            </a:r>
            <a:r>
              <a:rPr lang="en-US" sz="3200" b="1" dirty="0" smtClean="0">
                <a:solidFill>
                  <a:srgbClr val="FFFF00"/>
                </a:solidFill>
              </a:rPr>
              <a:t> </a:t>
            </a:r>
            <a:endParaRPr lang="en-US" sz="3200" b="1" dirty="0">
              <a:solidFill>
                <a:srgbClr val="FFFF00"/>
              </a:solidFill>
            </a:endParaRPr>
          </a:p>
        </p:txBody>
      </p:sp>
      <p:sp>
        <p:nvSpPr>
          <p:cNvPr id="37" name="Rectangle 3"/>
          <p:cNvSpPr txBox="1">
            <a:spLocks noChangeArrowheads="1"/>
          </p:cNvSpPr>
          <p:nvPr/>
        </p:nvSpPr>
        <p:spPr>
          <a:xfrm>
            <a:off x="348453" y="1484752"/>
            <a:ext cx="8060051" cy="900639"/>
          </a:xfrm>
          <a:prstGeom prst="rect">
            <a:avLst/>
          </a:prstGeom>
        </p:spPr>
        <p:txBody>
          <a:bodyPr/>
          <a:lstStyle/>
          <a:p>
            <a:pPr marL="342900" marR="0" lvl="1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None/>
              <a:tabLst/>
              <a:defRPr/>
            </a:pPr>
            <a:r>
              <a:rPr lang="it-IT" sz="2800" b="1" kern="0" noProof="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</a:rPr>
              <a:t>Creiamo unità didattiche su argomenti della scuola media superiore utilizzando il metodo a barre (ecco alcune proposte)</a:t>
            </a: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uLnTx/>
              <a:uFillTx/>
              <a:latin typeface="Times New Roman" charset="0"/>
              <a:cs typeface="Times New Roman" charset="0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None/>
              <a:tabLst/>
              <a:defRPr/>
            </a:pPr>
            <a:endParaRPr kumimoji="0" lang="it-IT" sz="2000" b="1" i="0" u="none" strike="noStrike" kern="0" cap="none" spc="0" normalizeH="0" baseline="0" noProof="0" dirty="0" smtClean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uLnTx/>
              <a:uFillTx/>
              <a:latin typeface="+mn-lt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tabLst/>
              <a:defRPr/>
            </a:pPr>
            <a:r>
              <a:rPr lang="it-IT" sz="2000" b="1" kern="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</a:rPr>
              <a:t>Le percentuali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tabLst/>
              <a:defRPr/>
            </a:pPr>
            <a:r>
              <a:rPr lang="it-IT" sz="2000" b="1" kern="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</a:rPr>
              <a:t>Le proporzioni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tabLst/>
              <a:defRPr/>
            </a:pPr>
            <a:r>
              <a:rPr lang="it-IT" sz="2000" b="1" kern="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</a:rPr>
              <a:t>Le equazioni di primo </a:t>
            </a:r>
            <a:r>
              <a:rPr lang="it-IT" sz="2000" b="1" kern="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</a:rPr>
              <a:t>grado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tabLst/>
              <a:defRPr/>
            </a:pPr>
            <a:r>
              <a:rPr lang="it-IT" sz="2000" b="1" kern="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</a:rPr>
              <a:t>Problemi di primo grado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tabLst/>
              <a:defRPr/>
            </a:pPr>
            <a:r>
              <a:rPr lang="it-IT" sz="2000" b="1" kern="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</a:rPr>
              <a:t>Problemi di secondo grado</a:t>
            </a:r>
            <a:endParaRPr lang="it-IT" sz="2000" b="1" kern="0" dirty="0" smtClean="0">
              <a:solidFill>
                <a:schemeClr val="tx2">
                  <a:lumMod val="60000"/>
                  <a:lumOff val="40000"/>
                </a:schemeClr>
              </a:solidFill>
              <a:latin typeface="+mn-lt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tabLst/>
              <a:defRPr/>
            </a:pPr>
            <a:r>
              <a:rPr lang="it-IT" sz="2000" b="1" kern="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</a:rPr>
              <a:t>I sistemi di equazioni lineari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tabLst/>
              <a:defRPr/>
            </a:pPr>
            <a:r>
              <a:rPr lang="it-IT" sz="2000" b="1" kern="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</a:rPr>
              <a:t>Le disequazioni di primo grado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tabLst/>
              <a:defRPr/>
            </a:pPr>
            <a:r>
              <a:rPr lang="it-IT" sz="2000" b="1" kern="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</a:rPr>
              <a:t>Operazioni con</a:t>
            </a:r>
            <a:r>
              <a:rPr lang="it-IT" sz="2000" b="1" kern="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</a:rPr>
              <a:t> frazioni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tabLst/>
              <a:defRPr/>
            </a:pPr>
            <a:r>
              <a:rPr lang="it-IT" sz="2000" b="1" kern="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</a:rPr>
              <a:t>Problemi con frazioni</a:t>
            </a:r>
            <a:endParaRPr lang="it-IT" sz="2000" b="1" kern="0" dirty="0" smtClean="0">
              <a:solidFill>
                <a:schemeClr val="tx2">
                  <a:lumMod val="60000"/>
                  <a:lumOff val="40000"/>
                </a:schemeClr>
              </a:solidFill>
              <a:latin typeface="+mn-lt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tabLst/>
              <a:defRPr/>
            </a:pPr>
            <a:endParaRPr lang="it-IT" sz="2000" b="1" kern="0" dirty="0" smtClean="0">
              <a:solidFill>
                <a:schemeClr val="tx2">
                  <a:lumMod val="60000"/>
                  <a:lumOff val="40000"/>
                </a:schemeClr>
              </a:solidFill>
              <a:latin typeface="+mn-lt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tabLst/>
              <a:defRPr/>
            </a:pPr>
            <a:endParaRPr lang="it-IT" sz="2000" b="1" kern="0" dirty="0" smtClean="0">
              <a:solidFill>
                <a:srgbClr val="C00000"/>
              </a:solidFill>
              <a:latin typeface="+mn-lt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tabLst/>
              <a:defRPr/>
            </a:pPr>
            <a:endParaRPr lang="it-IT" sz="2000" b="1" kern="0" dirty="0" smtClean="0">
              <a:solidFill>
                <a:srgbClr val="C00000"/>
              </a:solidFill>
              <a:latin typeface="+mn-lt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tabLst/>
              <a:defRPr/>
            </a:pPr>
            <a:endParaRPr kumimoji="0" lang="it-IT" sz="2000" b="1" i="0" u="none" strike="noStrike" kern="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None/>
              <a:tabLst/>
              <a:defRPr/>
            </a:pPr>
            <a:endParaRPr kumimoji="0" lang="it-IT" sz="2000" b="1" i="0" u="none" strike="noStrike" kern="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None/>
              <a:tabLst/>
              <a:defRPr/>
            </a:pPr>
            <a:endParaRPr kumimoji="0" lang="it-IT" sz="2800" b="0" i="1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tabLst/>
              <a:defRPr/>
            </a:pP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charset="0"/>
              <a:cs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build="p" bldLvl="3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4" name="TextBox 11"/>
          <p:cNvSpPr txBox="1">
            <a:spLocks noChangeArrowheads="1"/>
          </p:cNvSpPr>
          <p:nvPr/>
        </p:nvSpPr>
        <p:spPr bwMode="auto">
          <a:xfrm>
            <a:off x="1143000" y="381000"/>
            <a:ext cx="779199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6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36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3600" dirty="0" err="1" smtClean="0">
                <a:solidFill>
                  <a:schemeClr val="tx2">
                    <a:lumMod val="75000"/>
                  </a:schemeClr>
                </a:solidFill>
              </a:rPr>
              <a:t>Apprendimento</a:t>
            </a:r>
            <a:r>
              <a:rPr lang="en-US" sz="3600" dirty="0" smtClean="0">
                <a:solidFill>
                  <a:schemeClr val="tx2">
                    <a:lumMod val="75000"/>
                  </a:schemeClr>
                </a:solidFill>
              </a:rPr>
              <a:t> e </a:t>
            </a:r>
            <a:r>
              <a:rPr lang="en-US" sz="3600" dirty="0" err="1" smtClean="0">
                <a:solidFill>
                  <a:schemeClr val="tx2">
                    <a:lumMod val="75000"/>
                  </a:schemeClr>
                </a:solidFill>
              </a:rPr>
              <a:t>insegnamento</a:t>
            </a:r>
            <a:endParaRPr lang="en-US" sz="3600" dirty="0">
              <a:solidFill>
                <a:schemeClr val="tx2">
                  <a:lumMod val="75000"/>
                </a:schemeClr>
              </a:solidFill>
            </a:endParaRPr>
          </a:p>
        </p:txBody>
      </p:sp>
      <p:grpSp>
        <p:nvGrpSpPr>
          <p:cNvPr id="22" name="Group 2"/>
          <p:cNvGrpSpPr>
            <a:grpSpLocks/>
          </p:cNvGrpSpPr>
          <p:nvPr/>
        </p:nvGrpSpPr>
        <p:grpSpPr bwMode="auto">
          <a:xfrm>
            <a:off x="134937" y="215705"/>
            <a:ext cx="9009063" cy="1052513"/>
            <a:chOff x="0" y="1536"/>
            <a:chExt cx="5675" cy="663"/>
          </a:xfrm>
        </p:grpSpPr>
        <p:grpSp>
          <p:nvGrpSpPr>
            <p:cNvPr id="23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30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31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24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28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29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25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26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27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  <p:sp>
        <p:nvSpPr>
          <p:cNvPr id="2" name="Rettangolo 1"/>
          <p:cNvSpPr/>
          <p:nvPr/>
        </p:nvSpPr>
        <p:spPr>
          <a:xfrm>
            <a:off x="1287464" y="1333305"/>
            <a:ext cx="737321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dirty="0">
                <a:solidFill>
                  <a:schemeClr val="tx2">
                    <a:lumMod val="60000"/>
                    <a:lumOff val="40000"/>
                  </a:schemeClr>
                </a:solidFill>
                <a:latin typeface="Helvetica Neue"/>
              </a:rPr>
              <a:t>Le persone </a:t>
            </a:r>
            <a:r>
              <a:rPr lang="it-IT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Helvetica Neue"/>
              </a:rPr>
              <a:t>apprendono in modo diverso</a:t>
            </a:r>
            <a:r>
              <a:rPr lang="it-IT" sz="2400" dirty="0">
                <a:solidFill>
                  <a:schemeClr val="tx2">
                    <a:lumMod val="60000"/>
                    <a:lumOff val="40000"/>
                  </a:schemeClr>
                </a:solidFill>
                <a:latin typeface="Helvetica Neue"/>
              </a:rPr>
              <a:t> uno dall'altro, in base al loro "</a:t>
            </a:r>
            <a:r>
              <a:rPr lang="it-IT" sz="2400" i="1" dirty="0">
                <a:solidFill>
                  <a:schemeClr val="tx2">
                    <a:lumMod val="60000"/>
                    <a:lumOff val="40000"/>
                  </a:schemeClr>
                </a:solidFill>
                <a:latin typeface="Helvetica Neue"/>
              </a:rPr>
              <a:t>modo tipico e stabile di percepire, elaborare, </a:t>
            </a:r>
            <a:r>
              <a:rPr lang="it-IT" sz="2400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Helvetica Neue"/>
              </a:rPr>
              <a:t>immagazzinare </a:t>
            </a:r>
            <a:r>
              <a:rPr lang="it-IT" sz="2400" i="1" dirty="0">
                <a:solidFill>
                  <a:schemeClr val="tx2">
                    <a:lumMod val="60000"/>
                    <a:lumOff val="40000"/>
                  </a:schemeClr>
                </a:solidFill>
                <a:latin typeface="Helvetica Neue"/>
              </a:rPr>
              <a:t>e recuperare le informazioni"</a:t>
            </a:r>
            <a:r>
              <a:rPr lang="it-IT" sz="2400" dirty="0">
                <a:solidFill>
                  <a:schemeClr val="tx2">
                    <a:lumMod val="60000"/>
                    <a:lumOff val="40000"/>
                  </a:schemeClr>
                </a:solidFill>
                <a:latin typeface="Helvetica Neue"/>
              </a:rPr>
              <a:t> (Mariani, 2000), </a:t>
            </a:r>
          </a:p>
          <a:p>
            <a:r>
              <a:rPr lang="it-IT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Helvetica Neue"/>
              </a:rPr>
              <a:t>(</a:t>
            </a:r>
            <a:r>
              <a:rPr lang="it-IT" sz="2400" dirty="0">
                <a:solidFill>
                  <a:schemeClr val="tx2">
                    <a:lumMod val="60000"/>
                    <a:lumOff val="40000"/>
                  </a:schemeClr>
                </a:solidFill>
                <a:latin typeface="Helvetica Neue"/>
              </a:rPr>
              <a:t> </a:t>
            </a:r>
            <a:r>
              <a:rPr lang="it-IT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Helvetica Neue"/>
              </a:rPr>
              <a:t>STILE DI </a:t>
            </a:r>
            <a:r>
              <a:rPr lang="it-IT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Helvetica Neue"/>
              </a:rPr>
              <a:t>APPRENDIMENTO </a:t>
            </a:r>
            <a:r>
              <a:rPr lang="it-IT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Helvetica Neue"/>
              </a:rPr>
              <a:t>preferenziale</a:t>
            </a:r>
            <a:r>
              <a:rPr lang="it-IT" sz="2400" dirty="0" smtClean="0">
                <a:solidFill>
                  <a:srgbClr val="373737"/>
                </a:solidFill>
                <a:latin typeface="Helvetica Neue"/>
              </a:rPr>
              <a:t>).</a:t>
            </a:r>
            <a:endParaRPr lang="it-IT" sz="2400" dirty="0"/>
          </a:p>
        </p:txBody>
      </p:sp>
      <p:sp>
        <p:nvSpPr>
          <p:cNvPr id="15" name="Rettangolo 14"/>
          <p:cNvSpPr/>
          <p:nvPr/>
        </p:nvSpPr>
        <p:spPr>
          <a:xfrm>
            <a:off x="1287463" y="4127864"/>
            <a:ext cx="6638109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dirty="0">
                <a:solidFill>
                  <a:schemeClr val="tx2">
                    <a:lumMod val="60000"/>
                    <a:lumOff val="40000"/>
                  </a:schemeClr>
                </a:solidFill>
                <a:latin typeface="Helvetica Neue"/>
              </a:rPr>
              <a:t>U</a:t>
            </a:r>
            <a:r>
              <a:rPr lang="it-IT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Helvetica Neue"/>
              </a:rPr>
              <a:t>n </a:t>
            </a:r>
            <a:r>
              <a:rPr lang="it-IT" sz="2400" dirty="0">
                <a:solidFill>
                  <a:schemeClr val="tx2">
                    <a:lumMod val="60000"/>
                    <a:lumOff val="40000"/>
                  </a:schemeClr>
                </a:solidFill>
                <a:latin typeface="Helvetica Neue"/>
              </a:rPr>
              <a:t>insegnamento che tenga conto dello stile di apprendimento dello studente</a:t>
            </a:r>
            <a:r>
              <a:rPr lang="it-IT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Helvetica Neue"/>
              </a:rPr>
              <a:t> facilita il raggiungimento degli obiettivi</a:t>
            </a:r>
            <a:r>
              <a:rPr lang="it-IT" sz="2400" dirty="0">
                <a:solidFill>
                  <a:schemeClr val="tx2">
                    <a:lumMod val="60000"/>
                    <a:lumOff val="40000"/>
                  </a:schemeClr>
                </a:solidFill>
                <a:latin typeface="Helvetica Neue"/>
              </a:rPr>
              <a:t> educativi e didattici.</a:t>
            </a:r>
            <a:endParaRPr lang="it-IT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462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4" name="TextBox 11"/>
          <p:cNvSpPr txBox="1">
            <a:spLocks noChangeArrowheads="1"/>
          </p:cNvSpPr>
          <p:nvPr/>
        </p:nvSpPr>
        <p:spPr bwMode="auto">
          <a:xfrm>
            <a:off x="1143000" y="381000"/>
            <a:ext cx="779199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6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36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3600" dirty="0" err="1" smtClean="0">
                <a:solidFill>
                  <a:schemeClr val="tx2">
                    <a:lumMod val="50000"/>
                  </a:schemeClr>
                </a:solidFill>
              </a:rPr>
              <a:t>Apprendimento</a:t>
            </a:r>
            <a:r>
              <a:rPr lang="en-US" sz="3600" dirty="0" smtClean="0">
                <a:solidFill>
                  <a:schemeClr val="tx2">
                    <a:lumMod val="50000"/>
                  </a:schemeClr>
                </a:solidFill>
              </a:rPr>
              <a:t> e </a:t>
            </a:r>
            <a:r>
              <a:rPr lang="en-US" sz="3600" dirty="0" err="1" smtClean="0">
                <a:solidFill>
                  <a:schemeClr val="tx2">
                    <a:lumMod val="50000"/>
                  </a:schemeClr>
                </a:solidFill>
              </a:rPr>
              <a:t>insegnamento</a:t>
            </a:r>
            <a:endParaRPr lang="en-US" sz="3600" dirty="0">
              <a:solidFill>
                <a:schemeClr val="tx2">
                  <a:lumMod val="50000"/>
                </a:schemeClr>
              </a:solidFill>
            </a:endParaRPr>
          </a:p>
        </p:txBody>
      </p:sp>
      <p:grpSp>
        <p:nvGrpSpPr>
          <p:cNvPr id="22" name="Group 2"/>
          <p:cNvGrpSpPr>
            <a:grpSpLocks/>
          </p:cNvGrpSpPr>
          <p:nvPr/>
        </p:nvGrpSpPr>
        <p:grpSpPr bwMode="auto">
          <a:xfrm>
            <a:off x="134937" y="215705"/>
            <a:ext cx="9009063" cy="1052513"/>
            <a:chOff x="0" y="1536"/>
            <a:chExt cx="5675" cy="663"/>
          </a:xfrm>
        </p:grpSpPr>
        <p:grpSp>
          <p:nvGrpSpPr>
            <p:cNvPr id="23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30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31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24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28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29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25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26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27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  <p:pic>
        <p:nvPicPr>
          <p:cNvPr id="196610" name="Picture 2" descr="http://www.francescacavaiani.it/wp-content/uploads/2014/08/CANALI-SENSORIALI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0502" y="2441252"/>
            <a:ext cx="6599033" cy="4011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ttangolo 1"/>
          <p:cNvSpPr/>
          <p:nvPr/>
        </p:nvSpPr>
        <p:spPr>
          <a:xfrm>
            <a:off x="971097" y="1449606"/>
            <a:ext cx="663148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>
                <a:solidFill>
                  <a:schemeClr val="tx2">
                    <a:lumMod val="60000"/>
                    <a:lumOff val="40000"/>
                  </a:schemeClr>
                </a:solidFill>
                <a:latin typeface="Helvetica Neue"/>
              </a:rPr>
              <a:t>Vari </a:t>
            </a:r>
            <a:r>
              <a:rPr lang="it-IT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Helvetica Neue"/>
              </a:rPr>
              <a:t>studi evidenziano </a:t>
            </a:r>
            <a:r>
              <a:rPr lang="it-IT" dirty="0">
                <a:solidFill>
                  <a:schemeClr val="tx2">
                    <a:lumMod val="60000"/>
                    <a:lumOff val="40000"/>
                  </a:schemeClr>
                </a:solidFill>
                <a:latin typeface="Helvetica Neue"/>
              </a:rPr>
              <a:t>la presenza di </a:t>
            </a:r>
            <a:r>
              <a:rPr lang="it-IT" b="1" dirty="0">
                <a:solidFill>
                  <a:schemeClr val="tx2">
                    <a:lumMod val="60000"/>
                    <a:lumOff val="40000"/>
                  </a:schemeClr>
                </a:solidFill>
                <a:latin typeface="Helvetica Neue"/>
              </a:rPr>
              <a:t>quattro canali sensoriali</a:t>
            </a:r>
            <a:r>
              <a:rPr lang="it-IT" dirty="0">
                <a:solidFill>
                  <a:schemeClr val="tx2">
                    <a:lumMod val="60000"/>
                    <a:lumOff val="40000"/>
                  </a:schemeClr>
                </a:solidFill>
                <a:latin typeface="Helvetica Neue"/>
              </a:rPr>
              <a:t> mediante i quali l'informazione viene percepita, che portano ad un modo diverso di accedere alle informazioni e quindi a </a:t>
            </a:r>
            <a:r>
              <a:rPr lang="it-IT" b="1" dirty="0">
                <a:solidFill>
                  <a:schemeClr val="tx2">
                    <a:lumMod val="60000"/>
                    <a:lumOff val="40000"/>
                  </a:schemeClr>
                </a:solidFill>
                <a:latin typeface="Helvetica Neue"/>
              </a:rPr>
              <a:t>stili di apprendimento diversi</a:t>
            </a:r>
            <a:r>
              <a:rPr lang="it-IT" dirty="0">
                <a:solidFill>
                  <a:schemeClr val="tx2">
                    <a:lumMod val="60000"/>
                    <a:lumOff val="40000"/>
                  </a:schemeClr>
                </a:solidFill>
                <a:latin typeface="Helvetica Neue"/>
              </a:rPr>
              <a:t>.</a:t>
            </a:r>
            <a:r>
              <a:rPr lang="it-IT" dirty="0">
                <a:solidFill>
                  <a:schemeClr val="tx2">
                    <a:lumMod val="60000"/>
                    <a:lumOff val="40000"/>
                  </a:schemeClr>
                </a:solidFill>
              </a:rPr>
              <a:t/>
            </a:r>
            <a:br>
              <a:rPr lang="it-IT" dirty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endParaRPr lang="it-IT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85506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96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4" name="TextBox 11"/>
          <p:cNvSpPr txBox="1">
            <a:spLocks noChangeArrowheads="1"/>
          </p:cNvSpPr>
          <p:nvPr/>
        </p:nvSpPr>
        <p:spPr bwMode="auto">
          <a:xfrm>
            <a:off x="1143000" y="381000"/>
            <a:ext cx="779199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6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36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3600" dirty="0" err="1" smtClean="0">
                <a:solidFill>
                  <a:schemeClr val="tx2">
                    <a:lumMod val="50000"/>
                  </a:schemeClr>
                </a:solidFill>
              </a:rPr>
              <a:t>Apprendimento</a:t>
            </a:r>
            <a:r>
              <a:rPr lang="en-US" sz="3600" dirty="0" smtClean="0">
                <a:solidFill>
                  <a:schemeClr val="tx2">
                    <a:lumMod val="50000"/>
                  </a:schemeClr>
                </a:solidFill>
              </a:rPr>
              <a:t> e </a:t>
            </a:r>
            <a:r>
              <a:rPr lang="en-US" sz="3600" dirty="0" err="1" smtClean="0">
                <a:solidFill>
                  <a:schemeClr val="tx2">
                    <a:lumMod val="50000"/>
                  </a:schemeClr>
                </a:solidFill>
              </a:rPr>
              <a:t>insegnamento</a:t>
            </a:r>
            <a:endParaRPr lang="en-US" sz="3600" dirty="0">
              <a:solidFill>
                <a:schemeClr val="tx2">
                  <a:lumMod val="50000"/>
                </a:schemeClr>
              </a:solidFill>
            </a:endParaRPr>
          </a:p>
        </p:txBody>
      </p:sp>
      <p:grpSp>
        <p:nvGrpSpPr>
          <p:cNvPr id="22" name="Group 2"/>
          <p:cNvGrpSpPr>
            <a:grpSpLocks/>
          </p:cNvGrpSpPr>
          <p:nvPr/>
        </p:nvGrpSpPr>
        <p:grpSpPr bwMode="auto">
          <a:xfrm>
            <a:off x="134937" y="215705"/>
            <a:ext cx="9009063" cy="1052513"/>
            <a:chOff x="0" y="1536"/>
            <a:chExt cx="5675" cy="663"/>
          </a:xfrm>
        </p:grpSpPr>
        <p:grpSp>
          <p:nvGrpSpPr>
            <p:cNvPr id="23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30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31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24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28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29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25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26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27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  <p:pic>
        <p:nvPicPr>
          <p:cNvPr id="197634" name="Picture 2" descr="http://www.francescacavaiani.it/wp-content/uploads/2014/08/CANALI-SENSORIALI-E-PREFERENZE-DEI-DSA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325" y="2608694"/>
            <a:ext cx="7977983" cy="4080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Rettangolo 15"/>
          <p:cNvSpPr/>
          <p:nvPr/>
        </p:nvSpPr>
        <p:spPr>
          <a:xfrm>
            <a:off x="971097" y="1449606"/>
            <a:ext cx="663148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Helvetica Neue"/>
              </a:rPr>
              <a:t>Non è difficile immaginare che questo schema che illustra le </a:t>
            </a:r>
            <a:r>
              <a:rPr lang="it-IT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Helvetica Neue"/>
              </a:rPr>
              <a:t>preferenze degli studenti con DSA </a:t>
            </a:r>
            <a:r>
              <a:rPr lang="it-IT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Helvetica Neue"/>
              </a:rPr>
              <a:t>sia analogo anche per </a:t>
            </a:r>
            <a:r>
              <a:rPr lang="it-IT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Helvetica Neue"/>
              </a:rPr>
              <a:t>studenti con Disturbi più importanti </a:t>
            </a:r>
            <a:r>
              <a:rPr lang="it-IT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Helvetica Neue"/>
              </a:rPr>
              <a:t>o per </a:t>
            </a:r>
            <a:r>
              <a:rPr lang="it-IT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Helvetica Neue"/>
              </a:rPr>
              <a:t>studenti stranieri</a:t>
            </a:r>
            <a:r>
              <a:rPr lang="it-IT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Helvetica Neue"/>
              </a:rPr>
              <a:t>.</a:t>
            </a:r>
            <a:r>
              <a:rPr lang="it-IT" dirty="0">
                <a:solidFill>
                  <a:schemeClr val="tx2">
                    <a:lumMod val="60000"/>
                    <a:lumOff val="40000"/>
                  </a:schemeClr>
                </a:solidFill>
              </a:rPr>
              <a:t/>
            </a:r>
            <a:br>
              <a:rPr lang="it-IT" dirty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endParaRPr lang="it-IT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1234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76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extBox 1"/>
          <p:cNvSpPr txBox="1">
            <a:spLocks noChangeArrowheads="1"/>
          </p:cNvSpPr>
          <p:nvPr/>
        </p:nvSpPr>
        <p:spPr bwMode="auto">
          <a:xfrm>
            <a:off x="483325" y="1998618"/>
            <a:ext cx="8425543" cy="341632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Andrea,Beatrice,Chiara,Davide,Enea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e Federico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sono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molto amici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.</a:t>
            </a:r>
          </a:p>
          <a:p>
            <a:endParaRPr lang="en-US" sz="2400" dirty="0" smtClean="0">
              <a:solidFill>
                <a:schemeClr val="tx2"/>
              </a:solidFill>
              <a:latin typeface="Andy" pitchFamily="66" charset="0"/>
            </a:endParaRPr>
          </a:p>
          <a:p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La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loro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età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media è 14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anni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.</a:t>
            </a:r>
          </a:p>
          <a:p>
            <a:endParaRPr lang="en-US" sz="2400" dirty="0" smtClean="0">
              <a:solidFill>
                <a:schemeClr val="tx2"/>
              </a:solidFill>
              <a:latin typeface="Andy" pitchFamily="66" charset="0"/>
            </a:endParaRPr>
          </a:p>
          <a:p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Se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si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uniscono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3 amici di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Enea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,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l’età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media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dell’intero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gruppo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diventa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di 16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anni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.</a:t>
            </a:r>
          </a:p>
          <a:p>
            <a:endParaRPr lang="en-US" sz="2400" dirty="0" smtClean="0">
              <a:solidFill>
                <a:schemeClr val="tx2"/>
              </a:solidFill>
              <a:latin typeface="Andy" pitchFamily="66" charset="0"/>
            </a:endParaRPr>
          </a:p>
          <a:p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Qual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è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l’età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media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degli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amici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di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Enea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?</a:t>
            </a:r>
            <a:endParaRPr lang="en-US" sz="2400" dirty="0">
              <a:solidFill>
                <a:schemeClr val="tx2"/>
              </a:solidFill>
              <a:latin typeface="Andy" pitchFamily="66" charset="0"/>
            </a:endParaRPr>
          </a:p>
        </p:txBody>
      </p:sp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34937" y="215705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  <p:sp>
        <p:nvSpPr>
          <p:cNvPr id="14" name="TextBox 11"/>
          <p:cNvSpPr txBox="1">
            <a:spLocks noChangeArrowheads="1"/>
          </p:cNvSpPr>
          <p:nvPr/>
        </p:nvSpPr>
        <p:spPr bwMode="auto">
          <a:xfrm>
            <a:off x="876299" y="260006"/>
            <a:ext cx="9103723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6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36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3600" dirty="0" err="1" smtClean="0">
                <a:solidFill>
                  <a:schemeClr val="tx2">
                    <a:lumMod val="50000"/>
                  </a:schemeClr>
                </a:solidFill>
              </a:rPr>
              <a:t>Risoluzione</a:t>
            </a:r>
            <a:r>
              <a:rPr lang="en-US" sz="36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3600" dirty="0" err="1" smtClean="0">
                <a:solidFill>
                  <a:schemeClr val="tx2">
                    <a:lumMod val="50000"/>
                  </a:schemeClr>
                </a:solidFill>
              </a:rPr>
              <a:t>problemi</a:t>
            </a:r>
            <a:r>
              <a:rPr lang="en-US" sz="3600" dirty="0" smtClean="0">
                <a:solidFill>
                  <a:schemeClr val="tx2">
                    <a:lumMod val="50000"/>
                  </a:schemeClr>
                </a:solidFill>
              </a:rPr>
              <a:t> e </a:t>
            </a:r>
            <a:r>
              <a:rPr lang="en-US" sz="3600" dirty="0" err="1" smtClean="0">
                <a:solidFill>
                  <a:schemeClr val="tx2">
                    <a:lumMod val="50000"/>
                  </a:schemeClr>
                </a:solidFill>
              </a:rPr>
              <a:t>apprendimento</a:t>
            </a:r>
            <a:endParaRPr lang="en-US" sz="3600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egnaposto contenuto 2"/>
          <p:cNvSpPr txBox="1">
            <a:spLocks/>
          </p:cNvSpPr>
          <p:nvPr/>
        </p:nvSpPr>
        <p:spPr>
          <a:xfrm rot="10800000" flipV="1">
            <a:off x="287383" y="1617468"/>
            <a:ext cx="8200634" cy="4823089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/>
              <a:buChar char="Ø"/>
              <a:tabLst/>
              <a:defRPr/>
            </a:pPr>
            <a:r>
              <a:rPr lang="it-IT" sz="2400" kern="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</a:rPr>
              <a:t>Questa domanda è stata posta ai Giochi di Archimede del </a:t>
            </a:r>
            <a:r>
              <a:rPr lang="it-IT" sz="2400" kern="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</a:rPr>
              <a:t>2015/2016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/>
              <a:buChar char="Ø"/>
              <a:tabLst/>
              <a:defRPr/>
            </a:pPr>
            <a:endParaRPr kumimoji="0" lang="it-IT" sz="2400" b="0" i="0" u="none" strike="noStrike" kern="0" cap="none" spc="0" normalizeH="0" baseline="0" noProof="0" dirty="0" smtClean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uLnTx/>
              <a:uFillTx/>
              <a:latin typeface="+mn-lt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/>
              <a:buChar char="Ø"/>
              <a:tabLst/>
              <a:defRPr/>
            </a:pPr>
            <a:r>
              <a:rPr lang="it-IT" sz="2400" kern="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</a:rPr>
              <a:t>I Giochi di Archimede si svolgono a fine novembre in tutte le scuole superiori d’Italia ed, in genere, partecipano circa 300.000 </a:t>
            </a:r>
            <a:r>
              <a:rPr lang="it-IT" sz="2400" kern="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</a:rPr>
              <a:t>studenti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/>
              <a:buChar char="Ø"/>
              <a:tabLst/>
              <a:defRPr/>
            </a:pPr>
            <a:endParaRPr kumimoji="0" lang="it-IT" sz="2400" b="0" i="0" u="none" strike="noStrike" kern="0" cap="none" spc="0" normalizeH="0" baseline="0" noProof="0" dirty="0" smtClean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uLnTx/>
              <a:uFillTx/>
              <a:latin typeface="+mn-lt"/>
            </a:endParaRPr>
          </a:p>
          <a:p>
            <a:pPr marL="342900" lvl="0" indent="-342900"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/>
              <a:buChar char="Ø"/>
            </a:pPr>
            <a:r>
              <a:rPr lang="it-IT" sz="2400" kern="0" noProof="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</a:rPr>
              <a:t>Gli alunni </a:t>
            </a:r>
            <a:r>
              <a:rPr lang="it-IT" sz="2400" kern="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meglio classificati </a:t>
            </a:r>
            <a:r>
              <a:rPr lang="it-IT" sz="2400" kern="0" noProof="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</a:rPr>
              <a:t>, distinti per categorie BIENNIO e TRIENNIO, continuano fino ad arrivare alla finale delle “OLIMPIADI della MATEMATICA” , che si svolge ogni anno a Cesenatico</a:t>
            </a:r>
            <a:endParaRPr kumimoji="0" lang="it-IT" sz="2400" b="0" i="0" u="none" strike="noStrike" kern="0" cap="none" spc="0" normalizeH="0" baseline="0" noProof="0" dirty="0" smtClean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uLnTx/>
              <a:uFillTx/>
              <a:latin typeface="+mn-lt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/>
              <a:buChar char="Ø"/>
              <a:tabLst/>
              <a:defRPr/>
            </a:pPr>
            <a:endParaRPr kumimoji="0" lang="it-IT" sz="2400" b="0" i="0" u="none" strike="noStrike" kern="0" cap="none" spc="0" normalizeH="0" baseline="0" noProof="0" dirty="0" smtClean="0">
              <a:ln>
                <a:noFill/>
              </a:ln>
              <a:solidFill>
                <a:srgbClr val="D2452E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34937" y="215705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  <p:sp>
        <p:nvSpPr>
          <p:cNvPr id="14" name="TextBox 11"/>
          <p:cNvSpPr txBox="1">
            <a:spLocks noChangeArrowheads="1"/>
          </p:cNvSpPr>
          <p:nvPr/>
        </p:nvSpPr>
        <p:spPr bwMode="auto">
          <a:xfrm>
            <a:off x="695325" y="323655"/>
            <a:ext cx="826579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6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3600" dirty="0" err="1" smtClean="0">
                <a:solidFill>
                  <a:schemeClr val="tx2">
                    <a:lumMod val="50000"/>
                  </a:schemeClr>
                </a:solidFill>
              </a:rPr>
              <a:t>Risoluzione</a:t>
            </a:r>
            <a:r>
              <a:rPr lang="en-US" sz="36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3600" dirty="0" err="1" smtClean="0">
                <a:solidFill>
                  <a:schemeClr val="tx2">
                    <a:lumMod val="50000"/>
                  </a:schemeClr>
                </a:solidFill>
              </a:rPr>
              <a:t>problemi</a:t>
            </a:r>
            <a:r>
              <a:rPr lang="en-US" sz="3600" dirty="0" smtClean="0">
                <a:solidFill>
                  <a:schemeClr val="tx2">
                    <a:lumMod val="50000"/>
                  </a:schemeClr>
                </a:solidFill>
              </a:rPr>
              <a:t> e </a:t>
            </a:r>
            <a:r>
              <a:rPr lang="en-US" sz="3600" dirty="0" err="1" smtClean="0">
                <a:solidFill>
                  <a:schemeClr val="tx2">
                    <a:lumMod val="50000"/>
                  </a:schemeClr>
                </a:solidFill>
              </a:rPr>
              <a:t>apprendimento</a:t>
            </a:r>
            <a:endParaRPr lang="en-US" sz="3600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8364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415131" y="1754142"/>
            <a:ext cx="8079930" cy="787791"/>
          </a:xfrm>
          <a:prstGeom prst="rect">
            <a:avLst/>
          </a:prstGeom>
        </p:spPr>
        <p:txBody>
          <a:bodyPr/>
          <a:lstStyle/>
          <a:p>
            <a:pPr marL="342900" marR="0" lvl="1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None/>
              <a:tabLst/>
              <a:defRPr/>
            </a:pPr>
            <a:r>
              <a:rPr lang="it-IT" sz="2800" b="1" kern="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</a:rPr>
              <a:t>Provate a rispondere voi !!</a:t>
            </a:r>
          </a:p>
          <a:p>
            <a:pPr marL="342900" marR="0" lvl="1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None/>
              <a:tabLst/>
              <a:defRPr/>
            </a:pPr>
            <a:r>
              <a:rPr kumimoji="0" lang="it-IT" sz="2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+mn-lt"/>
                <a:cs typeface="Times New Roman" charset="0"/>
              </a:rPr>
              <a:t>Solo per capire meglio la difficoltà</a:t>
            </a: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uLnTx/>
              <a:uFillTx/>
              <a:latin typeface="Times New Roman" charset="0"/>
              <a:cs typeface="Times New Roman" charset="0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None/>
              <a:tabLst/>
              <a:defRPr/>
            </a:pPr>
            <a:endParaRPr kumimoji="0" lang="it-IT" sz="2000" b="1" i="0" u="none" strike="noStrike" kern="0" cap="none" spc="0" normalizeH="0" baseline="0" noProof="0" dirty="0" smtClean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uLnTx/>
              <a:uFillTx/>
              <a:latin typeface="+mn-lt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tabLst/>
              <a:defRPr/>
            </a:pPr>
            <a:r>
              <a:rPr lang="it-IT" sz="2000" b="1" kern="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</a:rPr>
              <a:t> Agli alunni del  biennio vengono assegnate 16 domande in due ore (quindi meno di otto minuti a domanda)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tabLst/>
              <a:defRPr/>
            </a:pPr>
            <a:r>
              <a:rPr lang="it-IT" sz="2000" b="1" kern="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</a:rPr>
              <a:t>Agli alunni del triennio , invece, vengono assegnate 20 domande in due ore (quindi 6 minuti a domanda)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tabLst/>
              <a:defRPr/>
            </a:pPr>
            <a:r>
              <a:rPr lang="it-IT" sz="2000" b="1" kern="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</a:rPr>
              <a:t>Questa domanda (con dati diversi) era presente nei testi di entrambe le categorie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tabLst/>
              <a:defRPr/>
            </a:pPr>
            <a:endParaRPr lang="it-IT" sz="2000" b="1" kern="0" dirty="0" smtClean="0">
              <a:solidFill>
                <a:schemeClr val="tx2">
                  <a:lumMod val="60000"/>
                  <a:lumOff val="40000"/>
                </a:schemeClr>
              </a:solidFill>
              <a:latin typeface="+mn-lt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tabLst/>
              <a:defRPr/>
            </a:pPr>
            <a:endParaRPr lang="it-IT" sz="2000" b="1" kern="0" dirty="0" smtClean="0">
              <a:solidFill>
                <a:schemeClr val="tx2">
                  <a:lumMod val="60000"/>
                  <a:lumOff val="40000"/>
                </a:schemeClr>
              </a:solidFill>
              <a:latin typeface="+mn-lt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tabLst/>
              <a:defRPr/>
            </a:pPr>
            <a:endParaRPr kumimoji="0" lang="it-IT" sz="2000" b="1" i="0" u="none" strike="noStrike" kern="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None/>
              <a:tabLst/>
              <a:defRPr/>
            </a:pPr>
            <a:endParaRPr kumimoji="0" lang="it-IT" sz="2000" b="1" i="0" u="none" strike="noStrike" kern="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None/>
              <a:tabLst/>
              <a:defRPr/>
            </a:pPr>
            <a:endParaRPr kumimoji="0" lang="it-IT" sz="2800" b="0" i="1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tabLst/>
              <a:defRPr/>
            </a:pP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charset="0"/>
              <a:cs typeface="Times New Roman" charset="0"/>
            </a:endParaRPr>
          </a:p>
        </p:txBody>
      </p:sp>
      <p:grpSp>
        <p:nvGrpSpPr>
          <p:cNvPr id="5" name="Group 2"/>
          <p:cNvGrpSpPr>
            <a:grpSpLocks/>
          </p:cNvGrpSpPr>
          <p:nvPr/>
        </p:nvGrpSpPr>
        <p:grpSpPr bwMode="auto">
          <a:xfrm>
            <a:off x="134937" y="215705"/>
            <a:ext cx="9009063" cy="1052513"/>
            <a:chOff x="0" y="1536"/>
            <a:chExt cx="5675" cy="663"/>
          </a:xfrm>
        </p:grpSpPr>
        <p:grpSp>
          <p:nvGrpSpPr>
            <p:cNvPr id="6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3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4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7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1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2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8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9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  <p:sp>
        <p:nvSpPr>
          <p:cNvPr id="15" name="TextBox 11"/>
          <p:cNvSpPr txBox="1">
            <a:spLocks noChangeArrowheads="1"/>
          </p:cNvSpPr>
          <p:nvPr/>
        </p:nvSpPr>
        <p:spPr bwMode="auto">
          <a:xfrm>
            <a:off x="876299" y="260006"/>
            <a:ext cx="9103723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6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36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3600" dirty="0" err="1" smtClean="0">
                <a:solidFill>
                  <a:schemeClr val="tx2">
                    <a:lumMod val="50000"/>
                  </a:schemeClr>
                </a:solidFill>
              </a:rPr>
              <a:t>Risoluzione</a:t>
            </a:r>
            <a:r>
              <a:rPr lang="en-US" sz="36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3600" dirty="0" err="1" smtClean="0">
                <a:solidFill>
                  <a:schemeClr val="tx2">
                    <a:lumMod val="50000"/>
                  </a:schemeClr>
                </a:solidFill>
              </a:rPr>
              <a:t>problemi</a:t>
            </a:r>
            <a:r>
              <a:rPr lang="en-US" sz="3600" dirty="0" smtClean="0">
                <a:solidFill>
                  <a:schemeClr val="tx2">
                    <a:lumMod val="50000"/>
                  </a:schemeClr>
                </a:solidFill>
              </a:rPr>
              <a:t> e </a:t>
            </a:r>
            <a:r>
              <a:rPr lang="en-US" sz="3600" dirty="0" err="1" smtClean="0">
                <a:solidFill>
                  <a:schemeClr val="tx2">
                    <a:lumMod val="50000"/>
                  </a:schemeClr>
                </a:solidFill>
              </a:rPr>
              <a:t>apprendimento</a:t>
            </a:r>
            <a:endParaRPr lang="en-US" sz="3600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5615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bldLvl="3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extBox 1"/>
          <p:cNvSpPr txBox="1">
            <a:spLocks noChangeArrowheads="1"/>
          </p:cNvSpPr>
          <p:nvPr/>
        </p:nvSpPr>
        <p:spPr bwMode="auto">
          <a:xfrm>
            <a:off x="483325" y="1998618"/>
            <a:ext cx="8425543" cy="341632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Andrea,Beatrice,Chiara,Davide,Enea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e Federico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sono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molto amici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.</a:t>
            </a:r>
          </a:p>
          <a:p>
            <a:endParaRPr lang="en-US" sz="2400" dirty="0" smtClean="0">
              <a:solidFill>
                <a:schemeClr val="tx2"/>
              </a:solidFill>
              <a:latin typeface="Andy" pitchFamily="66" charset="0"/>
            </a:endParaRPr>
          </a:p>
          <a:p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La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loro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età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media è 14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anni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.</a:t>
            </a:r>
          </a:p>
          <a:p>
            <a:endParaRPr lang="en-US" sz="2400" dirty="0" smtClean="0">
              <a:solidFill>
                <a:schemeClr val="tx2"/>
              </a:solidFill>
              <a:latin typeface="Andy" pitchFamily="66" charset="0"/>
            </a:endParaRPr>
          </a:p>
          <a:p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Se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si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uniscono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3 amici di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Enea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,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l’età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media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dell’intero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gruppo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diventa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di 16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anni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.</a:t>
            </a:r>
          </a:p>
          <a:p>
            <a:endParaRPr lang="en-US" sz="2400" dirty="0" smtClean="0">
              <a:solidFill>
                <a:schemeClr val="tx2"/>
              </a:solidFill>
              <a:latin typeface="Andy" pitchFamily="66" charset="0"/>
            </a:endParaRPr>
          </a:p>
          <a:p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Qual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è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l’età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media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degli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amici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di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Enea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?</a:t>
            </a:r>
            <a:endParaRPr lang="en-US" sz="2400" dirty="0">
              <a:solidFill>
                <a:schemeClr val="tx2"/>
              </a:solidFill>
              <a:latin typeface="Andy" pitchFamily="66" charset="0"/>
            </a:endParaRPr>
          </a:p>
        </p:txBody>
      </p:sp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34937" y="215705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  <p:sp>
        <p:nvSpPr>
          <p:cNvPr id="14" name="TextBox 11"/>
          <p:cNvSpPr txBox="1">
            <a:spLocks noChangeArrowheads="1"/>
          </p:cNvSpPr>
          <p:nvPr/>
        </p:nvSpPr>
        <p:spPr bwMode="auto">
          <a:xfrm>
            <a:off x="876299" y="260006"/>
            <a:ext cx="9103723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6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36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3600" dirty="0" err="1" smtClean="0">
                <a:solidFill>
                  <a:schemeClr val="tx2">
                    <a:lumMod val="50000"/>
                  </a:schemeClr>
                </a:solidFill>
              </a:rPr>
              <a:t>Riecco</a:t>
            </a:r>
            <a:r>
              <a:rPr lang="en-US" sz="36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3600" dirty="0" err="1" smtClean="0">
                <a:solidFill>
                  <a:schemeClr val="tx2">
                    <a:lumMod val="50000"/>
                  </a:schemeClr>
                </a:solidFill>
              </a:rPr>
              <a:t>il</a:t>
            </a:r>
            <a:r>
              <a:rPr lang="en-US" sz="36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3600" dirty="0" err="1" smtClean="0">
                <a:solidFill>
                  <a:schemeClr val="tx2">
                    <a:lumMod val="50000"/>
                  </a:schemeClr>
                </a:solidFill>
              </a:rPr>
              <a:t>testo</a:t>
            </a:r>
            <a:r>
              <a:rPr lang="en-US" sz="3600" dirty="0" smtClean="0">
                <a:solidFill>
                  <a:schemeClr val="tx2">
                    <a:lumMod val="50000"/>
                  </a:schemeClr>
                </a:solidFill>
              </a:rPr>
              <a:t> del </a:t>
            </a:r>
            <a:r>
              <a:rPr lang="en-US" sz="3600" dirty="0" err="1" smtClean="0">
                <a:solidFill>
                  <a:schemeClr val="tx2">
                    <a:lumMod val="50000"/>
                  </a:schemeClr>
                </a:solidFill>
              </a:rPr>
              <a:t>problema</a:t>
            </a:r>
            <a:endParaRPr lang="en-US" sz="3600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4406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ends">
  <a:themeElements>
    <a:clrScheme name="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Personalizza struttur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Blends</Template>
  <TotalTime>3517</TotalTime>
  <Words>863</Words>
  <Application>Microsoft Office PowerPoint</Application>
  <PresentationFormat>Presentazione su schermo (4:3)</PresentationFormat>
  <Paragraphs>160</Paragraphs>
  <Slides>26</Slides>
  <Notes>6</Notes>
  <HiddenSlides>0</HiddenSlides>
  <MMClips>0</MMClips>
  <ScaleCrop>false</ScaleCrop>
  <HeadingPairs>
    <vt:vector size="8" baseType="variant">
      <vt:variant>
        <vt:lpstr>Caratteri utilizzati</vt:lpstr>
      </vt:variant>
      <vt:variant>
        <vt:i4>7</vt:i4>
      </vt:variant>
      <vt:variant>
        <vt:lpstr>Tema</vt:lpstr>
      </vt:variant>
      <vt:variant>
        <vt:i4>2</vt:i4>
      </vt:variant>
      <vt:variant>
        <vt:lpstr>Server OLE incorporati</vt:lpstr>
      </vt:variant>
      <vt:variant>
        <vt:i4>3</vt:i4>
      </vt:variant>
      <vt:variant>
        <vt:lpstr>Titoli diapositive</vt:lpstr>
      </vt:variant>
      <vt:variant>
        <vt:i4>26</vt:i4>
      </vt:variant>
    </vt:vector>
  </HeadingPairs>
  <TitlesOfParts>
    <vt:vector size="38" baseType="lpstr">
      <vt:lpstr>Andy</vt:lpstr>
      <vt:lpstr>Arial</vt:lpstr>
      <vt:lpstr>Calibri</vt:lpstr>
      <vt:lpstr>Helvetica Neue</vt:lpstr>
      <vt:lpstr>Tahoma</vt:lpstr>
      <vt:lpstr>Times New Roman</vt:lpstr>
      <vt:lpstr>Wingdings</vt:lpstr>
      <vt:lpstr>Blends</vt:lpstr>
      <vt:lpstr>Personalizza struttura</vt:lpstr>
      <vt:lpstr>Equation</vt:lpstr>
      <vt:lpstr>Equazione</vt:lpstr>
      <vt:lpstr>Microsoft Equation 3.0</vt:lpstr>
      <vt:lpstr>Didattica speciale :  codici del linguaggio logico e matematico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Stanford Univesity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kristinc</dc:creator>
  <cp:lastModifiedBy>Claudio Marchesano</cp:lastModifiedBy>
  <cp:revision>242</cp:revision>
  <dcterms:created xsi:type="dcterms:W3CDTF">2004-09-29T20:13:20Z</dcterms:created>
  <dcterms:modified xsi:type="dcterms:W3CDTF">2017-10-22T17:16:10Z</dcterms:modified>
</cp:coreProperties>
</file>