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32"/>
  </p:notesMasterIdLst>
  <p:handoutMasterIdLst>
    <p:handoutMasterId r:id="rId33"/>
  </p:handoutMasterIdLst>
  <p:sldIdLst>
    <p:sldId id="370" r:id="rId3"/>
    <p:sldId id="719" r:id="rId4"/>
    <p:sldId id="720" r:id="rId5"/>
    <p:sldId id="705" r:id="rId6"/>
    <p:sldId id="706" r:id="rId7"/>
    <p:sldId id="707" r:id="rId8"/>
    <p:sldId id="708" r:id="rId9"/>
    <p:sldId id="709" r:id="rId10"/>
    <p:sldId id="710" r:id="rId11"/>
    <p:sldId id="711" r:id="rId12"/>
    <p:sldId id="716" r:id="rId13"/>
    <p:sldId id="713" r:id="rId14"/>
    <p:sldId id="660" r:id="rId15"/>
    <p:sldId id="661" r:id="rId16"/>
    <p:sldId id="662" r:id="rId17"/>
    <p:sldId id="714" r:id="rId18"/>
    <p:sldId id="718" r:id="rId19"/>
    <p:sldId id="723" r:id="rId20"/>
    <p:sldId id="715" r:id="rId21"/>
    <p:sldId id="717" r:id="rId22"/>
    <p:sldId id="702" r:id="rId23"/>
    <p:sldId id="704" r:id="rId24"/>
    <p:sldId id="721" r:id="rId25"/>
    <p:sldId id="722" r:id="rId26"/>
    <p:sldId id="690" r:id="rId27"/>
    <p:sldId id="691" r:id="rId28"/>
    <p:sldId id="692" r:id="rId29"/>
    <p:sldId id="700" r:id="rId30"/>
    <p:sldId id="693" r:id="rId31"/>
  </p:sldIdLst>
  <p:sldSz cx="9144000" cy="6858000" type="screen4x3"/>
  <p:notesSz cx="69342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35FAD"/>
    <a:srgbClr val="D2452E"/>
    <a:srgbClr val="EAEAE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4" autoAdjust="0"/>
    <p:restoredTop sz="67025" autoAdjust="0"/>
  </p:normalViewPr>
  <p:slideViewPr>
    <p:cSldViewPr snapToGrid="0">
      <p:cViewPr varScale="1">
        <p:scale>
          <a:sx n="59" d="100"/>
          <a:sy n="59" d="100"/>
        </p:scale>
        <p:origin x="1325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>
              <a:defRPr sz="1200"/>
            </a:lvl1pPr>
          </a:lstStyle>
          <a:p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>
              <a:defRPr sz="1200"/>
            </a:lvl1pPr>
          </a:lstStyle>
          <a:p>
            <a:fld id="{6CCAEF4A-CE72-40F4-AE05-F1B616010D4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69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61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10075"/>
            <a:ext cx="50863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051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818563"/>
            <a:ext cx="300513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35" tIns="46067" rIns="92135" bIns="46067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>
                <a:latin typeface="Times New Roman" charset="0"/>
              </a:defRPr>
            </a:lvl1pPr>
          </a:lstStyle>
          <a:p>
            <a:fld id="{0F38864C-794F-4A0C-B93E-B0721FB341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22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8321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27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56739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28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5000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C8A52B-7593-4221-B3A5-B7CC1504E3BB}" type="slidenum">
              <a:rPr lang="en-US"/>
              <a:pPr/>
              <a:t>29</a:t>
            </a:fld>
            <a:endParaRPr lang="en-US"/>
          </a:p>
        </p:txBody>
      </p:sp>
      <p:sp>
        <p:nvSpPr>
          <p:cNvPr id="269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719263" y="619125"/>
            <a:ext cx="3497262" cy="2622550"/>
          </a:xfrm>
          <a:ln/>
        </p:spPr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3327400"/>
            <a:ext cx="5086350" cy="5260975"/>
          </a:xfrm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9490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6994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81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12158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69192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8864C-794F-4A0C-B93E-B0721FB3414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2994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023362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56967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  </a:t>
            </a:r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5188D9-8D9D-401F-A225-682CA8B094B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41753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2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572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572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1572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074BDA-4DA9-421E-9C62-FAD5B805B978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96D0-8871-4AEB-9C83-6A0242EAF66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A9189-6227-48D3-AA83-0F5ED2253D8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042150" y="62436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5BDC23-CA38-445C-9B83-1CC491246A7C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B2CC7-E7D8-4992-B23B-470D4A8CBEB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425B99-C22E-4AFB-841F-F311C4428AE6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E6EB7-DF95-4430-BCDD-8DC825AF1EC4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E4984-00CB-4ECE-A848-6333F2C9389A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AF4100-75EA-40BF-82B6-442761F109ED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71618-3121-47DC-8088-D323E692D0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E7E83-E098-4C29-BE27-514E8A4874A1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7A13BD-322D-4AD5-AE69-036D0FFD4B1E}" type="slidenum">
              <a:rPr lang="en-US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469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1470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4FC0A5BD-0A88-49D7-90D6-E383D85E1E8E}" type="slidenum">
              <a:rPr lang="en-US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83A28-2DAE-452E-8B2B-9E16F5AE150E}" type="datetimeFigureOut">
              <a:rPr lang="it-IT" smtClean="0"/>
              <a:pPr/>
              <a:t>01/11/2017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02561-FD02-4B35-BEA0-3B57765A2AEA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13" Type="http://schemas.openxmlformats.org/officeDocument/2006/relationships/image" Target="../media/image19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12" Type="http://schemas.openxmlformats.org/officeDocument/2006/relationships/image" Target="../media/image1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11" Type="http://schemas.openxmlformats.org/officeDocument/2006/relationships/image" Target="../media/image17.jpeg"/><Relationship Id="rId5" Type="http://schemas.openxmlformats.org/officeDocument/2006/relationships/image" Target="../media/image11.jpeg"/><Relationship Id="rId10" Type="http://schemas.openxmlformats.org/officeDocument/2006/relationships/image" Target="../media/image16.jpeg"/><Relationship Id="rId4" Type="http://schemas.openxmlformats.org/officeDocument/2006/relationships/image" Target="../media/image10.jpeg"/><Relationship Id="rId9" Type="http://schemas.openxmlformats.org/officeDocument/2006/relationships/image" Target="../media/image15.jpeg"/><Relationship Id="rId14" Type="http://schemas.openxmlformats.org/officeDocument/2006/relationships/image" Target="../media/image2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54243" y="1079293"/>
            <a:ext cx="7608756" cy="2053652"/>
          </a:xfrm>
        </p:spPr>
        <p:txBody>
          <a:bodyPr/>
          <a:lstStyle/>
          <a:p>
            <a:r>
              <a:rPr lang="it-IT" sz="3600" dirty="0" smtClean="0"/>
              <a:t>Didattica speciale : </a:t>
            </a:r>
            <a:br>
              <a:rPr lang="it-IT" sz="3600" dirty="0" smtClean="0"/>
            </a:br>
            <a:r>
              <a:rPr lang="it-IT" sz="3600" dirty="0" smtClean="0"/>
              <a:t>codici del linguaggio logico e matematico</a:t>
            </a:r>
            <a:endParaRPr lang="en-US" sz="3600" dirty="0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39617" y="5528602"/>
            <a:ext cx="2729823" cy="572393"/>
          </a:xfrm>
        </p:spPr>
        <p:txBody>
          <a:bodyPr/>
          <a:lstStyle/>
          <a:p>
            <a:r>
              <a:rPr lang="en-US" sz="1560" dirty="0"/>
              <a:t>3</a:t>
            </a:r>
            <a:r>
              <a:rPr lang="en-US" sz="1560" dirty="0" smtClean="0"/>
              <a:t> </a:t>
            </a:r>
            <a:r>
              <a:rPr lang="en-US" sz="1600" dirty="0" err="1" smtClean="0"/>
              <a:t>novembre</a:t>
            </a:r>
            <a:r>
              <a:rPr lang="en-US" sz="1560" dirty="0" smtClean="0"/>
              <a:t> 2017</a:t>
            </a:r>
            <a:endParaRPr lang="en-US" sz="1560" dirty="0"/>
          </a:p>
        </p:txBody>
      </p:sp>
      <p:sp>
        <p:nvSpPr>
          <p:cNvPr id="6" name="Rettangolo 5"/>
          <p:cNvSpPr/>
          <p:nvPr/>
        </p:nvSpPr>
        <p:spPr>
          <a:xfrm>
            <a:off x="5546361" y="3357798"/>
            <a:ext cx="24583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Claudio </a:t>
            </a:r>
            <a:r>
              <a:rPr lang="en-US" dirty="0" err="1" smtClean="0"/>
              <a:t>Marchesano</a:t>
            </a:r>
            <a:endParaRPr lang="en-US" dirty="0"/>
          </a:p>
        </p:txBody>
      </p:sp>
      <p:pic>
        <p:nvPicPr>
          <p:cNvPr id="5" name="Immagine 4" descr="C:\Users\e.gnesotto\AppData\Local\Microsoft\Windows\Temporary Internet Files\Content.Word\LOGO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79280" y="4092052"/>
            <a:ext cx="5090160" cy="124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532226" y="3275428"/>
            <a:ext cx="4180451" cy="536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None/>
              <a:tabLst/>
              <a:defRPr/>
            </a:pPr>
            <a:endParaRPr kumimoji="0" lang="en-US" sz="156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883474" y="2878573"/>
            <a:ext cx="4293437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chemeClr val="tx2"/>
                </a:solidFill>
              </a:rPr>
              <a:t>Il </a:t>
            </a:r>
            <a:r>
              <a:rPr lang="it-IT" sz="2800" kern="0" dirty="0" smtClean="0">
                <a:solidFill>
                  <a:srgbClr val="FF0000"/>
                </a:solidFill>
              </a:rPr>
              <a:t> metodo   </a:t>
            </a:r>
            <a:r>
              <a:rPr lang="it-IT" sz="2800" kern="0" dirty="0" smtClean="0">
                <a:solidFill>
                  <a:schemeClr val="tx2"/>
                </a:solidFill>
              </a:rPr>
              <a:t>Singapore</a:t>
            </a:r>
            <a:endParaRPr lang="it-IT" sz="2800" dirty="0"/>
          </a:p>
        </p:txBody>
      </p:sp>
      <p:sp>
        <p:nvSpPr>
          <p:cNvPr id="19" name="Rettangolo 18"/>
          <p:cNvSpPr/>
          <p:nvPr/>
        </p:nvSpPr>
        <p:spPr>
          <a:xfrm>
            <a:off x="695325" y="3544277"/>
            <a:ext cx="4632049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it-IT" sz="2800" kern="0" dirty="0" smtClean="0">
                <a:solidFill>
                  <a:srgbClr val="FF0000"/>
                </a:solidFill>
              </a:rPr>
              <a:t>Terza parte: i Problemi</a:t>
            </a:r>
            <a:endParaRPr lang="it-IT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91440" y="788504"/>
            <a:ext cx="861523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 cm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000" dirty="0" smtClean="0">
                <a:latin typeface="Calibri" pitchFamily="34" charset="0"/>
              </a:rPr>
              <a:t> 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48 cm 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 cm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25"/>
          <p:cNvSpPr txBox="1">
            <a:spLocks noChangeArrowheads="1"/>
          </p:cNvSpPr>
          <p:nvPr/>
        </p:nvSpPr>
        <p:spPr bwMode="auto">
          <a:xfrm>
            <a:off x="-1" y="5287617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=36 cm + 36 cm + 48 cm+ 48 cm</a:t>
            </a:r>
            <a:endParaRPr lang="en-US" sz="3200" dirty="0"/>
          </a:p>
        </p:txBody>
      </p:sp>
      <p:sp>
        <p:nvSpPr>
          <p:cNvPr id="20" name="TextBox 25"/>
          <p:cNvSpPr txBox="1">
            <a:spLocks noChangeArrowheads="1"/>
          </p:cNvSpPr>
          <p:nvPr/>
        </p:nvSpPr>
        <p:spPr bwMode="auto">
          <a:xfrm>
            <a:off x="596347" y="5956852"/>
            <a:ext cx="854765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Perimetro</a:t>
            </a:r>
            <a:r>
              <a:rPr lang="en-US" sz="3200" dirty="0" smtClean="0"/>
              <a:t> =168 cm</a:t>
            </a:r>
            <a:endParaRPr lang="en-US" sz="3200" dirty="0"/>
          </a:p>
        </p:txBody>
      </p:sp>
      <p:grpSp>
        <p:nvGrpSpPr>
          <p:cNvPr id="22" name="Group 2"/>
          <p:cNvGrpSpPr>
            <a:grpSpLocks/>
          </p:cNvGrpSpPr>
          <p:nvPr/>
        </p:nvGrpSpPr>
        <p:grpSpPr bwMode="auto">
          <a:xfrm>
            <a:off x="222069" y="85225"/>
            <a:ext cx="7768992" cy="782794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5" name="Rettangolo 34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00815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86031" y="3288199"/>
            <a:ext cx="374374" cy="262393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815008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triangolo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isoscele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è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360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cm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e la base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stanno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rapporto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7:4.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Base 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 rot="3614674">
            <a:off x="5671014" y="2251656"/>
            <a:ext cx="172940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Calibri" pitchFamily="34" charset="0"/>
              </a:rPr>
              <a:t>18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b="1" dirty="0" err="1" smtClean="0">
                <a:latin typeface="Calibri" pitchFamily="34" charset="0"/>
              </a:rPr>
              <a:t>lineari</a:t>
            </a:r>
            <a:r>
              <a:rPr lang="en-US" sz="2800" b="1" dirty="0" smtClean="0"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formano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il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it-IT" sz="2800" b="1" dirty="0" smtClean="0"/>
              <a:t>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80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Lato</a:t>
            </a:r>
            <a:r>
              <a:rPr lang="it-IT" sz="2800" b="1" dirty="0" smtClean="0">
                <a:latin typeface="Calibri" pitchFamily="34" charset="0"/>
              </a:rPr>
              <a:t> 140 cm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6" name="Triangolo isoscele 45"/>
          <p:cNvSpPr/>
          <p:nvPr/>
        </p:nvSpPr>
        <p:spPr bwMode="auto">
          <a:xfrm>
            <a:off x="2902226" y="1351722"/>
            <a:ext cx="2790113" cy="292210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47" name="Right Brace 30"/>
          <p:cNvSpPr/>
          <p:nvPr/>
        </p:nvSpPr>
        <p:spPr>
          <a:xfrm rot="19987718">
            <a:off x="5472931" y="1061805"/>
            <a:ext cx="616227" cy="3240851"/>
          </a:xfrm>
          <a:prstGeom prst="rightBrace">
            <a:avLst>
              <a:gd name="adj1" fmla="val 0"/>
              <a:gd name="adj2" fmla="val 34511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8" name="Right Brace 30"/>
          <p:cNvSpPr/>
          <p:nvPr/>
        </p:nvSpPr>
        <p:spPr>
          <a:xfrm rot="1542318" flipH="1">
            <a:off x="2603228" y="1096486"/>
            <a:ext cx="687014" cy="2950558"/>
          </a:xfrm>
          <a:prstGeom prst="rightBrace">
            <a:avLst>
              <a:gd name="adj1" fmla="val 0"/>
              <a:gd name="adj2" fmla="val 50000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49" name="TextBox 31"/>
          <p:cNvSpPr txBox="1">
            <a:spLocks noChangeArrowheads="1"/>
          </p:cNvSpPr>
          <p:nvPr/>
        </p:nvSpPr>
        <p:spPr bwMode="auto">
          <a:xfrm rot="18204972">
            <a:off x="1668636" y="1965217"/>
            <a:ext cx="13458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7unità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4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2" grpId="0"/>
      <p:bldP spid="34" grpId="0"/>
      <p:bldP spid="47" grpId="0" animBg="1"/>
      <p:bldP spid="48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4126395" y="2910509"/>
            <a:ext cx="314739" cy="3160644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28" name="Rectangle 27"/>
          <p:cNvSpPr/>
          <p:nvPr/>
        </p:nvSpPr>
        <p:spPr>
          <a:xfrm>
            <a:off x="2743200" y="1677600"/>
            <a:ext cx="3042000" cy="244502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1093304" y="0"/>
            <a:ext cx="763325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L’ area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1620</a:t>
            </a:r>
            <a:r>
              <a:rPr lang="it-IT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it-IT" sz="2800" dirty="0" err="1" smtClean="0">
                <a:solidFill>
                  <a:schemeClr val="tx2">
                    <a:lumMod val="75000"/>
                  </a:schemeClr>
                </a:solidFill>
              </a:rPr>
              <a:t>cm</a:t>
            </a:r>
            <a:r>
              <a:rPr lang="it-IT" sz="2000" dirty="0" err="1" smtClean="0">
                <a:solidFill>
                  <a:schemeClr val="tx2">
                    <a:lumMod val="75000"/>
                  </a:schemeClr>
                </a:solidFill>
              </a:rPr>
              <a:t>²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. 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5/4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038600" y="4800600"/>
            <a:ext cx="1066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5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6553200" y="1676400"/>
            <a:ext cx="381000" cy="24384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934200" y="2514600"/>
            <a:ext cx="129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4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5720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9624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33528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1816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816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1816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181600" y="35052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381000" y="5085523"/>
            <a:ext cx="8763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Ci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sono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800" b="1" dirty="0" smtClean="0">
                <a:latin typeface="Calibri" pitchFamily="34" charset="0"/>
              </a:rPr>
              <a:t>20 </a:t>
            </a:r>
            <a:r>
              <a:rPr lang="en-US" sz="2800" b="1" dirty="0" err="1" smtClean="0">
                <a:latin typeface="Calibri" pitchFamily="34" charset="0"/>
              </a:rPr>
              <a:t>unità</a:t>
            </a:r>
            <a:r>
              <a:rPr lang="en-US" sz="2800" b="1" dirty="0" smtClean="0">
                <a:latin typeface="Calibri" pitchFamily="34" charset="0"/>
              </a:rPr>
              <a:t> quadrate</a:t>
            </a:r>
            <a:r>
              <a:rPr lang="en-US" sz="2800" dirty="0" smtClean="0"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Calibri" pitchFamily="34" charset="0"/>
              </a:rPr>
              <a:t>Ciascuna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</a:rPr>
              <a:t> è </a:t>
            </a:r>
            <a:r>
              <a:rPr lang="en-US" sz="2800" b="1" dirty="0" smtClean="0">
                <a:latin typeface="Calibri" pitchFamily="34" charset="0"/>
              </a:rPr>
              <a:t>81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cm²</a:t>
            </a:r>
            <a:endParaRPr lang="it-IT" sz="2800" b="1" dirty="0" smtClean="0"/>
          </a:p>
          <a:p>
            <a:pPr algn="ctr"/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Unità lineare è </a:t>
            </a:r>
            <a:r>
              <a:rPr lang="it-IT" sz="2800" b="1" dirty="0" smtClean="0">
                <a:latin typeface="Calibri" pitchFamily="34" charset="0"/>
              </a:rPr>
              <a:t>9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Base </a:t>
            </a:r>
            <a:r>
              <a:rPr lang="it-IT" sz="2800" b="1" dirty="0" smtClean="0">
                <a:latin typeface="Calibri" pitchFamily="34" charset="0"/>
              </a:rPr>
              <a:t>45 cm</a:t>
            </a:r>
            <a:r>
              <a:rPr lang="it-IT" sz="2800" dirty="0" smtClean="0">
                <a:latin typeface="Calibri" pitchFamily="34" charset="0"/>
              </a:rPr>
              <a:t>. </a:t>
            </a:r>
            <a:r>
              <a:rPr lang="it-IT" sz="2800" dirty="0" smtClean="0">
                <a:solidFill>
                  <a:srgbClr val="FF0000"/>
                </a:solidFill>
                <a:latin typeface="Calibri" pitchFamily="34" charset="0"/>
              </a:rPr>
              <a:t>Altezza</a:t>
            </a:r>
            <a:r>
              <a:rPr lang="it-IT" sz="2800" b="1" dirty="0" smtClean="0">
                <a:latin typeface="Calibri" pitchFamily="34" charset="0"/>
              </a:rPr>
              <a:t> 36 cm</a:t>
            </a:r>
          </a:p>
          <a:p>
            <a:pPr algn="ctr"/>
            <a:r>
              <a:rPr lang="it-IT" sz="3600" b="1" dirty="0" smtClean="0">
                <a:solidFill>
                  <a:srgbClr val="FF0000"/>
                </a:solidFill>
                <a:latin typeface="Calibri" pitchFamily="34" charset="0"/>
              </a:rPr>
              <a:t>Perimetro</a:t>
            </a:r>
            <a:r>
              <a:rPr lang="it-IT" sz="2800" b="1" dirty="0" smtClean="0">
                <a:latin typeface="Calibri" pitchFamily="34" charset="0"/>
              </a:rPr>
              <a:t> 162 cm</a:t>
            </a:r>
            <a:endParaRPr lang="en-US" sz="2800" b="1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238539"/>
            <a:ext cx="8825948" cy="1133061"/>
            <a:chOff x="0" y="1536"/>
            <a:chExt cx="5675" cy="663"/>
          </a:xfrm>
        </p:grpSpPr>
        <p:grpSp>
          <p:nvGrpSpPr>
            <p:cNvPr id="2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4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733223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Andrea, Bruno e Carlo </a:t>
            </a:r>
            <a:r>
              <a:rPr lang="en-US" sz="2400" dirty="0" err="1" smtClean="0">
                <a:latin typeface="Comic Sans MS" pitchFamily="66" charset="0"/>
              </a:rPr>
              <a:t>pesano</a:t>
            </a:r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tutto</a:t>
            </a:r>
            <a:r>
              <a:rPr lang="en-US" sz="2400" dirty="0" smtClean="0">
                <a:latin typeface="Comic Sans MS" pitchFamily="66" charset="0"/>
              </a:rPr>
              <a:t> 111 kg</a:t>
            </a:r>
          </a:p>
          <a:p>
            <a:r>
              <a:rPr lang="en-US" sz="2400" dirty="0" smtClean="0">
                <a:latin typeface="Comic Sans MS" pitchFamily="66" charset="0"/>
              </a:rPr>
              <a:t>Andrea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15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Bruno.Carlo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3 kg </a:t>
            </a:r>
            <a:r>
              <a:rPr lang="en-US" sz="2400" dirty="0" err="1" smtClean="0">
                <a:latin typeface="Comic Sans MS" pitchFamily="66" charset="0"/>
              </a:rPr>
              <a:t>più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Bruno.  </a:t>
            </a:r>
            <a:r>
              <a:rPr lang="en-US" sz="2400" dirty="0" err="1" smtClean="0">
                <a:latin typeface="Comic Sans MS" pitchFamily="66" charset="0"/>
              </a:rPr>
              <a:t>Quanto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pesa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ciascuno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dei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amici</a:t>
            </a:r>
            <a:r>
              <a:rPr lang="en-US" sz="2400" dirty="0" smtClean="0">
                <a:latin typeface="Comic Sans MS" pitchFamily="66" charset="0"/>
              </a:rPr>
              <a:t> ?</a:t>
            </a:r>
            <a:endParaRPr lang="en-US" sz="2400" dirty="0">
              <a:latin typeface="Comic Sans MS" pitchFamily="66" charset="0"/>
            </a:endParaRP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27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8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52330" y="318052"/>
            <a:ext cx="745434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800" y="10668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In </a:t>
            </a:r>
            <a:r>
              <a:rPr lang="en-US" sz="2400" dirty="0" err="1" smtClean="0">
                <a:latin typeface="Comic Sans MS" pitchFamily="66" charset="0"/>
              </a:rPr>
              <a:t>questo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caso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il</a:t>
            </a:r>
            <a:r>
              <a:rPr lang="en-US" sz="2400" dirty="0" smtClean="0">
                <a:latin typeface="Comic Sans MS" pitchFamily="66" charset="0"/>
              </a:rPr>
              <a:t> peso </a:t>
            </a:r>
            <a:r>
              <a:rPr lang="en-US" sz="2400" dirty="0" err="1" smtClean="0">
                <a:latin typeface="Comic Sans MS" pitchFamily="66" charset="0"/>
              </a:rPr>
              <a:t>di</a:t>
            </a:r>
            <a:r>
              <a:rPr lang="en-US" sz="2400" dirty="0" smtClean="0">
                <a:latin typeface="Comic Sans MS" pitchFamily="66" charset="0"/>
              </a:rPr>
              <a:t> Bruno </a:t>
            </a:r>
            <a:r>
              <a:rPr lang="en-US" sz="2400" dirty="0" err="1" smtClean="0">
                <a:latin typeface="Comic Sans MS" pitchFamily="66" charset="0"/>
              </a:rPr>
              <a:t>può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essere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tranquillamernte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utilizzato</a:t>
            </a:r>
            <a:r>
              <a:rPr lang="en-US" sz="2400" dirty="0" smtClean="0">
                <a:latin typeface="Comic Sans MS" pitchFamily="66" charset="0"/>
              </a:rPr>
              <a:t> come </a:t>
            </a:r>
            <a:r>
              <a:rPr lang="en-US" sz="2400" dirty="0" err="1" smtClean="0">
                <a:latin typeface="Comic Sans MS" pitchFamily="66" charset="0"/>
              </a:rPr>
              <a:t>unità</a:t>
            </a:r>
            <a:r>
              <a:rPr lang="en-US" sz="2400" dirty="0" smtClean="0">
                <a:latin typeface="Comic Sans MS" pitchFamily="66" charset="0"/>
              </a:rPr>
              <a:t>…</a:t>
            </a:r>
          </a:p>
        </p:txBody>
      </p:sp>
      <p:pic>
        <p:nvPicPr>
          <p:cNvPr id="33797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0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801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23" name="Bent Arrow 22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Right Bracket 24"/>
          <p:cNvSpPr/>
          <p:nvPr/>
        </p:nvSpPr>
        <p:spPr>
          <a:xfrm>
            <a:off x="6019800" y="2819400"/>
            <a:ext cx="762000" cy="3200400"/>
          </a:xfrm>
          <a:prstGeom prst="righ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7010400" y="4114800"/>
            <a:ext cx="137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 smtClean="0">
                <a:latin typeface="Comic Sans MS" pitchFamily="66" charset="0"/>
              </a:rPr>
              <a:t>111 </a:t>
            </a:r>
            <a:r>
              <a:rPr lang="en-US" sz="2400" b="1" dirty="0">
                <a:latin typeface="Comic Sans MS" pitchFamily="66" charset="0"/>
              </a:rPr>
              <a:t>kg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192696" y="278295"/>
            <a:ext cx="433346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Il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concetto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di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Comic Sans MS" pitchFamily="66" charset="0"/>
              </a:rPr>
              <a:t>Unità</a:t>
            </a:r>
            <a:endParaRPr lang="en-US" sz="32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/>
      <p:bldP spid="25" grpId="0" animBg="1"/>
      <p:bldP spid="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C:\Users\Hester Sutton\AppData\Local\Microsoft\Windows\Temporary Internet Files\Content.IE5\1WYS0FUW\MC90034909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2514600"/>
            <a:ext cx="8318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8" descr="C:\Users\Hester Sutton\AppData\Local\Microsoft\Windows\Temporary Internet Files\Content.IE5\F3G6BCL9\MC900349129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029200"/>
            <a:ext cx="865188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1524000" y="2971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Andrea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1524000" y="4191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Bruno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6150" name="TextBox 5"/>
          <p:cNvSpPr txBox="1">
            <a:spLocks noChangeArrowheads="1"/>
          </p:cNvSpPr>
          <p:nvPr/>
        </p:nvSpPr>
        <p:spPr bwMode="auto">
          <a:xfrm>
            <a:off x="1600200" y="55626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Carlo</a:t>
            </a:r>
            <a:endParaRPr lang="en-US" sz="2400" dirty="0"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895600" y="2819400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29200" y="2819400"/>
            <a:ext cx="6858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4" name="TextBox 9"/>
          <p:cNvSpPr txBox="1">
            <a:spLocks noChangeArrowheads="1"/>
          </p:cNvSpPr>
          <p:nvPr/>
        </p:nvSpPr>
        <p:spPr bwMode="auto">
          <a:xfrm>
            <a:off x="5029200" y="2971800"/>
            <a:ext cx="68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15kg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95600" y="5410200"/>
            <a:ext cx="2362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105400" y="5410200"/>
            <a:ext cx="15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157" name="TextBox 12"/>
          <p:cNvSpPr txBox="1">
            <a:spLocks noChangeArrowheads="1"/>
          </p:cNvSpPr>
          <p:nvPr/>
        </p:nvSpPr>
        <p:spPr bwMode="auto">
          <a:xfrm>
            <a:off x="5562600" y="6400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omic Sans MS" pitchFamily="66" charset="0"/>
              </a:rPr>
              <a:t>3kg</a:t>
            </a:r>
          </a:p>
        </p:txBody>
      </p:sp>
      <p:sp>
        <p:nvSpPr>
          <p:cNvPr id="14" name="Bent Arrow 13"/>
          <p:cNvSpPr/>
          <p:nvPr/>
        </p:nvSpPr>
        <p:spPr>
          <a:xfrm rot="16200000">
            <a:off x="5067300" y="6286500"/>
            <a:ext cx="457200" cy="381000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895600" y="5410200"/>
            <a:ext cx="22098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95600" y="41148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895600" y="2819400"/>
            <a:ext cx="2133600" cy="6858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3352799" y="5486400"/>
            <a:ext cx="1596887" cy="596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UNITA’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352799" y="4191000"/>
            <a:ext cx="15770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UNITA’</a:t>
            </a:r>
            <a:endParaRPr lang="en-US" sz="3200" b="1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352799" y="2895600"/>
            <a:ext cx="1577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Calibri" pitchFamily="34" charset="0"/>
              </a:rPr>
              <a:t>UNITA’</a:t>
            </a:r>
            <a:endParaRPr lang="en-US" sz="3200" b="1" dirty="0">
              <a:latin typeface="Calibri" pitchFamily="34" charset="0"/>
            </a:endParaRPr>
          </a:p>
        </p:txBody>
      </p:sp>
      <p:pic>
        <p:nvPicPr>
          <p:cNvPr id="6165" name="Picture 9" descr="C:\Users\Hester Sutton\AppData\Local\Microsoft\Windows\Temporary Internet Files\Content.IE5\1WYS0FUW\MC90035799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810000"/>
            <a:ext cx="10318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192696" y="536714"/>
            <a:ext cx="795130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Con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il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MODELLO a BARRE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già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con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ragazzini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delle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elementari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ci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si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</a:rPr>
              <a:t>può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soffermare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sul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concetto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+mn-lt"/>
                <a:cs typeface="+mn-cs"/>
              </a:rPr>
              <a:t>di</a:t>
            </a:r>
            <a:r>
              <a:rPr lang="en-US" sz="2400" dirty="0" smtClean="0">
                <a:solidFill>
                  <a:srgbClr val="FF0000"/>
                </a:solidFill>
                <a:latin typeface="+mn-lt"/>
                <a:cs typeface="+mn-cs"/>
              </a:rPr>
              <a:t> </a:t>
            </a:r>
            <a:r>
              <a:rPr lang="en-US" sz="2400" b="1" dirty="0" smtClean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UNITA’</a:t>
            </a:r>
            <a:r>
              <a:rPr lang="en-US" sz="2400" dirty="0" smtClean="0">
                <a:latin typeface="+mn-lt"/>
                <a:cs typeface="+mn-cs"/>
              </a:rPr>
              <a:t>.</a:t>
            </a:r>
            <a:endParaRPr lang="en-US" sz="2400" dirty="0">
              <a:latin typeface="+mn-lt"/>
              <a:cs typeface="+mn-cs"/>
            </a:endParaRPr>
          </a:p>
        </p:txBody>
      </p:sp>
      <p:grpSp>
        <p:nvGrpSpPr>
          <p:cNvPr id="24" name="Group 2"/>
          <p:cNvGrpSpPr>
            <a:grpSpLocks/>
          </p:cNvGrpSpPr>
          <p:nvPr/>
        </p:nvGrpSpPr>
        <p:grpSpPr bwMode="auto">
          <a:xfrm>
            <a:off x="134937" y="215704"/>
            <a:ext cx="9009063" cy="1772121"/>
            <a:chOff x="0" y="1536"/>
            <a:chExt cx="5675" cy="663"/>
          </a:xfrm>
        </p:grpSpPr>
        <p:grpSp>
          <p:nvGrpSpPr>
            <p:cNvPr id="2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 sz="2000" dirty="0"/>
            </a:p>
          </p:txBody>
        </p:sp>
        <p:sp>
          <p:nvSpPr>
            <p:cNvPr id="2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  <p:bldP spid="19" grpId="0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99182"/>
            <a:ext cx="3816626" cy="5632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1214846" y="1109266"/>
            <a:ext cx="792915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pagato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del 40%) 98.40 Euro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costava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cappotto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prima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28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590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2800" y="24384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399183"/>
            <a:ext cx="182880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Prezzo</a:t>
            </a:r>
            <a:r>
              <a:rPr lang="en-US" dirty="0" smtClean="0"/>
              <a:t> prima </a:t>
            </a:r>
            <a:r>
              <a:rPr lang="en-US" dirty="0" err="1" smtClean="0"/>
              <a:t>delo</a:t>
            </a:r>
            <a:r>
              <a:rPr lang="en-US" dirty="0" smtClean="0"/>
              <a:t> </a:t>
            </a:r>
            <a:r>
              <a:rPr lang="en-US" dirty="0" err="1" smtClean="0"/>
              <a:t>sconto</a:t>
            </a:r>
            <a:endParaRPr lang="en-US" dirty="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" y="2445026"/>
            <a:ext cx="1752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Prezzo</a:t>
            </a:r>
            <a:r>
              <a:rPr lang="en-US" dirty="0" smtClean="0"/>
              <a:t> </a:t>
            </a:r>
            <a:r>
              <a:rPr lang="en-US" dirty="0" err="1" smtClean="0"/>
              <a:t>scontato</a:t>
            </a:r>
            <a:r>
              <a:rPr lang="en-US" dirty="0" smtClean="0"/>
              <a:t>  98.40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3733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828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2209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590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971800" y="24384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838199" y="5105400"/>
            <a:ext cx="74311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blocco</a:t>
            </a:r>
            <a:r>
              <a:rPr lang="en-US" sz="2400" dirty="0" smtClean="0"/>
              <a:t> vale 98.40 Euro :6 =16.40 Euro</a:t>
            </a:r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cappotto</a:t>
            </a:r>
            <a:r>
              <a:rPr lang="en-US" sz="2400" dirty="0" smtClean="0"/>
              <a:t> </a:t>
            </a:r>
            <a:r>
              <a:rPr lang="en-US" sz="2400" dirty="0" err="1" smtClean="0"/>
              <a:t>perciò</a:t>
            </a:r>
            <a:r>
              <a:rPr lang="en-US" sz="2400" dirty="0" smtClean="0"/>
              <a:t> </a:t>
            </a:r>
            <a:r>
              <a:rPr lang="en-US" sz="2400" dirty="0" err="1" smtClean="0"/>
              <a:t>costava</a:t>
            </a:r>
            <a:r>
              <a:rPr lang="en-US" sz="2400" dirty="0" smtClean="0"/>
              <a:t> 164 Euro</a:t>
            </a:r>
            <a:endParaRPr lang="en-US" sz="24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69250"/>
            <a:ext cx="8666921" cy="705961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1558992" y="122267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Un </a:t>
            </a:r>
            <a:r>
              <a:rPr lang="en-US" sz="2400" b="1" dirty="0" err="1" smtClean="0">
                <a:solidFill>
                  <a:schemeClr val="tx2"/>
                </a:solidFill>
              </a:rPr>
              <a:t>problema</a:t>
            </a:r>
            <a:r>
              <a:rPr lang="en-US" sz="2400" b="1" dirty="0" smtClean="0">
                <a:solidFill>
                  <a:schemeClr val="tx2"/>
                </a:solidFill>
              </a:rPr>
              <a:t> con le </a:t>
            </a:r>
            <a:r>
              <a:rPr lang="en-US" sz="2400" b="1" dirty="0" err="1" smtClean="0">
                <a:solidFill>
                  <a:schemeClr val="tx2"/>
                </a:solidFill>
              </a:rPr>
              <a:t>percentuali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940274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4" grpId="0"/>
      <p:bldP spid="15" grpId="0"/>
      <p:bldP spid="18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398602" y="1042384"/>
            <a:ext cx="87453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Ho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pagato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un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maglione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del 20%) 96 Euro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costava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maglione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prima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dello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69250"/>
            <a:ext cx="8666921" cy="705961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1558992" y="122267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Mettiamoci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alla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prova</a:t>
            </a:r>
            <a:r>
              <a:rPr lang="en-US" sz="2400" b="1" dirty="0" smtClean="0">
                <a:solidFill>
                  <a:schemeClr val="tx2"/>
                </a:solidFill>
              </a:rPr>
              <a:t> !!!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490000" y="2396567"/>
            <a:ext cx="87453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Il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negoziante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mi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fatto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pagare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camicia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36 euro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meno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!!!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che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mi ha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fatto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sconto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del 15%</a:t>
            </a: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ho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pagato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camicia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490000" y="4329869"/>
            <a:ext cx="87453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 un club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sportivo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metà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degli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iscritti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è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Roma,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2/7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altri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paesi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città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italiane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restanti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60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all’estero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iscritti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al club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sportivo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828800" y="3399182"/>
            <a:ext cx="3816626" cy="5632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90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52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114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76800" y="3352800"/>
            <a:ext cx="762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3399183"/>
            <a:ext cx="1828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Totale</a:t>
            </a:r>
            <a:r>
              <a:rPr lang="en-US" dirty="0" smtClean="0"/>
              <a:t> </a:t>
            </a:r>
            <a:r>
              <a:rPr lang="en-US" dirty="0" err="1" smtClean="0"/>
              <a:t>iscritti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562101" y="4280297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828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407425" y="4280297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172777" y="4282472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09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590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971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352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733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114800" y="3352800"/>
            <a:ext cx="381000" cy="609600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4495800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5257800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4876800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658776" y="5568348"/>
            <a:ext cx="743115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7 </a:t>
            </a:r>
            <a:r>
              <a:rPr lang="en-US" sz="2400" dirty="0" err="1" smtClean="0"/>
              <a:t>parti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14 (la </a:t>
            </a:r>
            <a:r>
              <a:rPr lang="en-US" sz="2400" dirty="0" err="1" smtClean="0"/>
              <a:t>metà</a:t>
            </a:r>
            <a:r>
              <a:rPr lang="en-US" sz="2400" dirty="0" smtClean="0"/>
              <a:t>); 4 </a:t>
            </a:r>
            <a:r>
              <a:rPr lang="en-US" sz="2400" dirty="0" err="1" smtClean="0"/>
              <a:t>parti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14  (due </a:t>
            </a:r>
            <a:r>
              <a:rPr lang="en-US" sz="2400" dirty="0" err="1" smtClean="0"/>
              <a:t>settimi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I </a:t>
            </a:r>
            <a:r>
              <a:rPr lang="en-US" sz="2400" dirty="0" err="1" smtClean="0"/>
              <a:t>restanti</a:t>
            </a:r>
            <a:r>
              <a:rPr lang="en-US" sz="2400" dirty="0" smtClean="0"/>
              <a:t> 60 </a:t>
            </a:r>
            <a:r>
              <a:rPr lang="en-US" sz="2400" dirty="0" err="1" smtClean="0"/>
              <a:t>costituiscono</a:t>
            </a:r>
            <a:r>
              <a:rPr lang="en-US" sz="2400" dirty="0" smtClean="0"/>
              <a:t> </a:t>
            </a:r>
            <a:r>
              <a:rPr lang="en-US" sz="2400" dirty="0" err="1" smtClean="0"/>
              <a:t>perciò</a:t>
            </a:r>
            <a:r>
              <a:rPr lang="en-US" sz="2400" dirty="0" smtClean="0"/>
              <a:t> 3 </a:t>
            </a:r>
            <a:r>
              <a:rPr lang="en-US" sz="2400" dirty="0" err="1" smtClean="0"/>
              <a:t>parti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14</a:t>
            </a:r>
            <a:endParaRPr lang="en-US" sz="2400" dirty="0" smtClean="0"/>
          </a:p>
          <a:p>
            <a:r>
              <a:rPr lang="en-US" sz="2400" dirty="0" smtClean="0"/>
              <a:t>Il </a:t>
            </a:r>
            <a:r>
              <a:rPr lang="en-US" sz="2400" dirty="0" err="1" smtClean="0"/>
              <a:t>totale</a:t>
            </a:r>
            <a:r>
              <a:rPr lang="en-US" sz="2400" dirty="0" smtClean="0"/>
              <a:t> è 280---- </a:t>
            </a:r>
            <a:r>
              <a:rPr lang="en-US" sz="2400" dirty="0" err="1" smtClean="0"/>
              <a:t>ogni</a:t>
            </a:r>
            <a:r>
              <a:rPr lang="en-US" sz="2400" dirty="0" smtClean="0"/>
              <a:t> </a:t>
            </a:r>
            <a:r>
              <a:rPr lang="en-US" sz="2400" dirty="0" err="1" smtClean="0"/>
              <a:t>barra</a:t>
            </a:r>
            <a:r>
              <a:rPr lang="en-US" sz="2400" dirty="0" smtClean="0"/>
              <a:t> vale 20 (</a:t>
            </a:r>
            <a:r>
              <a:rPr lang="en-US" sz="2400" dirty="0" err="1" smtClean="0"/>
              <a:t>sono</a:t>
            </a:r>
            <a:r>
              <a:rPr lang="en-US" sz="2400" dirty="0" smtClean="0"/>
              <a:t> 14 !!) 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69250"/>
            <a:ext cx="8666921" cy="705961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1558992" y="122267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Un </a:t>
            </a:r>
            <a:r>
              <a:rPr lang="en-US" sz="2400" b="1" dirty="0" err="1" smtClean="0">
                <a:solidFill>
                  <a:schemeClr val="tx2"/>
                </a:solidFill>
              </a:rPr>
              <a:t>problema</a:t>
            </a:r>
            <a:r>
              <a:rPr lang="en-US" sz="2400" b="1" dirty="0" smtClean="0">
                <a:solidFill>
                  <a:schemeClr val="tx2"/>
                </a:solidFill>
              </a:rPr>
              <a:t> con le </a:t>
            </a:r>
            <a:r>
              <a:rPr lang="en-US" sz="2400" b="1" dirty="0" err="1" smtClean="0">
                <a:solidFill>
                  <a:schemeClr val="tx2"/>
                </a:solidFill>
              </a:rPr>
              <a:t>percentuali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21771" y="1001390"/>
            <a:ext cx="87453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In un club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sportivo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la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metà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degli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iscritti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è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nato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 Roma,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2/7 in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altri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paesi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o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città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italiane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restanti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60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all’estero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Quanti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gli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iscritti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al club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sportivo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Rectangle 34"/>
          <p:cNvSpPr/>
          <p:nvPr/>
        </p:nvSpPr>
        <p:spPr>
          <a:xfrm>
            <a:off x="5645426" y="3352800"/>
            <a:ext cx="381000" cy="609600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34"/>
          <p:cNvSpPr/>
          <p:nvPr/>
        </p:nvSpPr>
        <p:spPr>
          <a:xfrm>
            <a:off x="6026425" y="3362926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34"/>
          <p:cNvSpPr/>
          <p:nvPr/>
        </p:nvSpPr>
        <p:spPr>
          <a:xfrm>
            <a:off x="6414051" y="3362926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3" name="Rectangle 34"/>
          <p:cNvSpPr/>
          <p:nvPr/>
        </p:nvSpPr>
        <p:spPr>
          <a:xfrm>
            <a:off x="6801677" y="3362135"/>
            <a:ext cx="381000" cy="6096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4" name="TextBox 13"/>
          <p:cNvSpPr txBox="1">
            <a:spLocks noChangeArrowheads="1"/>
          </p:cNvSpPr>
          <p:nvPr/>
        </p:nvSpPr>
        <p:spPr bwMode="auto">
          <a:xfrm>
            <a:off x="2746683" y="4626581"/>
            <a:ext cx="16165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Resto </a:t>
            </a:r>
            <a:r>
              <a:rPr lang="en-US" dirty="0" err="1" smtClean="0"/>
              <a:t>d’Italia</a:t>
            </a:r>
            <a:endParaRPr lang="en-US" dirty="0"/>
          </a:p>
        </p:txBody>
      </p:sp>
      <p:sp>
        <p:nvSpPr>
          <p:cNvPr id="55" name="TextBox 13"/>
          <p:cNvSpPr txBox="1">
            <a:spLocks noChangeArrowheads="1"/>
          </p:cNvSpPr>
          <p:nvPr/>
        </p:nvSpPr>
        <p:spPr bwMode="auto">
          <a:xfrm>
            <a:off x="691505" y="4626581"/>
            <a:ext cx="1403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Roma</a:t>
            </a:r>
            <a:endParaRPr lang="en-US" dirty="0"/>
          </a:p>
        </p:txBody>
      </p:sp>
      <p:sp>
        <p:nvSpPr>
          <p:cNvPr id="56" name="TextBox 13"/>
          <p:cNvSpPr txBox="1">
            <a:spLocks noChangeArrowheads="1"/>
          </p:cNvSpPr>
          <p:nvPr/>
        </p:nvSpPr>
        <p:spPr bwMode="auto">
          <a:xfrm>
            <a:off x="5624452" y="4611257"/>
            <a:ext cx="14039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Estero</a:t>
            </a:r>
            <a:endParaRPr lang="en-US" dirty="0"/>
          </a:p>
        </p:txBody>
      </p:sp>
      <p:sp>
        <p:nvSpPr>
          <p:cNvPr id="57" name="TextBox 36"/>
          <p:cNvSpPr txBox="1">
            <a:spLocks noChangeArrowheads="1"/>
          </p:cNvSpPr>
          <p:nvPr/>
        </p:nvSpPr>
        <p:spPr bwMode="auto">
          <a:xfrm>
            <a:off x="539105" y="2328664"/>
            <a:ext cx="743115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err="1" smtClean="0"/>
              <a:t>Siccome</a:t>
            </a:r>
            <a:r>
              <a:rPr lang="en-US" sz="2400" dirty="0" smtClean="0"/>
              <a:t> la meta è ½…</a:t>
            </a:r>
            <a:r>
              <a:rPr lang="en-US" sz="2400" dirty="0" err="1" smtClean="0"/>
              <a:t>conviene</a:t>
            </a:r>
            <a:r>
              <a:rPr lang="en-US" sz="2400" dirty="0" smtClean="0"/>
              <a:t> </a:t>
            </a:r>
            <a:r>
              <a:rPr lang="en-US" sz="2400" dirty="0" err="1" smtClean="0"/>
              <a:t>suddividere</a:t>
            </a:r>
            <a:r>
              <a:rPr lang="en-US" sz="2400" dirty="0" smtClean="0"/>
              <a:t> </a:t>
            </a:r>
            <a:r>
              <a:rPr lang="en-US" sz="2400" dirty="0" err="1" smtClean="0"/>
              <a:t>gli</a:t>
            </a:r>
            <a:r>
              <a:rPr lang="en-US" sz="2400" dirty="0" smtClean="0"/>
              <a:t> </a:t>
            </a:r>
            <a:r>
              <a:rPr lang="en-US" sz="2400" dirty="0" err="1" smtClean="0"/>
              <a:t>iscritti</a:t>
            </a:r>
            <a:r>
              <a:rPr lang="en-US" sz="2400" dirty="0" smtClean="0"/>
              <a:t> in 14 </a:t>
            </a:r>
            <a:r>
              <a:rPr lang="en-US" sz="2400" dirty="0" err="1" smtClean="0"/>
              <a:t>parti</a:t>
            </a:r>
            <a:r>
              <a:rPr lang="en-US" sz="2400" dirty="0" smtClean="0"/>
              <a:t>…. </a:t>
            </a:r>
            <a:r>
              <a:rPr lang="en-US" sz="2400" dirty="0" err="1" smtClean="0"/>
              <a:t>perchè</a:t>
            </a:r>
            <a:r>
              <a:rPr lang="en-US" sz="2400" dirty="0" smtClean="0"/>
              <a:t> 14=mcm(2,7) </a:t>
            </a:r>
          </a:p>
        </p:txBody>
      </p:sp>
    </p:spTree>
    <p:extLst>
      <p:ext uri="{BB962C8B-B14F-4D97-AF65-F5344CB8AC3E}">
        <p14:creationId xmlns:p14="http://schemas.microsoft.com/office/powerpoint/2010/main" val="17236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" grpId="0" animBg="1"/>
      <p:bldP spid="6" grpId="0" animBg="1"/>
      <p:bldP spid="7" grpId="0" animBg="1"/>
      <p:bldP spid="8" grpId="0" animBg="1"/>
      <p:bldP spid="9" grpId="0" animBg="1"/>
      <p:bldP spid="14" grpId="0"/>
      <p:bldP spid="17" grpId="0" animBg="1"/>
      <p:bldP spid="19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5" grpId="0" animBg="1"/>
      <p:bldP spid="36" grpId="0" animBg="1"/>
      <p:bldP spid="37" grpId="0"/>
      <p:bldP spid="43" grpId="0" animBg="1"/>
      <p:bldP spid="44" grpId="0" animBg="1"/>
      <p:bldP spid="45" grpId="0" animBg="1"/>
      <p:bldP spid="53" grpId="0" animBg="1"/>
      <p:bldP spid="54" grpId="0"/>
      <p:bldP spid="55" grpId="0"/>
      <p:bldP spid="56" grpId="0"/>
      <p:bldP spid="5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627018" y="685800"/>
            <a:ext cx="8212182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>
                <a:latin typeface="Andy"/>
              </a:rPr>
              <a:t>Felice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affronta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dello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Stelvio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bicicletta</a:t>
            </a:r>
            <a:r>
              <a:rPr lang="en-US" sz="2400" dirty="0" smtClean="0">
                <a:latin typeface="Andy"/>
              </a:rPr>
              <a:t> e </a:t>
            </a:r>
            <a:r>
              <a:rPr lang="en-US" sz="2400" dirty="0" err="1" smtClean="0">
                <a:latin typeface="Andy"/>
              </a:rPr>
              <a:t>mantiene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una</a:t>
            </a:r>
            <a:r>
              <a:rPr lang="en-US" sz="2400" dirty="0" smtClean="0">
                <a:latin typeface="Andy"/>
              </a:rPr>
              <a:t> media </a:t>
            </a:r>
            <a:r>
              <a:rPr lang="en-US" sz="2400" dirty="0" err="1" smtClean="0">
                <a:latin typeface="Andy"/>
              </a:rPr>
              <a:t>di</a:t>
            </a:r>
            <a:r>
              <a:rPr lang="en-US" sz="2400" dirty="0" smtClean="0">
                <a:latin typeface="Andy"/>
              </a:rPr>
              <a:t> 21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e 42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discesa</a:t>
            </a:r>
            <a:r>
              <a:rPr lang="en-US" sz="2400" dirty="0" smtClean="0">
                <a:latin typeface="Andy"/>
              </a:rPr>
              <a:t>. Ha </a:t>
            </a:r>
            <a:r>
              <a:rPr lang="en-US" sz="2400" dirty="0" err="1" smtClean="0">
                <a:latin typeface="Andy"/>
              </a:rPr>
              <a:t>percorso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stessa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strada</a:t>
            </a:r>
            <a:r>
              <a:rPr lang="en-US" sz="2400" dirty="0" smtClean="0">
                <a:latin typeface="Andy"/>
              </a:rPr>
              <a:t>. </a:t>
            </a:r>
            <a:r>
              <a:rPr lang="en-US" sz="2400" dirty="0" err="1" smtClean="0">
                <a:latin typeface="Andy"/>
              </a:rPr>
              <a:t>Qual</a:t>
            </a:r>
            <a:r>
              <a:rPr lang="en-US" sz="2400" dirty="0" smtClean="0">
                <a:latin typeface="Andy"/>
              </a:rPr>
              <a:t> è la media </a:t>
            </a:r>
            <a:r>
              <a:rPr lang="en-US" sz="2400" dirty="0" err="1" smtClean="0">
                <a:latin typeface="Andy"/>
              </a:rPr>
              <a:t>oraria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complessiva</a:t>
            </a:r>
            <a:r>
              <a:rPr lang="en-US" sz="2400" dirty="0" smtClean="0">
                <a:latin typeface="Andy"/>
              </a:rPr>
              <a:t> ?</a:t>
            </a:r>
            <a:endParaRPr lang="en-US" sz="2400" dirty="0">
              <a:latin typeface="Andy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36913"/>
            <a:ext cx="51816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236913"/>
            <a:ext cx="14809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1h 30’ per fare 42 km</a:t>
            </a:r>
            <a:endParaRPr lang="en-US" sz="2000" dirty="0">
              <a:latin typeface="Andy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210050" y="246063"/>
            <a:ext cx="533400" cy="51435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4877" y="3240157"/>
            <a:ext cx="1772479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6278" y="3240158"/>
            <a:ext cx="1590261" cy="840808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42</a:t>
            </a:r>
            <a:endParaRPr lang="en-US" sz="2000" dirty="0">
              <a:latin typeface="Andy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592456" y="3606247"/>
            <a:ext cx="278296" cy="165320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Andy"/>
              </a:rPr>
              <a:t>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5287963"/>
            <a:ext cx="2584174" cy="79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Ogni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30’  </a:t>
            </a: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percorre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in media 14 km</a:t>
            </a:r>
            <a:endParaRPr lang="en-US" sz="2280" dirty="0">
              <a:solidFill>
                <a:schemeClr val="accent1">
                  <a:lumMod val="50000"/>
                </a:schemeClr>
              </a:solidFill>
              <a:latin typeface="Andy" pitchFamily="66" charset="0"/>
              <a:cs typeface="+mn-cs"/>
            </a:endParaRP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4572000" y="4495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 smtClean="0">
                <a:latin typeface="Andy"/>
              </a:rPr>
              <a:t>42</a:t>
            </a:r>
            <a:r>
              <a:rPr lang="it-IT" sz="3600" dirty="0" smtClean="0"/>
              <a:t> </a:t>
            </a:r>
            <a:r>
              <a:rPr lang="en-US" sz="3600" dirty="0" smtClean="0">
                <a:latin typeface="Andy"/>
              </a:rPr>
              <a:t>÷ 3 </a:t>
            </a:r>
            <a:r>
              <a:rPr lang="en-US" sz="3600" dirty="0">
                <a:latin typeface="Andy"/>
              </a:rPr>
              <a:t>= </a:t>
            </a:r>
            <a:r>
              <a:rPr lang="en-US" sz="3600" dirty="0" smtClean="0">
                <a:latin typeface="Andy"/>
              </a:rPr>
              <a:t>  14 </a:t>
            </a:r>
            <a:endParaRPr lang="en-US" sz="3600" dirty="0">
              <a:latin typeface="Andy"/>
            </a:endParaRPr>
          </a:p>
        </p:txBody>
      </p:sp>
      <p:sp>
        <p:nvSpPr>
          <p:cNvPr id="23" name="Curved Up Arrow 22"/>
          <p:cNvSpPr/>
          <p:nvPr/>
        </p:nvSpPr>
        <p:spPr>
          <a:xfrm rot="20369349">
            <a:off x="3749675" y="5310188"/>
            <a:ext cx="1487488" cy="38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200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ndy"/>
              </a:rPr>
              <a:t>totale</a:t>
            </a:r>
          </a:p>
        </p:txBody>
      </p:sp>
      <p:sp>
        <p:nvSpPr>
          <p:cNvPr id="26" name="Curved Up Arrow 25"/>
          <p:cNvSpPr/>
          <p:nvPr/>
        </p:nvSpPr>
        <p:spPr>
          <a:xfrm rot="18642421">
            <a:off x="4417219" y="5691981"/>
            <a:ext cx="2116138" cy="4413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021496" y="5864088"/>
            <a:ext cx="25411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>
                <a:latin typeface="Andy"/>
              </a:rPr>
              <a:t>Numero</a:t>
            </a:r>
            <a:r>
              <a:rPr lang="en-US" sz="2000" dirty="0">
                <a:latin typeface="Andy"/>
              </a:rPr>
              <a:t> </a:t>
            </a:r>
            <a:r>
              <a:rPr lang="en-US" sz="2000" dirty="0" err="1">
                <a:latin typeface="Andy"/>
              </a:rPr>
              <a:t>di</a:t>
            </a:r>
            <a:r>
              <a:rPr lang="en-US" sz="2000" dirty="0">
                <a:latin typeface="Andy"/>
              </a:rPr>
              <a:t> </a:t>
            </a:r>
            <a:r>
              <a:rPr lang="en-US" sz="2000" dirty="0" err="1" smtClean="0">
                <a:latin typeface="Andy"/>
              </a:rPr>
              <a:t>blocchi</a:t>
            </a:r>
            <a:r>
              <a:rPr lang="en-US" sz="2000" dirty="0" smtClean="0">
                <a:latin typeface="Andy"/>
              </a:rPr>
              <a:t> </a:t>
            </a:r>
            <a:r>
              <a:rPr lang="en-US" sz="2000" dirty="0" err="1" smtClean="0">
                <a:latin typeface="Andy"/>
              </a:rPr>
              <a:t>da</a:t>
            </a:r>
            <a:r>
              <a:rPr lang="en-US" sz="2000" dirty="0" smtClean="0">
                <a:latin typeface="Andy"/>
              </a:rPr>
              <a:t> 30’ (</a:t>
            </a:r>
            <a:r>
              <a:rPr lang="en-US" sz="2000" dirty="0" err="1" smtClean="0">
                <a:latin typeface="Andy"/>
              </a:rPr>
              <a:t>parti</a:t>
            </a:r>
            <a:r>
              <a:rPr lang="en-US" sz="2000" dirty="0">
                <a:latin typeface="Andy"/>
              </a:rPr>
              <a:t>)</a:t>
            </a:r>
          </a:p>
        </p:txBody>
      </p:sp>
      <p:sp>
        <p:nvSpPr>
          <p:cNvPr id="28" name="Curved Left Arrow 27"/>
          <p:cNvSpPr/>
          <p:nvPr/>
        </p:nvSpPr>
        <p:spPr>
          <a:xfrm rot="8364477">
            <a:off x="6713538" y="4967288"/>
            <a:ext cx="566737" cy="14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7086600" y="5410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ndy"/>
              </a:rPr>
              <a:t>una parte</a:t>
            </a: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169250"/>
            <a:ext cx="8666921" cy="510697"/>
            <a:chOff x="0" y="1536"/>
            <a:chExt cx="5675" cy="663"/>
          </a:xfrm>
        </p:grpSpPr>
        <p:grpSp>
          <p:nvGrpSpPr>
            <p:cNvPr id="2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Rettangolo 1"/>
          <p:cNvSpPr/>
          <p:nvPr/>
        </p:nvSpPr>
        <p:spPr>
          <a:xfrm>
            <a:off x="1371600" y="58146"/>
            <a:ext cx="512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Un </a:t>
            </a:r>
            <a:r>
              <a:rPr lang="en-US" b="1" dirty="0" err="1" smtClean="0">
                <a:solidFill>
                  <a:schemeClr val="tx2"/>
                </a:solidFill>
              </a:rPr>
              <a:t>problema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sulla</a:t>
            </a:r>
            <a:r>
              <a:rPr lang="en-US" b="1" dirty="0" smtClean="0">
                <a:solidFill>
                  <a:schemeClr val="tx2"/>
                </a:solidFill>
              </a:rPr>
              <a:t> media </a:t>
            </a:r>
            <a:r>
              <a:rPr lang="en-US" b="1" dirty="0" err="1" smtClean="0">
                <a:solidFill>
                  <a:schemeClr val="tx2"/>
                </a:solidFill>
              </a:rPr>
              <a:t>oraria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91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5" grpId="0" animBg="1"/>
      <p:bldP spid="8" grpId="0" animBg="1"/>
      <p:bldP spid="13" grpId="0"/>
      <p:bldP spid="15" grpId="0" animBg="1"/>
      <p:bldP spid="16" grpId="0"/>
      <p:bldP spid="17" grpId="0"/>
      <p:bldP spid="21" grpId="0"/>
      <p:bldP spid="23" grpId="0" animBg="1"/>
      <p:bldP spid="24" grpId="0"/>
      <p:bldP spid="26" grpId="0" animBg="1"/>
      <p:bldP spid="27" grpId="0"/>
      <p:bldP spid="28" grpId="0" animBg="1"/>
      <p:bldP spid="2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37243" y="1452794"/>
            <a:ext cx="8198793" cy="3555304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Sono sufficienti poche parole per spiegare allo studente il concetto espresso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Potrebbe </a:t>
            </a:r>
            <a:r>
              <a:rPr lang="it-IT" sz="2400" dirty="0" err="1" smtClean="0">
                <a:solidFill>
                  <a:srgbClr val="FF0000"/>
                </a:solidFill>
              </a:rPr>
              <a:t>adirittura</a:t>
            </a:r>
            <a:r>
              <a:rPr lang="it-IT" sz="2400" dirty="0" smtClean="0">
                <a:solidFill>
                  <a:srgbClr val="FF0000"/>
                </a:solidFill>
              </a:rPr>
              <a:t> non essere necessaria alcuna spiegazione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non passa tramite il linguaggio verbale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è rappresentata direttamente in un linguaggio matematico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Ricordate i vantaggi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del 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?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0578994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90600" y="685800"/>
            <a:ext cx="762000" cy="457200"/>
          </a:xfrm>
          <a:prstGeom prst="rect">
            <a:avLst/>
          </a:prstGeom>
          <a:solidFill>
            <a:srgbClr val="FFFF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627018" y="685800"/>
            <a:ext cx="8212182" cy="156966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>
                <a:latin typeface="Andy"/>
              </a:rPr>
              <a:t>Felice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affronta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dello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Stelvio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bicicletta</a:t>
            </a:r>
            <a:r>
              <a:rPr lang="en-US" sz="2400" dirty="0" smtClean="0">
                <a:latin typeface="Andy"/>
              </a:rPr>
              <a:t> e </a:t>
            </a:r>
            <a:r>
              <a:rPr lang="en-US" sz="2400" dirty="0" err="1" smtClean="0">
                <a:latin typeface="Andy"/>
              </a:rPr>
              <a:t>mantiene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una</a:t>
            </a:r>
            <a:r>
              <a:rPr lang="en-US" sz="2400" dirty="0" smtClean="0">
                <a:latin typeface="Andy"/>
              </a:rPr>
              <a:t> media </a:t>
            </a:r>
            <a:r>
              <a:rPr lang="en-US" sz="2400" dirty="0" err="1" smtClean="0">
                <a:latin typeface="Andy"/>
              </a:rPr>
              <a:t>di</a:t>
            </a:r>
            <a:r>
              <a:rPr lang="en-US" sz="2400" dirty="0" smtClean="0">
                <a:latin typeface="Andy"/>
              </a:rPr>
              <a:t> 21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salita</a:t>
            </a:r>
            <a:r>
              <a:rPr lang="en-US" sz="2400" dirty="0" smtClean="0">
                <a:latin typeface="Andy"/>
              </a:rPr>
              <a:t> e 42 km/</a:t>
            </a:r>
            <a:r>
              <a:rPr lang="en-US" sz="2400" dirty="0" err="1" smtClean="0">
                <a:latin typeface="Andy"/>
              </a:rPr>
              <a:t>ora</a:t>
            </a:r>
            <a:r>
              <a:rPr lang="en-US" sz="2400" dirty="0" smtClean="0">
                <a:latin typeface="Andy"/>
              </a:rPr>
              <a:t> in </a:t>
            </a:r>
            <a:r>
              <a:rPr lang="en-US" sz="2400" dirty="0" err="1" smtClean="0">
                <a:latin typeface="Andy"/>
              </a:rPr>
              <a:t>discesa</a:t>
            </a:r>
            <a:r>
              <a:rPr lang="en-US" sz="2400" dirty="0" smtClean="0">
                <a:latin typeface="Andy"/>
              </a:rPr>
              <a:t>. Ha </a:t>
            </a:r>
            <a:r>
              <a:rPr lang="en-US" sz="2400" dirty="0" err="1" smtClean="0">
                <a:latin typeface="Andy"/>
              </a:rPr>
              <a:t>percorso</a:t>
            </a:r>
            <a:r>
              <a:rPr lang="en-US" sz="2400" dirty="0" smtClean="0">
                <a:latin typeface="Andy"/>
              </a:rPr>
              <a:t> la </a:t>
            </a:r>
            <a:r>
              <a:rPr lang="en-US" sz="2400" dirty="0" err="1" smtClean="0">
                <a:latin typeface="Andy"/>
              </a:rPr>
              <a:t>stessa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strada</a:t>
            </a:r>
            <a:r>
              <a:rPr lang="en-US" sz="2400" dirty="0" smtClean="0">
                <a:latin typeface="Andy"/>
              </a:rPr>
              <a:t>. </a:t>
            </a:r>
            <a:r>
              <a:rPr lang="en-US" sz="2400" dirty="0" err="1" smtClean="0">
                <a:latin typeface="Andy"/>
              </a:rPr>
              <a:t>Qual</a:t>
            </a:r>
            <a:r>
              <a:rPr lang="en-US" sz="2400" dirty="0" smtClean="0">
                <a:latin typeface="Andy"/>
              </a:rPr>
              <a:t> è la media </a:t>
            </a:r>
            <a:r>
              <a:rPr lang="en-US" sz="2400" dirty="0" err="1" smtClean="0">
                <a:latin typeface="Andy"/>
              </a:rPr>
              <a:t>oraria</a:t>
            </a:r>
            <a:r>
              <a:rPr lang="en-US" sz="2400" dirty="0" smtClean="0">
                <a:latin typeface="Andy"/>
              </a:rPr>
              <a:t> </a:t>
            </a:r>
            <a:r>
              <a:rPr lang="en-US" sz="2400" dirty="0" err="1" smtClean="0">
                <a:latin typeface="Andy"/>
              </a:rPr>
              <a:t>complessiva</a:t>
            </a:r>
            <a:r>
              <a:rPr lang="en-US" sz="2400" dirty="0" smtClean="0">
                <a:latin typeface="Andy"/>
              </a:rPr>
              <a:t> ?</a:t>
            </a:r>
            <a:endParaRPr lang="en-US" sz="2400" dirty="0">
              <a:latin typeface="Andy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3236913"/>
            <a:ext cx="5181600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" y="3236913"/>
            <a:ext cx="14809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1h 30’ per fare 42 km</a:t>
            </a:r>
            <a:endParaRPr lang="en-US" sz="2000" dirty="0">
              <a:latin typeface="Andy"/>
            </a:endParaRPr>
          </a:p>
        </p:txBody>
      </p:sp>
      <p:sp>
        <p:nvSpPr>
          <p:cNvPr id="11" name="Right Brace 10"/>
          <p:cNvSpPr/>
          <p:nvPr/>
        </p:nvSpPr>
        <p:spPr>
          <a:xfrm rot="5400000" flipH="1">
            <a:off x="4210050" y="246063"/>
            <a:ext cx="533400" cy="51435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24877" y="3240157"/>
            <a:ext cx="1772479" cy="838200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06278" y="3240158"/>
            <a:ext cx="1590261" cy="840808"/>
          </a:xfrm>
          <a:prstGeom prst="rect">
            <a:avLst/>
          </a:prstGeom>
          <a:solidFill>
            <a:srgbClr val="7030A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191000" y="20574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 smtClean="0">
                <a:latin typeface="Andy"/>
              </a:rPr>
              <a:t>42</a:t>
            </a:r>
            <a:endParaRPr lang="en-US" sz="2000" dirty="0">
              <a:latin typeface="Andy"/>
            </a:endParaRPr>
          </a:p>
        </p:txBody>
      </p:sp>
      <p:sp>
        <p:nvSpPr>
          <p:cNvPr id="15" name="Right Brace 14"/>
          <p:cNvSpPr/>
          <p:nvPr/>
        </p:nvSpPr>
        <p:spPr>
          <a:xfrm rot="5400000">
            <a:off x="2592456" y="3606247"/>
            <a:ext cx="278296" cy="1653209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362200" y="4648200"/>
            <a:ext cx="381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200">
                <a:latin typeface="Andy"/>
              </a:rPr>
              <a:t>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0" y="5287963"/>
            <a:ext cx="2584174" cy="114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La media </a:t>
            </a: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tenuta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da Felice è 28 km/</a:t>
            </a:r>
            <a:r>
              <a:rPr lang="en-US" sz="2280" dirty="0" err="1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ora</a:t>
            </a:r>
            <a:r>
              <a:rPr lang="en-US" sz="2280" dirty="0" smtClean="0">
                <a:solidFill>
                  <a:schemeClr val="accent1">
                    <a:lumMod val="50000"/>
                  </a:schemeClr>
                </a:solidFill>
                <a:latin typeface="Andy" pitchFamily="66" charset="0"/>
              </a:rPr>
              <a:t> !!!</a:t>
            </a:r>
          </a:p>
        </p:txBody>
      </p:sp>
      <p:sp>
        <p:nvSpPr>
          <p:cNvPr id="21" name="TextBox 11"/>
          <p:cNvSpPr txBox="1">
            <a:spLocks noChangeArrowheads="1"/>
          </p:cNvSpPr>
          <p:nvPr/>
        </p:nvSpPr>
        <p:spPr bwMode="auto">
          <a:xfrm>
            <a:off x="4572000" y="4495800"/>
            <a:ext cx="2895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 smtClean="0">
                <a:latin typeface="Andy"/>
              </a:rPr>
              <a:t>42</a:t>
            </a:r>
            <a:r>
              <a:rPr lang="it-IT" sz="3600" dirty="0" smtClean="0"/>
              <a:t> </a:t>
            </a:r>
            <a:r>
              <a:rPr lang="en-US" sz="3600" dirty="0" smtClean="0">
                <a:latin typeface="Andy"/>
              </a:rPr>
              <a:t>÷ 3 </a:t>
            </a:r>
            <a:r>
              <a:rPr lang="en-US" sz="3600" dirty="0">
                <a:latin typeface="Andy"/>
              </a:rPr>
              <a:t>= </a:t>
            </a:r>
            <a:r>
              <a:rPr lang="en-US" sz="3600" dirty="0" smtClean="0">
                <a:latin typeface="Andy"/>
              </a:rPr>
              <a:t>  14 </a:t>
            </a:r>
            <a:endParaRPr lang="en-US" sz="3600" dirty="0">
              <a:latin typeface="Andy"/>
            </a:endParaRPr>
          </a:p>
        </p:txBody>
      </p:sp>
      <p:sp>
        <p:nvSpPr>
          <p:cNvPr id="23" name="Curved Up Arrow 22"/>
          <p:cNvSpPr/>
          <p:nvPr/>
        </p:nvSpPr>
        <p:spPr>
          <a:xfrm rot="20369349">
            <a:off x="3749675" y="5310188"/>
            <a:ext cx="1487488" cy="38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3200400" y="5105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ndy"/>
              </a:rPr>
              <a:t>totale</a:t>
            </a:r>
          </a:p>
        </p:txBody>
      </p:sp>
      <p:sp>
        <p:nvSpPr>
          <p:cNvPr id="26" name="Curved Up Arrow 25"/>
          <p:cNvSpPr/>
          <p:nvPr/>
        </p:nvSpPr>
        <p:spPr>
          <a:xfrm rot="18642421">
            <a:off x="4417219" y="5691981"/>
            <a:ext cx="2116138" cy="441325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3021496" y="5864088"/>
            <a:ext cx="25411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2000" dirty="0" err="1">
                <a:latin typeface="Andy"/>
              </a:rPr>
              <a:t>Numero</a:t>
            </a:r>
            <a:r>
              <a:rPr lang="en-US" sz="2000" dirty="0">
                <a:latin typeface="Andy"/>
              </a:rPr>
              <a:t> </a:t>
            </a:r>
            <a:r>
              <a:rPr lang="en-US" sz="2000" dirty="0" err="1">
                <a:latin typeface="Andy"/>
              </a:rPr>
              <a:t>di</a:t>
            </a:r>
            <a:r>
              <a:rPr lang="en-US" sz="2000" dirty="0">
                <a:latin typeface="Andy"/>
              </a:rPr>
              <a:t> </a:t>
            </a:r>
            <a:r>
              <a:rPr lang="en-US" sz="2000" dirty="0" err="1" smtClean="0">
                <a:latin typeface="Andy"/>
              </a:rPr>
              <a:t>blocchi</a:t>
            </a:r>
            <a:r>
              <a:rPr lang="en-US" sz="2000" dirty="0" smtClean="0">
                <a:latin typeface="Andy"/>
              </a:rPr>
              <a:t> </a:t>
            </a:r>
            <a:r>
              <a:rPr lang="en-US" sz="2000" dirty="0" err="1" smtClean="0">
                <a:latin typeface="Andy"/>
              </a:rPr>
              <a:t>da</a:t>
            </a:r>
            <a:r>
              <a:rPr lang="en-US" sz="2000" dirty="0" smtClean="0">
                <a:latin typeface="Andy"/>
              </a:rPr>
              <a:t> 30’ (</a:t>
            </a:r>
            <a:r>
              <a:rPr lang="en-US" sz="2000" dirty="0" err="1" smtClean="0">
                <a:latin typeface="Andy"/>
              </a:rPr>
              <a:t>parti</a:t>
            </a:r>
            <a:r>
              <a:rPr lang="en-US" sz="2000" dirty="0">
                <a:latin typeface="Andy"/>
              </a:rPr>
              <a:t>)</a:t>
            </a:r>
          </a:p>
        </p:txBody>
      </p:sp>
      <p:sp>
        <p:nvSpPr>
          <p:cNvPr id="28" name="Curved Left Arrow 27"/>
          <p:cNvSpPr/>
          <p:nvPr/>
        </p:nvSpPr>
        <p:spPr>
          <a:xfrm rot="8364477">
            <a:off x="6713538" y="4967288"/>
            <a:ext cx="566737" cy="14081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11"/>
          <p:cNvSpPr txBox="1">
            <a:spLocks noChangeArrowheads="1"/>
          </p:cNvSpPr>
          <p:nvPr/>
        </p:nvSpPr>
        <p:spPr bwMode="auto">
          <a:xfrm>
            <a:off x="7086600" y="5410200"/>
            <a:ext cx="175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latin typeface="Andy"/>
              </a:rPr>
              <a:t>una parte</a:t>
            </a:r>
          </a:p>
        </p:txBody>
      </p:sp>
      <p:grpSp>
        <p:nvGrpSpPr>
          <p:cNvPr id="20" name="Group 2"/>
          <p:cNvGrpSpPr>
            <a:grpSpLocks/>
          </p:cNvGrpSpPr>
          <p:nvPr/>
        </p:nvGrpSpPr>
        <p:grpSpPr bwMode="auto">
          <a:xfrm>
            <a:off x="0" y="169250"/>
            <a:ext cx="8666921" cy="510697"/>
            <a:chOff x="0" y="1536"/>
            <a:chExt cx="5675" cy="663"/>
          </a:xfrm>
        </p:grpSpPr>
        <p:grpSp>
          <p:nvGrpSpPr>
            <p:cNvPr id="2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Rettangolo 1"/>
          <p:cNvSpPr/>
          <p:nvPr/>
        </p:nvSpPr>
        <p:spPr>
          <a:xfrm>
            <a:off x="1371600" y="58146"/>
            <a:ext cx="512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Un </a:t>
            </a:r>
            <a:r>
              <a:rPr lang="en-US" b="1" dirty="0" err="1" smtClean="0">
                <a:solidFill>
                  <a:schemeClr val="tx2"/>
                </a:solidFill>
              </a:rPr>
              <a:t>problema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sulla</a:t>
            </a:r>
            <a:r>
              <a:rPr lang="en-US" b="1" dirty="0" smtClean="0">
                <a:solidFill>
                  <a:schemeClr val="tx2"/>
                </a:solidFill>
              </a:rPr>
              <a:t> media </a:t>
            </a:r>
            <a:r>
              <a:rPr lang="en-US" b="1" dirty="0" err="1" smtClean="0">
                <a:solidFill>
                  <a:schemeClr val="tx2"/>
                </a:solidFill>
              </a:rPr>
              <a:t>oraria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5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9" grpId="0" animBg="1"/>
      <p:bldP spid="10" grpId="0"/>
      <p:bldP spid="11" grpId="0" animBg="1"/>
      <p:bldP spid="5" grpId="0" animBg="1"/>
      <p:bldP spid="8" grpId="0" animBg="1"/>
      <p:bldP spid="13" grpId="0"/>
      <p:bldP spid="15" grpId="0" animBg="1"/>
      <p:bldP spid="16" grpId="0"/>
      <p:bldP spid="17" grpId="0"/>
      <p:bldP spid="21" grpId="0"/>
      <p:bldP spid="23" grpId="0" animBg="1"/>
      <p:bldP spid="24" grpId="0"/>
      <p:bldP spid="26" grpId="0" animBg="1"/>
      <p:bldP spid="27" grpId="0"/>
      <p:bldP spid="28" grpId="0" animBg="1"/>
      <p:bldP spid="2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799" y="882785"/>
            <a:ext cx="79952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3 Pere </a:t>
            </a:r>
            <a:r>
              <a:rPr lang="en-US" sz="2000" dirty="0" err="1" smtClean="0">
                <a:latin typeface="Comic Sans MS" pitchFamily="66" charset="0"/>
              </a:rPr>
              <a:t>pesano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660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3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4 Pere </a:t>
            </a:r>
            <a:r>
              <a:rPr lang="en-US" sz="2000" dirty="0" err="1" smtClean="0">
                <a:latin typeface="Comic Sans MS" pitchFamily="66" charset="0"/>
              </a:rPr>
              <a:t>pesano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930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</a:t>
            </a:r>
            <a:r>
              <a:rPr lang="en-US" sz="2000" dirty="0" smtClean="0">
                <a:latin typeface="Comic Sans MS" pitchFamily="66" charset="0"/>
              </a:rPr>
              <a:t> ha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peso.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ha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peso.</a:t>
            </a:r>
          </a:p>
          <a:p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</a:t>
            </a:r>
            <a:r>
              <a:rPr lang="en-US" sz="2000" dirty="0" smtClean="0">
                <a:latin typeface="Comic Sans MS" pitchFamily="66" charset="0"/>
              </a:rPr>
              <a:t> ? </a:t>
            </a:r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1612" y="2532633"/>
            <a:ext cx="1962874" cy="575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omic Sans MS" pitchFamily="66" charset="0"/>
              </a:rPr>
              <a:t>660 grammi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61612" y="3725037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omic Sans MS" pitchFamily="66" charset="0"/>
              </a:rPr>
              <a:t>930 grammi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92086" y="0"/>
            <a:ext cx="7513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E I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sistemi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di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equazioni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?</a:t>
            </a:r>
            <a:endParaRPr lang="en-US" sz="36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7" y="2532633"/>
            <a:ext cx="654288" cy="404469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988" y="2547118"/>
            <a:ext cx="674054" cy="416688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77861"/>
            <a:ext cx="654288" cy="404469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01" y="3987807"/>
            <a:ext cx="654288" cy="404469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99" y="3967915"/>
            <a:ext cx="654288" cy="4044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1" y="2498143"/>
            <a:ext cx="508574" cy="508574"/>
          </a:xfrm>
          <a:prstGeom prst="rect">
            <a:avLst/>
          </a:prstGeom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63" y="2500132"/>
            <a:ext cx="508574" cy="469472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38" y="2498143"/>
            <a:ext cx="508574" cy="508574"/>
          </a:xfrm>
          <a:prstGeom prst="rect">
            <a:avLst/>
          </a:prstGeom>
        </p:spPr>
      </p:pic>
      <p:pic>
        <p:nvPicPr>
          <p:cNvPr id="42" name="Immagin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269" y="3895587"/>
            <a:ext cx="508574" cy="508574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70" y="3881981"/>
            <a:ext cx="508574" cy="508574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223" y="3861882"/>
            <a:ext cx="508574" cy="508574"/>
          </a:xfrm>
          <a:prstGeom prst="rect">
            <a:avLst/>
          </a:prstGeom>
        </p:spPr>
      </p:pic>
      <p:pic>
        <p:nvPicPr>
          <p:cNvPr id="45" name="Immagin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24" y="3895587"/>
            <a:ext cx="532174" cy="460922"/>
          </a:xfrm>
          <a:prstGeom prst="rect">
            <a:avLst/>
          </a:prstGeom>
        </p:spPr>
      </p:pic>
      <p:sp>
        <p:nvSpPr>
          <p:cNvPr id="46" name="TextBox 2"/>
          <p:cNvSpPr txBox="1">
            <a:spLocks noChangeArrowheads="1"/>
          </p:cNvSpPr>
          <p:nvPr/>
        </p:nvSpPr>
        <p:spPr bwMode="auto">
          <a:xfrm>
            <a:off x="640920" y="4828066"/>
            <a:ext cx="799521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Cerchiamo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costruire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gruppi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che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abbiano</a:t>
            </a:r>
            <a:r>
              <a:rPr lang="en-US" sz="2000" dirty="0" smtClean="0">
                <a:latin typeface="Comic Sans MS" pitchFamily="66" charset="0"/>
              </a:rPr>
              <a:t>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numero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….Ad </a:t>
            </a:r>
            <a:r>
              <a:rPr lang="en-US" sz="2000" dirty="0" err="1" smtClean="0">
                <a:latin typeface="Comic Sans MS" pitchFamily="66" charset="0"/>
              </a:rPr>
              <a:t>esempio</a:t>
            </a:r>
            <a:r>
              <a:rPr lang="en-US" sz="2000" dirty="0" smtClean="0">
                <a:latin typeface="Comic Sans MS" pitchFamily="66" charset="0"/>
              </a:rPr>
              <a:t> con </a:t>
            </a:r>
            <a:r>
              <a:rPr lang="en-US" sz="2000" dirty="0" err="1" smtClean="0">
                <a:latin typeface="Comic Sans MS" pitchFamily="66" charset="0"/>
              </a:rPr>
              <a:t>tre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gruppi</a:t>
            </a:r>
            <a:r>
              <a:rPr lang="en-US" sz="2000" dirty="0" smtClean="0">
                <a:latin typeface="Comic Sans MS" pitchFamily="66" charset="0"/>
              </a:rPr>
              <a:t> di 660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r>
              <a:rPr lang="en-US" sz="2000" dirty="0" smtClean="0">
                <a:latin typeface="Comic Sans MS" pitchFamily="66" charset="0"/>
              </a:rPr>
              <a:t> e due </a:t>
            </a:r>
            <a:r>
              <a:rPr lang="en-US" sz="2000" dirty="0" err="1" smtClean="0">
                <a:latin typeface="Comic Sans MS" pitchFamily="66" charset="0"/>
              </a:rPr>
              <a:t>gruppi</a:t>
            </a:r>
            <a:r>
              <a:rPr lang="en-US" sz="2000" dirty="0" smtClean="0">
                <a:latin typeface="Comic Sans MS" pitchFamily="66" charset="0"/>
              </a:rPr>
              <a:t> di 930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avremo</a:t>
            </a:r>
            <a:r>
              <a:rPr lang="en-US" sz="2000" dirty="0" smtClean="0">
                <a:latin typeface="Comic Sans MS" pitchFamily="66" charset="0"/>
              </a:rPr>
              <a:t>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numero</a:t>
            </a:r>
            <a:r>
              <a:rPr lang="en-US" sz="2000" dirty="0" smtClean="0">
                <a:latin typeface="Comic Sans MS" pitchFamily="66" charset="0"/>
              </a:rPr>
              <a:t> di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( 6…)</a:t>
            </a:r>
          </a:p>
        </p:txBody>
      </p:sp>
    </p:spTree>
    <p:extLst>
      <p:ext uri="{BB962C8B-B14F-4D97-AF65-F5344CB8AC3E}">
        <p14:creationId xmlns:p14="http://schemas.microsoft.com/office/powerpoint/2010/main" val="2788253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4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349219" y="964995"/>
            <a:ext cx="7974956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3 Pere </a:t>
            </a:r>
            <a:r>
              <a:rPr lang="en-US" sz="2000" dirty="0" err="1" smtClean="0">
                <a:latin typeface="Comic Sans MS" pitchFamily="66" charset="0"/>
              </a:rPr>
              <a:t>pesano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660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3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4 Pere </a:t>
            </a:r>
            <a:r>
              <a:rPr lang="en-US" sz="2000" dirty="0" err="1" smtClean="0">
                <a:latin typeface="Comic Sans MS" pitchFamily="66" charset="0"/>
              </a:rPr>
              <a:t>pesano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930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</a:t>
            </a:r>
            <a:r>
              <a:rPr lang="en-US" sz="2000" dirty="0" smtClean="0">
                <a:latin typeface="Comic Sans MS" pitchFamily="66" charset="0"/>
              </a:rPr>
              <a:t> ha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peso.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ha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peso.</a:t>
            </a:r>
          </a:p>
          <a:p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</a:t>
            </a:r>
            <a:r>
              <a:rPr lang="en-US" sz="2000" dirty="0" smtClean="0">
                <a:latin typeface="Comic Sans MS" pitchFamily="66" charset="0"/>
              </a:rPr>
              <a:t> ? </a:t>
            </a:r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1612" y="2532633"/>
            <a:ext cx="1881851" cy="474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660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61612" y="4651012"/>
            <a:ext cx="2819400" cy="48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930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92086" y="0"/>
            <a:ext cx="7513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E I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sistemi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di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equazioni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?</a:t>
            </a:r>
            <a:endParaRPr lang="en-US" sz="36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743" y="2547117"/>
            <a:ext cx="654288" cy="404469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988" y="2547118"/>
            <a:ext cx="674054" cy="416688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77" y="4585653"/>
            <a:ext cx="654288" cy="404469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9747" y="4585653"/>
            <a:ext cx="654288" cy="404469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7" y="4585654"/>
            <a:ext cx="654288" cy="4044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1" y="2498143"/>
            <a:ext cx="508574" cy="508574"/>
          </a:xfrm>
          <a:prstGeom prst="rect">
            <a:avLst/>
          </a:prstGeom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63" y="2500132"/>
            <a:ext cx="508574" cy="469472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38" y="2498143"/>
            <a:ext cx="508574" cy="508574"/>
          </a:xfrm>
          <a:prstGeom prst="rect">
            <a:avLst/>
          </a:prstGeom>
        </p:spPr>
      </p:pic>
      <p:pic>
        <p:nvPicPr>
          <p:cNvPr id="42" name="Immagin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311" y="4585655"/>
            <a:ext cx="508574" cy="508574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575" y="4622768"/>
            <a:ext cx="508574" cy="508574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294" y="4622768"/>
            <a:ext cx="508574" cy="508574"/>
          </a:xfrm>
          <a:prstGeom prst="rect">
            <a:avLst/>
          </a:prstGeom>
        </p:spPr>
      </p:pic>
      <p:pic>
        <p:nvPicPr>
          <p:cNvPr id="45" name="Immagin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868" y="4646594"/>
            <a:ext cx="532174" cy="460922"/>
          </a:xfrm>
          <a:prstGeom prst="rect">
            <a:avLst/>
          </a:prstGeom>
        </p:spPr>
      </p:pic>
      <p:pic>
        <p:nvPicPr>
          <p:cNvPr id="46" name="Immagine 4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696" y="3030188"/>
            <a:ext cx="654288" cy="415086"/>
          </a:xfrm>
          <a:prstGeom prst="rect">
            <a:avLst/>
          </a:prstGeom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754" y="3023380"/>
            <a:ext cx="654288" cy="415086"/>
          </a:xfrm>
          <a:prstGeom prst="rect">
            <a:avLst/>
          </a:prstGeom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63" y="3006717"/>
            <a:ext cx="508574" cy="469472"/>
          </a:xfrm>
          <a:prstGeom prst="rect">
            <a:avLst/>
          </a:prstGeom>
        </p:spPr>
      </p:pic>
      <p:pic>
        <p:nvPicPr>
          <p:cNvPr id="50" name="Immagine 4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1107" y="2987715"/>
            <a:ext cx="508574" cy="469472"/>
          </a:xfrm>
          <a:prstGeom prst="rect">
            <a:avLst/>
          </a:prstGeom>
        </p:spPr>
      </p:pic>
      <p:pic>
        <p:nvPicPr>
          <p:cNvPr id="51" name="Immagine 5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8" y="2975802"/>
            <a:ext cx="508574" cy="469472"/>
          </a:xfrm>
          <a:prstGeom prst="rect">
            <a:avLst/>
          </a:prstGeom>
        </p:spPr>
      </p:pic>
      <p:sp>
        <p:nvSpPr>
          <p:cNvPr id="52" name="Rectangle 15"/>
          <p:cNvSpPr/>
          <p:nvPr/>
        </p:nvSpPr>
        <p:spPr>
          <a:xfrm>
            <a:off x="5841145" y="2975802"/>
            <a:ext cx="1881851" cy="474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660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pic>
        <p:nvPicPr>
          <p:cNvPr id="53" name="Immagine 5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207" y="3461309"/>
            <a:ext cx="654288" cy="415086"/>
          </a:xfrm>
          <a:prstGeom prst="rect">
            <a:avLst/>
          </a:prstGeom>
        </p:spPr>
      </p:pic>
      <p:pic>
        <p:nvPicPr>
          <p:cNvPr id="54" name="Immagine 5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1476" y="3429939"/>
            <a:ext cx="606889" cy="446455"/>
          </a:xfrm>
          <a:prstGeom prst="rect">
            <a:avLst/>
          </a:prstGeom>
        </p:spPr>
      </p:pic>
      <p:pic>
        <p:nvPicPr>
          <p:cNvPr id="55" name="Immagine 5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4786" y="3418430"/>
            <a:ext cx="508574" cy="469472"/>
          </a:xfrm>
          <a:prstGeom prst="rect">
            <a:avLst/>
          </a:prstGeom>
        </p:spPr>
      </p:pic>
      <p:pic>
        <p:nvPicPr>
          <p:cNvPr id="56" name="Immagine 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341" y="3445274"/>
            <a:ext cx="508574" cy="391509"/>
          </a:xfrm>
          <a:prstGeom prst="rect">
            <a:avLst/>
          </a:prstGeom>
        </p:spPr>
      </p:pic>
      <p:pic>
        <p:nvPicPr>
          <p:cNvPr id="57" name="Immagin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888" y="3429587"/>
            <a:ext cx="508574" cy="469472"/>
          </a:xfrm>
          <a:prstGeom prst="rect">
            <a:avLst/>
          </a:prstGeom>
        </p:spPr>
      </p:pic>
      <p:sp>
        <p:nvSpPr>
          <p:cNvPr id="58" name="Rectangle 15"/>
          <p:cNvSpPr/>
          <p:nvPr/>
        </p:nvSpPr>
        <p:spPr>
          <a:xfrm>
            <a:off x="5861612" y="3429587"/>
            <a:ext cx="1881851" cy="4740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660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pic>
        <p:nvPicPr>
          <p:cNvPr id="59" name="Immagine 5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72" y="5355805"/>
            <a:ext cx="654288" cy="56501"/>
          </a:xfrm>
          <a:prstGeom prst="rect">
            <a:avLst/>
          </a:prstGeom>
        </p:spPr>
      </p:pic>
      <p:pic>
        <p:nvPicPr>
          <p:cNvPr id="60" name="Immagine 5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036" y="5147486"/>
            <a:ext cx="580285" cy="460969"/>
          </a:xfrm>
          <a:prstGeom prst="rect">
            <a:avLst/>
          </a:prstGeom>
        </p:spPr>
      </p:pic>
      <p:pic>
        <p:nvPicPr>
          <p:cNvPr id="61" name="Immagine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884" y="5201441"/>
            <a:ext cx="654288" cy="404469"/>
          </a:xfrm>
          <a:prstGeom prst="rect">
            <a:avLst/>
          </a:prstGeom>
        </p:spPr>
      </p:pic>
      <p:pic>
        <p:nvPicPr>
          <p:cNvPr id="62" name="Immagine 6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1341" y="5151109"/>
            <a:ext cx="508574" cy="508574"/>
          </a:xfrm>
          <a:prstGeom prst="rect">
            <a:avLst/>
          </a:prstGeom>
        </p:spPr>
      </p:pic>
      <p:pic>
        <p:nvPicPr>
          <p:cNvPr id="63" name="Immagine 6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1242" y="5155362"/>
            <a:ext cx="508574" cy="508574"/>
          </a:xfrm>
          <a:prstGeom prst="rect">
            <a:avLst/>
          </a:prstGeom>
        </p:spPr>
      </p:pic>
      <p:pic>
        <p:nvPicPr>
          <p:cNvPr id="64" name="Immagine 6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572" y="5225429"/>
            <a:ext cx="654288" cy="373753"/>
          </a:xfrm>
          <a:prstGeom prst="rect">
            <a:avLst/>
          </a:prstGeom>
        </p:spPr>
      </p:pic>
      <p:pic>
        <p:nvPicPr>
          <p:cNvPr id="65" name="Immagine 6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0503" y="5181825"/>
            <a:ext cx="508574" cy="477858"/>
          </a:xfrm>
          <a:prstGeom prst="rect">
            <a:avLst/>
          </a:prstGeom>
        </p:spPr>
      </p:pic>
      <p:pic>
        <p:nvPicPr>
          <p:cNvPr id="66" name="Immagine 6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04" y="5173375"/>
            <a:ext cx="508574" cy="477859"/>
          </a:xfrm>
          <a:prstGeom prst="rect">
            <a:avLst/>
          </a:prstGeom>
        </p:spPr>
      </p:pic>
      <p:sp>
        <p:nvSpPr>
          <p:cNvPr id="67" name="Rectangle 16"/>
          <p:cNvSpPr/>
          <p:nvPr/>
        </p:nvSpPr>
        <p:spPr>
          <a:xfrm>
            <a:off x="5869566" y="5092510"/>
            <a:ext cx="2819400" cy="480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Comic Sans MS" pitchFamily="66" charset="0"/>
              </a:rPr>
              <a:t>930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sp>
        <p:nvSpPr>
          <p:cNvPr id="68" name="Rectangle 15"/>
          <p:cNvSpPr/>
          <p:nvPr/>
        </p:nvSpPr>
        <p:spPr>
          <a:xfrm>
            <a:off x="5869566" y="3972472"/>
            <a:ext cx="2819400" cy="472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Comic Sans MS" pitchFamily="66" charset="0"/>
              </a:rPr>
              <a:t>Totale</a:t>
            </a:r>
            <a:r>
              <a:rPr lang="en-US" dirty="0" smtClean="0">
                <a:latin typeface="Comic Sans MS" pitchFamily="66" charset="0"/>
              </a:rPr>
              <a:t> 1980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sp>
        <p:nvSpPr>
          <p:cNvPr id="69" name="Rectangle 15"/>
          <p:cNvSpPr/>
          <p:nvPr/>
        </p:nvSpPr>
        <p:spPr>
          <a:xfrm>
            <a:off x="5869566" y="5748466"/>
            <a:ext cx="2819400" cy="47220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err="1" smtClean="0">
                <a:latin typeface="Comic Sans MS" pitchFamily="66" charset="0"/>
              </a:rPr>
              <a:t>Totale</a:t>
            </a:r>
            <a:r>
              <a:rPr lang="en-US" dirty="0" smtClean="0">
                <a:latin typeface="Comic Sans MS" pitchFamily="66" charset="0"/>
              </a:rPr>
              <a:t> 1860 </a:t>
            </a:r>
            <a:r>
              <a:rPr lang="en-US" dirty="0" err="1">
                <a:latin typeface="Comic Sans MS" pitchFamily="66" charset="0"/>
              </a:rPr>
              <a:t>grammi</a:t>
            </a:r>
            <a:endParaRPr lang="en-US" dirty="0"/>
          </a:p>
        </p:txBody>
      </p:sp>
      <p:sp>
        <p:nvSpPr>
          <p:cNvPr id="70" name="TextBox 2"/>
          <p:cNvSpPr txBox="1">
            <a:spLocks noChangeArrowheads="1"/>
          </p:cNvSpPr>
          <p:nvPr/>
        </p:nvSpPr>
        <p:spPr bwMode="auto">
          <a:xfrm>
            <a:off x="192541" y="848008"/>
            <a:ext cx="7995213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primo </a:t>
            </a:r>
            <a:r>
              <a:rPr lang="en-US" sz="2000" dirty="0" err="1" smtClean="0">
                <a:latin typeface="Comic Sans MS" pitchFamily="66" charset="0"/>
              </a:rPr>
              <a:t>gruppo</a:t>
            </a:r>
            <a:r>
              <a:rPr lang="en-US" sz="2000" dirty="0" smtClean="0">
                <a:latin typeface="Comic Sans MS" pitchFamily="66" charset="0"/>
              </a:rPr>
              <a:t> ci </a:t>
            </a:r>
            <a:r>
              <a:rPr lang="en-US" sz="2000" dirty="0" err="1" smtClean="0">
                <a:latin typeface="Comic Sans MS" pitchFamily="66" charset="0"/>
              </a:rPr>
              <a:t>sono</a:t>
            </a:r>
            <a:r>
              <a:rPr lang="en-US" sz="2000" dirty="0" smtClean="0">
                <a:latin typeface="Comic Sans MS" pitchFamily="66" charset="0"/>
              </a:rPr>
              <a:t> 6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9 </a:t>
            </a:r>
            <a:r>
              <a:rPr lang="en-US" sz="2000" dirty="0" err="1" smtClean="0">
                <a:latin typeface="Comic Sans MS" pitchFamily="66" charset="0"/>
              </a:rPr>
              <a:t>pere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secondo 6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8 </a:t>
            </a:r>
            <a:r>
              <a:rPr lang="en-US" sz="2000" dirty="0" err="1" smtClean="0">
                <a:latin typeface="Comic Sans MS" pitchFamily="66" charset="0"/>
              </a:rPr>
              <a:t>pere</a:t>
            </a:r>
            <a:r>
              <a:rPr lang="en-US" sz="2000" dirty="0" smtClean="0">
                <a:latin typeface="Comic Sans MS" pitchFamily="66" charset="0"/>
              </a:rPr>
              <a:t>…..</a:t>
            </a:r>
          </a:p>
          <a:p>
            <a:r>
              <a:rPr lang="en-US" sz="2000" dirty="0" err="1" smtClean="0">
                <a:latin typeface="Comic Sans MS" pitchFamily="66" charset="0"/>
              </a:rPr>
              <a:t>Nel</a:t>
            </a:r>
            <a:r>
              <a:rPr lang="en-US" sz="2000" dirty="0" smtClean="0">
                <a:latin typeface="Comic Sans MS" pitchFamily="66" charset="0"/>
              </a:rPr>
              <a:t> primo </a:t>
            </a:r>
            <a:r>
              <a:rPr lang="en-US" sz="2000" dirty="0" err="1" smtClean="0">
                <a:latin typeface="Comic Sans MS" pitchFamily="66" charset="0"/>
              </a:rPr>
              <a:t>gruppo</a:t>
            </a:r>
            <a:r>
              <a:rPr lang="en-US" sz="2000" dirty="0" smtClean="0">
                <a:latin typeface="Comic Sans MS" pitchFamily="66" charset="0"/>
              </a:rPr>
              <a:t> ci </a:t>
            </a:r>
            <a:r>
              <a:rPr lang="en-US" sz="2000" dirty="0" err="1" smtClean="0">
                <a:latin typeface="Comic Sans MS" pitchFamily="66" charset="0"/>
              </a:rPr>
              <a:t>sta</a:t>
            </a:r>
            <a:r>
              <a:rPr lang="en-US" sz="2000" dirty="0" smtClean="0">
                <a:latin typeface="Comic Sans MS" pitchFamily="66" charset="0"/>
              </a:rPr>
              <a:t> solo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più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La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, </a:t>
            </a:r>
            <a:r>
              <a:rPr lang="en-US" sz="2000" dirty="0" err="1" smtClean="0">
                <a:latin typeface="Comic Sans MS" pitchFamily="66" charset="0"/>
              </a:rPr>
              <a:t>quindi</a:t>
            </a:r>
            <a:r>
              <a:rPr lang="en-US" sz="2000" dirty="0" smtClean="0">
                <a:latin typeface="Comic Sans MS" pitchFamily="66" charset="0"/>
              </a:rPr>
              <a:t>, 120 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r>
              <a:rPr lang="en-US" sz="2000" dirty="0" smtClean="0">
                <a:latin typeface="Comic Sans MS" pitchFamily="66" charset="0"/>
              </a:rPr>
              <a:t> !!!</a:t>
            </a:r>
          </a:p>
          <a:p>
            <a:r>
              <a:rPr lang="en-US" sz="2000" dirty="0" err="1" smtClean="0">
                <a:latin typeface="Comic Sans MS" pitchFamily="66" charset="0"/>
              </a:rPr>
              <a:t>Cioè</a:t>
            </a:r>
            <a:r>
              <a:rPr lang="en-US" sz="2000" dirty="0" smtClean="0">
                <a:latin typeface="Comic Sans MS" pitchFamily="66" charset="0"/>
              </a:rPr>
              <a:t> 1980 - 1860</a:t>
            </a:r>
          </a:p>
        </p:txBody>
      </p:sp>
    </p:spTree>
    <p:extLst>
      <p:ext uri="{BB962C8B-B14F-4D97-AF65-F5344CB8AC3E}">
        <p14:creationId xmlns:p14="http://schemas.microsoft.com/office/powerpoint/2010/main" val="318638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16" grpId="0" animBg="1"/>
      <p:bldP spid="17" grpId="0" animBg="1"/>
      <p:bldP spid="52" grpId="0" animBg="1"/>
      <p:bldP spid="58" grpId="0" animBg="1"/>
      <p:bldP spid="67" grpId="0" animBg="1"/>
      <p:bldP spid="68" grpId="0" animBg="1"/>
      <p:bldP spid="69" grpId="0" animBg="1"/>
      <p:bldP spid="7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2"/>
          <p:cNvSpPr txBox="1">
            <a:spLocks noChangeArrowheads="1"/>
          </p:cNvSpPr>
          <p:nvPr/>
        </p:nvSpPr>
        <p:spPr bwMode="auto">
          <a:xfrm>
            <a:off x="685799" y="882785"/>
            <a:ext cx="7995213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2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3 Pere </a:t>
            </a:r>
            <a:r>
              <a:rPr lang="en-US" sz="2000" dirty="0" err="1" smtClean="0">
                <a:latin typeface="Comic Sans MS" pitchFamily="66" charset="0"/>
              </a:rPr>
              <a:t>pesano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660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endParaRPr lang="en-US" sz="2000" dirty="0" smtClean="0">
              <a:latin typeface="Comic Sans MS" pitchFamily="66" charset="0"/>
            </a:endParaRPr>
          </a:p>
          <a:p>
            <a:r>
              <a:rPr lang="en-US" sz="2000" dirty="0" smtClean="0">
                <a:latin typeface="Comic Sans MS" pitchFamily="66" charset="0"/>
              </a:rPr>
              <a:t> 3 </a:t>
            </a:r>
            <a:r>
              <a:rPr lang="en-US" sz="2000" dirty="0" err="1" smtClean="0">
                <a:latin typeface="Comic Sans MS" pitchFamily="66" charset="0"/>
              </a:rPr>
              <a:t>Mele</a:t>
            </a:r>
            <a:r>
              <a:rPr lang="en-US" sz="2000" dirty="0" smtClean="0">
                <a:latin typeface="Comic Sans MS" pitchFamily="66" charset="0"/>
              </a:rPr>
              <a:t> e 4 Pere </a:t>
            </a:r>
            <a:r>
              <a:rPr lang="en-US" sz="2000" dirty="0" err="1" smtClean="0">
                <a:latin typeface="Comic Sans MS" pitchFamily="66" charset="0"/>
              </a:rPr>
              <a:t>pesano</a:t>
            </a:r>
            <a:r>
              <a:rPr lang="en-US" sz="2000" dirty="0" smtClean="0">
                <a:latin typeface="Comic Sans MS" pitchFamily="66" charset="0"/>
              </a:rPr>
              <a:t> in </a:t>
            </a:r>
            <a:r>
              <a:rPr lang="en-US" sz="2000" dirty="0" err="1" smtClean="0">
                <a:latin typeface="Comic Sans MS" pitchFamily="66" charset="0"/>
              </a:rPr>
              <a:t>tutto</a:t>
            </a:r>
            <a:r>
              <a:rPr lang="en-US" sz="2000" dirty="0" smtClean="0">
                <a:latin typeface="Comic Sans MS" pitchFamily="66" charset="0"/>
              </a:rPr>
              <a:t> 930 </a:t>
            </a:r>
            <a:r>
              <a:rPr lang="en-US" sz="2000" dirty="0" err="1" smtClean="0">
                <a:latin typeface="Comic Sans MS" pitchFamily="66" charset="0"/>
              </a:rPr>
              <a:t>grammi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</a:t>
            </a:r>
            <a:r>
              <a:rPr lang="en-US" sz="2000" dirty="0" smtClean="0">
                <a:latin typeface="Comic Sans MS" pitchFamily="66" charset="0"/>
              </a:rPr>
              <a:t> ha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peso. </a:t>
            </a:r>
            <a:r>
              <a:rPr lang="en-US" sz="2000" dirty="0" err="1" smtClean="0">
                <a:latin typeface="Comic Sans MS" pitchFamily="66" charset="0"/>
              </a:rPr>
              <a:t>Ogni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ha lo </a:t>
            </a:r>
            <a:r>
              <a:rPr lang="en-US" sz="2000" dirty="0" err="1" smtClean="0">
                <a:latin typeface="Comic Sans MS" pitchFamily="66" charset="0"/>
              </a:rPr>
              <a:t>stesso</a:t>
            </a:r>
            <a:r>
              <a:rPr lang="en-US" sz="2000" dirty="0" smtClean="0">
                <a:latin typeface="Comic Sans MS" pitchFamily="66" charset="0"/>
              </a:rPr>
              <a:t> peso.</a:t>
            </a:r>
          </a:p>
          <a:p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mela</a:t>
            </a:r>
            <a:r>
              <a:rPr lang="en-US" sz="2000" dirty="0" smtClean="0">
                <a:latin typeface="Comic Sans MS" pitchFamily="66" charset="0"/>
              </a:rPr>
              <a:t> ? </a:t>
            </a:r>
            <a:r>
              <a:rPr lang="en-US" sz="2000" dirty="0" err="1" smtClean="0">
                <a:latin typeface="Comic Sans MS" pitchFamily="66" charset="0"/>
              </a:rPr>
              <a:t>Quanto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pesa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una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 err="1" smtClean="0">
                <a:latin typeface="Comic Sans MS" pitchFamily="66" charset="0"/>
              </a:rPr>
              <a:t>pera</a:t>
            </a:r>
            <a:r>
              <a:rPr lang="en-US" sz="2000" dirty="0" smtClean="0">
                <a:latin typeface="Comic Sans MS" pitchFamily="66" charset="0"/>
              </a:rPr>
              <a:t> ?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861612" y="2532633"/>
            <a:ext cx="1962874" cy="575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omic Sans MS" pitchFamily="66" charset="0"/>
              </a:rPr>
              <a:t>660 grammi</a:t>
            </a: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861612" y="3725037"/>
            <a:ext cx="2819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latin typeface="Comic Sans MS" pitchFamily="66" charset="0"/>
              </a:rPr>
              <a:t>930 grammi</a:t>
            </a:r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8" y="215705"/>
            <a:ext cx="8134420" cy="698695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7" name="TextBox 2"/>
          <p:cNvSpPr txBox="1">
            <a:spLocks noChangeArrowheads="1"/>
          </p:cNvSpPr>
          <p:nvPr/>
        </p:nvSpPr>
        <p:spPr bwMode="auto">
          <a:xfrm>
            <a:off x="1292086" y="0"/>
            <a:ext cx="751398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Era la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Regola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di Cramer con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il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mic Sans MS" pitchFamily="66" charset="0"/>
              </a:rPr>
              <a:t>metodo</a:t>
            </a:r>
            <a:r>
              <a:rPr lang="en-US" sz="2400" dirty="0" smtClean="0">
                <a:solidFill>
                  <a:schemeClr val="tx2"/>
                </a:solidFill>
                <a:latin typeface="Comic Sans MS" pitchFamily="66" charset="0"/>
              </a:rPr>
              <a:t> Singapore</a:t>
            </a:r>
            <a:endParaRPr lang="en-US" sz="3600" dirty="0" smtClean="0">
              <a:solidFill>
                <a:schemeClr val="tx2"/>
              </a:solidFill>
              <a:latin typeface="Comic Sans MS" pitchFamily="66" charset="0"/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327" y="2532633"/>
            <a:ext cx="654288" cy="404469"/>
          </a:xfrm>
          <a:prstGeom prst="rect">
            <a:avLst/>
          </a:prstGeom>
        </p:spPr>
      </p:pic>
      <p:pic>
        <p:nvPicPr>
          <p:cNvPr id="36" name="Immagin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0988" y="2547118"/>
            <a:ext cx="674054" cy="416688"/>
          </a:xfrm>
          <a:prstGeom prst="rect">
            <a:avLst/>
          </a:prstGeom>
        </p:spPr>
      </p:pic>
      <p:pic>
        <p:nvPicPr>
          <p:cNvPr id="37" name="Immagine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977861"/>
            <a:ext cx="654288" cy="404469"/>
          </a:xfrm>
          <a:prstGeom prst="rect">
            <a:avLst/>
          </a:prstGeom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8601" y="3987807"/>
            <a:ext cx="654288" cy="404469"/>
          </a:xfrm>
          <a:prstGeom prst="rect">
            <a:avLst/>
          </a:prstGeom>
        </p:spPr>
      </p:pic>
      <p:pic>
        <p:nvPicPr>
          <p:cNvPr id="39" name="Immagine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99" y="3967915"/>
            <a:ext cx="654288" cy="40446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1" y="2498143"/>
            <a:ext cx="508574" cy="508574"/>
          </a:xfrm>
          <a:prstGeom prst="rect">
            <a:avLst/>
          </a:prstGeom>
        </p:spPr>
      </p:pic>
      <p:pic>
        <p:nvPicPr>
          <p:cNvPr id="40" name="Immagine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1463" y="2500132"/>
            <a:ext cx="508574" cy="469472"/>
          </a:xfrm>
          <a:prstGeom prst="rect">
            <a:avLst/>
          </a:prstGeom>
        </p:spPr>
      </p:pic>
      <p:pic>
        <p:nvPicPr>
          <p:cNvPr id="41" name="Immagine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3938" y="2498143"/>
            <a:ext cx="508574" cy="508574"/>
          </a:xfrm>
          <a:prstGeom prst="rect">
            <a:avLst/>
          </a:prstGeom>
        </p:spPr>
      </p:pic>
      <p:pic>
        <p:nvPicPr>
          <p:cNvPr id="42" name="Immagine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269" y="3895587"/>
            <a:ext cx="508574" cy="508574"/>
          </a:xfrm>
          <a:prstGeom prst="rect">
            <a:avLst/>
          </a:prstGeom>
        </p:spPr>
      </p:pic>
      <p:pic>
        <p:nvPicPr>
          <p:cNvPr id="43" name="Immagine 4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870" y="3881981"/>
            <a:ext cx="508574" cy="508574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223" y="3861882"/>
            <a:ext cx="508574" cy="508574"/>
          </a:xfrm>
          <a:prstGeom prst="rect">
            <a:avLst/>
          </a:prstGeom>
        </p:spPr>
      </p:pic>
      <p:pic>
        <p:nvPicPr>
          <p:cNvPr id="45" name="Immagine 4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6824" y="3895587"/>
            <a:ext cx="532174" cy="460922"/>
          </a:xfrm>
          <a:prstGeom prst="rect">
            <a:avLst/>
          </a:prstGeom>
        </p:spPr>
      </p:pic>
      <p:sp>
        <p:nvSpPr>
          <p:cNvPr id="46" name="TextBox 2"/>
          <p:cNvSpPr txBox="1">
            <a:spLocks noChangeArrowheads="1"/>
          </p:cNvSpPr>
          <p:nvPr/>
        </p:nvSpPr>
        <p:spPr bwMode="auto">
          <a:xfrm>
            <a:off x="640920" y="4828066"/>
            <a:ext cx="799521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   2      3     x     </a:t>
            </a:r>
            <a:r>
              <a:rPr lang="en-US" sz="3200" dirty="0" smtClean="0">
                <a:latin typeface="Comic Sans MS" pitchFamily="66" charset="0"/>
              </a:rPr>
              <a:t>= </a:t>
            </a:r>
            <a:r>
              <a:rPr lang="en-US" sz="2400" dirty="0" smtClean="0">
                <a:latin typeface="Comic Sans MS" pitchFamily="66" charset="0"/>
              </a:rPr>
              <a:t>  660</a:t>
            </a:r>
          </a:p>
          <a:p>
            <a:r>
              <a:rPr lang="en-US" sz="2400" dirty="0" smtClean="0">
                <a:latin typeface="Comic Sans MS" pitchFamily="66" charset="0"/>
              </a:rPr>
              <a:t>   3      4     Y           930 </a:t>
            </a:r>
            <a:endParaRPr lang="en-US" sz="2000" dirty="0" smtClean="0">
              <a:latin typeface="Comic Sans MS" pitchFamily="66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809897" y="4828066"/>
            <a:ext cx="0" cy="830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Connettore 1 47"/>
          <p:cNvCxnSpPr/>
          <p:nvPr/>
        </p:nvCxnSpPr>
        <p:spPr bwMode="auto">
          <a:xfrm>
            <a:off x="2242461" y="4828066"/>
            <a:ext cx="0" cy="830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Connettore 1 48"/>
          <p:cNvCxnSpPr/>
          <p:nvPr/>
        </p:nvCxnSpPr>
        <p:spPr bwMode="auto">
          <a:xfrm>
            <a:off x="3409264" y="4846486"/>
            <a:ext cx="0" cy="830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Connettore 1 49"/>
          <p:cNvCxnSpPr/>
          <p:nvPr/>
        </p:nvCxnSpPr>
        <p:spPr bwMode="auto">
          <a:xfrm>
            <a:off x="4162512" y="4828065"/>
            <a:ext cx="0" cy="830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Connettore 1 50"/>
          <p:cNvCxnSpPr/>
          <p:nvPr/>
        </p:nvCxnSpPr>
        <p:spPr bwMode="auto">
          <a:xfrm>
            <a:off x="2379292" y="4828065"/>
            <a:ext cx="0" cy="830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Connettore 1 51"/>
          <p:cNvCxnSpPr/>
          <p:nvPr/>
        </p:nvCxnSpPr>
        <p:spPr bwMode="auto">
          <a:xfrm>
            <a:off x="2680310" y="4828065"/>
            <a:ext cx="0" cy="83099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90311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4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398602" y="1042384"/>
            <a:ext cx="874539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noci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e 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mandorle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pesano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170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grammi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5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noci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e 7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mandorle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pesano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410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grammi</a:t>
            </a:r>
            <a:endParaRPr lang="en-US" sz="20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Ogni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noce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lo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stesso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peso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ed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ogni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mandorla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ha lo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stesso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peso.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pesa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noce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? Ed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una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mandorla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  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69250"/>
            <a:ext cx="8666921" cy="705961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0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4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5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4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4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41" name="Rettangolo 40"/>
          <p:cNvSpPr/>
          <p:nvPr/>
        </p:nvSpPr>
        <p:spPr>
          <a:xfrm>
            <a:off x="1558992" y="122267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olidFill>
                  <a:schemeClr val="tx2"/>
                </a:solidFill>
              </a:rPr>
              <a:t>Rimettiamoci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alla</a:t>
            </a:r>
            <a:r>
              <a:rPr lang="en-US" sz="2400" b="1" dirty="0" smtClean="0">
                <a:solidFill>
                  <a:schemeClr val="tx2"/>
                </a:solidFill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</a:rPr>
              <a:t>prova</a:t>
            </a:r>
            <a:r>
              <a:rPr lang="en-US" sz="2400" b="1" dirty="0" smtClean="0">
                <a:solidFill>
                  <a:schemeClr val="tx2"/>
                </a:solidFill>
              </a:rPr>
              <a:t> !!!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  <p:sp>
        <p:nvSpPr>
          <p:cNvPr id="42" name="TextBox 1"/>
          <p:cNvSpPr txBox="1">
            <a:spLocks noChangeArrowheads="1"/>
          </p:cNvSpPr>
          <p:nvPr/>
        </p:nvSpPr>
        <p:spPr bwMode="auto">
          <a:xfrm>
            <a:off x="303916" y="2564940"/>
            <a:ext cx="89314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In un garage ci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solo auto e moto</a:t>
            </a:r>
          </a:p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Se ci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1240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ruote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e 500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vetture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sono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le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moto 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e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</a:rPr>
              <a:t>quante</a:t>
            </a:r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</a:rPr>
              <a:t> le auto ?</a:t>
            </a: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3" name="TextBox 1"/>
          <p:cNvSpPr txBox="1">
            <a:spLocks noChangeArrowheads="1"/>
          </p:cNvSpPr>
          <p:nvPr/>
        </p:nvSpPr>
        <p:spPr bwMode="auto">
          <a:xfrm>
            <a:off x="279480" y="3625831"/>
            <a:ext cx="8836796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Ho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fatto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un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giro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di campo a 10 km/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; un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giro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di campo a 12 km/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e un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giro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di campo a 15 km/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ora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Qual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è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stata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la media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oraria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complessiva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suggerimento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…. E se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considerassimo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il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minimo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comune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multiplo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</a:rPr>
              <a:t>tra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10, 12 e 15 ?)</a:t>
            </a:r>
          </a:p>
          <a:p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35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748258" y="1832622"/>
            <a:ext cx="7565747" cy="4188349"/>
          </a:xfrm>
        </p:spPr>
        <p:txBody>
          <a:bodyPr/>
          <a:lstStyle/>
          <a:p>
            <a:pPr eaLnBrk="1" hangingPunct="1">
              <a:buNone/>
            </a:pPr>
            <a:r>
              <a:rPr lang="it-IT" sz="2400" dirty="0" smtClean="0">
                <a:solidFill>
                  <a:srgbClr val="FF0000"/>
                </a:solidFill>
              </a:rPr>
              <a:t>Abbiamo utilizzato lo stesso esempio e lo stesso modello a Barre:</a:t>
            </a: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Per le Equazioni</a:t>
            </a: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Per le Unità di Misura</a:t>
            </a: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Per le Percentuali</a:t>
            </a:r>
          </a:p>
          <a:p>
            <a:pPr eaLnBrk="1" hangingPunct="1">
              <a:buNone/>
            </a:pPr>
            <a:endParaRPr lang="it-IT" sz="3240" b="1" dirty="0">
              <a:solidFill>
                <a:srgbClr val="FF0000"/>
              </a:solidFill>
            </a:endParaRPr>
          </a:p>
          <a:p>
            <a:pPr eaLnBrk="1" hangingPunct="1">
              <a:buNone/>
            </a:pPr>
            <a:r>
              <a:rPr lang="it-IT" sz="3240" b="1" dirty="0" smtClean="0">
                <a:solidFill>
                  <a:srgbClr val="FF0000"/>
                </a:solidFill>
              </a:rPr>
              <a:t>Per i sistemi di equazioni</a:t>
            </a:r>
          </a:p>
          <a:p>
            <a:pPr eaLnBrk="1" hangingPunct="1">
              <a:buNone/>
            </a:pPr>
            <a:endParaRPr lang="it-IT" sz="3240" b="1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None/>
            </a:pPr>
            <a:endParaRPr lang="it-IT" sz="2400" dirty="0" smtClean="0">
              <a:solidFill>
                <a:srgbClr val="D2452E"/>
              </a:solidFill>
            </a:endParaRP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33061" y="397564"/>
            <a:ext cx="7533861" cy="695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 </a:t>
            </a:r>
            <a:endParaRPr kumimoji="0" lang="it-IT" sz="2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37243" y="1452794"/>
            <a:ext cx="8198793" cy="3555304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Sono sufficienti poche parole per spiegare allo studente il concetto espresso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Potrebbe </a:t>
            </a:r>
            <a:r>
              <a:rPr lang="it-IT" sz="2400" dirty="0" err="1" smtClean="0">
                <a:solidFill>
                  <a:srgbClr val="FF0000"/>
                </a:solidFill>
              </a:rPr>
              <a:t>adirittura</a:t>
            </a:r>
            <a:r>
              <a:rPr lang="it-IT" sz="2400" dirty="0" smtClean="0">
                <a:solidFill>
                  <a:srgbClr val="FF0000"/>
                </a:solidFill>
              </a:rPr>
              <a:t> non essere necessaria alcuna spiegazione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non passa tramite il linguaggio verbale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La comunicazione del processo logico è rappresentata direttamente in un linguaggio matematico</a:t>
            </a:r>
          </a:p>
          <a:p>
            <a:pPr eaLnBrk="1" hangingPunct="1">
              <a:buFont typeface="Wingdings"/>
              <a:buChar char="Ø"/>
            </a:pPr>
            <a:endParaRPr lang="it-IT" sz="2400" dirty="0" smtClean="0">
              <a:solidFill>
                <a:srgbClr val="D2452E"/>
              </a:solidFill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 </a:t>
            </a:r>
            <a:r>
              <a:rPr lang="it-IT" sz="24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Ricordate i vantaggi 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del Bar </a:t>
            </a:r>
            <a:r>
              <a:rPr lang="it-IT" sz="2400" kern="0" noProof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Modelling</a:t>
            </a:r>
            <a:r>
              <a:rPr lang="it-IT" sz="24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?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7361561" cy="42356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3600" b="1" dirty="0" smtClean="0">
                <a:solidFill>
                  <a:srgbClr val="FF0000"/>
                </a:solidFill>
              </a:rPr>
              <a:t> si può passare alla “stenografia” dei simboli - che non aggiunge niente alla comprensione dei concetti, ma solo velocità di calcolo – quando si è pronti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Il Metodo Singapore e la Matematica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8648" y="1266091"/>
            <a:ext cx="7361561" cy="423561"/>
          </a:xfrm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r>
              <a:rPr lang="it-IT" sz="3600" b="1" dirty="0" smtClean="0">
                <a:solidFill>
                  <a:srgbClr val="FF0000"/>
                </a:solidFill>
              </a:rPr>
              <a:t> si può passare alle formule - che non aggiungono niente alla comprensione dei concetti, ma  solo velocità di calcolo  – quando si è pronti</a:t>
            </a:r>
          </a:p>
          <a:p>
            <a:pPr lvl="1"/>
            <a:endParaRPr lang="it-IT" sz="2000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074841"/>
          </a:xfrm>
        </p:spPr>
        <p:txBody>
          <a:bodyPr/>
          <a:lstStyle/>
          <a:p>
            <a:r>
              <a:rPr lang="it-IT" sz="3600" dirty="0" smtClean="0"/>
              <a:t>Il Metodo Singapore e la Matematica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8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1" grpId="0" build="p" bldLvl="3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4279" y="2254101"/>
            <a:ext cx="8080743" cy="4274289"/>
          </a:xfrm>
          <a:solidFill>
            <a:schemeClr val="accent2"/>
          </a:solidFill>
        </p:spPr>
        <p:txBody>
          <a:bodyPr/>
          <a:lstStyle/>
          <a:p>
            <a:pPr marL="342900" lvl="1" indent="-342900">
              <a:buClr>
                <a:schemeClr val="folHlink"/>
              </a:buClr>
              <a:buSzPct val="60000"/>
              <a:buNone/>
            </a:pPr>
            <a:endParaRPr lang="en-US" dirty="0" smtClean="0">
              <a:latin typeface="Times New Roman" charset="0"/>
              <a:cs typeface="Times New Roman" charset="0"/>
            </a:endParaRPr>
          </a:p>
          <a:p>
            <a:pPr lvl="1">
              <a:buNone/>
            </a:pPr>
            <a:endParaRPr lang="it-IT" sz="2000" b="1" dirty="0" smtClean="0"/>
          </a:p>
          <a:p>
            <a:pPr lvl="1"/>
            <a:r>
              <a:rPr lang="it-IT" sz="3600" dirty="0" smtClean="0">
                <a:solidFill>
                  <a:srgbClr val="FF0000"/>
                </a:solidFill>
              </a:rPr>
              <a:t>Una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scuola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buona</a:t>
            </a:r>
            <a:r>
              <a:rPr lang="it-IT" sz="4000" b="1" dirty="0" smtClean="0">
                <a:solidFill>
                  <a:srgbClr val="FF0000"/>
                </a:solidFill>
              </a:rPr>
              <a:t>                </a:t>
            </a:r>
            <a:r>
              <a:rPr lang="it-IT" sz="3600" dirty="0" smtClean="0">
                <a:solidFill>
                  <a:srgbClr val="FF0000"/>
                </a:solidFill>
              </a:rPr>
              <a:t>per gli studenti con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B</a:t>
            </a:r>
            <a:r>
              <a:rPr lang="it-IT" sz="3600" dirty="0" smtClean="0">
                <a:solidFill>
                  <a:srgbClr val="FF0000"/>
                </a:solidFill>
              </a:rPr>
              <a:t>isogni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E</a:t>
            </a:r>
            <a:r>
              <a:rPr lang="it-IT" sz="3600" dirty="0" smtClean="0">
                <a:solidFill>
                  <a:srgbClr val="FF0000"/>
                </a:solidFill>
              </a:rPr>
              <a:t>ducativi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it-IT" sz="3600" dirty="0" smtClean="0">
                <a:solidFill>
                  <a:srgbClr val="FF0000"/>
                </a:solidFill>
              </a:rPr>
              <a:t>peciali  o con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D</a:t>
            </a:r>
            <a:r>
              <a:rPr lang="it-IT" sz="3600" dirty="0" smtClean="0">
                <a:solidFill>
                  <a:srgbClr val="FF0000"/>
                </a:solidFill>
              </a:rPr>
              <a:t>isturbo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S</a:t>
            </a:r>
            <a:r>
              <a:rPr lang="it-IT" sz="3600" dirty="0" smtClean="0">
                <a:solidFill>
                  <a:srgbClr val="FF0000"/>
                </a:solidFill>
              </a:rPr>
              <a:t>pecifico di </a:t>
            </a:r>
            <a:r>
              <a:rPr lang="it-IT" sz="3600" dirty="0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r>
              <a:rPr lang="it-IT" sz="3600" dirty="0" smtClean="0">
                <a:solidFill>
                  <a:srgbClr val="FF0000"/>
                </a:solidFill>
              </a:rPr>
              <a:t>pprendimento                                                                   è una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scuola</a:t>
            </a:r>
            <a:r>
              <a:rPr lang="it-IT" sz="4000" b="1" dirty="0" smtClean="0">
                <a:solidFill>
                  <a:srgbClr val="FF0000"/>
                </a:solidFill>
              </a:rPr>
              <a:t> </a:t>
            </a:r>
            <a:r>
              <a:rPr lang="it-IT" sz="4000" b="1" dirty="0" smtClean="0">
                <a:solidFill>
                  <a:schemeClr val="tx2">
                    <a:lumMod val="75000"/>
                  </a:schemeClr>
                </a:solidFill>
              </a:rPr>
              <a:t>migliore  </a:t>
            </a:r>
            <a:r>
              <a:rPr lang="it-IT" sz="3600" dirty="0" smtClean="0">
                <a:solidFill>
                  <a:srgbClr val="FF0000"/>
                </a:solidFill>
              </a:rPr>
              <a:t>per tutti</a:t>
            </a:r>
          </a:p>
          <a:p>
            <a:pPr lvl="1">
              <a:buNone/>
            </a:pPr>
            <a:endParaRPr lang="it-IT" sz="2000" dirty="0" smtClean="0">
              <a:solidFill>
                <a:srgbClr val="FF0000"/>
              </a:solidFill>
            </a:endParaRPr>
          </a:p>
          <a:p>
            <a:pPr lvl="1"/>
            <a:endParaRPr lang="it-IT" sz="2000" b="1" dirty="0" smtClean="0">
              <a:solidFill>
                <a:srgbClr val="FF0000"/>
              </a:solidFill>
            </a:endParaRPr>
          </a:p>
          <a:p>
            <a:pPr lvl="1"/>
            <a:endParaRPr lang="it-IT" sz="2000" dirty="0" smtClean="0"/>
          </a:p>
          <a:p>
            <a:pPr lvl="1">
              <a:buNone/>
            </a:pPr>
            <a:endParaRPr lang="it-IT" i="1" dirty="0" smtClean="0"/>
          </a:p>
          <a:p>
            <a:pPr lvl="1"/>
            <a:endParaRPr lang="en-US" dirty="0">
              <a:latin typeface="Times New Roman" charset="0"/>
              <a:cs typeface="Times New Roman" charset="0"/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150939" y="214313"/>
            <a:ext cx="7613234" cy="868899"/>
          </a:xfrm>
        </p:spPr>
        <p:txBody>
          <a:bodyPr/>
          <a:lstStyle/>
          <a:p>
            <a:r>
              <a:rPr lang="it-IT" sz="2800" dirty="0" smtClean="0"/>
              <a:t>Il Metodo Singapore</a:t>
            </a:r>
            <a:br>
              <a:rPr lang="it-IT" sz="2800" dirty="0" smtClean="0"/>
            </a:br>
            <a:r>
              <a:rPr lang="it-IT" sz="2800" dirty="0" smtClean="0"/>
              <a:t>Grandi vantaggi per i BES e i DSA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> </a:t>
            </a:r>
            <a:endParaRPr lang="it-IT" sz="3600" dirty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10800000" flipV="1">
            <a:off x="537243" y="1452794"/>
            <a:ext cx="8198793" cy="3555304"/>
          </a:xfrm>
        </p:spPr>
        <p:txBody>
          <a:bodyPr/>
          <a:lstStyle/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In questa presentazione saranno trattati vari problemi con il metodo Singapore</a:t>
            </a:r>
          </a:p>
          <a:p>
            <a:pPr eaLnBrk="1" hangingPunct="1">
              <a:buNone/>
            </a:pPr>
            <a:endParaRPr lang="it-IT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Problemi di primo e secondo grado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Problemi con le percentuali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Problemi per calcolare la velocità media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Problemi risolvibili con i sistemi di equazioni…</a:t>
            </a:r>
          </a:p>
          <a:p>
            <a:pPr eaLnBrk="1" hangingPunct="1">
              <a:buFont typeface="Wingdings"/>
              <a:buChar char="Ø"/>
            </a:pPr>
            <a:endParaRPr lang="it-IT" sz="2400" dirty="0">
              <a:solidFill>
                <a:srgbClr val="FF0000"/>
              </a:solidFill>
            </a:endParaRP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Un metodo visuale utile per gli studenti </a:t>
            </a:r>
            <a:r>
              <a:rPr lang="it-IT" sz="2400" dirty="0" err="1" smtClean="0">
                <a:solidFill>
                  <a:srgbClr val="FF0000"/>
                </a:solidFill>
              </a:rPr>
              <a:t>Bes</a:t>
            </a:r>
            <a:r>
              <a:rPr lang="it-IT" sz="2400" dirty="0" smtClean="0">
                <a:solidFill>
                  <a:srgbClr val="FF0000"/>
                </a:solidFill>
              </a:rPr>
              <a:t>, </a:t>
            </a:r>
            <a:r>
              <a:rPr lang="it-IT" sz="2400" dirty="0" err="1" smtClean="0">
                <a:solidFill>
                  <a:srgbClr val="FF0000"/>
                </a:solidFill>
              </a:rPr>
              <a:t>Dsa</a:t>
            </a:r>
            <a:r>
              <a:rPr lang="it-IT" sz="2400" dirty="0" smtClean="0">
                <a:solidFill>
                  <a:srgbClr val="FF0000"/>
                </a:solidFill>
              </a:rPr>
              <a:t> e stranieri….</a:t>
            </a:r>
          </a:p>
          <a:p>
            <a:pPr eaLnBrk="1" hangingPunct="1">
              <a:buFont typeface="Wingdings"/>
              <a:buChar char="Ø"/>
            </a:pPr>
            <a:r>
              <a:rPr lang="it-IT" sz="2400" dirty="0" smtClean="0">
                <a:solidFill>
                  <a:srgbClr val="FF0000"/>
                </a:solidFill>
              </a:rPr>
              <a:t>E se è utile per loro…è buono per tutti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34937" y="215705"/>
            <a:ext cx="9009063" cy="1052513"/>
            <a:chOff x="0" y="1536"/>
            <a:chExt cx="5675" cy="663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5" name="Titolo 1"/>
          <p:cNvSpPr txBox="1">
            <a:spLocks/>
          </p:cNvSpPr>
          <p:nvPr/>
        </p:nvSpPr>
        <p:spPr bwMode="auto">
          <a:xfrm>
            <a:off x="1104429" y="199024"/>
            <a:ext cx="7684801" cy="956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4400" b="0" i="1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t-IT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metodo   </a:t>
            </a:r>
            <a:r>
              <a:rPr kumimoji="0" lang="it-IT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 i n g a p o r 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3200" kern="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 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2"/>
          <p:cNvGrpSpPr>
            <a:grpSpLocks/>
          </p:cNvGrpSpPr>
          <p:nvPr/>
        </p:nvGrpSpPr>
        <p:grpSpPr bwMode="auto">
          <a:xfrm>
            <a:off x="287337" y="368105"/>
            <a:ext cx="9009063" cy="1052513"/>
            <a:chOff x="0" y="1536"/>
            <a:chExt cx="5675" cy="663"/>
          </a:xfrm>
        </p:grpSpPr>
        <p:grpSp>
          <p:nvGrpSpPr>
            <p:cNvPr id="14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2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3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11771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270164" y="0"/>
            <a:ext cx="91440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800" b="1" dirty="0" smtClean="0"/>
              <a:t>      </a:t>
            </a:r>
            <a:r>
              <a:rPr lang="en-US" sz="2800" b="1" dirty="0" err="1" smtClean="0">
                <a:solidFill>
                  <a:schemeClr val="tx2"/>
                </a:solidFill>
              </a:rPr>
              <a:t>Problemi</a:t>
            </a:r>
            <a:r>
              <a:rPr lang="en-US" sz="2800" b="1" dirty="0" smtClean="0">
                <a:solidFill>
                  <a:schemeClr val="tx2"/>
                </a:solidFill>
              </a:rPr>
              <a:t> di primo </a:t>
            </a:r>
            <a:r>
              <a:rPr lang="en-US" sz="2800" b="1" dirty="0" err="1" smtClean="0">
                <a:solidFill>
                  <a:schemeClr val="tx2"/>
                </a:solidFill>
              </a:rPr>
              <a:t>grado</a:t>
            </a:r>
            <a:r>
              <a:rPr lang="en-US" sz="28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endParaRPr lang="en-US" sz="3600" b="1" dirty="0"/>
          </a:p>
        </p:txBody>
      </p:sp>
      <p:pic>
        <p:nvPicPr>
          <p:cNvPr id="411653" name="Picture 5" descr="Risultati immagini per tasto pl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3259" y="3740727"/>
            <a:ext cx="949852" cy="727364"/>
          </a:xfrm>
          <a:prstGeom prst="rect">
            <a:avLst/>
          </a:prstGeom>
          <a:noFill/>
        </p:spPr>
      </p:pic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0473" y="5402430"/>
            <a:ext cx="746325" cy="761453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7359650" y="2024207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0" name="Equazione" r:id="rId6" imgW="114120" imgH="215640" progId="Equation.3">
                  <p:embed/>
                </p:oleObj>
              </mc:Choice>
              <mc:Fallback>
                <p:oleObj name="Equazion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2024207"/>
                        <a:ext cx="476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11" name="Equazione" r:id="rId8" imgW="114120" imgH="215640" progId="Equation.3">
                  <p:embed/>
                </p:oleObj>
              </mc:Choice>
              <mc:Fallback>
                <p:oleObj name="Equazione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351491" y="1891143"/>
            <a:ext cx="8459999" cy="255454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Roberta e Sara 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 363 euro </a:t>
            </a:r>
          </a:p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Roberta  ha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doppio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ha   Sara.  </a:t>
            </a:r>
          </a:p>
          <a:p>
            <a:r>
              <a:rPr lang="en-US" sz="3200" b="1" dirty="0" smtClean="0">
                <a:latin typeface="Andy" pitchFamily="66" charset="0"/>
              </a:rPr>
              <a:t>          </a:t>
            </a:r>
            <a:r>
              <a:rPr lang="en-US" sz="3200" b="1" dirty="0" err="1" smtClean="0">
                <a:latin typeface="Andy" pitchFamily="66" charset="0"/>
              </a:rPr>
              <a:t>Quanti</a:t>
            </a:r>
            <a:r>
              <a:rPr lang="en-US" sz="3200" b="1" dirty="0" smtClean="0">
                <a:latin typeface="Andy" pitchFamily="66" charset="0"/>
              </a:rPr>
              <a:t> </a:t>
            </a:r>
            <a:r>
              <a:rPr lang="en-US" sz="3200" b="1" dirty="0" err="1" smtClean="0">
                <a:latin typeface="Andy" pitchFamily="66" charset="0"/>
              </a:rPr>
              <a:t>soldi</a:t>
            </a:r>
            <a:r>
              <a:rPr lang="en-US" sz="3200" b="1" dirty="0" smtClean="0">
                <a:latin typeface="Andy" pitchFamily="66" charset="0"/>
              </a:rPr>
              <a:t>  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ha  Sara ?</a:t>
            </a:r>
            <a:r>
              <a:rPr lang="en-US" sz="3200" b="1" dirty="0">
                <a:latin typeface="Andy" pitchFamily="66" charset="0"/>
              </a:rPr>
              <a:t>	</a:t>
            </a:r>
            <a:r>
              <a:rPr lang="en-US" sz="2800" b="1" dirty="0">
                <a:latin typeface="Andy" pitchFamily="66" charset="0"/>
              </a:rPr>
              <a:t>	</a:t>
            </a: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1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5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1541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971801"/>
            <a:ext cx="1378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ndy" pitchFamily="66" charset="0"/>
              </a:rPr>
              <a:t>Roberta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094018"/>
            <a:ext cx="1517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ndy" pitchFamily="66" charset="0"/>
              </a:rPr>
              <a:t>Sara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3124200" y="685800"/>
            <a:ext cx="457200" cy="39624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17521" y="2071218"/>
            <a:ext cx="7162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Andy" pitchFamily="66" charset="0"/>
              </a:rPr>
              <a:t>2x</a:t>
            </a:r>
            <a:endParaRPr lang="en-US" sz="2400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8536" y="2999932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2999932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29400" y="2895600"/>
            <a:ext cx="2209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2 </a:t>
            </a:r>
            <a:r>
              <a:rPr lang="en-US" sz="2400" dirty="0" err="1" smtClean="0"/>
              <a:t>x+x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Andy" pitchFamily="66" charset="0"/>
              </a:rPr>
              <a:t> 363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77145" y="4384964"/>
            <a:ext cx="5299364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/>
              <a:t>x =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en-US" sz="2800" b="1" dirty="0" smtClean="0">
                <a:latin typeface="Andy" pitchFamily="66" charset="0"/>
              </a:rPr>
              <a:t>363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it-IT" sz="2400" b="1" dirty="0" smtClean="0"/>
              <a:t>€:3 </a:t>
            </a:r>
            <a:r>
              <a:rPr lang="it-IT" sz="2400" b="1" dirty="0" smtClean="0">
                <a:sym typeface="Wingdings" pitchFamily="2" charset="2"/>
              </a:rPr>
              <a:t>121</a:t>
            </a:r>
            <a:r>
              <a:rPr lang="it-IT" sz="2400" b="1" dirty="0" smtClean="0"/>
              <a:t> €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Andy" pitchFamily="66" charset="0"/>
              </a:rPr>
              <a:t>x</a:t>
            </a:r>
            <a:endParaRPr lang="en-US" sz="3200" dirty="0">
              <a:latin typeface="Andy" pitchFamily="66" charset="0"/>
            </a:endParaRPr>
          </a:p>
        </p:txBody>
      </p:sp>
      <p:sp>
        <p:nvSpPr>
          <p:cNvPr id="20" name="TextBox 1"/>
          <p:cNvSpPr txBox="1">
            <a:spLocks noChangeArrowheads="1"/>
          </p:cNvSpPr>
          <p:nvPr/>
        </p:nvSpPr>
        <p:spPr bwMode="auto">
          <a:xfrm>
            <a:off x="1122990" y="982159"/>
            <a:ext cx="7480683" cy="1200329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Roberta e Sara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in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  363 euro 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Roberta  ha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il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doppio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dei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soldi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ndy" pitchFamily="66" charset="0"/>
              </a:rPr>
              <a:t>che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 ha  Sara.  </a:t>
            </a:r>
          </a:p>
          <a:p>
            <a:r>
              <a:rPr lang="en-US" sz="2400" b="1" dirty="0" smtClean="0">
                <a:latin typeface="Andy" pitchFamily="66" charset="0"/>
              </a:rPr>
              <a:t>          </a:t>
            </a:r>
            <a:r>
              <a:rPr lang="en-US" sz="2400" b="1" dirty="0" err="1" smtClean="0">
                <a:latin typeface="Andy" pitchFamily="66" charset="0"/>
              </a:rPr>
              <a:t>Quanti</a:t>
            </a:r>
            <a:r>
              <a:rPr lang="en-US" sz="2400" b="1" dirty="0" smtClean="0">
                <a:latin typeface="Andy" pitchFamily="66" charset="0"/>
              </a:rPr>
              <a:t> </a:t>
            </a:r>
            <a:r>
              <a:rPr lang="en-US" sz="2400" b="1" dirty="0" err="1" smtClean="0">
                <a:latin typeface="Andy" pitchFamily="66" charset="0"/>
              </a:rPr>
              <a:t>soldi</a:t>
            </a:r>
            <a:r>
              <a:rPr lang="en-US" sz="2400" b="1" dirty="0" smtClean="0">
                <a:latin typeface="Andy" pitchFamily="66" charset="0"/>
              </a:rPr>
              <a:t>  </a:t>
            </a:r>
            <a:r>
              <a:rPr lang="en-US" sz="2400" b="1" dirty="0" smtClean="0">
                <a:solidFill>
                  <a:schemeClr val="tx2"/>
                </a:solidFill>
                <a:latin typeface="Andy" pitchFamily="66" charset="0"/>
              </a:rPr>
              <a:t>ha  Sara  ?</a:t>
            </a:r>
            <a:r>
              <a:rPr lang="en-US" sz="2400" b="1" dirty="0">
                <a:latin typeface="Andy" pitchFamily="66" charset="0"/>
              </a:rPr>
              <a:t>		</a:t>
            </a: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6587836" y="3345873"/>
            <a:ext cx="25561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3x =</a:t>
            </a:r>
            <a:r>
              <a:rPr lang="en-US" sz="2400" dirty="0" smtClean="0">
                <a:latin typeface="Andy" pitchFamily="66" charset="0"/>
              </a:rPr>
              <a:t> 363 </a:t>
            </a:r>
            <a:r>
              <a:rPr lang="it-IT" sz="2400" dirty="0" smtClean="0"/>
              <a:t>€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pic>
        <p:nvPicPr>
          <p:cNvPr id="2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1946" y="6089073"/>
            <a:ext cx="508427" cy="504000"/>
          </a:xfrm>
          <a:prstGeom prst="rect">
            <a:avLst/>
          </a:prstGeom>
          <a:noFill/>
        </p:spPr>
      </p:pic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4010891" y="5029200"/>
            <a:ext cx="5618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sym typeface="Wingdings" pitchFamily="2" charset="2"/>
              </a:rPr>
              <a:t>Sara ha  </a:t>
            </a:r>
            <a:r>
              <a:rPr lang="it-IT" sz="2400" b="1" dirty="0" smtClean="0">
                <a:sym typeface="Wingdings" pitchFamily="2" charset="2"/>
              </a:rPr>
              <a:t>121</a:t>
            </a:r>
            <a:r>
              <a:rPr lang="it-IT" sz="2400" b="1" dirty="0" smtClean="0"/>
              <a:t> €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22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1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2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9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0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" name="Rettangolo 1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3502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7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8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7" grpId="0"/>
      <p:bldP spid="8" grpId="0"/>
      <p:bldP spid="9" grpId="0" animBg="1"/>
      <p:bldP spid="10" grpId="0"/>
      <p:bldP spid="3" grpId="0" animBg="1"/>
      <p:bldP spid="4" grpId="0" animBg="1"/>
      <p:bldP spid="14" grpId="0"/>
      <p:bldP spid="16" grpId="0"/>
      <p:bldP spid="17" grpId="0" animBg="1"/>
      <p:bldP spid="18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653" name="Picture 5" descr="Risultati immagini per tasto pla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83259" y="4073236"/>
            <a:ext cx="949852" cy="727364"/>
          </a:xfrm>
          <a:prstGeom prst="rect">
            <a:avLst/>
          </a:prstGeom>
          <a:noFill/>
        </p:spPr>
      </p:pic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602673" y="5465618"/>
            <a:ext cx="82088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www.matematicapovolta.it</a:t>
            </a:r>
          </a:p>
          <a:p>
            <a:r>
              <a:rPr lang="en-US" sz="2800" b="1" dirty="0" smtClean="0"/>
              <a:t>  </a:t>
            </a:r>
            <a:endParaRPr lang="en-US" sz="2800" b="1" dirty="0"/>
          </a:p>
        </p:txBody>
      </p:sp>
      <p:pic>
        <p:nvPicPr>
          <p:cNvPr id="41165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60473" y="5402430"/>
            <a:ext cx="746325" cy="761453"/>
          </a:xfrm>
          <a:prstGeom prst="rect">
            <a:avLst/>
          </a:prstGeom>
          <a:noFill/>
        </p:spPr>
      </p:pic>
      <p:sp>
        <p:nvSpPr>
          <p:cNvPr id="41165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411650" name="Object 2"/>
          <p:cNvGraphicFramePr>
            <a:graphicFrameLocks noChangeAspect="1"/>
          </p:cNvGraphicFramePr>
          <p:nvPr/>
        </p:nvGraphicFramePr>
        <p:xfrm>
          <a:off x="7359650" y="2024207"/>
          <a:ext cx="47625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2" name="Equazione" r:id="rId6" imgW="114120" imgH="215640" progId="Equation.3">
                  <p:embed/>
                </p:oleObj>
              </mc:Choice>
              <mc:Fallback>
                <p:oleObj name="Equazione" r:id="rId6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9650" y="2024207"/>
                        <a:ext cx="476250" cy="901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652" name="Rectangle 4"/>
          <p:cNvSpPr>
            <a:spLocks noChangeArrowheads="1"/>
          </p:cNvSpPr>
          <p:nvPr/>
        </p:nvSpPr>
        <p:spPr bwMode="auto">
          <a:xfrm>
            <a:off x="0" y="419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/>
        </p:nvGraphicFramePr>
        <p:xfrm>
          <a:off x="0" y="685800"/>
          <a:ext cx="114300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33" name="Equazione" r:id="rId8" imgW="114120" imgH="215640" progId="Equation.3">
                  <p:embed/>
                </p:oleObj>
              </mc:Choice>
              <mc:Fallback>
                <p:oleObj name="Equazione" r:id="rId8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685800"/>
                        <a:ext cx="114300" cy="209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13" name="TextBox 1"/>
          <p:cNvSpPr txBox="1">
            <a:spLocks noChangeArrowheads="1"/>
          </p:cNvSpPr>
          <p:nvPr/>
        </p:nvSpPr>
        <p:spPr bwMode="auto">
          <a:xfrm>
            <a:off x="0" y="1704106"/>
            <a:ext cx="9144000" cy="4493538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Luca e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in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4800" b="1" dirty="0" smtClean="0">
                <a:solidFill>
                  <a:schemeClr val="tx2"/>
                </a:solidFill>
                <a:latin typeface="Andy" pitchFamily="66" charset="0"/>
              </a:rPr>
              <a:t>248 euro </a:t>
            </a:r>
            <a:endParaRPr lang="en-US" sz="3200" b="1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6000" b="1" dirty="0" smtClean="0">
                <a:solidFill>
                  <a:schemeClr val="tx2"/>
                </a:solidFill>
                <a:latin typeface="Andy" pitchFamily="66" charset="0"/>
              </a:rPr>
              <a:t>Luca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ha  </a:t>
            </a:r>
            <a:r>
              <a:rPr lang="en-US" sz="4800" b="1" dirty="0" smtClean="0">
                <a:solidFill>
                  <a:schemeClr val="tx2"/>
                </a:solidFill>
                <a:latin typeface="Andy" pitchFamily="66" charset="0"/>
              </a:rPr>
              <a:t>20  euro </a:t>
            </a:r>
            <a:r>
              <a:rPr lang="en-US" sz="4800" b="1" dirty="0" err="1" smtClean="0">
                <a:solidFill>
                  <a:schemeClr val="tx2"/>
                </a:solidFill>
                <a:latin typeface="Andy" pitchFamily="66" charset="0"/>
              </a:rPr>
              <a:t>più</a:t>
            </a:r>
            <a:r>
              <a:rPr lang="en-US" sz="4800" b="1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54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5400" b="1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  <a:endParaRPr lang="en-US" sz="3200" b="1" dirty="0" smtClean="0">
              <a:solidFill>
                <a:schemeClr val="tx2"/>
              </a:solidFill>
              <a:latin typeface="Andy" pitchFamily="66" charset="0"/>
            </a:endParaRPr>
          </a:p>
          <a:p>
            <a:r>
              <a:rPr lang="en-US" sz="3200" b="1" dirty="0" smtClean="0">
                <a:latin typeface="Andy" pitchFamily="66" charset="0"/>
              </a:rPr>
              <a:t>          </a:t>
            </a:r>
            <a:r>
              <a:rPr lang="en-US" sz="3200" b="1" dirty="0" err="1" smtClean="0">
                <a:latin typeface="Andy" pitchFamily="66" charset="0"/>
              </a:rPr>
              <a:t>Quanti</a:t>
            </a:r>
            <a:r>
              <a:rPr lang="en-US" sz="3200" b="1" dirty="0" smtClean="0">
                <a:latin typeface="Andy" pitchFamily="66" charset="0"/>
              </a:rPr>
              <a:t>  </a:t>
            </a:r>
            <a:r>
              <a:rPr lang="en-US" sz="3200" b="1" dirty="0" err="1" smtClean="0">
                <a:latin typeface="Andy" pitchFamily="66" charset="0"/>
              </a:rPr>
              <a:t>soldi</a:t>
            </a:r>
            <a:r>
              <a:rPr lang="en-US" sz="3200" b="1" dirty="0" smtClean="0">
                <a:latin typeface="Andy" pitchFamily="66" charset="0"/>
              </a:rPr>
              <a:t>   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ha   </a:t>
            </a:r>
            <a:r>
              <a:rPr lang="en-US" sz="48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?</a:t>
            </a:r>
            <a:r>
              <a:rPr lang="en-US" sz="3200" b="1" dirty="0">
                <a:latin typeface="Andy" pitchFamily="66" charset="0"/>
              </a:rPr>
              <a:t>	</a:t>
            </a:r>
            <a:r>
              <a:rPr lang="en-US" sz="2800" b="1" dirty="0">
                <a:latin typeface="Andy" pitchFamily="66" charset="0"/>
              </a:rPr>
              <a:t>	</a:t>
            </a:r>
          </a:p>
        </p:txBody>
      </p:sp>
      <p:grpSp>
        <p:nvGrpSpPr>
          <p:cNvPr id="12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1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3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4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1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2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18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9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5" name="Rettangolo 24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677659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752600" y="1371600"/>
            <a:ext cx="1447800" cy="381000"/>
          </a:xfrm>
          <a:prstGeom prst="rect">
            <a:avLst/>
          </a:prstGeom>
          <a:solidFill>
            <a:srgbClr val="FFFF00">
              <a:alpha val="5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1600" y="4205068"/>
            <a:ext cx="1981200" cy="838200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371601" y="2992582"/>
            <a:ext cx="2743200" cy="852054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971801"/>
            <a:ext cx="137852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ndy" pitchFamily="66" charset="0"/>
              </a:rPr>
              <a:t>Luca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0" y="4094018"/>
            <a:ext cx="15170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Andy" pitchFamily="66" charset="0"/>
              </a:rPr>
              <a:t>Piero</a:t>
            </a:r>
            <a:endParaRPr lang="en-US" sz="2400" b="1" dirty="0">
              <a:latin typeface="Andy" pitchFamily="66" charset="0"/>
            </a:endParaRPr>
          </a:p>
        </p:txBody>
      </p:sp>
      <p:sp>
        <p:nvSpPr>
          <p:cNvPr id="9" name="Right Brace 8"/>
          <p:cNvSpPr/>
          <p:nvPr/>
        </p:nvSpPr>
        <p:spPr>
          <a:xfrm rot="5400000" flipH="1">
            <a:off x="2545773" y="1340429"/>
            <a:ext cx="311726" cy="2743198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27564" y="1953491"/>
            <a:ext cx="1911928" cy="523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Andy" pitchFamily="66" charset="0"/>
              </a:rPr>
              <a:t>X+20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50819" y="2909454"/>
            <a:ext cx="2036618" cy="976745"/>
          </a:xfrm>
          <a:prstGeom prst="rect">
            <a:avLst/>
          </a:prstGeom>
          <a:solidFill>
            <a:srgbClr val="00B05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52800" y="3013364"/>
            <a:ext cx="741218" cy="810490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527965" y="2389910"/>
            <a:ext cx="33112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2 </a:t>
            </a:r>
            <a:r>
              <a:rPr lang="en-US" sz="2800" b="1" dirty="0" smtClean="0"/>
              <a:t>x+20</a:t>
            </a:r>
            <a:r>
              <a:rPr lang="it-IT" sz="2800" b="1" dirty="0" smtClean="0"/>
              <a:t>  </a:t>
            </a:r>
            <a:r>
              <a:rPr lang="en-US" sz="2800" b="1" dirty="0" smtClean="0"/>
              <a:t>=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en-US" sz="3200" b="1" dirty="0" smtClean="0">
                <a:latin typeface="Andy" pitchFamily="66" charset="0"/>
              </a:rPr>
              <a:t>248 </a:t>
            </a:r>
            <a:r>
              <a:rPr lang="en-US" sz="3200" b="1" dirty="0" smtClean="0"/>
              <a:t> </a:t>
            </a:r>
            <a:endParaRPr lang="en-US" sz="2800" b="1" dirty="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94217" y="4281055"/>
            <a:ext cx="417714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/>
              <a:t>x =</a:t>
            </a:r>
            <a:r>
              <a:rPr lang="en-US" sz="3200" b="1" dirty="0" smtClean="0">
                <a:latin typeface="Andy" pitchFamily="66" charset="0"/>
              </a:rPr>
              <a:t> </a:t>
            </a:r>
            <a:r>
              <a:rPr lang="en-US" sz="3600" b="1" dirty="0" smtClean="0">
                <a:latin typeface="Andy" pitchFamily="66" charset="0"/>
              </a:rPr>
              <a:t>114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17" name="Right Brace 16"/>
          <p:cNvSpPr/>
          <p:nvPr/>
        </p:nvSpPr>
        <p:spPr>
          <a:xfrm rot="16200000" flipH="1">
            <a:off x="2171700" y="4381500"/>
            <a:ext cx="381000" cy="198120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2209800" y="5638800"/>
            <a:ext cx="119458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Andy" pitchFamily="66" charset="0"/>
              </a:rPr>
              <a:t>X</a:t>
            </a:r>
            <a:endParaRPr lang="en-US" sz="3600" b="1" dirty="0">
              <a:latin typeface="Andy" pitchFamily="66" charset="0"/>
            </a:endParaRPr>
          </a:p>
        </p:txBody>
      </p:sp>
      <p:sp>
        <p:nvSpPr>
          <p:cNvPr id="21" name="TextBox 13"/>
          <p:cNvSpPr txBox="1">
            <a:spLocks noChangeArrowheads="1"/>
          </p:cNvSpPr>
          <p:nvPr/>
        </p:nvSpPr>
        <p:spPr bwMode="auto">
          <a:xfrm>
            <a:off x="5465618" y="3013364"/>
            <a:ext cx="367838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b="1" dirty="0" smtClean="0"/>
              <a:t>2x =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it-IT" sz="2800" b="1" dirty="0" smtClean="0"/>
              <a:t>248-20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pic>
        <p:nvPicPr>
          <p:cNvPr id="24" name="Picture 6" descr="C:\Users\aaa\Desktop\GaraMedie\gara_2017\logoMonteverdiad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91946" y="6089073"/>
            <a:ext cx="508427" cy="504000"/>
          </a:xfrm>
          <a:prstGeom prst="rect">
            <a:avLst/>
          </a:prstGeom>
          <a:noFill/>
        </p:spPr>
      </p:pic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4010891" y="5029200"/>
            <a:ext cx="561801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sym typeface="Wingdings" pitchFamily="2" charset="2"/>
              </a:rPr>
              <a:t>Piero</a:t>
            </a:r>
            <a:r>
              <a:rPr lang="en-US" sz="2400" b="1" dirty="0" smtClean="0">
                <a:sym typeface="Wingdings" pitchFamily="2" charset="2"/>
              </a:rPr>
              <a:t>  ha  </a:t>
            </a:r>
            <a:r>
              <a:rPr lang="it-IT" sz="2400" b="1" dirty="0" smtClean="0">
                <a:sym typeface="Wingdings" pitchFamily="2" charset="2"/>
              </a:rPr>
              <a:t>114  </a:t>
            </a:r>
            <a:r>
              <a:rPr lang="it-IT" sz="2400" b="1" dirty="0" smtClean="0"/>
              <a:t>€</a:t>
            </a:r>
            <a:r>
              <a:rPr lang="en-US" sz="2400" b="1" dirty="0" smtClean="0"/>
              <a:t> </a:t>
            </a:r>
            <a:endParaRPr lang="en-US" sz="2400" b="1" dirty="0"/>
          </a:p>
          <a:p>
            <a:r>
              <a:rPr lang="en-US" sz="2400" dirty="0"/>
              <a:t>            </a:t>
            </a:r>
          </a:p>
        </p:txBody>
      </p:sp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82881" y="595745"/>
            <a:ext cx="8628610" cy="14465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Luca e </a:t>
            </a:r>
            <a:r>
              <a:rPr lang="en-US" sz="32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3200" b="1" dirty="0" smtClean="0">
                <a:solidFill>
                  <a:schemeClr val="tx2"/>
                </a:solidFill>
                <a:latin typeface="Andy" pitchFamily="66" charset="0"/>
              </a:rPr>
              <a:t> 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hanno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in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tutto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248 euro </a:t>
            </a:r>
          </a:p>
          <a:p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Luca  ha 20  euro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più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di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   </a:t>
            </a:r>
            <a:r>
              <a:rPr lang="en-US" sz="2800" b="1" dirty="0" err="1" smtClean="0">
                <a:solidFill>
                  <a:schemeClr val="tx2"/>
                </a:solidFill>
                <a:latin typeface="Andy" pitchFamily="66" charset="0"/>
              </a:rPr>
              <a:t>Piero</a:t>
            </a:r>
            <a:r>
              <a:rPr lang="en-US" sz="2800" b="1" dirty="0" smtClean="0">
                <a:solidFill>
                  <a:schemeClr val="tx2"/>
                </a:solidFill>
                <a:latin typeface="Andy" pitchFamily="66" charset="0"/>
              </a:rPr>
              <a:t>.  </a:t>
            </a:r>
          </a:p>
          <a:p>
            <a:r>
              <a:rPr lang="en-US" sz="2800" b="1" dirty="0" smtClean="0">
                <a:latin typeface="Andy" pitchFamily="66" charset="0"/>
              </a:rPr>
              <a:t>          </a:t>
            </a:r>
            <a:r>
              <a:rPr lang="en-US" sz="2800" b="1" dirty="0" err="1" smtClean="0">
                <a:latin typeface="Andy" pitchFamily="66" charset="0"/>
              </a:rPr>
              <a:t>Quanti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en-US" sz="2800" b="1" dirty="0" err="1" smtClean="0">
                <a:latin typeface="Andy" pitchFamily="66" charset="0"/>
              </a:rPr>
              <a:t>soldi</a:t>
            </a:r>
            <a:r>
              <a:rPr lang="en-US" sz="2800" b="1" dirty="0" smtClean="0">
                <a:latin typeface="Andy" pitchFamily="66" charset="0"/>
              </a:rPr>
              <a:t>  ha </a:t>
            </a:r>
            <a:r>
              <a:rPr lang="en-US" sz="2800" b="1" dirty="0" err="1" smtClean="0">
                <a:latin typeface="Andy" pitchFamily="66" charset="0"/>
              </a:rPr>
              <a:t>Piero</a:t>
            </a:r>
            <a:r>
              <a:rPr lang="en-US" sz="2800" b="1" dirty="0" smtClean="0">
                <a:latin typeface="Andy" pitchFamily="66" charset="0"/>
              </a:rPr>
              <a:t> ?</a:t>
            </a:r>
            <a:endParaRPr lang="en-US" sz="2800" b="1" dirty="0">
              <a:latin typeface="Andy" pitchFamily="66" charset="0"/>
            </a:endParaRPr>
          </a:p>
        </p:txBody>
      </p:sp>
      <p:sp>
        <p:nvSpPr>
          <p:cNvPr id="26" name="TextBox 13"/>
          <p:cNvSpPr txBox="1">
            <a:spLocks noChangeArrowheads="1"/>
          </p:cNvSpPr>
          <p:nvPr/>
        </p:nvSpPr>
        <p:spPr bwMode="auto">
          <a:xfrm>
            <a:off x="5611091" y="3657599"/>
            <a:ext cx="36853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800" b="1" dirty="0" smtClean="0"/>
              <a:t>2x =</a:t>
            </a:r>
            <a:r>
              <a:rPr lang="en-US" sz="2800" b="1" dirty="0" smtClean="0">
                <a:latin typeface="Andy" pitchFamily="66" charset="0"/>
              </a:rPr>
              <a:t> </a:t>
            </a:r>
            <a:r>
              <a:rPr lang="it-IT" sz="2800" b="1" dirty="0" smtClean="0"/>
              <a:t>228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grpSp>
        <p:nvGrpSpPr>
          <p:cNvPr id="27" name="Group 2"/>
          <p:cNvGrpSpPr>
            <a:grpSpLocks/>
          </p:cNvGrpSpPr>
          <p:nvPr/>
        </p:nvGrpSpPr>
        <p:grpSpPr bwMode="auto">
          <a:xfrm>
            <a:off x="-130630" y="0"/>
            <a:ext cx="8112035" cy="595745"/>
            <a:chOff x="0" y="1536"/>
            <a:chExt cx="5675" cy="663"/>
          </a:xfrm>
        </p:grpSpPr>
        <p:grpSp>
          <p:nvGrpSpPr>
            <p:cNvPr id="28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6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9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3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4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30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1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7" name="Rettangolo 36"/>
          <p:cNvSpPr/>
          <p:nvPr/>
        </p:nvSpPr>
        <p:spPr>
          <a:xfrm>
            <a:off x="1055799" y="32267"/>
            <a:ext cx="63769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406147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 animBg="1"/>
      <p:bldP spid="7" grpId="0"/>
      <p:bldP spid="8" grpId="0"/>
      <p:bldP spid="9" grpId="0" animBg="1"/>
      <p:bldP spid="9" grpId="1" animBg="1"/>
      <p:bldP spid="10" grpId="0"/>
      <p:bldP spid="10" grpId="1"/>
      <p:bldP spid="3" grpId="0" animBg="1"/>
      <p:bldP spid="4" grpId="0" animBg="1"/>
      <p:bldP spid="14" grpId="0"/>
      <p:bldP spid="16" grpId="0"/>
      <p:bldP spid="17" grpId="0" animBg="1"/>
      <p:bldP spid="18" grpId="0"/>
      <p:bldP spid="21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Brace 10"/>
          <p:cNvSpPr/>
          <p:nvPr/>
        </p:nvSpPr>
        <p:spPr>
          <a:xfrm rot="5400000">
            <a:off x="3738768" y="2821058"/>
            <a:ext cx="414134" cy="2286000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14340" name="TextBox 28"/>
          <p:cNvSpPr txBox="1">
            <a:spLocks noChangeArrowheads="1"/>
          </p:cNvSpPr>
          <p:nvPr/>
        </p:nvSpPr>
        <p:spPr bwMode="auto">
          <a:xfrm>
            <a:off x="765313" y="4984399"/>
            <a:ext cx="76133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Problema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:  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la base e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un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rettangolo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è 12 cm</a:t>
            </a:r>
          </a:p>
          <a:p>
            <a:pPr algn="ctr"/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.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Trova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Perimetro</a:t>
            </a:r>
            <a:endParaRPr lang="en-US" sz="2800" dirty="0" smtClean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3339548" y="4393096"/>
            <a:ext cx="17658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  4 </a:t>
            </a:r>
            <a:r>
              <a:rPr lang="en-US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" name="Right Brace 30"/>
          <p:cNvSpPr/>
          <p:nvPr/>
        </p:nvSpPr>
        <p:spPr>
          <a:xfrm>
            <a:off x="5446646" y="1636643"/>
            <a:ext cx="318052" cy="1881809"/>
          </a:xfrm>
          <a:prstGeom prst="righ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142383" y="2325757"/>
            <a:ext cx="20872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3 </a:t>
            </a:r>
            <a:r>
              <a:rPr lang="en-US" sz="2000" dirty="0" err="1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unità</a:t>
            </a:r>
            <a:endParaRPr lang="en-US" sz="20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9624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28956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624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3528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743200" y="22860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720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9624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33528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743200" y="1676400"/>
            <a:ext cx="609600" cy="609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20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27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8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2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4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29" name="Rettangolo 28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350651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0" grpId="0"/>
      <p:bldP spid="31" grpId="0" animBg="1"/>
      <p:bldP spid="32" grpId="0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67678" y="3254400"/>
            <a:ext cx="6096000" cy="685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Left Brace 9"/>
          <p:cNvSpPr/>
          <p:nvPr/>
        </p:nvSpPr>
        <p:spPr>
          <a:xfrm rot="5400000">
            <a:off x="4267200" y="-76200"/>
            <a:ext cx="457200" cy="609600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955774" y="2246243"/>
            <a:ext cx="12523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B a s 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474304" y="3253408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Left Brace 16"/>
          <p:cNvSpPr/>
          <p:nvPr/>
        </p:nvSpPr>
        <p:spPr>
          <a:xfrm rot="16200000">
            <a:off x="5062330" y="2113721"/>
            <a:ext cx="553278" cy="4396407"/>
          </a:xfrm>
          <a:prstGeom prst="leftBrace">
            <a:avLst>
              <a:gd name="adj1" fmla="val 135041"/>
              <a:gd name="adj2" fmla="val 50000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850296" y="4870175"/>
            <a:ext cx="1371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Altezza</a:t>
            </a: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451113" y="4373216"/>
            <a:ext cx="1630017" cy="37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err="1" smtClean="0"/>
              <a:t>Differenza</a:t>
            </a:r>
            <a:endParaRPr lang="en-US" dirty="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948071" y="3339549"/>
            <a:ext cx="6957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38" name="Rettangolo 37"/>
          <p:cNvSpPr/>
          <p:nvPr/>
        </p:nvSpPr>
        <p:spPr>
          <a:xfrm>
            <a:off x="1162594" y="1073427"/>
            <a:ext cx="53574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base è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4/3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dell’altezza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</a:p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La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loro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</a:rPr>
              <a:t>differenza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 è 12 cm </a:t>
            </a: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1" name="Rectangle 14"/>
          <p:cNvSpPr/>
          <p:nvPr/>
        </p:nvSpPr>
        <p:spPr>
          <a:xfrm>
            <a:off x="6044400" y="3254400"/>
            <a:ext cx="1522800" cy="687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2" name="Rectangle 4"/>
          <p:cNvSpPr/>
          <p:nvPr/>
        </p:nvSpPr>
        <p:spPr>
          <a:xfrm>
            <a:off x="29988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3" name="Rectangle 4"/>
          <p:cNvSpPr/>
          <p:nvPr/>
        </p:nvSpPr>
        <p:spPr>
          <a:xfrm>
            <a:off x="4521600" y="3254400"/>
            <a:ext cx="1522800" cy="685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4" name="TextBox 21"/>
          <p:cNvSpPr txBox="1">
            <a:spLocks noChangeArrowheads="1"/>
          </p:cNvSpPr>
          <p:nvPr/>
        </p:nvSpPr>
        <p:spPr bwMode="auto">
          <a:xfrm>
            <a:off x="3419061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45" name="TextBox 21"/>
          <p:cNvSpPr txBox="1">
            <a:spLocks noChangeArrowheads="1"/>
          </p:cNvSpPr>
          <p:nvPr/>
        </p:nvSpPr>
        <p:spPr bwMode="auto">
          <a:xfrm>
            <a:off x="4830417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46" name="TextBox 25"/>
          <p:cNvSpPr txBox="1">
            <a:spLocks noChangeArrowheads="1"/>
          </p:cNvSpPr>
          <p:nvPr/>
        </p:nvSpPr>
        <p:spPr bwMode="auto">
          <a:xfrm>
            <a:off x="0" y="6003235"/>
            <a:ext cx="423407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 cm  </a:t>
            </a:r>
            <a:r>
              <a:rPr lang="en-US" sz="3200" dirty="0"/>
              <a:t>x </a:t>
            </a:r>
            <a:r>
              <a:rPr lang="en-US" sz="3200" dirty="0" smtClean="0"/>
              <a:t>4 </a:t>
            </a:r>
            <a:r>
              <a:rPr lang="en-US" sz="3200" dirty="0"/>
              <a:t>= </a:t>
            </a:r>
            <a:r>
              <a:rPr lang="en-US" sz="3200" dirty="0" smtClean="0"/>
              <a:t>48 cm</a:t>
            </a:r>
            <a:endParaRPr lang="en-US" sz="3200" dirty="0"/>
          </a:p>
        </p:txBody>
      </p:sp>
      <p:sp>
        <p:nvSpPr>
          <p:cNvPr id="47" name="TextBox 25"/>
          <p:cNvSpPr txBox="1">
            <a:spLocks noChangeArrowheads="1"/>
          </p:cNvSpPr>
          <p:nvPr/>
        </p:nvSpPr>
        <p:spPr bwMode="auto">
          <a:xfrm>
            <a:off x="0" y="5287617"/>
            <a:ext cx="3975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 cm  </a:t>
            </a:r>
            <a:r>
              <a:rPr lang="en-US" sz="3200" dirty="0"/>
              <a:t>x </a:t>
            </a:r>
            <a:r>
              <a:rPr lang="en-US" sz="3200" dirty="0" smtClean="0"/>
              <a:t>3 </a:t>
            </a:r>
            <a:r>
              <a:rPr lang="en-US" sz="3200" dirty="0"/>
              <a:t>= </a:t>
            </a:r>
            <a:r>
              <a:rPr lang="en-US" sz="3200" dirty="0" smtClean="0"/>
              <a:t>36 cm</a:t>
            </a:r>
            <a:endParaRPr lang="en-US" sz="3200" dirty="0"/>
          </a:p>
        </p:txBody>
      </p:sp>
      <p:sp>
        <p:nvSpPr>
          <p:cNvPr id="50" name="TextBox 21"/>
          <p:cNvSpPr txBox="1">
            <a:spLocks noChangeArrowheads="1"/>
          </p:cNvSpPr>
          <p:nvPr/>
        </p:nvSpPr>
        <p:spPr bwMode="auto">
          <a:xfrm rot="10800000" flipV="1">
            <a:off x="6540886" y="3340800"/>
            <a:ext cx="69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12</a:t>
            </a:r>
            <a:endParaRPr lang="en-US" sz="3200" dirty="0"/>
          </a:p>
        </p:txBody>
      </p:sp>
      <p:sp>
        <p:nvSpPr>
          <p:cNvPr id="51" name="Left Brace 18"/>
          <p:cNvSpPr/>
          <p:nvPr/>
        </p:nvSpPr>
        <p:spPr>
          <a:xfrm rot="16200000">
            <a:off x="2087221" y="3518452"/>
            <a:ext cx="377687" cy="1451112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1" name="Group 2"/>
          <p:cNvGrpSpPr>
            <a:grpSpLocks/>
          </p:cNvGrpSpPr>
          <p:nvPr/>
        </p:nvGrpSpPr>
        <p:grpSpPr bwMode="auto">
          <a:xfrm>
            <a:off x="0" y="159027"/>
            <a:ext cx="8090453" cy="1053546"/>
            <a:chOff x="0" y="1536"/>
            <a:chExt cx="5675" cy="663"/>
          </a:xfrm>
        </p:grpSpPr>
        <p:grpSp>
          <p:nvGrpSpPr>
            <p:cNvPr id="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0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31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28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  <p:sp>
            <p:nvSpPr>
              <p:cNvPr id="29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it-IT"/>
              </a:p>
            </p:txBody>
          </p:sp>
        </p:grpSp>
        <p:sp>
          <p:nvSpPr>
            <p:cNvPr id="25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6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27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32" name="Rettangolo 31"/>
          <p:cNvSpPr/>
          <p:nvPr/>
        </p:nvSpPr>
        <p:spPr>
          <a:xfrm>
            <a:off x="1178150" y="267083"/>
            <a:ext cx="62546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chemeClr val="tx2"/>
                </a:solidFill>
              </a:rPr>
              <a:t>Problemi</a:t>
            </a:r>
            <a:r>
              <a:rPr lang="en-US" sz="2400" b="1" dirty="0">
                <a:solidFill>
                  <a:schemeClr val="tx2"/>
                </a:solidFill>
              </a:rPr>
              <a:t> di primo </a:t>
            </a:r>
            <a:r>
              <a:rPr lang="en-US" sz="2400" b="1" dirty="0" err="1">
                <a:solidFill>
                  <a:schemeClr val="tx2"/>
                </a:solidFill>
              </a:rPr>
              <a:t>grado</a:t>
            </a:r>
            <a:r>
              <a:rPr lang="en-US" sz="2400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r>
              <a:rPr lang="en-US" sz="2400" b="1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90208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/>
      <p:bldP spid="5" grpId="0" animBg="1"/>
      <p:bldP spid="17" grpId="0" animBg="1"/>
      <p:bldP spid="18" grpId="0"/>
      <p:bldP spid="20" grpId="0"/>
      <p:bldP spid="22" grpId="0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0.2|0.2|0.4"/>
</p:tagLst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4348</TotalTime>
  <Words>1589</Words>
  <Application>Microsoft Office PowerPoint</Application>
  <PresentationFormat>Presentazione su schermo (4:3)</PresentationFormat>
  <Paragraphs>382</Paragraphs>
  <Slides>29</Slides>
  <Notes>12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9" baseType="lpstr">
      <vt:lpstr>Andy</vt:lpstr>
      <vt:lpstr>Arial</vt:lpstr>
      <vt:lpstr>Calibri</vt:lpstr>
      <vt:lpstr>Comic Sans MS</vt:lpstr>
      <vt:lpstr>Tahoma</vt:lpstr>
      <vt:lpstr>Times New Roman</vt:lpstr>
      <vt:lpstr>Wingdings</vt:lpstr>
      <vt:lpstr>Blends</vt:lpstr>
      <vt:lpstr>Personalizza struttura</vt:lpstr>
      <vt:lpstr>Equazione</vt:lpstr>
      <vt:lpstr>Didattica speciale :  codici del linguaggio logico e matematico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Il Metodo Singapore e la Matematica</vt:lpstr>
      <vt:lpstr>Il Metodo Singapore e la Matematica</vt:lpstr>
      <vt:lpstr>Il Metodo Singapore Grandi vantaggi per i BES e i DSA  </vt:lpstr>
    </vt:vector>
  </TitlesOfParts>
  <Company>Stanford Univesity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kristinc</dc:creator>
  <cp:lastModifiedBy>Claudio Marchesano</cp:lastModifiedBy>
  <cp:revision>326</cp:revision>
  <dcterms:created xsi:type="dcterms:W3CDTF">2004-09-29T20:13:20Z</dcterms:created>
  <dcterms:modified xsi:type="dcterms:W3CDTF">2017-11-01T18:22:34Z</dcterms:modified>
</cp:coreProperties>
</file>