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32"/>
  </p:notesMasterIdLst>
  <p:handoutMasterIdLst>
    <p:handoutMasterId r:id="rId33"/>
  </p:handoutMasterIdLst>
  <p:sldIdLst>
    <p:sldId id="370" r:id="rId3"/>
    <p:sldId id="719" r:id="rId4"/>
    <p:sldId id="720" r:id="rId5"/>
    <p:sldId id="705" r:id="rId6"/>
    <p:sldId id="706" r:id="rId7"/>
    <p:sldId id="707" r:id="rId8"/>
    <p:sldId id="708" r:id="rId9"/>
    <p:sldId id="709" r:id="rId10"/>
    <p:sldId id="710" r:id="rId11"/>
    <p:sldId id="711" r:id="rId12"/>
    <p:sldId id="716" r:id="rId13"/>
    <p:sldId id="713" r:id="rId14"/>
    <p:sldId id="660" r:id="rId15"/>
    <p:sldId id="661" r:id="rId16"/>
    <p:sldId id="662" r:id="rId17"/>
    <p:sldId id="714" r:id="rId18"/>
    <p:sldId id="718" r:id="rId19"/>
    <p:sldId id="723" r:id="rId20"/>
    <p:sldId id="715" r:id="rId21"/>
    <p:sldId id="717" r:id="rId22"/>
    <p:sldId id="702" r:id="rId23"/>
    <p:sldId id="704" r:id="rId24"/>
    <p:sldId id="721" r:id="rId25"/>
    <p:sldId id="722" r:id="rId26"/>
    <p:sldId id="690" r:id="rId27"/>
    <p:sldId id="691" r:id="rId28"/>
    <p:sldId id="692" r:id="rId29"/>
    <p:sldId id="700" r:id="rId30"/>
    <p:sldId id="693" r:id="rId31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35FAD"/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13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69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22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832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27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673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000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29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49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9941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81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215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9192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9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2336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6967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175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Didattica speciale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/>
              <a:t>3</a:t>
            </a:r>
            <a:r>
              <a:rPr lang="en-US" sz="1560" dirty="0" smtClean="0"/>
              <a:t> </a:t>
            </a:r>
            <a:r>
              <a:rPr lang="en-US" sz="1600" dirty="0" err="1" smtClean="0"/>
              <a:t>novembre</a:t>
            </a:r>
            <a:r>
              <a:rPr lang="en-US" sz="1560" dirty="0" smtClean="0"/>
              <a:t> 2017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9280" y="4092052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883474" y="2878573"/>
            <a:ext cx="4293437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Il </a:t>
            </a:r>
            <a:r>
              <a:rPr lang="it-IT" sz="2800" kern="0" dirty="0" smtClean="0">
                <a:solidFill>
                  <a:srgbClr val="FF0000"/>
                </a:solidFill>
              </a:rPr>
              <a:t> metodo   </a:t>
            </a:r>
            <a:r>
              <a:rPr lang="it-IT" sz="2800" kern="0" dirty="0" smtClean="0">
                <a:solidFill>
                  <a:schemeClr val="tx2"/>
                </a:solidFill>
              </a:rPr>
              <a:t>Singapore</a:t>
            </a:r>
            <a:endParaRPr lang="it-IT" sz="2800" dirty="0"/>
          </a:p>
        </p:txBody>
      </p:sp>
      <p:sp>
        <p:nvSpPr>
          <p:cNvPr id="19" name="Rettangolo 18"/>
          <p:cNvSpPr/>
          <p:nvPr/>
        </p:nvSpPr>
        <p:spPr>
          <a:xfrm>
            <a:off x="695325" y="3544277"/>
            <a:ext cx="4632049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rgbClr val="FF0000"/>
                </a:solidFill>
              </a:rPr>
              <a:t>Terza parte: i Problemi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91440" y="788504"/>
            <a:ext cx="861523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differenza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la base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12 cm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4/3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000" dirty="0" smtClean="0">
                <a:latin typeface="Calibri" pitchFamily="34" charset="0"/>
              </a:rPr>
              <a:t>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48 cm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 cm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-1" y="5287617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=36 cm + 36 cm + 48 cm+ 48 cm</a:t>
            </a:r>
            <a:endParaRPr lang="en-US" sz="3200" dirty="0"/>
          </a:p>
        </p:txBody>
      </p:sp>
      <p:sp>
        <p:nvSpPr>
          <p:cNvPr id="20" name="TextBox 25"/>
          <p:cNvSpPr txBox="1">
            <a:spLocks noChangeArrowheads="1"/>
          </p:cNvSpPr>
          <p:nvPr/>
        </p:nvSpPr>
        <p:spPr bwMode="auto">
          <a:xfrm>
            <a:off x="596347" y="5956852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=168 cm</a:t>
            </a:r>
            <a:endParaRPr lang="en-US" sz="3200" dirty="0"/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222069" y="85225"/>
            <a:ext cx="7768992" cy="782794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5" name="Rettangolo 34"/>
          <p:cNvSpPr/>
          <p:nvPr/>
        </p:nvSpPr>
        <p:spPr>
          <a:xfrm>
            <a:off x="1178150" y="267083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Problemi</a:t>
            </a:r>
            <a:r>
              <a:rPr lang="en-US" sz="2400" b="1" dirty="0">
                <a:solidFill>
                  <a:schemeClr val="tx2"/>
                </a:solidFill>
              </a:rPr>
              <a:t> di primo </a:t>
            </a:r>
            <a:r>
              <a:rPr lang="en-US" sz="2400" b="1" dirty="0" err="1">
                <a:solidFill>
                  <a:schemeClr val="tx2"/>
                </a:solidFill>
              </a:rPr>
              <a:t>grado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00815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86031" y="3288199"/>
            <a:ext cx="374374" cy="262393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15008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isoscele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è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cm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la base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stanno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7:4.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Base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3614674">
            <a:off x="5671014" y="2251656"/>
            <a:ext cx="1729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18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lineari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formano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il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it-IT" sz="2800" b="1" dirty="0" smtClean="0"/>
              <a:t>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80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Lato</a:t>
            </a:r>
            <a:r>
              <a:rPr lang="it-IT" sz="2800" b="1" dirty="0" smtClean="0">
                <a:latin typeface="Calibri" pitchFamily="34" charset="0"/>
              </a:rPr>
              <a:t> 140 cm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351722"/>
            <a:ext cx="2790113" cy="292210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987718">
            <a:off x="5472931" y="1061805"/>
            <a:ext cx="616227" cy="3240851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rot="1542318" flipH="1">
            <a:off x="2603228" y="1096486"/>
            <a:ext cx="687014" cy="2950558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9" name="TextBox 31"/>
          <p:cNvSpPr txBox="1">
            <a:spLocks noChangeArrowheads="1"/>
          </p:cNvSpPr>
          <p:nvPr/>
        </p:nvSpPr>
        <p:spPr bwMode="auto">
          <a:xfrm rot="18204972">
            <a:off x="1668636" y="1965217"/>
            <a:ext cx="1345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2" grpId="0"/>
      <p:bldP spid="34" grpId="0"/>
      <p:bldP spid="47" grpId="0" animBg="1"/>
      <p:bldP spid="48" grpId="0" animBg="1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26395" y="2910509"/>
            <a:ext cx="314739" cy="3160644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677600"/>
            <a:ext cx="3042000" cy="24450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L’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1620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2">
                    <a:lumMod val="75000"/>
                  </a:schemeClr>
                </a:solidFill>
              </a:rPr>
              <a:t>cm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</a:rPr>
              <a:t>²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5/4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5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6553200" y="16764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934200" y="25146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624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528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816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Ci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sono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quadrate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81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cm²</a:t>
            </a:r>
            <a:endParaRPr lang="it-IT" sz="2800" b="1" dirty="0" smtClean="0"/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Unità lineare è </a:t>
            </a:r>
            <a:r>
              <a:rPr lang="it-IT" sz="2800" b="1" dirty="0" smtClean="0">
                <a:latin typeface="Calibri" pitchFamily="34" charset="0"/>
              </a:rPr>
              <a:t>9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45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Altezza</a:t>
            </a:r>
            <a:r>
              <a:rPr lang="it-IT" sz="2800" b="1" dirty="0" smtClean="0">
                <a:latin typeface="Calibri" pitchFamily="34" charset="0"/>
              </a:rPr>
              <a:t> 36 cm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it-IT" sz="2800" b="1" dirty="0" smtClean="0">
                <a:latin typeface="Calibri" pitchFamily="34" charset="0"/>
              </a:rPr>
              <a:t> 162 cm</a:t>
            </a:r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73322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Andrea, Bruno e Carlo </a:t>
            </a:r>
            <a:r>
              <a:rPr lang="en-US" sz="2400" dirty="0" err="1" smtClean="0">
                <a:latin typeface="Comic Sans MS" pitchFamily="66" charset="0"/>
              </a:rPr>
              <a:t>pesano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 111 kg</a:t>
            </a:r>
          </a:p>
          <a:p>
            <a:r>
              <a:rPr lang="en-US" sz="2400" dirty="0" smtClean="0">
                <a:latin typeface="Comic Sans MS" pitchFamily="66" charset="0"/>
              </a:rPr>
              <a:t>Andrea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15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Bruno.Carlo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3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Bruno. 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ciascuno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amici</a:t>
            </a:r>
            <a:r>
              <a:rPr lang="en-US" sz="2400" dirty="0" smtClean="0">
                <a:latin typeface="Comic Sans MS" pitchFamily="66" charset="0"/>
              </a:rPr>
              <a:t> 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52330" y="318052"/>
            <a:ext cx="7454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concetto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Comic Sans MS" pitchFamily="66" charset="0"/>
              </a:rPr>
              <a:t>Unità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questo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peso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tranquillamernte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utilizzato</a:t>
            </a:r>
            <a:r>
              <a:rPr lang="en-US" sz="2400" dirty="0" smtClean="0">
                <a:latin typeface="Comic Sans MS" pitchFamily="66" charset="0"/>
              </a:rPr>
              <a:t> come </a:t>
            </a:r>
            <a:r>
              <a:rPr lang="en-US" sz="2400" dirty="0" err="1" smtClean="0">
                <a:latin typeface="Comic Sans MS" pitchFamily="66" charset="0"/>
              </a:rPr>
              <a:t>unità</a:t>
            </a:r>
            <a:r>
              <a:rPr lang="en-US" sz="2400" dirty="0" smtClean="0">
                <a:latin typeface="Comic Sans MS" pitchFamily="66" charset="0"/>
              </a:rPr>
              <a:t>…</a:t>
            </a: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192696" y="278295"/>
            <a:ext cx="43334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concetto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Comic Sans MS" pitchFamily="66" charset="0"/>
              </a:rPr>
              <a:t>Unità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7" name="TextBox 12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14" name="Bent Arrow 13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5410200"/>
            <a:ext cx="2209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5600" y="28194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52799" y="5486400"/>
            <a:ext cx="1596887" cy="59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UNITA’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52799" y="4191000"/>
            <a:ext cx="15770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UNITA’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52799" y="2895600"/>
            <a:ext cx="1577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UNITA’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6165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192696" y="536714"/>
            <a:ext cx="79513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Con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il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MODELLO a BARRE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già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con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ragazzini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delle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elementari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ci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si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può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soffermare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sul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concetto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di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UNITA’</a:t>
            </a:r>
            <a:r>
              <a:rPr lang="en-US" sz="2400" dirty="0" smtClean="0">
                <a:latin typeface="+mn-lt"/>
                <a:cs typeface="+mn-cs"/>
              </a:rPr>
              <a:t>.</a:t>
            </a:r>
            <a:endParaRPr lang="en-US" sz="2400" dirty="0">
              <a:latin typeface="+mn-lt"/>
              <a:cs typeface="+mn-cs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2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99182"/>
            <a:ext cx="3816626" cy="5632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214846" y="1109266"/>
            <a:ext cx="79291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pagato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del 40%) 98.40 Euro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costava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prima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3399183"/>
            <a:ext cx="18288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Prezzo</a:t>
            </a:r>
            <a:r>
              <a:rPr lang="en-US" dirty="0" smtClean="0"/>
              <a:t> prima </a:t>
            </a:r>
            <a:r>
              <a:rPr lang="en-US" dirty="0" err="1" smtClean="0"/>
              <a:t>delo</a:t>
            </a:r>
            <a:r>
              <a:rPr lang="en-US" dirty="0" smtClean="0"/>
              <a:t> </a:t>
            </a:r>
            <a:r>
              <a:rPr lang="en-US" dirty="0" err="1" smtClean="0"/>
              <a:t>sconto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" y="2445026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Prezzo</a:t>
            </a:r>
            <a:r>
              <a:rPr lang="en-US" dirty="0" smtClean="0"/>
              <a:t> </a:t>
            </a:r>
            <a:r>
              <a:rPr lang="en-US" dirty="0" err="1" smtClean="0"/>
              <a:t>scontato</a:t>
            </a:r>
            <a:r>
              <a:rPr lang="en-US" dirty="0" smtClean="0"/>
              <a:t>  98.40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8199" y="5105400"/>
            <a:ext cx="74311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blocco</a:t>
            </a:r>
            <a:r>
              <a:rPr lang="en-US" sz="2400" dirty="0" smtClean="0"/>
              <a:t> vale 98.40 Euro :6 =16.40 Euro</a:t>
            </a:r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cappotto</a:t>
            </a:r>
            <a:r>
              <a:rPr lang="en-US" sz="2400" dirty="0" smtClean="0"/>
              <a:t> </a:t>
            </a:r>
            <a:r>
              <a:rPr lang="en-US" sz="2400" dirty="0" err="1" smtClean="0"/>
              <a:t>perciò</a:t>
            </a:r>
            <a:r>
              <a:rPr lang="en-US" sz="2400" dirty="0" smtClean="0"/>
              <a:t> </a:t>
            </a:r>
            <a:r>
              <a:rPr lang="en-US" sz="2400" dirty="0" err="1" smtClean="0"/>
              <a:t>costava</a:t>
            </a:r>
            <a:r>
              <a:rPr lang="en-US" sz="2400" dirty="0" smtClean="0"/>
              <a:t> 164 Euro</a:t>
            </a:r>
            <a:endParaRPr lang="en-US" sz="24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69250"/>
            <a:ext cx="8666921" cy="705961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1558992" y="122267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Un </a:t>
            </a:r>
            <a:r>
              <a:rPr lang="en-US" sz="2400" b="1" dirty="0" err="1" smtClean="0">
                <a:solidFill>
                  <a:schemeClr val="tx2"/>
                </a:solidFill>
              </a:rPr>
              <a:t>problema</a:t>
            </a:r>
            <a:r>
              <a:rPr lang="en-US" sz="2400" b="1" dirty="0" smtClean="0">
                <a:solidFill>
                  <a:schemeClr val="tx2"/>
                </a:solidFill>
              </a:rPr>
              <a:t> con le </a:t>
            </a:r>
            <a:r>
              <a:rPr lang="en-US" sz="2400" b="1" dirty="0" err="1" smtClean="0">
                <a:solidFill>
                  <a:schemeClr val="tx2"/>
                </a:solidFill>
              </a:rPr>
              <a:t>percentuali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94027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/>
      <p:bldP spid="15" grpId="0"/>
      <p:bldP spid="18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  <p:bldP spid="36" grpId="0" animBg="1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398602" y="1042384"/>
            <a:ext cx="87453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pagato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maglione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del 20%) 96 Euro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costava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maglione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prima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69250"/>
            <a:ext cx="8666921" cy="705961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1558992" y="122267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Mettiamoci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alla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prova</a:t>
            </a:r>
            <a:r>
              <a:rPr lang="en-US" sz="2400" b="1" dirty="0" smtClean="0">
                <a:solidFill>
                  <a:schemeClr val="tx2"/>
                </a:solidFill>
              </a:rPr>
              <a:t> !!!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490000" y="2396567"/>
            <a:ext cx="87453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negoziante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mi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fatto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pagare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camicia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36 euro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meno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!!!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mi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fatto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del 15%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ho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pagato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camicia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TextBox 1"/>
          <p:cNvSpPr txBox="1">
            <a:spLocks noChangeArrowheads="1"/>
          </p:cNvSpPr>
          <p:nvPr/>
        </p:nvSpPr>
        <p:spPr bwMode="auto">
          <a:xfrm>
            <a:off x="490000" y="4329869"/>
            <a:ext cx="87453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 un club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sportivo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metà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degli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iscritti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è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Roma,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2/7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altri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paesi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città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italiane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restanti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60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all’estero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iscritti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al club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sportivo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99182"/>
            <a:ext cx="3816626" cy="5632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3399183"/>
            <a:ext cx="1828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iscritti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62101" y="4280297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07425" y="4280297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72777" y="4282472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58776" y="5568348"/>
            <a:ext cx="74311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7 </a:t>
            </a:r>
            <a:r>
              <a:rPr lang="en-US" sz="2400" dirty="0" err="1" smtClean="0"/>
              <a:t>parti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14 (la </a:t>
            </a:r>
            <a:r>
              <a:rPr lang="en-US" sz="2400" dirty="0" err="1" smtClean="0"/>
              <a:t>metà</a:t>
            </a:r>
            <a:r>
              <a:rPr lang="en-US" sz="2400" dirty="0" smtClean="0"/>
              <a:t>); 4 </a:t>
            </a:r>
            <a:r>
              <a:rPr lang="en-US" sz="2400" dirty="0" err="1" smtClean="0"/>
              <a:t>parti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14  (due </a:t>
            </a:r>
            <a:r>
              <a:rPr lang="en-US" sz="2400" dirty="0" err="1" smtClean="0"/>
              <a:t>settimi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I </a:t>
            </a:r>
            <a:r>
              <a:rPr lang="en-US" sz="2400" dirty="0" err="1" smtClean="0"/>
              <a:t>restanti</a:t>
            </a:r>
            <a:r>
              <a:rPr lang="en-US" sz="2400" dirty="0" smtClean="0"/>
              <a:t> 60 </a:t>
            </a:r>
            <a:r>
              <a:rPr lang="en-US" sz="2400" dirty="0" err="1" smtClean="0"/>
              <a:t>costituiscono</a:t>
            </a:r>
            <a:r>
              <a:rPr lang="en-US" sz="2400" dirty="0" smtClean="0"/>
              <a:t> </a:t>
            </a:r>
            <a:r>
              <a:rPr lang="en-US" sz="2400" dirty="0" err="1" smtClean="0"/>
              <a:t>perciò</a:t>
            </a:r>
            <a:r>
              <a:rPr lang="en-US" sz="2400" dirty="0" smtClean="0"/>
              <a:t> 3 </a:t>
            </a:r>
            <a:r>
              <a:rPr lang="en-US" sz="2400" dirty="0" err="1" smtClean="0"/>
              <a:t>parti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14</a:t>
            </a:r>
            <a:endParaRPr lang="en-US" sz="2400" dirty="0" smtClean="0"/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totale</a:t>
            </a:r>
            <a:r>
              <a:rPr lang="en-US" sz="2400" dirty="0" smtClean="0"/>
              <a:t> è 280----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barra</a:t>
            </a:r>
            <a:r>
              <a:rPr lang="en-US" sz="2400" dirty="0" smtClean="0"/>
              <a:t> vale 20 (</a:t>
            </a:r>
            <a:r>
              <a:rPr lang="en-US" sz="2400" dirty="0" err="1" smtClean="0"/>
              <a:t>sono</a:t>
            </a:r>
            <a:r>
              <a:rPr lang="en-US" sz="2400" dirty="0" smtClean="0"/>
              <a:t> 14 !!) 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69250"/>
            <a:ext cx="8666921" cy="705961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1558992" y="122267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Un </a:t>
            </a:r>
            <a:r>
              <a:rPr lang="en-US" sz="2400" b="1" dirty="0" err="1" smtClean="0">
                <a:solidFill>
                  <a:schemeClr val="tx2"/>
                </a:solidFill>
              </a:rPr>
              <a:t>problema</a:t>
            </a:r>
            <a:r>
              <a:rPr lang="en-US" sz="2400" b="1" dirty="0" smtClean="0">
                <a:solidFill>
                  <a:schemeClr val="tx2"/>
                </a:solidFill>
              </a:rPr>
              <a:t> con le </a:t>
            </a:r>
            <a:r>
              <a:rPr lang="en-US" sz="2400" b="1" dirty="0" err="1" smtClean="0">
                <a:solidFill>
                  <a:schemeClr val="tx2"/>
                </a:solidFill>
              </a:rPr>
              <a:t>percentuali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21771" y="1001390"/>
            <a:ext cx="87453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 un club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sportivo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metà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degli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iscritti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è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Roma,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2/7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altri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paesi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città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italiane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restanti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60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all’estero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iscritti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al club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sportivo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Rectangle 34"/>
          <p:cNvSpPr/>
          <p:nvPr/>
        </p:nvSpPr>
        <p:spPr>
          <a:xfrm>
            <a:off x="5645426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34"/>
          <p:cNvSpPr/>
          <p:nvPr/>
        </p:nvSpPr>
        <p:spPr>
          <a:xfrm>
            <a:off x="6026425" y="3362926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34"/>
          <p:cNvSpPr/>
          <p:nvPr/>
        </p:nvSpPr>
        <p:spPr>
          <a:xfrm>
            <a:off x="6414051" y="3362926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ectangle 34"/>
          <p:cNvSpPr/>
          <p:nvPr/>
        </p:nvSpPr>
        <p:spPr>
          <a:xfrm>
            <a:off x="6801677" y="3362135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TextBox 13"/>
          <p:cNvSpPr txBox="1">
            <a:spLocks noChangeArrowheads="1"/>
          </p:cNvSpPr>
          <p:nvPr/>
        </p:nvSpPr>
        <p:spPr bwMode="auto">
          <a:xfrm>
            <a:off x="2746683" y="4626581"/>
            <a:ext cx="16165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Resto </a:t>
            </a:r>
            <a:r>
              <a:rPr lang="en-US" dirty="0" err="1" smtClean="0"/>
              <a:t>d’Italia</a:t>
            </a:r>
            <a:endParaRPr lang="en-US" dirty="0"/>
          </a:p>
        </p:txBody>
      </p:sp>
      <p:sp>
        <p:nvSpPr>
          <p:cNvPr id="55" name="TextBox 13"/>
          <p:cNvSpPr txBox="1">
            <a:spLocks noChangeArrowheads="1"/>
          </p:cNvSpPr>
          <p:nvPr/>
        </p:nvSpPr>
        <p:spPr bwMode="auto">
          <a:xfrm>
            <a:off x="691505" y="4626581"/>
            <a:ext cx="1403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Roma</a:t>
            </a:r>
            <a:endParaRPr lang="en-US" dirty="0"/>
          </a:p>
        </p:txBody>
      </p:sp>
      <p:sp>
        <p:nvSpPr>
          <p:cNvPr id="56" name="TextBox 13"/>
          <p:cNvSpPr txBox="1">
            <a:spLocks noChangeArrowheads="1"/>
          </p:cNvSpPr>
          <p:nvPr/>
        </p:nvSpPr>
        <p:spPr bwMode="auto">
          <a:xfrm>
            <a:off x="5624452" y="4611257"/>
            <a:ext cx="1403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Estero</a:t>
            </a:r>
            <a:endParaRPr lang="en-US" dirty="0"/>
          </a:p>
        </p:txBody>
      </p:sp>
      <p:sp>
        <p:nvSpPr>
          <p:cNvPr id="57" name="TextBox 36"/>
          <p:cNvSpPr txBox="1">
            <a:spLocks noChangeArrowheads="1"/>
          </p:cNvSpPr>
          <p:nvPr/>
        </p:nvSpPr>
        <p:spPr bwMode="auto">
          <a:xfrm>
            <a:off x="539105" y="2328664"/>
            <a:ext cx="74311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Siccome</a:t>
            </a:r>
            <a:r>
              <a:rPr lang="en-US" sz="2400" dirty="0" smtClean="0"/>
              <a:t> la meta è ½…</a:t>
            </a:r>
            <a:r>
              <a:rPr lang="en-US" sz="2400" dirty="0" err="1" smtClean="0"/>
              <a:t>conviene</a:t>
            </a:r>
            <a:r>
              <a:rPr lang="en-US" sz="2400" dirty="0" smtClean="0"/>
              <a:t> </a:t>
            </a:r>
            <a:r>
              <a:rPr lang="en-US" sz="2400" dirty="0" err="1" smtClean="0"/>
              <a:t>suddividere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in 14 </a:t>
            </a:r>
            <a:r>
              <a:rPr lang="en-US" sz="2400" dirty="0" err="1" smtClean="0"/>
              <a:t>parti</a:t>
            </a:r>
            <a:r>
              <a:rPr lang="en-US" sz="2400" dirty="0" smtClean="0"/>
              <a:t>…. </a:t>
            </a:r>
            <a:r>
              <a:rPr lang="en-US" sz="2400" dirty="0" err="1" smtClean="0"/>
              <a:t>perchè</a:t>
            </a:r>
            <a:r>
              <a:rPr lang="en-US" sz="2400" dirty="0" smtClean="0"/>
              <a:t> 14=mcm(2,7) </a:t>
            </a:r>
          </a:p>
        </p:txBody>
      </p:sp>
    </p:spTree>
    <p:extLst>
      <p:ext uri="{BB962C8B-B14F-4D97-AF65-F5344CB8AC3E}">
        <p14:creationId xmlns:p14="http://schemas.microsoft.com/office/powerpoint/2010/main" val="172366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6" grpId="0" animBg="1"/>
      <p:bldP spid="7" grpId="0" animBg="1"/>
      <p:bldP spid="8" grpId="0" animBg="1"/>
      <p:bldP spid="9" grpId="0" animBg="1"/>
      <p:bldP spid="14" grpId="0"/>
      <p:bldP spid="17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  <p:bldP spid="36" grpId="0" animBg="1"/>
      <p:bldP spid="37" grpId="0"/>
      <p:bldP spid="43" grpId="0" animBg="1"/>
      <p:bldP spid="44" grpId="0" animBg="1"/>
      <p:bldP spid="45" grpId="0" animBg="1"/>
      <p:bldP spid="53" grpId="0" animBg="1"/>
      <p:bldP spid="54" grpId="0"/>
      <p:bldP spid="55" grpId="0"/>
      <p:bldP spid="56" grpId="0"/>
      <p:bldP spid="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627018" y="685800"/>
            <a:ext cx="8212182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 smtClean="0">
                <a:latin typeface="Andy"/>
              </a:rPr>
              <a:t>Felice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affronta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dello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Stelvio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bicicletta</a:t>
            </a:r>
            <a:r>
              <a:rPr lang="en-US" sz="2400" dirty="0" smtClean="0">
                <a:latin typeface="Andy"/>
              </a:rPr>
              <a:t> e </a:t>
            </a:r>
            <a:r>
              <a:rPr lang="en-US" sz="2400" dirty="0" err="1" smtClean="0">
                <a:latin typeface="Andy"/>
              </a:rPr>
              <a:t>mantiene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una</a:t>
            </a:r>
            <a:r>
              <a:rPr lang="en-US" sz="2400" dirty="0" smtClean="0">
                <a:latin typeface="Andy"/>
              </a:rPr>
              <a:t> media </a:t>
            </a:r>
            <a:r>
              <a:rPr lang="en-US" sz="2400" dirty="0" err="1" smtClean="0">
                <a:latin typeface="Andy"/>
              </a:rPr>
              <a:t>di</a:t>
            </a:r>
            <a:r>
              <a:rPr lang="en-US" sz="2400" dirty="0" smtClean="0">
                <a:latin typeface="Andy"/>
              </a:rPr>
              <a:t> 21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e 42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discesa</a:t>
            </a:r>
            <a:r>
              <a:rPr lang="en-US" sz="2400" dirty="0" smtClean="0">
                <a:latin typeface="Andy"/>
              </a:rPr>
              <a:t>. Ha </a:t>
            </a:r>
            <a:r>
              <a:rPr lang="en-US" sz="2400" dirty="0" err="1" smtClean="0">
                <a:latin typeface="Andy"/>
              </a:rPr>
              <a:t>percorso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stessa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strada</a:t>
            </a:r>
            <a:r>
              <a:rPr lang="en-US" sz="2400" dirty="0" smtClean="0">
                <a:latin typeface="Andy"/>
              </a:rPr>
              <a:t>. </a:t>
            </a:r>
            <a:r>
              <a:rPr lang="en-US" sz="2400" dirty="0" err="1" smtClean="0">
                <a:latin typeface="Andy"/>
              </a:rPr>
              <a:t>Qual</a:t>
            </a:r>
            <a:r>
              <a:rPr lang="en-US" sz="2400" dirty="0" smtClean="0">
                <a:latin typeface="Andy"/>
              </a:rPr>
              <a:t> è la media </a:t>
            </a:r>
            <a:r>
              <a:rPr lang="en-US" sz="2400" dirty="0" err="1" smtClean="0">
                <a:latin typeface="Andy"/>
              </a:rPr>
              <a:t>oraria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complessiva</a:t>
            </a:r>
            <a:r>
              <a:rPr lang="en-US" sz="2400" dirty="0" smtClean="0">
                <a:latin typeface="Andy"/>
              </a:rPr>
              <a:t> ?</a:t>
            </a:r>
            <a:endParaRPr lang="en-US" sz="2400" dirty="0">
              <a:latin typeface="Andy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36913"/>
            <a:ext cx="51816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236913"/>
            <a:ext cx="14809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1h 30’ per fare 42 km</a:t>
            </a:r>
            <a:endParaRPr lang="en-US" sz="2000" dirty="0">
              <a:latin typeface="Andy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210050" y="246063"/>
            <a:ext cx="533400" cy="51435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4877" y="3240157"/>
            <a:ext cx="1772479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06278" y="3240158"/>
            <a:ext cx="1590261" cy="840808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42</a:t>
            </a:r>
            <a:endParaRPr lang="en-US" sz="2000" dirty="0">
              <a:latin typeface="Andy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592456" y="3606247"/>
            <a:ext cx="278296" cy="165320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648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latin typeface="Andy"/>
              </a:rPr>
              <a:t>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5287963"/>
            <a:ext cx="2584174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Ogni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30’  </a:t>
            </a: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percorre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in media 14 km</a:t>
            </a:r>
            <a:endParaRPr lang="en-US" sz="2280" dirty="0">
              <a:solidFill>
                <a:schemeClr val="accent1">
                  <a:lumMod val="50000"/>
                </a:schemeClr>
              </a:solidFill>
              <a:latin typeface="Andy" pitchFamily="66" charset="0"/>
              <a:cs typeface="+mn-cs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4572000" y="4495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dirty="0" smtClean="0">
                <a:latin typeface="Andy"/>
              </a:rPr>
              <a:t>42</a:t>
            </a:r>
            <a:r>
              <a:rPr lang="it-IT" sz="3600" dirty="0" smtClean="0"/>
              <a:t> </a:t>
            </a:r>
            <a:r>
              <a:rPr lang="en-US" sz="3600" dirty="0" smtClean="0">
                <a:latin typeface="Andy"/>
              </a:rPr>
              <a:t>÷ 3 </a:t>
            </a:r>
            <a:r>
              <a:rPr lang="en-US" sz="3600" dirty="0">
                <a:latin typeface="Andy"/>
              </a:rPr>
              <a:t>= </a:t>
            </a:r>
            <a:r>
              <a:rPr lang="en-US" sz="3600" dirty="0" smtClean="0">
                <a:latin typeface="Andy"/>
              </a:rPr>
              <a:t>  14 </a:t>
            </a:r>
            <a:endParaRPr lang="en-US" sz="3600" dirty="0">
              <a:latin typeface="Andy"/>
            </a:endParaRPr>
          </a:p>
        </p:txBody>
      </p:sp>
      <p:sp>
        <p:nvSpPr>
          <p:cNvPr id="23" name="Curved Up Arrow 22"/>
          <p:cNvSpPr/>
          <p:nvPr/>
        </p:nvSpPr>
        <p:spPr>
          <a:xfrm rot="20369349">
            <a:off x="3749675" y="5310188"/>
            <a:ext cx="1487488" cy="38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200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ndy"/>
              </a:rPr>
              <a:t>totale</a:t>
            </a:r>
          </a:p>
        </p:txBody>
      </p:sp>
      <p:sp>
        <p:nvSpPr>
          <p:cNvPr id="26" name="Curved Up Arrow 25"/>
          <p:cNvSpPr/>
          <p:nvPr/>
        </p:nvSpPr>
        <p:spPr>
          <a:xfrm rot="18642421">
            <a:off x="4417219" y="5691981"/>
            <a:ext cx="2116138" cy="4413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3021496" y="5864088"/>
            <a:ext cx="25411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err="1">
                <a:latin typeface="Andy"/>
              </a:rPr>
              <a:t>Numero</a:t>
            </a:r>
            <a:r>
              <a:rPr lang="en-US" sz="2000" dirty="0">
                <a:latin typeface="Andy"/>
              </a:rPr>
              <a:t> </a:t>
            </a:r>
            <a:r>
              <a:rPr lang="en-US" sz="2000" dirty="0" err="1">
                <a:latin typeface="Andy"/>
              </a:rPr>
              <a:t>di</a:t>
            </a:r>
            <a:r>
              <a:rPr lang="en-US" sz="2000" dirty="0">
                <a:latin typeface="Andy"/>
              </a:rPr>
              <a:t> </a:t>
            </a:r>
            <a:r>
              <a:rPr lang="en-US" sz="2000" dirty="0" err="1" smtClean="0">
                <a:latin typeface="Andy"/>
              </a:rPr>
              <a:t>blocchi</a:t>
            </a:r>
            <a:r>
              <a:rPr lang="en-US" sz="2000" dirty="0" smtClean="0">
                <a:latin typeface="Andy"/>
              </a:rPr>
              <a:t> </a:t>
            </a:r>
            <a:r>
              <a:rPr lang="en-US" sz="2000" dirty="0" err="1" smtClean="0">
                <a:latin typeface="Andy"/>
              </a:rPr>
              <a:t>da</a:t>
            </a:r>
            <a:r>
              <a:rPr lang="en-US" sz="2000" dirty="0" smtClean="0">
                <a:latin typeface="Andy"/>
              </a:rPr>
              <a:t> 30’ (</a:t>
            </a:r>
            <a:r>
              <a:rPr lang="en-US" sz="2000" dirty="0" err="1" smtClean="0">
                <a:latin typeface="Andy"/>
              </a:rPr>
              <a:t>parti</a:t>
            </a:r>
            <a:r>
              <a:rPr lang="en-US" sz="2000" dirty="0">
                <a:latin typeface="Andy"/>
              </a:rPr>
              <a:t>)</a:t>
            </a:r>
          </a:p>
        </p:txBody>
      </p:sp>
      <p:sp>
        <p:nvSpPr>
          <p:cNvPr id="28" name="Curved Left Arrow 27"/>
          <p:cNvSpPr/>
          <p:nvPr/>
        </p:nvSpPr>
        <p:spPr>
          <a:xfrm rot="8364477">
            <a:off x="6713538" y="4967288"/>
            <a:ext cx="566737" cy="14081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7086600" y="54102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ndy"/>
              </a:rPr>
              <a:t>una parte</a:t>
            </a: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0" y="169250"/>
            <a:ext cx="8666921" cy="510697"/>
            <a:chOff x="0" y="1536"/>
            <a:chExt cx="5675" cy="663"/>
          </a:xfrm>
        </p:grpSpPr>
        <p:grpSp>
          <p:nvGrpSpPr>
            <p:cNvPr id="2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Rettangolo 1"/>
          <p:cNvSpPr/>
          <p:nvPr/>
        </p:nvSpPr>
        <p:spPr>
          <a:xfrm>
            <a:off x="1371600" y="58146"/>
            <a:ext cx="512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Un </a:t>
            </a:r>
            <a:r>
              <a:rPr lang="en-US" b="1" dirty="0" err="1" smtClean="0">
                <a:solidFill>
                  <a:schemeClr val="tx2"/>
                </a:solidFill>
              </a:rPr>
              <a:t>problema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sulla</a:t>
            </a:r>
            <a:r>
              <a:rPr lang="en-US" b="1" dirty="0" smtClean="0">
                <a:solidFill>
                  <a:schemeClr val="tx2"/>
                </a:solidFill>
              </a:rPr>
              <a:t> media </a:t>
            </a:r>
            <a:r>
              <a:rPr lang="en-US" b="1" dirty="0" err="1" smtClean="0">
                <a:solidFill>
                  <a:schemeClr val="tx2"/>
                </a:solidFill>
              </a:rPr>
              <a:t>oraria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1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0" grpId="0"/>
      <p:bldP spid="11" grpId="0" animBg="1"/>
      <p:bldP spid="5" grpId="0" animBg="1"/>
      <p:bldP spid="8" grpId="0" animBg="1"/>
      <p:bldP spid="13" grpId="0"/>
      <p:bldP spid="15" grpId="0" animBg="1"/>
      <p:bldP spid="16" grpId="0"/>
      <p:bldP spid="17" grpId="0"/>
      <p:bldP spid="21" grpId="0"/>
      <p:bldP spid="23" grpId="0" animBg="1"/>
      <p:bldP spid="24" grpId="0"/>
      <p:bldP spid="26" grpId="0" animBg="1"/>
      <p:bldP spid="27" grpId="0"/>
      <p:bldP spid="28" grpId="0" animBg="1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37243" y="1452794"/>
            <a:ext cx="8198793" cy="3555304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Sono sufficienti poche parole per spiegare allo studente il concetto espresso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Potrebbe </a:t>
            </a:r>
            <a:r>
              <a:rPr lang="it-IT" sz="2400" dirty="0" err="1" smtClean="0">
                <a:solidFill>
                  <a:srgbClr val="FF0000"/>
                </a:solidFill>
              </a:rPr>
              <a:t>adirittura</a:t>
            </a:r>
            <a:r>
              <a:rPr lang="it-IT" sz="2400" dirty="0" smtClean="0">
                <a:solidFill>
                  <a:srgbClr val="FF0000"/>
                </a:solidFill>
              </a:rPr>
              <a:t> non essere necessaria alcuna spiegazione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non passa tramite il linguaggio verbale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è rappresentata direttamente in un linguaggio matematico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Ricordate i vantaggi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del 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?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5789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627018" y="685800"/>
            <a:ext cx="8212182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 smtClean="0">
                <a:latin typeface="Andy"/>
              </a:rPr>
              <a:t>Felice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affronta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dello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Stelvio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bicicletta</a:t>
            </a:r>
            <a:r>
              <a:rPr lang="en-US" sz="2400" dirty="0" smtClean="0">
                <a:latin typeface="Andy"/>
              </a:rPr>
              <a:t> e </a:t>
            </a:r>
            <a:r>
              <a:rPr lang="en-US" sz="2400" dirty="0" err="1" smtClean="0">
                <a:latin typeface="Andy"/>
              </a:rPr>
              <a:t>mantiene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una</a:t>
            </a:r>
            <a:r>
              <a:rPr lang="en-US" sz="2400" dirty="0" smtClean="0">
                <a:latin typeface="Andy"/>
              </a:rPr>
              <a:t> media </a:t>
            </a:r>
            <a:r>
              <a:rPr lang="en-US" sz="2400" dirty="0" err="1" smtClean="0">
                <a:latin typeface="Andy"/>
              </a:rPr>
              <a:t>di</a:t>
            </a:r>
            <a:r>
              <a:rPr lang="en-US" sz="2400" dirty="0" smtClean="0">
                <a:latin typeface="Andy"/>
              </a:rPr>
              <a:t> 21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e 42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discesa</a:t>
            </a:r>
            <a:r>
              <a:rPr lang="en-US" sz="2400" dirty="0" smtClean="0">
                <a:latin typeface="Andy"/>
              </a:rPr>
              <a:t>. Ha </a:t>
            </a:r>
            <a:r>
              <a:rPr lang="en-US" sz="2400" dirty="0" err="1" smtClean="0">
                <a:latin typeface="Andy"/>
              </a:rPr>
              <a:t>percorso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stessa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strada</a:t>
            </a:r>
            <a:r>
              <a:rPr lang="en-US" sz="2400" dirty="0" smtClean="0">
                <a:latin typeface="Andy"/>
              </a:rPr>
              <a:t>. </a:t>
            </a:r>
            <a:r>
              <a:rPr lang="en-US" sz="2400" dirty="0" err="1" smtClean="0">
                <a:latin typeface="Andy"/>
              </a:rPr>
              <a:t>Qual</a:t>
            </a:r>
            <a:r>
              <a:rPr lang="en-US" sz="2400" dirty="0" smtClean="0">
                <a:latin typeface="Andy"/>
              </a:rPr>
              <a:t> è la media </a:t>
            </a:r>
            <a:r>
              <a:rPr lang="en-US" sz="2400" dirty="0" err="1" smtClean="0">
                <a:latin typeface="Andy"/>
              </a:rPr>
              <a:t>oraria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complessiva</a:t>
            </a:r>
            <a:r>
              <a:rPr lang="en-US" sz="2400" dirty="0" smtClean="0">
                <a:latin typeface="Andy"/>
              </a:rPr>
              <a:t> ?</a:t>
            </a:r>
            <a:endParaRPr lang="en-US" sz="2400" dirty="0">
              <a:latin typeface="Andy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36913"/>
            <a:ext cx="51816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236913"/>
            <a:ext cx="14809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1h 30’ per fare 42 km</a:t>
            </a:r>
            <a:endParaRPr lang="en-US" sz="2000" dirty="0">
              <a:latin typeface="Andy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210050" y="246063"/>
            <a:ext cx="533400" cy="51435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4877" y="3240157"/>
            <a:ext cx="1772479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06278" y="3240158"/>
            <a:ext cx="1590261" cy="840808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42</a:t>
            </a:r>
            <a:endParaRPr lang="en-US" sz="2000" dirty="0">
              <a:latin typeface="Andy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592456" y="3606247"/>
            <a:ext cx="278296" cy="165320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648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latin typeface="Andy"/>
              </a:rPr>
              <a:t>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5287963"/>
            <a:ext cx="2584174" cy="114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La media </a:t>
            </a: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tenuta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da Felice è 28 km/</a:t>
            </a: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ora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!!!</a:t>
            </a: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4572000" y="4495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dirty="0" smtClean="0">
                <a:latin typeface="Andy"/>
              </a:rPr>
              <a:t>42</a:t>
            </a:r>
            <a:r>
              <a:rPr lang="it-IT" sz="3600" dirty="0" smtClean="0"/>
              <a:t> </a:t>
            </a:r>
            <a:r>
              <a:rPr lang="en-US" sz="3600" dirty="0" smtClean="0">
                <a:latin typeface="Andy"/>
              </a:rPr>
              <a:t>÷ 3 </a:t>
            </a:r>
            <a:r>
              <a:rPr lang="en-US" sz="3600" dirty="0">
                <a:latin typeface="Andy"/>
              </a:rPr>
              <a:t>= </a:t>
            </a:r>
            <a:r>
              <a:rPr lang="en-US" sz="3600" dirty="0" smtClean="0">
                <a:latin typeface="Andy"/>
              </a:rPr>
              <a:t>  14 </a:t>
            </a:r>
            <a:endParaRPr lang="en-US" sz="3600" dirty="0">
              <a:latin typeface="Andy"/>
            </a:endParaRPr>
          </a:p>
        </p:txBody>
      </p:sp>
      <p:sp>
        <p:nvSpPr>
          <p:cNvPr id="23" name="Curved Up Arrow 22"/>
          <p:cNvSpPr/>
          <p:nvPr/>
        </p:nvSpPr>
        <p:spPr>
          <a:xfrm rot="20369349">
            <a:off x="3749675" y="5310188"/>
            <a:ext cx="1487488" cy="38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200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ndy"/>
              </a:rPr>
              <a:t>totale</a:t>
            </a:r>
          </a:p>
        </p:txBody>
      </p:sp>
      <p:sp>
        <p:nvSpPr>
          <p:cNvPr id="26" name="Curved Up Arrow 25"/>
          <p:cNvSpPr/>
          <p:nvPr/>
        </p:nvSpPr>
        <p:spPr>
          <a:xfrm rot="18642421">
            <a:off x="4417219" y="5691981"/>
            <a:ext cx="2116138" cy="4413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3021496" y="5864088"/>
            <a:ext cx="25411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err="1">
                <a:latin typeface="Andy"/>
              </a:rPr>
              <a:t>Numero</a:t>
            </a:r>
            <a:r>
              <a:rPr lang="en-US" sz="2000" dirty="0">
                <a:latin typeface="Andy"/>
              </a:rPr>
              <a:t> </a:t>
            </a:r>
            <a:r>
              <a:rPr lang="en-US" sz="2000" dirty="0" err="1">
                <a:latin typeface="Andy"/>
              </a:rPr>
              <a:t>di</a:t>
            </a:r>
            <a:r>
              <a:rPr lang="en-US" sz="2000" dirty="0">
                <a:latin typeface="Andy"/>
              </a:rPr>
              <a:t> </a:t>
            </a:r>
            <a:r>
              <a:rPr lang="en-US" sz="2000" dirty="0" err="1" smtClean="0">
                <a:latin typeface="Andy"/>
              </a:rPr>
              <a:t>blocchi</a:t>
            </a:r>
            <a:r>
              <a:rPr lang="en-US" sz="2000" dirty="0" smtClean="0">
                <a:latin typeface="Andy"/>
              </a:rPr>
              <a:t> </a:t>
            </a:r>
            <a:r>
              <a:rPr lang="en-US" sz="2000" dirty="0" err="1" smtClean="0">
                <a:latin typeface="Andy"/>
              </a:rPr>
              <a:t>da</a:t>
            </a:r>
            <a:r>
              <a:rPr lang="en-US" sz="2000" dirty="0" smtClean="0">
                <a:latin typeface="Andy"/>
              </a:rPr>
              <a:t> 30’ (</a:t>
            </a:r>
            <a:r>
              <a:rPr lang="en-US" sz="2000" dirty="0" err="1" smtClean="0">
                <a:latin typeface="Andy"/>
              </a:rPr>
              <a:t>parti</a:t>
            </a:r>
            <a:r>
              <a:rPr lang="en-US" sz="2000" dirty="0">
                <a:latin typeface="Andy"/>
              </a:rPr>
              <a:t>)</a:t>
            </a:r>
          </a:p>
        </p:txBody>
      </p:sp>
      <p:sp>
        <p:nvSpPr>
          <p:cNvPr id="28" name="Curved Left Arrow 27"/>
          <p:cNvSpPr/>
          <p:nvPr/>
        </p:nvSpPr>
        <p:spPr>
          <a:xfrm rot="8364477">
            <a:off x="6713538" y="4967288"/>
            <a:ext cx="566737" cy="14081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7086600" y="54102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ndy"/>
              </a:rPr>
              <a:t>una parte</a:t>
            </a: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0" y="169250"/>
            <a:ext cx="8666921" cy="510697"/>
            <a:chOff x="0" y="1536"/>
            <a:chExt cx="5675" cy="663"/>
          </a:xfrm>
        </p:grpSpPr>
        <p:grpSp>
          <p:nvGrpSpPr>
            <p:cNvPr id="2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Rettangolo 1"/>
          <p:cNvSpPr/>
          <p:nvPr/>
        </p:nvSpPr>
        <p:spPr>
          <a:xfrm>
            <a:off x="1371600" y="58146"/>
            <a:ext cx="512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Un </a:t>
            </a:r>
            <a:r>
              <a:rPr lang="en-US" b="1" dirty="0" err="1" smtClean="0">
                <a:solidFill>
                  <a:schemeClr val="tx2"/>
                </a:solidFill>
              </a:rPr>
              <a:t>problema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sulla</a:t>
            </a:r>
            <a:r>
              <a:rPr lang="en-US" b="1" dirty="0" smtClean="0">
                <a:solidFill>
                  <a:schemeClr val="tx2"/>
                </a:solidFill>
              </a:rPr>
              <a:t> media </a:t>
            </a:r>
            <a:r>
              <a:rPr lang="en-US" b="1" dirty="0" err="1" smtClean="0">
                <a:solidFill>
                  <a:schemeClr val="tx2"/>
                </a:solidFill>
              </a:rPr>
              <a:t>oraria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5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0" grpId="0"/>
      <p:bldP spid="11" grpId="0" animBg="1"/>
      <p:bldP spid="5" grpId="0" animBg="1"/>
      <p:bldP spid="8" grpId="0" animBg="1"/>
      <p:bldP spid="13" grpId="0"/>
      <p:bldP spid="15" grpId="0" animBg="1"/>
      <p:bldP spid="16" grpId="0"/>
      <p:bldP spid="17" grpId="0"/>
      <p:bldP spid="21" grpId="0"/>
      <p:bldP spid="23" grpId="0" animBg="1"/>
      <p:bldP spid="24" grpId="0"/>
      <p:bldP spid="26" grpId="0" animBg="1"/>
      <p:bldP spid="27" grpId="0"/>
      <p:bldP spid="28" grpId="0" animBg="1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799" y="882785"/>
            <a:ext cx="799521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3 Pere </a:t>
            </a:r>
            <a:r>
              <a:rPr lang="en-US" sz="2000" dirty="0" err="1" smtClean="0">
                <a:latin typeface="Comic Sans MS" pitchFamily="66" charset="0"/>
              </a:rPr>
              <a:t>pesano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tutto</a:t>
            </a:r>
            <a:r>
              <a:rPr lang="en-US" sz="2000" dirty="0" smtClean="0">
                <a:latin typeface="Comic Sans MS" pitchFamily="66" charset="0"/>
              </a:rPr>
              <a:t> 660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3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4 Pere </a:t>
            </a:r>
            <a:r>
              <a:rPr lang="en-US" sz="2000" dirty="0" err="1" smtClean="0">
                <a:latin typeface="Comic Sans MS" pitchFamily="66" charset="0"/>
              </a:rPr>
              <a:t>pesano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tutto</a:t>
            </a:r>
            <a:r>
              <a:rPr lang="en-US" sz="2000" dirty="0" smtClean="0">
                <a:latin typeface="Comic Sans MS" pitchFamily="66" charset="0"/>
              </a:rPr>
              <a:t> 930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mela</a:t>
            </a:r>
            <a:r>
              <a:rPr lang="en-US" sz="2000" dirty="0" smtClean="0">
                <a:latin typeface="Comic Sans MS" pitchFamily="66" charset="0"/>
              </a:rPr>
              <a:t> ha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peso.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ha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peso.</a:t>
            </a:r>
          </a:p>
          <a:p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mela</a:t>
            </a:r>
            <a:r>
              <a:rPr lang="en-US" sz="2000" dirty="0" smtClean="0">
                <a:latin typeface="Comic Sans MS" pitchFamily="66" charset="0"/>
              </a:rPr>
              <a:t> ? </a:t>
            </a:r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1612" y="2532633"/>
            <a:ext cx="1962874" cy="575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omic Sans MS" pitchFamily="66" charset="0"/>
              </a:rPr>
              <a:t>660 grammi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61612" y="3725037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omic Sans MS" pitchFamily="66" charset="0"/>
              </a:rPr>
              <a:t>930 grammi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92086" y="0"/>
            <a:ext cx="75139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E I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sistemi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di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equazioni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?</a:t>
            </a:r>
            <a:endParaRPr lang="en-US" sz="36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27" y="2532633"/>
            <a:ext cx="654288" cy="404469"/>
          </a:xfrm>
          <a:prstGeom prst="rect">
            <a:avLst/>
          </a:prstGeom>
        </p:spPr>
      </p:pic>
      <p:pic>
        <p:nvPicPr>
          <p:cNvPr id="36" name="Immagin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988" y="2547118"/>
            <a:ext cx="674054" cy="416688"/>
          </a:xfrm>
          <a:prstGeom prst="rect">
            <a:avLst/>
          </a:prstGeom>
        </p:spPr>
      </p:pic>
      <p:pic>
        <p:nvPicPr>
          <p:cNvPr id="37" name="Immagin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977861"/>
            <a:ext cx="654288" cy="404469"/>
          </a:xfrm>
          <a:prstGeom prst="rect">
            <a:avLst/>
          </a:prstGeom>
        </p:spPr>
      </p:pic>
      <p:pic>
        <p:nvPicPr>
          <p:cNvPr id="38" name="Immagin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601" y="3987807"/>
            <a:ext cx="654288" cy="404469"/>
          </a:xfrm>
          <a:prstGeom prst="rect">
            <a:avLst/>
          </a:prstGeom>
        </p:spPr>
      </p:pic>
      <p:pic>
        <p:nvPicPr>
          <p:cNvPr id="39" name="Immagin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99" y="3967915"/>
            <a:ext cx="654288" cy="4044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81" y="2498143"/>
            <a:ext cx="508574" cy="508574"/>
          </a:xfrm>
          <a:prstGeom prst="rect">
            <a:avLst/>
          </a:prstGeom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63" y="2500132"/>
            <a:ext cx="508574" cy="469472"/>
          </a:xfrm>
          <a:prstGeom prst="rect">
            <a:avLst/>
          </a:prstGeom>
        </p:spPr>
      </p:pic>
      <p:pic>
        <p:nvPicPr>
          <p:cNvPr id="41" name="Immagin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938" y="2498143"/>
            <a:ext cx="508574" cy="508574"/>
          </a:xfrm>
          <a:prstGeom prst="rect">
            <a:avLst/>
          </a:prstGeom>
        </p:spPr>
      </p:pic>
      <p:pic>
        <p:nvPicPr>
          <p:cNvPr id="42" name="Immagin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269" y="3895587"/>
            <a:ext cx="508574" cy="508574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70" y="3881981"/>
            <a:ext cx="508574" cy="508574"/>
          </a:xfrm>
          <a:prstGeom prst="rect">
            <a:avLst/>
          </a:prstGeom>
        </p:spPr>
      </p:pic>
      <p:pic>
        <p:nvPicPr>
          <p:cNvPr id="44" name="Immagin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223" y="3861882"/>
            <a:ext cx="508574" cy="508574"/>
          </a:xfrm>
          <a:prstGeom prst="rect">
            <a:avLst/>
          </a:prstGeom>
        </p:spPr>
      </p:pic>
      <p:pic>
        <p:nvPicPr>
          <p:cNvPr id="45" name="Immagin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24" y="3895587"/>
            <a:ext cx="532174" cy="460922"/>
          </a:xfrm>
          <a:prstGeom prst="rect">
            <a:avLst/>
          </a:prstGeom>
        </p:spPr>
      </p:pic>
      <p:sp>
        <p:nvSpPr>
          <p:cNvPr id="46" name="TextBox 2"/>
          <p:cNvSpPr txBox="1">
            <a:spLocks noChangeArrowheads="1"/>
          </p:cNvSpPr>
          <p:nvPr/>
        </p:nvSpPr>
        <p:spPr bwMode="auto">
          <a:xfrm>
            <a:off x="640920" y="4828066"/>
            <a:ext cx="79952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Cerchiamo</a:t>
            </a:r>
            <a:r>
              <a:rPr lang="en-US" sz="2000" dirty="0" smtClean="0">
                <a:latin typeface="Comic Sans MS" pitchFamily="66" charset="0"/>
              </a:rPr>
              <a:t> di </a:t>
            </a:r>
            <a:r>
              <a:rPr lang="en-US" sz="2000" dirty="0" err="1" smtClean="0">
                <a:latin typeface="Comic Sans MS" pitchFamily="66" charset="0"/>
              </a:rPr>
              <a:t>costruire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gruppi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abbiano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numero</a:t>
            </a:r>
            <a:r>
              <a:rPr lang="en-US" sz="2000" dirty="0" smtClean="0">
                <a:latin typeface="Comic Sans MS" pitchFamily="66" charset="0"/>
              </a:rPr>
              <a:t> di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….Ad </a:t>
            </a:r>
            <a:r>
              <a:rPr lang="en-US" sz="2000" dirty="0" err="1" smtClean="0"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gruppi</a:t>
            </a:r>
            <a:r>
              <a:rPr lang="en-US" sz="2000" dirty="0" smtClean="0">
                <a:latin typeface="Comic Sans MS" pitchFamily="66" charset="0"/>
              </a:rPr>
              <a:t> di 660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r>
              <a:rPr lang="en-US" sz="2000" dirty="0" smtClean="0">
                <a:latin typeface="Comic Sans MS" pitchFamily="66" charset="0"/>
              </a:rPr>
              <a:t> e due </a:t>
            </a:r>
            <a:r>
              <a:rPr lang="en-US" sz="2000" dirty="0" err="1" smtClean="0">
                <a:latin typeface="Comic Sans MS" pitchFamily="66" charset="0"/>
              </a:rPr>
              <a:t>gruppi</a:t>
            </a:r>
            <a:r>
              <a:rPr lang="en-US" sz="2000" dirty="0" smtClean="0">
                <a:latin typeface="Comic Sans MS" pitchFamily="66" charset="0"/>
              </a:rPr>
              <a:t> di 930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avremo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numero</a:t>
            </a:r>
            <a:r>
              <a:rPr lang="en-US" sz="2000" dirty="0" smtClean="0">
                <a:latin typeface="Comic Sans MS" pitchFamily="66" charset="0"/>
              </a:rPr>
              <a:t> di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( 6…)</a:t>
            </a:r>
          </a:p>
        </p:txBody>
      </p:sp>
    </p:spTree>
    <p:extLst>
      <p:ext uri="{BB962C8B-B14F-4D97-AF65-F5344CB8AC3E}">
        <p14:creationId xmlns:p14="http://schemas.microsoft.com/office/powerpoint/2010/main" val="278825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349219" y="964995"/>
            <a:ext cx="79749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3 Pere </a:t>
            </a:r>
            <a:r>
              <a:rPr lang="en-US" sz="2000" dirty="0" err="1" smtClean="0">
                <a:latin typeface="Comic Sans MS" pitchFamily="66" charset="0"/>
              </a:rPr>
              <a:t>pesano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tutto</a:t>
            </a:r>
            <a:r>
              <a:rPr lang="en-US" sz="2000" dirty="0" smtClean="0">
                <a:latin typeface="Comic Sans MS" pitchFamily="66" charset="0"/>
              </a:rPr>
              <a:t> 660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3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4 Pere </a:t>
            </a:r>
            <a:r>
              <a:rPr lang="en-US" sz="2000" dirty="0" err="1" smtClean="0">
                <a:latin typeface="Comic Sans MS" pitchFamily="66" charset="0"/>
              </a:rPr>
              <a:t>pesano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tutto</a:t>
            </a:r>
            <a:r>
              <a:rPr lang="en-US" sz="2000" dirty="0" smtClean="0">
                <a:latin typeface="Comic Sans MS" pitchFamily="66" charset="0"/>
              </a:rPr>
              <a:t> 930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mela</a:t>
            </a:r>
            <a:r>
              <a:rPr lang="en-US" sz="2000" dirty="0" smtClean="0">
                <a:latin typeface="Comic Sans MS" pitchFamily="66" charset="0"/>
              </a:rPr>
              <a:t> ha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peso.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ha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peso.</a:t>
            </a:r>
          </a:p>
          <a:p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mela</a:t>
            </a:r>
            <a:r>
              <a:rPr lang="en-US" sz="2000" dirty="0" smtClean="0">
                <a:latin typeface="Comic Sans MS" pitchFamily="66" charset="0"/>
              </a:rPr>
              <a:t> ? </a:t>
            </a:r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1612" y="2532633"/>
            <a:ext cx="1881851" cy="474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mic Sans MS" pitchFamily="66" charset="0"/>
              </a:rPr>
              <a:t>660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1612" y="4651012"/>
            <a:ext cx="2819400" cy="48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mic Sans MS" pitchFamily="66" charset="0"/>
              </a:rPr>
              <a:t>930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92086" y="0"/>
            <a:ext cx="75139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E I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sistemi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di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equazioni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?</a:t>
            </a:r>
            <a:endParaRPr lang="en-US" sz="36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43" y="2547117"/>
            <a:ext cx="654288" cy="404469"/>
          </a:xfrm>
          <a:prstGeom prst="rect">
            <a:avLst/>
          </a:prstGeom>
        </p:spPr>
      </p:pic>
      <p:pic>
        <p:nvPicPr>
          <p:cNvPr id="36" name="Immagin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988" y="2547118"/>
            <a:ext cx="674054" cy="416688"/>
          </a:xfrm>
          <a:prstGeom prst="rect">
            <a:avLst/>
          </a:prstGeom>
        </p:spPr>
      </p:pic>
      <p:pic>
        <p:nvPicPr>
          <p:cNvPr id="37" name="Immagin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77" y="4585653"/>
            <a:ext cx="654288" cy="404469"/>
          </a:xfrm>
          <a:prstGeom prst="rect">
            <a:avLst/>
          </a:prstGeom>
        </p:spPr>
      </p:pic>
      <p:pic>
        <p:nvPicPr>
          <p:cNvPr id="38" name="Immagin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747" y="4585653"/>
            <a:ext cx="654288" cy="404469"/>
          </a:xfrm>
          <a:prstGeom prst="rect">
            <a:avLst/>
          </a:prstGeom>
        </p:spPr>
      </p:pic>
      <p:pic>
        <p:nvPicPr>
          <p:cNvPr id="39" name="Immagin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7" y="4585654"/>
            <a:ext cx="654288" cy="4044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81" y="2498143"/>
            <a:ext cx="508574" cy="508574"/>
          </a:xfrm>
          <a:prstGeom prst="rect">
            <a:avLst/>
          </a:prstGeom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63" y="2500132"/>
            <a:ext cx="508574" cy="469472"/>
          </a:xfrm>
          <a:prstGeom prst="rect">
            <a:avLst/>
          </a:prstGeom>
        </p:spPr>
      </p:pic>
      <p:pic>
        <p:nvPicPr>
          <p:cNvPr id="41" name="Immagin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938" y="2498143"/>
            <a:ext cx="508574" cy="508574"/>
          </a:xfrm>
          <a:prstGeom prst="rect">
            <a:avLst/>
          </a:prstGeom>
        </p:spPr>
      </p:pic>
      <p:pic>
        <p:nvPicPr>
          <p:cNvPr id="42" name="Immagin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311" y="4585655"/>
            <a:ext cx="508574" cy="508574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575" y="4622768"/>
            <a:ext cx="508574" cy="508574"/>
          </a:xfrm>
          <a:prstGeom prst="rect">
            <a:avLst/>
          </a:prstGeom>
        </p:spPr>
      </p:pic>
      <p:pic>
        <p:nvPicPr>
          <p:cNvPr id="44" name="Immagin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294" y="4622768"/>
            <a:ext cx="508574" cy="508574"/>
          </a:xfrm>
          <a:prstGeom prst="rect">
            <a:avLst/>
          </a:prstGeom>
        </p:spPr>
      </p:pic>
      <p:pic>
        <p:nvPicPr>
          <p:cNvPr id="45" name="Immagin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868" y="4646594"/>
            <a:ext cx="532174" cy="460922"/>
          </a:xfrm>
          <a:prstGeom prst="rect">
            <a:avLst/>
          </a:prstGeom>
        </p:spPr>
      </p:pic>
      <p:pic>
        <p:nvPicPr>
          <p:cNvPr id="46" name="Immagine 4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96" y="3030188"/>
            <a:ext cx="654288" cy="415086"/>
          </a:xfrm>
          <a:prstGeom prst="rect">
            <a:avLst/>
          </a:prstGeom>
        </p:spPr>
      </p:pic>
      <p:pic>
        <p:nvPicPr>
          <p:cNvPr id="48" name="Immagine 4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754" y="3023380"/>
            <a:ext cx="654288" cy="415086"/>
          </a:xfrm>
          <a:prstGeom prst="rect">
            <a:avLst/>
          </a:prstGeom>
        </p:spPr>
      </p:pic>
      <p:pic>
        <p:nvPicPr>
          <p:cNvPr id="49" name="Immagine 4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63" y="3006717"/>
            <a:ext cx="508574" cy="469472"/>
          </a:xfrm>
          <a:prstGeom prst="rect">
            <a:avLst/>
          </a:prstGeom>
        </p:spPr>
      </p:pic>
      <p:pic>
        <p:nvPicPr>
          <p:cNvPr id="50" name="Immagine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107" y="2987715"/>
            <a:ext cx="508574" cy="469472"/>
          </a:xfrm>
          <a:prstGeom prst="rect">
            <a:avLst/>
          </a:prstGeom>
        </p:spPr>
      </p:pic>
      <p:pic>
        <p:nvPicPr>
          <p:cNvPr id="51" name="Immagine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8" y="2975802"/>
            <a:ext cx="508574" cy="469472"/>
          </a:xfrm>
          <a:prstGeom prst="rect">
            <a:avLst/>
          </a:prstGeom>
        </p:spPr>
      </p:pic>
      <p:sp>
        <p:nvSpPr>
          <p:cNvPr id="52" name="Rectangle 15"/>
          <p:cNvSpPr/>
          <p:nvPr/>
        </p:nvSpPr>
        <p:spPr>
          <a:xfrm>
            <a:off x="5841145" y="2975802"/>
            <a:ext cx="1881851" cy="474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mic Sans MS" pitchFamily="66" charset="0"/>
              </a:rPr>
              <a:t>660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pic>
        <p:nvPicPr>
          <p:cNvPr id="53" name="Immagine 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7" y="3461309"/>
            <a:ext cx="654288" cy="415086"/>
          </a:xfrm>
          <a:prstGeom prst="rect">
            <a:avLst/>
          </a:prstGeom>
        </p:spPr>
      </p:pic>
      <p:pic>
        <p:nvPicPr>
          <p:cNvPr id="54" name="Immagin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76" y="3429939"/>
            <a:ext cx="606889" cy="446455"/>
          </a:xfrm>
          <a:prstGeom prst="rect">
            <a:avLst/>
          </a:prstGeom>
        </p:spPr>
      </p:pic>
      <p:pic>
        <p:nvPicPr>
          <p:cNvPr id="55" name="Immagine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86" y="3418430"/>
            <a:ext cx="508574" cy="469472"/>
          </a:xfrm>
          <a:prstGeom prst="rect">
            <a:avLst/>
          </a:prstGeom>
        </p:spPr>
      </p:pic>
      <p:pic>
        <p:nvPicPr>
          <p:cNvPr id="56" name="Immagine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341" y="3445274"/>
            <a:ext cx="508574" cy="391509"/>
          </a:xfrm>
          <a:prstGeom prst="rect">
            <a:avLst/>
          </a:prstGeom>
        </p:spPr>
      </p:pic>
      <p:pic>
        <p:nvPicPr>
          <p:cNvPr id="57" name="Immagine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88" y="3429587"/>
            <a:ext cx="508574" cy="469472"/>
          </a:xfrm>
          <a:prstGeom prst="rect">
            <a:avLst/>
          </a:prstGeom>
        </p:spPr>
      </p:pic>
      <p:sp>
        <p:nvSpPr>
          <p:cNvPr id="58" name="Rectangle 15"/>
          <p:cNvSpPr/>
          <p:nvPr/>
        </p:nvSpPr>
        <p:spPr>
          <a:xfrm>
            <a:off x="5861612" y="3429587"/>
            <a:ext cx="1881851" cy="474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mic Sans MS" pitchFamily="66" charset="0"/>
              </a:rPr>
              <a:t>660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pic>
        <p:nvPicPr>
          <p:cNvPr id="59" name="Immagine 5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72" y="5355805"/>
            <a:ext cx="654288" cy="56501"/>
          </a:xfrm>
          <a:prstGeom prst="rect">
            <a:avLst/>
          </a:prstGeom>
        </p:spPr>
      </p:pic>
      <p:pic>
        <p:nvPicPr>
          <p:cNvPr id="60" name="Immagine 5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036" y="5147486"/>
            <a:ext cx="580285" cy="460969"/>
          </a:xfrm>
          <a:prstGeom prst="rect">
            <a:avLst/>
          </a:prstGeom>
        </p:spPr>
      </p:pic>
      <p:pic>
        <p:nvPicPr>
          <p:cNvPr id="61" name="Immagin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884" y="5201441"/>
            <a:ext cx="654288" cy="404469"/>
          </a:xfrm>
          <a:prstGeom prst="rect">
            <a:avLst/>
          </a:prstGeom>
        </p:spPr>
      </p:pic>
      <p:pic>
        <p:nvPicPr>
          <p:cNvPr id="62" name="Immagine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341" y="5151109"/>
            <a:ext cx="508574" cy="508574"/>
          </a:xfrm>
          <a:prstGeom prst="rect">
            <a:avLst/>
          </a:prstGeom>
        </p:spPr>
      </p:pic>
      <p:pic>
        <p:nvPicPr>
          <p:cNvPr id="63" name="Immagine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242" y="5155362"/>
            <a:ext cx="508574" cy="508574"/>
          </a:xfrm>
          <a:prstGeom prst="rect">
            <a:avLst/>
          </a:prstGeom>
        </p:spPr>
      </p:pic>
      <p:pic>
        <p:nvPicPr>
          <p:cNvPr id="64" name="Immagine 6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72" y="5225429"/>
            <a:ext cx="654288" cy="373753"/>
          </a:xfrm>
          <a:prstGeom prst="rect">
            <a:avLst/>
          </a:prstGeom>
        </p:spPr>
      </p:pic>
      <p:pic>
        <p:nvPicPr>
          <p:cNvPr id="65" name="Immagine 6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503" y="5181825"/>
            <a:ext cx="508574" cy="477858"/>
          </a:xfrm>
          <a:prstGeom prst="rect">
            <a:avLst/>
          </a:prstGeom>
        </p:spPr>
      </p:pic>
      <p:pic>
        <p:nvPicPr>
          <p:cNvPr id="66" name="Immagine 6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404" y="5173375"/>
            <a:ext cx="508574" cy="477859"/>
          </a:xfrm>
          <a:prstGeom prst="rect">
            <a:avLst/>
          </a:prstGeom>
        </p:spPr>
      </p:pic>
      <p:sp>
        <p:nvSpPr>
          <p:cNvPr id="67" name="Rectangle 16"/>
          <p:cNvSpPr/>
          <p:nvPr/>
        </p:nvSpPr>
        <p:spPr>
          <a:xfrm>
            <a:off x="5869566" y="5092510"/>
            <a:ext cx="2819400" cy="48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mic Sans MS" pitchFamily="66" charset="0"/>
              </a:rPr>
              <a:t>930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sp>
        <p:nvSpPr>
          <p:cNvPr id="68" name="Rectangle 15"/>
          <p:cNvSpPr/>
          <p:nvPr/>
        </p:nvSpPr>
        <p:spPr>
          <a:xfrm>
            <a:off x="5869566" y="3972472"/>
            <a:ext cx="2819400" cy="47220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latin typeface="Comic Sans MS" pitchFamily="66" charset="0"/>
              </a:rPr>
              <a:t>Totale</a:t>
            </a:r>
            <a:r>
              <a:rPr lang="en-US" dirty="0" smtClean="0">
                <a:latin typeface="Comic Sans MS" pitchFamily="66" charset="0"/>
              </a:rPr>
              <a:t> 1980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sp>
        <p:nvSpPr>
          <p:cNvPr id="69" name="Rectangle 15"/>
          <p:cNvSpPr/>
          <p:nvPr/>
        </p:nvSpPr>
        <p:spPr>
          <a:xfrm>
            <a:off x="5869566" y="5748466"/>
            <a:ext cx="2819400" cy="47220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latin typeface="Comic Sans MS" pitchFamily="66" charset="0"/>
              </a:rPr>
              <a:t>Totale</a:t>
            </a:r>
            <a:r>
              <a:rPr lang="en-US" dirty="0" smtClean="0">
                <a:latin typeface="Comic Sans MS" pitchFamily="66" charset="0"/>
              </a:rPr>
              <a:t> 1860 </a:t>
            </a:r>
            <a:r>
              <a:rPr lang="en-US" dirty="0" err="1">
                <a:latin typeface="Comic Sans MS" pitchFamily="66" charset="0"/>
              </a:rPr>
              <a:t>grammi</a:t>
            </a:r>
            <a:endParaRPr lang="en-US" dirty="0"/>
          </a:p>
        </p:txBody>
      </p:sp>
      <p:sp>
        <p:nvSpPr>
          <p:cNvPr id="70" name="TextBox 2"/>
          <p:cNvSpPr txBox="1">
            <a:spLocks noChangeArrowheads="1"/>
          </p:cNvSpPr>
          <p:nvPr/>
        </p:nvSpPr>
        <p:spPr bwMode="auto">
          <a:xfrm>
            <a:off x="192541" y="848008"/>
            <a:ext cx="7995213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primo </a:t>
            </a:r>
            <a:r>
              <a:rPr lang="en-US" sz="2000" dirty="0" err="1" smtClean="0">
                <a:latin typeface="Comic Sans MS" pitchFamily="66" charset="0"/>
              </a:rPr>
              <a:t>gruppo</a:t>
            </a:r>
            <a:r>
              <a:rPr lang="en-US" sz="2000" dirty="0" smtClean="0">
                <a:latin typeface="Comic Sans MS" pitchFamily="66" charset="0"/>
              </a:rPr>
              <a:t> ci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6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9 </a:t>
            </a:r>
            <a:r>
              <a:rPr lang="en-US" sz="2000" dirty="0" err="1" smtClean="0">
                <a:latin typeface="Comic Sans MS" pitchFamily="66" charset="0"/>
              </a:rPr>
              <a:t>pere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secondo 6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8 </a:t>
            </a:r>
            <a:r>
              <a:rPr lang="en-US" sz="2000" dirty="0" err="1" smtClean="0">
                <a:latin typeface="Comic Sans MS" pitchFamily="66" charset="0"/>
              </a:rPr>
              <a:t>pere</a:t>
            </a:r>
            <a:r>
              <a:rPr lang="en-US" sz="2000" dirty="0" smtClean="0">
                <a:latin typeface="Comic Sans MS" pitchFamily="66" charset="0"/>
              </a:rPr>
              <a:t>…..</a:t>
            </a:r>
          </a:p>
          <a:p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primo </a:t>
            </a:r>
            <a:r>
              <a:rPr lang="en-US" sz="2000" dirty="0" err="1" smtClean="0">
                <a:latin typeface="Comic Sans MS" pitchFamily="66" charset="0"/>
              </a:rPr>
              <a:t>gruppo</a:t>
            </a:r>
            <a:r>
              <a:rPr lang="en-US" sz="2000" dirty="0" smtClean="0">
                <a:latin typeface="Comic Sans MS" pitchFamily="66" charset="0"/>
              </a:rPr>
              <a:t> ci </a:t>
            </a:r>
            <a:r>
              <a:rPr lang="en-US" sz="2000" dirty="0" err="1" smtClean="0">
                <a:latin typeface="Comic Sans MS" pitchFamily="66" charset="0"/>
              </a:rPr>
              <a:t>sta</a:t>
            </a:r>
            <a:r>
              <a:rPr lang="en-US" sz="2000" dirty="0" smtClean="0">
                <a:latin typeface="Comic Sans MS" pitchFamily="66" charset="0"/>
              </a:rPr>
              <a:t> solo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quindi</a:t>
            </a:r>
            <a:r>
              <a:rPr lang="en-US" sz="2000" dirty="0" smtClean="0">
                <a:latin typeface="Comic Sans MS" pitchFamily="66" charset="0"/>
              </a:rPr>
              <a:t>, 120 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r>
              <a:rPr lang="en-US" sz="2000" dirty="0" smtClean="0">
                <a:latin typeface="Comic Sans MS" pitchFamily="66" charset="0"/>
              </a:rPr>
              <a:t> !!!</a:t>
            </a:r>
          </a:p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1980 - 1860</a:t>
            </a:r>
          </a:p>
        </p:txBody>
      </p:sp>
    </p:spTree>
    <p:extLst>
      <p:ext uri="{BB962C8B-B14F-4D97-AF65-F5344CB8AC3E}">
        <p14:creationId xmlns:p14="http://schemas.microsoft.com/office/powerpoint/2010/main" val="318638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16" grpId="0" animBg="1"/>
      <p:bldP spid="17" grpId="0" animBg="1"/>
      <p:bldP spid="52" grpId="0" animBg="1"/>
      <p:bldP spid="58" grpId="0" animBg="1"/>
      <p:bldP spid="67" grpId="0" animBg="1"/>
      <p:bldP spid="68" grpId="0" animBg="1"/>
      <p:bldP spid="69" grpId="0" animBg="1"/>
      <p:bldP spid="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799" y="882785"/>
            <a:ext cx="799521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3 Pere </a:t>
            </a:r>
            <a:r>
              <a:rPr lang="en-US" sz="2000" dirty="0" err="1" smtClean="0">
                <a:latin typeface="Comic Sans MS" pitchFamily="66" charset="0"/>
              </a:rPr>
              <a:t>pesano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tutto</a:t>
            </a:r>
            <a:r>
              <a:rPr lang="en-US" sz="2000" dirty="0" smtClean="0">
                <a:latin typeface="Comic Sans MS" pitchFamily="66" charset="0"/>
              </a:rPr>
              <a:t> 660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3 </a:t>
            </a:r>
            <a:r>
              <a:rPr lang="en-US" sz="2000" dirty="0" err="1" smtClean="0">
                <a:latin typeface="Comic Sans MS" pitchFamily="66" charset="0"/>
              </a:rPr>
              <a:t>Mele</a:t>
            </a:r>
            <a:r>
              <a:rPr lang="en-US" sz="2000" dirty="0" smtClean="0">
                <a:latin typeface="Comic Sans MS" pitchFamily="66" charset="0"/>
              </a:rPr>
              <a:t> e 4 Pere </a:t>
            </a:r>
            <a:r>
              <a:rPr lang="en-US" sz="2000" dirty="0" err="1" smtClean="0">
                <a:latin typeface="Comic Sans MS" pitchFamily="66" charset="0"/>
              </a:rPr>
              <a:t>pesano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tutto</a:t>
            </a:r>
            <a:r>
              <a:rPr lang="en-US" sz="2000" dirty="0" smtClean="0">
                <a:latin typeface="Comic Sans MS" pitchFamily="66" charset="0"/>
              </a:rPr>
              <a:t> 930 </a:t>
            </a:r>
            <a:r>
              <a:rPr lang="en-US" sz="2000" dirty="0" err="1" smtClean="0">
                <a:latin typeface="Comic Sans MS" pitchFamily="66" charset="0"/>
              </a:rPr>
              <a:t>grammi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mela</a:t>
            </a:r>
            <a:r>
              <a:rPr lang="en-US" sz="2000" dirty="0" smtClean="0">
                <a:latin typeface="Comic Sans MS" pitchFamily="66" charset="0"/>
              </a:rPr>
              <a:t> ha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peso.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ha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peso.</a:t>
            </a:r>
          </a:p>
          <a:p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mela</a:t>
            </a:r>
            <a:r>
              <a:rPr lang="en-US" sz="2000" dirty="0" smtClean="0">
                <a:latin typeface="Comic Sans MS" pitchFamily="66" charset="0"/>
              </a:rPr>
              <a:t> ? </a:t>
            </a:r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pera</a:t>
            </a:r>
            <a:r>
              <a:rPr lang="en-US" sz="2000" dirty="0" smtClean="0">
                <a:latin typeface="Comic Sans MS" pitchFamily="66" charset="0"/>
              </a:rPr>
              <a:t> 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1612" y="2532633"/>
            <a:ext cx="1962874" cy="575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omic Sans MS" pitchFamily="66" charset="0"/>
              </a:rPr>
              <a:t>660 grammi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61612" y="3725037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Comic Sans MS" pitchFamily="66" charset="0"/>
              </a:rPr>
              <a:t>930 grammi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92086" y="0"/>
            <a:ext cx="75139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Era la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Regola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di Cramer con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metodo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Singapore</a:t>
            </a:r>
            <a:endParaRPr lang="en-US" sz="36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27" y="2532633"/>
            <a:ext cx="654288" cy="404469"/>
          </a:xfrm>
          <a:prstGeom prst="rect">
            <a:avLst/>
          </a:prstGeom>
        </p:spPr>
      </p:pic>
      <p:pic>
        <p:nvPicPr>
          <p:cNvPr id="36" name="Immagin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988" y="2547118"/>
            <a:ext cx="674054" cy="416688"/>
          </a:xfrm>
          <a:prstGeom prst="rect">
            <a:avLst/>
          </a:prstGeom>
        </p:spPr>
      </p:pic>
      <p:pic>
        <p:nvPicPr>
          <p:cNvPr id="37" name="Immagin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977861"/>
            <a:ext cx="654288" cy="404469"/>
          </a:xfrm>
          <a:prstGeom prst="rect">
            <a:avLst/>
          </a:prstGeom>
        </p:spPr>
      </p:pic>
      <p:pic>
        <p:nvPicPr>
          <p:cNvPr id="38" name="Immagin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601" y="3987807"/>
            <a:ext cx="654288" cy="404469"/>
          </a:xfrm>
          <a:prstGeom prst="rect">
            <a:avLst/>
          </a:prstGeom>
        </p:spPr>
      </p:pic>
      <p:pic>
        <p:nvPicPr>
          <p:cNvPr id="39" name="Immagin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99" y="3967915"/>
            <a:ext cx="654288" cy="4044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81" y="2498143"/>
            <a:ext cx="508574" cy="508574"/>
          </a:xfrm>
          <a:prstGeom prst="rect">
            <a:avLst/>
          </a:prstGeom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63" y="2500132"/>
            <a:ext cx="508574" cy="469472"/>
          </a:xfrm>
          <a:prstGeom prst="rect">
            <a:avLst/>
          </a:prstGeom>
        </p:spPr>
      </p:pic>
      <p:pic>
        <p:nvPicPr>
          <p:cNvPr id="41" name="Immagin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938" y="2498143"/>
            <a:ext cx="508574" cy="508574"/>
          </a:xfrm>
          <a:prstGeom prst="rect">
            <a:avLst/>
          </a:prstGeom>
        </p:spPr>
      </p:pic>
      <p:pic>
        <p:nvPicPr>
          <p:cNvPr id="42" name="Immagin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269" y="3895587"/>
            <a:ext cx="508574" cy="508574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70" y="3881981"/>
            <a:ext cx="508574" cy="508574"/>
          </a:xfrm>
          <a:prstGeom prst="rect">
            <a:avLst/>
          </a:prstGeom>
        </p:spPr>
      </p:pic>
      <p:pic>
        <p:nvPicPr>
          <p:cNvPr id="44" name="Immagin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223" y="3861882"/>
            <a:ext cx="508574" cy="508574"/>
          </a:xfrm>
          <a:prstGeom prst="rect">
            <a:avLst/>
          </a:prstGeom>
        </p:spPr>
      </p:pic>
      <p:pic>
        <p:nvPicPr>
          <p:cNvPr id="45" name="Immagin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24" y="3895587"/>
            <a:ext cx="532174" cy="460922"/>
          </a:xfrm>
          <a:prstGeom prst="rect">
            <a:avLst/>
          </a:prstGeom>
        </p:spPr>
      </p:pic>
      <p:sp>
        <p:nvSpPr>
          <p:cNvPr id="46" name="TextBox 2"/>
          <p:cNvSpPr txBox="1">
            <a:spLocks noChangeArrowheads="1"/>
          </p:cNvSpPr>
          <p:nvPr/>
        </p:nvSpPr>
        <p:spPr bwMode="auto">
          <a:xfrm>
            <a:off x="640920" y="4828066"/>
            <a:ext cx="79952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  2      3     x     </a:t>
            </a:r>
            <a:r>
              <a:rPr lang="en-US" sz="32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</a:rPr>
              <a:t>  660</a:t>
            </a:r>
          </a:p>
          <a:p>
            <a:r>
              <a:rPr lang="en-US" sz="2400" dirty="0" smtClean="0">
                <a:latin typeface="Comic Sans MS" pitchFamily="66" charset="0"/>
              </a:rPr>
              <a:t>   3      4     Y           930 </a:t>
            </a:r>
            <a:endParaRPr lang="en-US" sz="2000" dirty="0" smtClean="0">
              <a:latin typeface="Comic Sans MS" pitchFamily="66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809897" y="4828066"/>
            <a:ext cx="0" cy="830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nettore 1 47"/>
          <p:cNvCxnSpPr/>
          <p:nvPr/>
        </p:nvCxnSpPr>
        <p:spPr bwMode="auto">
          <a:xfrm>
            <a:off x="2242461" y="4828066"/>
            <a:ext cx="0" cy="830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nettore 1 48"/>
          <p:cNvCxnSpPr/>
          <p:nvPr/>
        </p:nvCxnSpPr>
        <p:spPr bwMode="auto">
          <a:xfrm>
            <a:off x="3409264" y="4846486"/>
            <a:ext cx="0" cy="830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ttore 1 49"/>
          <p:cNvCxnSpPr/>
          <p:nvPr/>
        </p:nvCxnSpPr>
        <p:spPr bwMode="auto">
          <a:xfrm>
            <a:off x="4162512" y="4828065"/>
            <a:ext cx="0" cy="830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nettore 1 50"/>
          <p:cNvCxnSpPr/>
          <p:nvPr/>
        </p:nvCxnSpPr>
        <p:spPr bwMode="auto">
          <a:xfrm>
            <a:off x="2379292" y="4828065"/>
            <a:ext cx="0" cy="830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nettore 1 51"/>
          <p:cNvCxnSpPr/>
          <p:nvPr/>
        </p:nvCxnSpPr>
        <p:spPr bwMode="auto">
          <a:xfrm>
            <a:off x="2680310" y="4828065"/>
            <a:ext cx="0" cy="830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9031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398602" y="1042384"/>
            <a:ext cx="87453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2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noci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e 3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mandorle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pesano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170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grammi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5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noci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e 7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mandorle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pesano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410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grammi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Ogni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noce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lo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stesso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peso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ogni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mandorla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lo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stesso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peso.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pesa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noce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? Ed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mandorla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 ?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69250"/>
            <a:ext cx="8666921" cy="705961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1558992" y="122267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Rimettiamoci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alla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prova</a:t>
            </a:r>
            <a:r>
              <a:rPr lang="en-US" sz="2400" b="1" dirty="0" smtClean="0">
                <a:solidFill>
                  <a:schemeClr val="tx2"/>
                </a:solidFill>
              </a:rPr>
              <a:t> !!!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303916" y="2564940"/>
            <a:ext cx="89314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 un garage ci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solo auto e moto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Se ci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1240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ruote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e 500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vetture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le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moto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le auto ?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TextBox 1"/>
          <p:cNvSpPr txBox="1">
            <a:spLocks noChangeArrowheads="1"/>
          </p:cNvSpPr>
          <p:nvPr/>
        </p:nvSpPr>
        <p:spPr bwMode="auto">
          <a:xfrm>
            <a:off x="279480" y="3625831"/>
            <a:ext cx="883679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fatto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un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giro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di campo a 10 km/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ora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 un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giro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di campo a 12 km/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ora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e un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giro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di campo a 15 km/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ora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Qual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è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stata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la media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oraria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complessiva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suggerimento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…. E se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considerassimo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minimo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comune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tra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10, 12 e 15 ?)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48258" y="1832622"/>
            <a:ext cx="7565747" cy="4188349"/>
          </a:xfrm>
        </p:spPr>
        <p:txBody>
          <a:bodyPr/>
          <a:lstStyle/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Abbiamo utilizzato lo stesso esempio e lo stesso modello a Barre:</a:t>
            </a: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Per le Equazioni</a:t>
            </a: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Per le Unità di Misura</a:t>
            </a: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Per le Percentuali</a:t>
            </a:r>
          </a:p>
          <a:p>
            <a:pPr eaLnBrk="1" hangingPunct="1">
              <a:buNone/>
            </a:pPr>
            <a:endParaRPr lang="it-IT" sz="3240" b="1" dirty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Per i sistemi di equazioni</a:t>
            </a:r>
          </a:p>
          <a:p>
            <a:pPr eaLnBrk="1" hangingPunct="1">
              <a:buNone/>
            </a:pPr>
            <a:endParaRPr lang="it-IT" sz="3240" b="1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33061" y="397564"/>
            <a:ext cx="7533861" cy="6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</a:t>
            </a: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37243" y="1452794"/>
            <a:ext cx="8198793" cy="3555304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Sono sufficienti poche parole per spiegare allo studente il concetto espresso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Potrebbe </a:t>
            </a:r>
            <a:r>
              <a:rPr lang="it-IT" sz="2400" dirty="0" err="1" smtClean="0">
                <a:solidFill>
                  <a:srgbClr val="FF0000"/>
                </a:solidFill>
              </a:rPr>
              <a:t>adirittura</a:t>
            </a:r>
            <a:r>
              <a:rPr lang="it-IT" sz="2400" dirty="0" smtClean="0">
                <a:solidFill>
                  <a:srgbClr val="FF0000"/>
                </a:solidFill>
              </a:rPr>
              <a:t> non essere necessaria alcuna spiegazione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non passa tramite il linguaggio verbale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è rappresentata direttamente in un linguaggio matematico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Ricordate i vantaggi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del 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?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7361561" cy="42356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3600" b="1" dirty="0" smtClean="0">
                <a:solidFill>
                  <a:srgbClr val="FF0000"/>
                </a:solidFill>
              </a:rPr>
              <a:t> si può passare alla “stenografia” dei simboli - che non aggiunge niente alla comprensione dei concetti, ma solo velocità di calcolo – quando si è pronti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Il Metodo Singapore e la Matematica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7361561" cy="42356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3600" b="1" dirty="0" smtClean="0">
                <a:solidFill>
                  <a:srgbClr val="FF0000"/>
                </a:solidFill>
              </a:rPr>
              <a:t> si può passare alle formule - che non aggiungono niente alla comprensione dei concetti, ma  solo velocità di calcolo  – quando si è pronti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Il Metodo Singapore e la Matematica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279" y="2254101"/>
            <a:ext cx="8080743" cy="4274289"/>
          </a:xfrm>
          <a:solidFill>
            <a:schemeClr val="accent2"/>
          </a:solidFill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3600" dirty="0" smtClean="0">
                <a:solidFill>
                  <a:srgbClr val="FF0000"/>
                </a:solidFill>
              </a:rPr>
              <a:t>Una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scuola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buona</a:t>
            </a:r>
            <a:r>
              <a:rPr lang="it-IT" sz="4000" b="1" dirty="0" smtClean="0">
                <a:solidFill>
                  <a:srgbClr val="FF0000"/>
                </a:solidFill>
              </a:rPr>
              <a:t>                </a:t>
            </a:r>
            <a:r>
              <a:rPr lang="it-IT" sz="3600" dirty="0" smtClean="0">
                <a:solidFill>
                  <a:srgbClr val="FF0000"/>
                </a:solidFill>
              </a:rPr>
              <a:t>per gli studenti con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it-IT" sz="3600" dirty="0" smtClean="0">
                <a:solidFill>
                  <a:srgbClr val="FF0000"/>
                </a:solidFill>
              </a:rPr>
              <a:t>isogni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it-IT" sz="3600" dirty="0" smtClean="0">
                <a:solidFill>
                  <a:srgbClr val="FF0000"/>
                </a:solidFill>
              </a:rPr>
              <a:t>ducativi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it-IT" sz="3600" dirty="0" smtClean="0">
                <a:solidFill>
                  <a:srgbClr val="FF0000"/>
                </a:solidFill>
              </a:rPr>
              <a:t>peciali  o con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it-IT" sz="3600" dirty="0" smtClean="0">
                <a:solidFill>
                  <a:srgbClr val="FF0000"/>
                </a:solidFill>
              </a:rPr>
              <a:t>isturbo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it-IT" sz="3600" dirty="0" smtClean="0">
                <a:solidFill>
                  <a:srgbClr val="FF0000"/>
                </a:solidFill>
              </a:rPr>
              <a:t>pecifico di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it-IT" sz="3600" dirty="0" smtClean="0">
                <a:solidFill>
                  <a:srgbClr val="FF0000"/>
                </a:solidFill>
              </a:rPr>
              <a:t>pprendimento                                                                   è una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scuola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migliore  </a:t>
            </a:r>
            <a:r>
              <a:rPr lang="it-IT" sz="3600" dirty="0" smtClean="0">
                <a:solidFill>
                  <a:srgbClr val="FF0000"/>
                </a:solidFill>
              </a:rPr>
              <a:t>per tutti</a:t>
            </a:r>
          </a:p>
          <a:p>
            <a:pPr lvl="1">
              <a:buNone/>
            </a:pPr>
            <a:endParaRPr lang="it-IT" sz="2000" dirty="0" smtClean="0">
              <a:solidFill>
                <a:srgbClr val="FF0000"/>
              </a:solidFill>
            </a:endParaRPr>
          </a:p>
          <a:p>
            <a:pPr lvl="1"/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endParaRPr lang="it-IT" sz="2000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613234" cy="868899"/>
          </a:xfrm>
        </p:spPr>
        <p:txBody>
          <a:bodyPr/>
          <a:lstStyle/>
          <a:p>
            <a:r>
              <a:rPr lang="it-IT" sz="2800" dirty="0" smtClean="0"/>
              <a:t>Il Metodo Singapore</a:t>
            </a:r>
            <a:br>
              <a:rPr lang="it-IT" sz="2800" dirty="0" smtClean="0"/>
            </a:br>
            <a:r>
              <a:rPr lang="it-IT" sz="2800" dirty="0" smtClean="0"/>
              <a:t>Grandi vantaggi per i BES e i DSA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37243" y="1452794"/>
            <a:ext cx="8198793" cy="3555304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In questa presentazione saranno trattati vari problemi con il metodo Singapore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Problemi di primo e secondo grado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Problemi con le percentuali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Problemi per calcolare la velocità media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Problemi risolvibili con i sistemi di equazioni…</a:t>
            </a:r>
          </a:p>
          <a:p>
            <a:pPr eaLnBrk="1" hangingPunct="1">
              <a:buFont typeface="Wingdings"/>
              <a:buChar char="Ø"/>
            </a:pPr>
            <a:endParaRPr lang="it-IT" sz="2400" dirty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metodo visuale utile per gli studenti </a:t>
            </a:r>
            <a:r>
              <a:rPr lang="it-IT" sz="2400" dirty="0" err="1" smtClean="0">
                <a:solidFill>
                  <a:srgbClr val="FF0000"/>
                </a:solidFill>
              </a:rPr>
              <a:t>Bes</a:t>
            </a:r>
            <a:r>
              <a:rPr lang="it-IT" sz="2400" dirty="0" smtClean="0">
                <a:solidFill>
                  <a:srgbClr val="FF0000"/>
                </a:solidFill>
              </a:rPr>
              <a:t>, </a:t>
            </a:r>
            <a:r>
              <a:rPr lang="it-IT" sz="2400" dirty="0" err="1" smtClean="0">
                <a:solidFill>
                  <a:srgbClr val="FF0000"/>
                </a:solidFill>
              </a:rPr>
              <a:t>Dsa</a:t>
            </a:r>
            <a:r>
              <a:rPr lang="it-IT" sz="2400" dirty="0" smtClean="0">
                <a:solidFill>
                  <a:srgbClr val="FF0000"/>
                </a:solidFill>
              </a:rPr>
              <a:t> e stranieri….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E se è utile per loro…è buono per tutti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117718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70164" y="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800" b="1" dirty="0" smtClean="0"/>
              <a:t>      </a:t>
            </a:r>
            <a:r>
              <a:rPr lang="en-US" sz="2800" b="1" dirty="0" err="1" smtClean="0">
                <a:solidFill>
                  <a:schemeClr val="tx2"/>
                </a:solidFill>
              </a:rPr>
              <a:t>Problemi</a:t>
            </a:r>
            <a:r>
              <a:rPr lang="en-US" sz="2800" b="1" dirty="0" smtClean="0">
                <a:solidFill>
                  <a:schemeClr val="tx2"/>
                </a:solidFill>
              </a:rPr>
              <a:t> di primo </a:t>
            </a:r>
            <a:r>
              <a:rPr lang="en-US" sz="2800" b="1" dirty="0" err="1" smtClean="0">
                <a:solidFill>
                  <a:schemeClr val="tx2"/>
                </a:solidFill>
              </a:rPr>
              <a:t>grado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</a:t>
            </a:r>
            <a:endParaRPr lang="en-US" sz="3600" b="1" dirty="0"/>
          </a:p>
        </p:txBody>
      </p:sp>
      <p:pic>
        <p:nvPicPr>
          <p:cNvPr id="411653" name="Picture 5" descr="Risultati immagini per tasto pla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3259" y="3740727"/>
            <a:ext cx="949852" cy="727364"/>
          </a:xfrm>
          <a:prstGeom prst="rect">
            <a:avLst/>
          </a:prstGeom>
          <a:noFill/>
        </p:spPr>
      </p:pic>
      <p:pic>
        <p:nvPicPr>
          <p:cNvPr id="41165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0473" y="5402430"/>
            <a:ext cx="746325" cy="761453"/>
          </a:xfrm>
          <a:prstGeom prst="rect">
            <a:avLst/>
          </a:prstGeom>
          <a:noFill/>
        </p:spPr>
      </p:pic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11650" name="Object 2"/>
          <p:cNvGraphicFramePr>
            <a:graphicFrameLocks noChangeAspect="1"/>
          </p:cNvGraphicFramePr>
          <p:nvPr/>
        </p:nvGraphicFramePr>
        <p:xfrm>
          <a:off x="7359650" y="2024207"/>
          <a:ext cx="4762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0" name="Equazione" r:id="rId6" imgW="114120" imgH="215640" progId="Equation.3">
                  <p:embed/>
                </p:oleObj>
              </mc:Choice>
              <mc:Fallback>
                <p:oleObj name="Equazione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9650" y="2024207"/>
                        <a:ext cx="4762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1" name="Equazione" r:id="rId8" imgW="114120" imgH="215640" progId="Equation.3">
                  <p:embed/>
                </p:oleObj>
              </mc:Choice>
              <mc:Fallback>
                <p:oleObj name="Equazione" r:id="rId8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351491" y="1891143"/>
            <a:ext cx="8459999" cy="25545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Roberta e Sara  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  363 euro </a:t>
            </a:r>
          </a:p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Roberta  ha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doppio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dei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soldi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ha   Sara.  </a:t>
            </a:r>
          </a:p>
          <a:p>
            <a:r>
              <a:rPr lang="en-US" sz="3200" b="1" dirty="0" smtClean="0">
                <a:latin typeface="Andy" pitchFamily="66" charset="0"/>
              </a:rPr>
              <a:t>          </a:t>
            </a:r>
            <a:r>
              <a:rPr lang="en-US" sz="3200" b="1" dirty="0" err="1" smtClean="0">
                <a:latin typeface="Andy" pitchFamily="66" charset="0"/>
              </a:rPr>
              <a:t>Quanti</a:t>
            </a:r>
            <a:r>
              <a:rPr lang="en-US" sz="3200" b="1" dirty="0" smtClean="0">
                <a:latin typeface="Andy" pitchFamily="66" charset="0"/>
              </a:rPr>
              <a:t> </a:t>
            </a:r>
            <a:r>
              <a:rPr lang="en-US" sz="3200" b="1" dirty="0" err="1" smtClean="0">
                <a:latin typeface="Andy" pitchFamily="66" charset="0"/>
              </a:rPr>
              <a:t>soldi</a:t>
            </a:r>
            <a:r>
              <a:rPr lang="en-US" sz="3200" b="1" dirty="0" smtClean="0">
                <a:latin typeface="Andy" pitchFamily="66" charset="0"/>
              </a:rPr>
              <a:t>  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ha  Sara ?</a:t>
            </a:r>
            <a:r>
              <a:rPr lang="en-US" sz="3200" b="1" dirty="0">
                <a:latin typeface="Andy" pitchFamily="66" charset="0"/>
              </a:rPr>
              <a:t>	</a:t>
            </a:r>
            <a:r>
              <a:rPr lang="en-US" sz="2800" b="1" dirty="0">
                <a:latin typeface="Andy" pitchFamily="66" charset="0"/>
              </a:rPr>
              <a:t>	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159027"/>
            <a:ext cx="8090453" cy="1053546"/>
            <a:chOff x="0" y="1536"/>
            <a:chExt cx="5675" cy="663"/>
          </a:xfrm>
        </p:grpSpPr>
        <p:grpSp>
          <p:nvGrpSpPr>
            <p:cNvPr id="1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1541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2971801"/>
            <a:ext cx="1378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ndy" pitchFamily="66" charset="0"/>
              </a:rPr>
              <a:t>Roberta</a:t>
            </a:r>
            <a:endParaRPr lang="en-US" sz="2400" b="1" dirty="0">
              <a:latin typeface="Andy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094018"/>
            <a:ext cx="1517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ndy" pitchFamily="66" charset="0"/>
              </a:rPr>
              <a:t>Sara</a:t>
            </a:r>
            <a:endParaRPr lang="en-US" sz="2400" b="1" dirty="0">
              <a:latin typeface="Andy" pitchFamily="66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 flipH="1">
            <a:off x="3124200" y="685800"/>
            <a:ext cx="457200" cy="3962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17521" y="2071218"/>
            <a:ext cx="716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2x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8536" y="2999932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999932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29400" y="2895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2 </a:t>
            </a:r>
            <a:r>
              <a:rPr lang="en-US" sz="2400" dirty="0" err="1" smtClean="0"/>
              <a:t>x+x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363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77145" y="4384964"/>
            <a:ext cx="529936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x =</a:t>
            </a:r>
            <a:r>
              <a:rPr lang="en-US" sz="2400" b="1" dirty="0" smtClean="0">
                <a:latin typeface="Andy" pitchFamily="66" charset="0"/>
              </a:rPr>
              <a:t> </a:t>
            </a:r>
            <a:r>
              <a:rPr lang="en-US" sz="2800" b="1" dirty="0" smtClean="0">
                <a:latin typeface="Andy" pitchFamily="66" charset="0"/>
              </a:rPr>
              <a:t>363</a:t>
            </a:r>
            <a:r>
              <a:rPr lang="en-US" sz="2400" b="1" dirty="0" smtClean="0">
                <a:latin typeface="Andy" pitchFamily="66" charset="0"/>
              </a:rPr>
              <a:t> </a:t>
            </a:r>
            <a:r>
              <a:rPr lang="it-IT" sz="2400" b="1" dirty="0" smtClean="0"/>
              <a:t>€:3 </a:t>
            </a:r>
            <a:r>
              <a:rPr lang="it-IT" sz="2400" b="1" dirty="0" smtClean="0">
                <a:sym typeface="Wingdings" pitchFamily="2" charset="2"/>
              </a:rPr>
              <a:t>121</a:t>
            </a:r>
            <a:r>
              <a:rPr lang="it-IT" sz="2400" b="1" dirty="0" smtClean="0"/>
              <a:t> €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09800" y="5638800"/>
            <a:ext cx="1194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x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1122990" y="982159"/>
            <a:ext cx="7480683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Roberta e Sara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  363 euro </a:t>
            </a:r>
          </a:p>
          <a:p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Roberta  ha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doppio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dei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soldi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 ha  Sara.  </a:t>
            </a:r>
          </a:p>
          <a:p>
            <a:r>
              <a:rPr lang="en-US" sz="2400" b="1" dirty="0" smtClean="0">
                <a:latin typeface="Andy" pitchFamily="66" charset="0"/>
              </a:rPr>
              <a:t>          </a:t>
            </a:r>
            <a:r>
              <a:rPr lang="en-US" sz="2400" b="1" dirty="0" err="1" smtClean="0">
                <a:latin typeface="Andy" pitchFamily="66" charset="0"/>
              </a:rPr>
              <a:t>Quanti</a:t>
            </a:r>
            <a:r>
              <a:rPr lang="en-US" sz="2400" b="1" dirty="0" smtClean="0">
                <a:latin typeface="Andy" pitchFamily="66" charset="0"/>
              </a:rPr>
              <a:t> </a:t>
            </a:r>
            <a:r>
              <a:rPr lang="en-US" sz="2400" b="1" dirty="0" err="1" smtClean="0">
                <a:latin typeface="Andy" pitchFamily="66" charset="0"/>
              </a:rPr>
              <a:t>soldi</a:t>
            </a:r>
            <a:r>
              <a:rPr lang="en-US" sz="2400" b="1" dirty="0" smtClean="0">
                <a:latin typeface="Andy" pitchFamily="66" charset="0"/>
              </a:rPr>
              <a:t>  </a:t>
            </a:r>
            <a:r>
              <a:rPr lang="en-US" sz="2400" b="1" dirty="0" smtClean="0">
                <a:solidFill>
                  <a:schemeClr val="tx2"/>
                </a:solidFill>
                <a:latin typeface="Andy" pitchFamily="66" charset="0"/>
              </a:rPr>
              <a:t>ha  Sara  ?</a:t>
            </a:r>
            <a:r>
              <a:rPr lang="en-US" sz="2400" b="1" dirty="0">
                <a:latin typeface="Andy" pitchFamily="66" charset="0"/>
              </a:rPr>
              <a:t>		</a:t>
            </a:r>
          </a:p>
        </p:txBody>
      </p:sp>
      <p:sp>
        <p:nvSpPr>
          <p:cNvPr id="21" name="TextBox 13"/>
          <p:cNvSpPr txBox="1">
            <a:spLocks noChangeArrowheads="1"/>
          </p:cNvSpPr>
          <p:nvPr/>
        </p:nvSpPr>
        <p:spPr bwMode="auto">
          <a:xfrm>
            <a:off x="6587836" y="3345873"/>
            <a:ext cx="2556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3x =</a:t>
            </a:r>
            <a:r>
              <a:rPr lang="en-US" sz="2400" dirty="0" smtClean="0">
                <a:latin typeface="Andy" pitchFamily="66" charset="0"/>
              </a:rPr>
              <a:t> 363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2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1946" y="6089073"/>
            <a:ext cx="508427" cy="504000"/>
          </a:xfrm>
          <a:prstGeom prst="rect">
            <a:avLst/>
          </a:prstGeom>
          <a:noFill/>
        </p:spPr>
      </p:pic>
      <p:sp>
        <p:nvSpPr>
          <p:cNvPr id="25" name="TextBox 15"/>
          <p:cNvSpPr txBox="1">
            <a:spLocks noChangeArrowheads="1"/>
          </p:cNvSpPr>
          <p:nvPr/>
        </p:nvSpPr>
        <p:spPr bwMode="auto">
          <a:xfrm>
            <a:off x="4010891" y="5029200"/>
            <a:ext cx="56180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Sara ha  </a:t>
            </a:r>
            <a:r>
              <a:rPr lang="it-IT" sz="2400" b="1" dirty="0" smtClean="0">
                <a:sym typeface="Wingdings" pitchFamily="2" charset="2"/>
              </a:rPr>
              <a:t>121</a:t>
            </a:r>
            <a:r>
              <a:rPr lang="it-IT" sz="2400" b="1" dirty="0" smtClean="0"/>
              <a:t> €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dirty="0"/>
              <a:t>            </a:t>
            </a: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159027"/>
            <a:ext cx="8090453" cy="1053546"/>
            <a:chOff x="0" y="1536"/>
            <a:chExt cx="5675" cy="663"/>
          </a:xfrm>
        </p:grpSpPr>
        <p:grpSp>
          <p:nvGrpSpPr>
            <p:cNvPr id="2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Rettangolo 1"/>
          <p:cNvSpPr/>
          <p:nvPr/>
        </p:nvSpPr>
        <p:spPr>
          <a:xfrm>
            <a:off x="1178150" y="267083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Problemi</a:t>
            </a:r>
            <a:r>
              <a:rPr lang="en-US" sz="2400" b="1" dirty="0">
                <a:solidFill>
                  <a:schemeClr val="tx2"/>
                </a:solidFill>
              </a:rPr>
              <a:t> di primo </a:t>
            </a:r>
            <a:r>
              <a:rPr lang="en-US" sz="2400" b="1" dirty="0" err="1">
                <a:solidFill>
                  <a:schemeClr val="tx2"/>
                </a:solidFill>
              </a:rPr>
              <a:t>grado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63502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7" grpId="0"/>
      <p:bldP spid="8" grpId="0"/>
      <p:bldP spid="9" grpId="0" animBg="1"/>
      <p:bldP spid="10" grpId="0"/>
      <p:bldP spid="3" grpId="0" animBg="1"/>
      <p:bldP spid="4" grpId="0" animBg="1"/>
      <p:bldP spid="14" grpId="0"/>
      <p:bldP spid="16" grpId="0"/>
      <p:bldP spid="17" grpId="0" animBg="1"/>
      <p:bldP spid="18" grpId="0"/>
      <p:bldP spid="2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53" name="Picture 5" descr="Risultati immagini per tasto pla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3259" y="4073236"/>
            <a:ext cx="949852" cy="727364"/>
          </a:xfrm>
          <a:prstGeom prst="rect">
            <a:avLst/>
          </a:prstGeom>
          <a:noFill/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02673" y="5465618"/>
            <a:ext cx="82088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r>
              <a:rPr lang="en-US" sz="2800" b="1" dirty="0" smtClean="0"/>
              <a:t>  </a:t>
            </a:r>
            <a:endParaRPr lang="en-US" sz="2800" b="1" dirty="0"/>
          </a:p>
        </p:txBody>
      </p:sp>
      <p:pic>
        <p:nvPicPr>
          <p:cNvPr id="41165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0473" y="5402430"/>
            <a:ext cx="746325" cy="761453"/>
          </a:xfrm>
          <a:prstGeom prst="rect">
            <a:avLst/>
          </a:prstGeom>
          <a:noFill/>
        </p:spPr>
      </p:pic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11650" name="Object 2"/>
          <p:cNvGraphicFramePr>
            <a:graphicFrameLocks noChangeAspect="1"/>
          </p:cNvGraphicFramePr>
          <p:nvPr/>
        </p:nvGraphicFramePr>
        <p:xfrm>
          <a:off x="7359650" y="2024207"/>
          <a:ext cx="4762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32" name="Equazione" r:id="rId6" imgW="114120" imgH="215640" progId="Equation.3">
                  <p:embed/>
                </p:oleObj>
              </mc:Choice>
              <mc:Fallback>
                <p:oleObj name="Equazione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9650" y="2024207"/>
                        <a:ext cx="4762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33" name="Equazione" r:id="rId8" imgW="114120" imgH="215640" progId="Equation.3">
                  <p:embed/>
                </p:oleObj>
              </mc:Choice>
              <mc:Fallback>
                <p:oleObj name="Equazione" r:id="rId8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0" y="1704106"/>
            <a:ext cx="9144000" cy="44935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Luca e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Piero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 in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 </a:t>
            </a:r>
            <a:r>
              <a:rPr lang="en-US" sz="4800" b="1" dirty="0" smtClean="0">
                <a:solidFill>
                  <a:schemeClr val="tx2"/>
                </a:solidFill>
                <a:latin typeface="Andy" pitchFamily="66" charset="0"/>
              </a:rPr>
              <a:t>248 euro </a:t>
            </a:r>
            <a:endParaRPr lang="en-US" sz="3200" b="1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6000" b="1" dirty="0" smtClean="0">
                <a:solidFill>
                  <a:schemeClr val="tx2"/>
                </a:solidFill>
                <a:latin typeface="Andy" pitchFamily="66" charset="0"/>
              </a:rPr>
              <a:t>Luca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ha  </a:t>
            </a:r>
            <a:r>
              <a:rPr lang="en-US" sz="4800" b="1" dirty="0" smtClean="0">
                <a:solidFill>
                  <a:schemeClr val="tx2"/>
                </a:solidFill>
                <a:latin typeface="Andy" pitchFamily="66" charset="0"/>
              </a:rPr>
              <a:t>20  euro </a:t>
            </a:r>
            <a:r>
              <a:rPr lang="en-US" sz="4800" b="1" dirty="0" err="1" smtClean="0">
                <a:solidFill>
                  <a:schemeClr val="tx2"/>
                </a:solidFill>
                <a:latin typeface="Andy" pitchFamily="66" charset="0"/>
              </a:rPr>
              <a:t>più</a:t>
            </a:r>
            <a:r>
              <a:rPr lang="en-US" sz="4800" b="1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 </a:t>
            </a:r>
            <a:r>
              <a:rPr lang="en-US" sz="5400" b="1" dirty="0" err="1" smtClean="0">
                <a:solidFill>
                  <a:schemeClr val="tx2"/>
                </a:solidFill>
                <a:latin typeface="Andy" pitchFamily="66" charset="0"/>
              </a:rPr>
              <a:t>Piero</a:t>
            </a:r>
            <a:r>
              <a:rPr lang="en-US" sz="5400" b="1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  <a:endParaRPr lang="en-US" sz="3200" b="1" dirty="0" smtClean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3200" b="1" dirty="0" smtClean="0">
                <a:latin typeface="Andy" pitchFamily="66" charset="0"/>
              </a:rPr>
              <a:t>          </a:t>
            </a:r>
            <a:r>
              <a:rPr lang="en-US" sz="3200" b="1" dirty="0" err="1" smtClean="0">
                <a:latin typeface="Andy" pitchFamily="66" charset="0"/>
              </a:rPr>
              <a:t>Quanti</a:t>
            </a:r>
            <a:r>
              <a:rPr lang="en-US" sz="3200" b="1" dirty="0" smtClean="0">
                <a:latin typeface="Andy" pitchFamily="66" charset="0"/>
              </a:rPr>
              <a:t>  </a:t>
            </a:r>
            <a:r>
              <a:rPr lang="en-US" sz="3200" b="1" dirty="0" err="1" smtClean="0">
                <a:latin typeface="Andy" pitchFamily="66" charset="0"/>
              </a:rPr>
              <a:t>soldi</a:t>
            </a:r>
            <a:r>
              <a:rPr lang="en-US" sz="3200" b="1" dirty="0" smtClean="0">
                <a:latin typeface="Andy" pitchFamily="66" charset="0"/>
              </a:rPr>
              <a:t>   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ha   </a:t>
            </a:r>
            <a:r>
              <a:rPr lang="en-US" sz="4800" b="1" dirty="0" err="1" smtClean="0">
                <a:solidFill>
                  <a:schemeClr val="tx2"/>
                </a:solidFill>
                <a:latin typeface="Andy" pitchFamily="66" charset="0"/>
              </a:rPr>
              <a:t>Piero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?</a:t>
            </a:r>
            <a:r>
              <a:rPr lang="en-US" sz="3200" b="1" dirty="0">
                <a:latin typeface="Andy" pitchFamily="66" charset="0"/>
              </a:rPr>
              <a:t>	</a:t>
            </a:r>
            <a:r>
              <a:rPr lang="en-US" sz="2800" b="1" dirty="0">
                <a:latin typeface="Andy" pitchFamily="66" charset="0"/>
              </a:rPr>
              <a:t>	</a:t>
            </a:r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0" y="159027"/>
            <a:ext cx="8090453" cy="1053546"/>
            <a:chOff x="0" y="1536"/>
            <a:chExt cx="5675" cy="663"/>
          </a:xfrm>
        </p:grpSpPr>
        <p:grpSp>
          <p:nvGrpSpPr>
            <p:cNvPr id="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1178150" y="267083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Problemi</a:t>
            </a:r>
            <a:r>
              <a:rPr lang="en-US" sz="2400" b="1" dirty="0">
                <a:solidFill>
                  <a:schemeClr val="tx2"/>
                </a:solidFill>
              </a:rPr>
              <a:t> di primo </a:t>
            </a:r>
            <a:r>
              <a:rPr lang="en-US" sz="2400" b="1" dirty="0" err="1">
                <a:solidFill>
                  <a:schemeClr val="tx2"/>
                </a:solidFill>
              </a:rPr>
              <a:t>grado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67765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1" y="2992582"/>
            <a:ext cx="2743200" cy="852054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2971801"/>
            <a:ext cx="1378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ndy" pitchFamily="66" charset="0"/>
              </a:rPr>
              <a:t>Luca</a:t>
            </a:r>
            <a:endParaRPr lang="en-US" sz="2400" b="1" dirty="0">
              <a:latin typeface="Andy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094018"/>
            <a:ext cx="1517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Andy" pitchFamily="66" charset="0"/>
              </a:rPr>
              <a:t>Piero</a:t>
            </a:r>
            <a:endParaRPr lang="en-US" sz="2400" b="1" dirty="0">
              <a:latin typeface="Andy" pitchFamily="66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 flipH="1">
            <a:off x="2545773" y="1340429"/>
            <a:ext cx="311726" cy="274319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27564" y="1953491"/>
            <a:ext cx="1911928" cy="52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ndy" pitchFamily="66" charset="0"/>
              </a:rPr>
              <a:t>X+20</a:t>
            </a:r>
            <a:endParaRPr lang="en-US" sz="2800" b="1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0819" y="2909454"/>
            <a:ext cx="2036618" cy="976745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3013364"/>
            <a:ext cx="741218" cy="81049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27965" y="2389910"/>
            <a:ext cx="33112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2 </a:t>
            </a:r>
            <a:r>
              <a:rPr lang="en-US" sz="2800" b="1" dirty="0" smtClean="0"/>
              <a:t>x+20</a:t>
            </a:r>
            <a:r>
              <a:rPr lang="it-IT" sz="2800" b="1" dirty="0" smtClean="0"/>
              <a:t>  </a:t>
            </a:r>
            <a:r>
              <a:rPr lang="en-US" sz="2800" b="1" dirty="0" smtClean="0"/>
              <a:t>=</a:t>
            </a:r>
            <a:r>
              <a:rPr lang="en-US" sz="2800" b="1" dirty="0" smtClean="0">
                <a:latin typeface="Andy" pitchFamily="66" charset="0"/>
              </a:rPr>
              <a:t> </a:t>
            </a:r>
            <a:r>
              <a:rPr lang="en-US" sz="3200" b="1" dirty="0" smtClean="0">
                <a:latin typeface="Andy" pitchFamily="66" charset="0"/>
              </a:rPr>
              <a:t>248 </a:t>
            </a:r>
            <a:r>
              <a:rPr lang="en-US" sz="3200" b="1" dirty="0" smtClean="0"/>
              <a:t> </a:t>
            </a:r>
            <a:endParaRPr lang="en-US" sz="2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94217" y="4281055"/>
            <a:ext cx="41771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/>
              <a:t>x =</a:t>
            </a:r>
            <a:r>
              <a:rPr lang="en-US" sz="3200" b="1" dirty="0" smtClean="0">
                <a:latin typeface="Andy" pitchFamily="66" charset="0"/>
              </a:rPr>
              <a:t> </a:t>
            </a:r>
            <a:r>
              <a:rPr lang="en-US" sz="3600" b="1" dirty="0" smtClean="0">
                <a:latin typeface="Andy" pitchFamily="66" charset="0"/>
              </a:rPr>
              <a:t>114</a:t>
            </a:r>
            <a:r>
              <a:rPr lang="en-US" sz="3200" b="1" dirty="0" smtClean="0"/>
              <a:t> </a:t>
            </a:r>
            <a:endParaRPr lang="en-US" sz="32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09800" y="5638800"/>
            <a:ext cx="11945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Andy" pitchFamily="66" charset="0"/>
              </a:rPr>
              <a:t>X</a:t>
            </a:r>
            <a:endParaRPr lang="en-US" sz="3600" b="1" dirty="0">
              <a:latin typeface="Andy" pitchFamily="66" charset="0"/>
            </a:endParaRPr>
          </a:p>
        </p:txBody>
      </p:sp>
      <p:sp>
        <p:nvSpPr>
          <p:cNvPr id="21" name="TextBox 13"/>
          <p:cNvSpPr txBox="1">
            <a:spLocks noChangeArrowheads="1"/>
          </p:cNvSpPr>
          <p:nvPr/>
        </p:nvSpPr>
        <p:spPr bwMode="auto">
          <a:xfrm>
            <a:off x="5465618" y="3013364"/>
            <a:ext cx="36783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800" b="1" dirty="0" smtClean="0"/>
              <a:t>2x =</a:t>
            </a:r>
            <a:r>
              <a:rPr lang="en-US" sz="2800" b="1" dirty="0" smtClean="0">
                <a:latin typeface="Andy" pitchFamily="66" charset="0"/>
              </a:rPr>
              <a:t> </a:t>
            </a:r>
            <a:r>
              <a:rPr lang="it-IT" sz="2800" b="1" dirty="0" smtClean="0"/>
              <a:t>248-20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pic>
        <p:nvPicPr>
          <p:cNvPr id="2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1946" y="6089073"/>
            <a:ext cx="508427" cy="504000"/>
          </a:xfrm>
          <a:prstGeom prst="rect">
            <a:avLst/>
          </a:prstGeom>
          <a:noFill/>
        </p:spPr>
      </p:pic>
      <p:sp>
        <p:nvSpPr>
          <p:cNvPr id="25" name="TextBox 15"/>
          <p:cNvSpPr txBox="1">
            <a:spLocks noChangeArrowheads="1"/>
          </p:cNvSpPr>
          <p:nvPr/>
        </p:nvSpPr>
        <p:spPr bwMode="auto">
          <a:xfrm>
            <a:off x="4010891" y="5029200"/>
            <a:ext cx="56180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ym typeface="Wingdings" pitchFamily="2" charset="2"/>
              </a:rPr>
              <a:t>Piero</a:t>
            </a:r>
            <a:r>
              <a:rPr lang="en-US" sz="2400" b="1" dirty="0" smtClean="0">
                <a:sym typeface="Wingdings" pitchFamily="2" charset="2"/>
              </a:rPr>
              <a:t>  ha  </a:t>
            </a:r>
            <a:r>
              <a:rPr lang="it-IT" sz="2400" b="1" dirty="0" smtClean="0">
                <a:sym typeface="Wingdings" pitchFamily="2" charset="2"/>
              </a:rPr>
              <a:t>114  </a:t>
            </a:r>
            <a:r>
              <a:rPr lang="it-IT" sz="2400" b="1" dirty="0" smtClean="0"/>
              <a:t>€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82881" y="595745"/>
            <a:ext cx="8628610" cy="1446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Luca e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Piero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  in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  248 euro 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Luca  ha 20  euro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più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 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Piero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800" b="1" dirty="0" smtClean="0">
                <a:latin typeface="Andy" pitchFamily="66" charset="0"/>
              </a:rPr>
              <a:t>          </a:t>
            </a:r>
            <a:r>
              <a:rPr lang="en-US" sz="2800" b="1" dirty="0" err="1" smtClean="0">
                <a:latin typeface="Andy" pitchFamily="66" charset="0"/>
              </a:rPr>
              <a:t>Quanti</a:t>
            </a:r>
            <a:r>
              <a:rPr lang="en-US" sz="2800" b="1" dirty="0" smtClean="0">
                <a:latin typeface="Andy" pitchFamily="66" charset="0"/>
              </a:rPr>
              <a:t> </a:t>
            </a:r>
            <a:r>
              <a:rPr lang="en-US" sz="2800" b="1" dirty="0" err="1" smtClean="0">
                <a:latin typeface="Andy" pitchFamily="66" charset="0"/>
              </a:rPr>
              <a:t>soldi</a:t>
            </a:r>
            <a:r>
              <a:rPr lang="en-US" sz="2800" b="1" dirty="0" smtClean="0">
                <a:latin typeface="Andy" pitchFamily="66" charset="0"/>
              </a:rPr>
              <a:t>  ha </a:t>
            </a:r>
            <a:r>
              <a:rPr lang="en-US" sz="2800" b="1" dirty="0" err="1" smtClean="0">
                <a:latin typeface="Andy" pitchFamily="66" charset="0"/>
              </a:rPr>
              <a:t>Piero</a:t>
            </a:r>
            <a:r>
              <a:rPr lang="en-US" sz="2800" b="1" dirty="0" smtClean="0">
                <a:latin typeface="Andy" pitchFamily="66" charset="0"/>
              </a:rPr>
              <a:t> ?</a:t>
            </a:r>
            <a:endParaRPr lang="en-US" sz="2800" b="1" dirty="0">
              <a:latin typeface="Andy" pitchFamily="66" charset="0"/>
            </a:endParaRPr>
          </a:p>
        </p:txBody>
      </p:sp>
      <p:sp>
        <p:nvSpPr>
          <p:cNvPr id="26" name="TextBox 13"/>
          <p:cNvSpPr txBox="1">
            <a:spLocks noChangeArrowheads="1"/>
          </p:cNvSpPr>
          <p:nvPr/>
        </p:nvSpPr>
        <p:spPr bwMode="auto">
          <a:xfrm>
            <a:off x="5611091" y="3657599"/>
            <a:ext cx="36853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800" b="1" dirty="0" smtClean="0"/>
              <a:t>2x =</a:t>
            </a:r>
            <a:r>
              <a:rPr lang="en-US" sz="2800" b="1" dirty="0" smtClean="0">
                <a:latin typeface="Andy" pitchFamily="66" charset="0"/>
              </a:rPr>
              <a:t> </a:t>
            </a:r>
            <a:r>
              <a:rPr lang="it-IT" sz="2800" b="1" dirty="0" smtClean="0"/>
              <a:t>228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-130630" y="0"/>
            <a:ext cx="8112035" cy="595745"/>
            <a:chOff x="0" y="1536"/>
            <a:chExt cx="5675" cy="663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7" name="Rettangolo 36"/>
          <p:cNvSpPr/>
          <p:nvPr/>
        </p:nvSpPr>
        <p:spPr>
          <a:xfrm>
            <a:off x="1055799" y="32267"/>
            <a:ext cx="63769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Problemi</a:t>
            </a:r>
            <a:r>
              <a:rPr lang="en-US" sz="2400" b="1" dirty="0">
                <a:solidFill>
                  <a:schemeClr val="tx2"/>
                </a:solidFill>
              </a:rPr>
              <a:t> di primo </a:t>
            </a:r>
            <a:r>
              <a:rPr lang="en-US" sz="2400" b="1" dirty="0" err="1">
                <a:solidFill>
                  <a:schemeClr val="tx2"/>
                </a:solidFill>
              </a:rPr>
              <a:t>grado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06147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7" grpId="0"/>
      <p:bldP spid="8" grpId="0"/>
      <p:bldP spid="9" grpId="0" animBg="1"/>
      <p:bldP spid="9" grpId="1" animBg="1"/>
      <p:bldP spid="10" grpId="0"/>
      <p:bldP spid="10" grpId="1"/>
      <p:bldP spid="3" grpId="0" animBg="1"/>
      <p:bldP spid="4" grpId="0" animBg="1"/>
      <p:bldP spid="14" grpId="0"/>
      <p:bldP spid="16" grpId="0"/>
      <p:bldP spid="17" grpId="0" animBg="1"/>
      <p:bldP spid="18" grpId="0"/>
      <p:bldP spid="21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765313" y="4984399"/>
            <a:ext cx="76133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la base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12 cm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159027"/>
            <a:ext cx="8090453" cy="1053546"/>
            <a:chOff x="0" y="1536"/>
            <a:chExt cx="5675" cy="663"/>
          </a:xfrm>
        </p:grpSpPr>
        <p:grpSp>
          <p:nvGrpSpPr>
            <p:cNvPr id="2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9" name="Rettangolo 28"/>
          <p:cNvSpPr/>
          <p:nvPr/>
        </p:nvSpPr>
        <p:spPr>
          <a:xfrm>
            <a:off x="1178150" y="267083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Problemi</a:t>
            </a:r>
            <a:r>
              <a:rPr lang="en-US" sz="2400" b="1" dirty="0">
                <a:solidFill>
                  <a:schemeClr val="tx2"/>
                </a:solidFill>
              </a:rPr>
              <a:t> di primo </a:t>
            </a:r>
            <a:r>
              <a:rPr lang="en-US" sz="2400" b="1" dirty="0" err="1">
                <a:solidFill>
                  <a:schemeClr val="tx2"/>
                </a:solidFill>
              </a:rPr>
              <a:t>grado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50651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67678" y="32544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5774" y="2246243"/>
            <a:ext cx="12523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B a s 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74304" y="3253408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5062330" y="2113721"/>
            <a:ext cx="553278" cy="4396407"/>
          </a:xfrm>
          <a:prstGeom prst="leftBrace">
            <a:avLst>
              <a:gd name="adj1" fmla="val 135041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50296" y="4870175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Altezza</a:t>
            </a:r>
            <a:endParaRPr lang="en-US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451113" y="4373216"/>
            <a:ext cx="1630017" cy="37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Differenza</a:t>
            </a:r>
            <a:endParaRPr 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948071" y="3339549"/>
            <a:ext cx="6957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38" name="Rettangolo 37"/>
          <p:cNvSpPr/>
          <p:nvPr/>
        </p:nvSpPr>
        <p:spPr>
          <a:xfrm>
            <a:off x="1162594" y="1073427"/>
            <a:ext cx="53574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loro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è 12 cm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Rectangle 14"/>
          <p:cNvSpPr/>
          <p:nvPr/>
        </p:nvSpPr>
        <p:spPr>
          <a:xfrm>
            <a:off x="6044400" y="3254400"/>
            <a:ext cx="1522800" cy="687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2" name="Rectangle 4"/>
          <p:cNvSpPr/>
          <p:nvPr/>
        </p:nvSpPr>
        <p:spPr>
          <a:xfrm>
            <a:off x="2998800" y="3254400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4521600" y="3254400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3419061" y="3340800"/>
            <a:ext cx="69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45" name="TextBox 21"/>
          <p:cNvSpPr txBox="1">
            <a:spLocks noChangeArrowheads="1"/>
          </p:cNvSpPr>
          <p:nvPr/>
        </p:nvSpPr>
        <p:spPr bwMode="auto">
          <a:xfrm>
            <a:off x="4830417" y="3340800"/>
            <a:ext cx="69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46" name="TextBox 25"/>
          <p:cNvSpPr txBox="1">
            <a:spLocks noChangeArrowheads="1"/>
          </p:cNvSpPr>
          <p:nvPr/>
        </p:nvSpPr>
        <p:spPr bwMode="auto">
          <a:xfrm>
            <a:off x="0" y="6003235"/>
            <a:ext cx="4234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 cm  </a:t>
            </a:r>
            <a:r>
              <a:rPr lang="en-US" sz="3200" dirty="0"/>
              <a:t>x </a:t>
            </a:r>
            <a:r>
              <a:rPr lang="en-US" sz="3200" dirty="0" smtClean="0"/>
              <a:t>4 </a:t>
            </a:r>
            <a:r>
              <a:rPr lang="en-US" sz="3200" dirty="0"/>
              <a:t>= </a:t>
            </a:r>
            <a:r>
              <a:rPr lang="en-US" sz="3200" dirty="0" smtClean="0"/>
              <a:t>48 cm</a:t>
            </a:r>
            <a:endParaRPr lang="en-US" sz="3200" dirty="0"/>
          </a:p>
        </p:txBody>
      </p:sp>
      <p:sp>
        <p:nvSpPr>
          <p:cNvPr id="47" name="TextBox 25"/>
          <p:cNvSpPr txBox="1">
            <a:spLocks noChangeArrowheads="1"/>
          </p:cNvSpPr>
          <p:nvPr/>
        </p:nvSpPr>
        <p:spPr bwMode="auto">
          <a:xfrm>
            <a:off x="0" y="5287617"/>
            <a:ext cx="3975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 cm  </a:t>
            </a:r>
            <a:r>
              <a:rPr lang="en-US" sz="3200" dirty="0"/>
              <a:t>x </a:t>
            </a:r>
            <a:r>
              <a:rPr lang="en-US" sz="3200" dirty="0" smtClean="0"/>
              <a:t>3 </a:t>
            </a:r>
            <a:r>
              <a:rPr lang="en-US" sz="3200" dirty="0"/>
              <a:t>= </a:t>
            </a:r>
            <a:r>
              <a:rPr lang="en-US" sz="3200" dirty="0" smtClean="0"/>
              <a:t>36 cm</a:t>
            </a:r>
            <a:endParaRPr lang="en-US" sz="3200" dirty="0"/>
          </a:p>
        </p:txBody>
      </p:sp>
      <p:sp>
        <p:nvSpPr>
          <p:cNvPr id="50" name="TextBox 21"/>
          <p:cNvSpPr txBox="1">
            <a:spLocks noChangeArrowheads="1"/>
          </p:cNvSpPr>
          <p:nvPr/>
        </p:nvSpPr>
        <p:spPr bwMode="auto">
          <a:xfrm rot="10800000" flipV="1">
            <a:off x="6540886" y="3340800"/>
            <a:ext cx="69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51" name="Left Brace 18"/>
          <p:cNvSpPr/>
          <p:nvPr/>
        </p:nvSpPr>
        <p:spPr>
          <a:xfrm rot="16200000">
            <a:off x="2087221" y="3518452"/>
            <a:ext cx="377687" cy="145111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0" y="159027"/>
            <a:ext cx="8090453" cy="1053546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Rettangolo 31"/>
          <p:cNvSpPr/>
          <p:nvPr/>
        </p:nvSpPr>
        <p:spPr>
          <a:xfrm>
            <a:off x="1178150" y="267083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Problemi</a:t>
            </a:r>
            <a:r>
              <a:rPr lang="en-US" sz="2400" b="1" dirty="0">
                <a:solidFill>
                  <a:schemeClr val="tx2"/>
                </a:solidFill>
              </a:rPr>
              <a:t> di primo </a:t>
            </a:r>
            <a:r>
              <a:rPr lang="en-US" sz="2400" b="1" dirty="0" err="1">
                <a:solidFill>
                  <a:schemeClr val="tx2"/>
                </a:solidFill>
              </a:rPr>
              <a:t>grado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90208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5" grpId="0" animBg="1"/>
      <p:bldP spid="17" grpId="0" animBg="1"/>
      <p:bldP spid="18" grpId="0"/>
      <p:bldP spid="20" grpId="0"/>
      <p:bldP spid="22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4348</TotalTime>
  <Words>1589</Words>
  <Application>Microsoft Office PowerPoint</Application>
  <PresentationFormat>Presentazione su schermo (4:3)</PresentationFormat>
  <Paragraphs>382</Paragraphs>
  <Slides>29</Slides>
  <Notes>12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9" baseType="lpstr">
      <vt:lpstr>Andy</vt:lpstr>
      <vt:lpstr>Arial</vt:lpstr>
      <vt:lpstr>Calibri</vt:lpstr>
      <vt:lpstr>Comic Sans MS</vt:lpstr>
      <vt:lpstr>Tahoma</vt:lpstr>
      <vt:lpstr>Times New Roman</vt:lpstr>
      <vt:lpstr>Wingdings</vt:lpstr>
      <vt:lpstr>Blends</vt:lpstr>
      <vt:lpstr>Personalizza struttura</vt:lpstr>
      <vt:lpstr>Equazione</vt:lpstr>
      <vt:lpstr>Didattica speciale :  codici del linguaggio logico e matematico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Metodo Singapore e la Matematica</vt:lpstr>
      <vt:lpstr>Il Metodo Singapore e la Matematica</vt:lpstr>
      <vt:lpstr>Il Metodo Singapore Grandi vantaggi per i BES e i DSA  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326</cp:revision>
  <dcterms:created xsi:type="dcterms:W3CDTF">2004-09-29T20:13:20Z</dcterms:created>
  <dcterms:modified xsi:type="dcterms:W3CDTF">2017-11-01T18:22:34Z</dcterms:modified>
</cp:coreProperties>
</file>