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handoutMasterIdLst>
    <p:handoutMasterId r:id="rId29"/>
  </p:handoutMasterIdLst>
  <p:sldIdLst>
    <p:sldId id="370" r:id="rId2"/>
    <p:sldId id="537" r:id="rId3"/>
    <p:sldId id="538" r:id="rId4"/>
    <p:sldId id="541" r:id="rId5"/>
    <p:sldId id="500" r:id="rId6"/>
    <p:sldId id="542" r:id="rId7"/>
    <p:sldId id="543" r:id="rId8"/>
    <p:sldId id="544" r:id="rId9"/>
    <p:sldId id="546" r:id="rId10"/>
    <p:sldId id="547" r:id="rId11"/>
    <p:sldId id="549" r:id="rId12"/>
    <p:sldId id="555" r:id="rId13"/>
    <p:sldId id="552" r:id="rId14"/>
    <p:sldId id="551" r:id="rId15"/>
    <p:sldId id="553" r:id="rId16"/>
    <p:sldId id="554" r:id="rId17"/>
    <p:sldId id="557" r:id="rId18"/>
    <p:sldId id="558" r:id="rId19"/>
    <p:sldId id="560" r:id="rId20"/>
    <p:sldId id="559" r:id="rId21"/>
    <p:sldId id="561" r:id="rId22"/>
    <p:sldId id="563" r:id="rId23"/>
    <p:sldId id="565" r:id="rId24"/>
    <p:sldId id="566" r:id="rId25"/>
    <p:sldId id="567" r:id="rId26"/>
    <p:sldId id="564" r:id="rId27"/>
  </p:sldIdLst>
  <p:sldSz cx="9144000" cy="6858000" type="screen4x3"/>
  <p:notesSz cx="69342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452E"/>
    <a:srgbClr val="EAEAEA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60" autoAdjust="0"/>
    <p:restoredTop sz="92937" autoAdjust="0"/>
  </p:normalViewPr>
  <p:slideViewPr>
    <p:cSldViewPr snapToGrid="0">
      <p:cViewPr varScale="1">
        <p:scale>
          <a:sx n="68" d="100"/>
          <a:sy n="68" d="100"/>
        </p:scale>
        <p:origin x="-14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6CCAEF4A-CE72-40F4-AE05-F1B616010D4D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fld id="{0F38864C-794F-4A0C-B93E-B0721FB34141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4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BD0BD-65B9-44E8-B9D4-2AB1F2E0B2BF}" type="slidenum">
              <a:rPr lang="en-US"/>
              <a:pPr/>
              <a:t>21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BD0BD-65B9-44E8-B9D4-2AB1F2E0B2BF}" type="slidenum">
              <a:rPr lang="en-US"/>
              <a:pPr/>
              <a:t>22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23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BD0BD-65B9-44E8-B9D4-2AB1F2E0B2BF}" type="slidenum">
              <a:rPr lang="en-US"/>
              <a:pPr/>
              <a:t>24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BD0BD-65B9-44E8-B9D4-2AB1F2E0B2BF}" type="slidenum">
              <a:rPr lang="en-US"/>
              <a:pPr/>
              <a:t>25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BD0BD-65B9-44E8-B9D4-2AB1F2E0B2BF}" type="slidenum">
              <a:rPr lang="en-US"/>
              <a:pPr/>
              <a:t>26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BD0BD-65B9-44E8-B9D4-2AB1F2E0B2BF}" type="slidenum">
              <a:rPr lang="en-US"/>
              <a:pPr/>
              <a:t>13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BD0BD-65B9-44E8-B9D4-2AB1F2E0B2BF}" type="slidenum">
              <a:rPr lang="en-US"/>
              <a:pPr/>
              <a:t>14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BD0BD-65B9-44E8-B9D4-2AB1F2E0B2BF}" type="slidenum">
              <a:rPr lang="en-US"/>
              <a:pPr/>
              <a:t>15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BD0BD-65B9-44E8-B9D4-2AB1F2E0B2BF}" type="slidenum">
              <a:rPr lang="en-US"/>
              <a:pPr/>
              <a:t>16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17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18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19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BD0BD-65B9-44E8-B9D4-2AB1F2E0B2BF}" type="slidenum">
              <a:rPr lang="en-US"/>
              <a:pPr/>
              <a:t>20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71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1571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1571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571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571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1571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572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1572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572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572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157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57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57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074BDA-4DA9-421E-9C62-FAD5B805B978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696D0-8871-4AEB-9C83-6A0242EAF66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A9189-6227-48D3-AA83-0F5ED2253D8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05BDC23-CA38-445C-9B83-1CC491246A7C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B2CC7-E7D8-4992-B23B-470D4A8CBEB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25B99-C22E-4AFB-841F-F311C4428AE6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E6EB7-DF95-4430-BCDD-8DC825AF1EC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E4984-00CB-4ECE-A848-6333F2C9389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4100-75EA-40BF-82B6-442761F109ED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71618-3121-47DC-8088-D323E692D0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E7E83-E098-4C29-BE27-514E8A4874A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A13BD-322D-4AD5-AE69-036D0FFD4B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it-IT" sz="2400"/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it-IT" sz="2400"/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it-IT" sz="2400"/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it-IT" sz="2400"/>
          </a:p>
        </p:txBody>
      </p:sp>
      <p:sp>
        <p:nvSpPr>
          <p:cNvPr id="11469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it-IT" sz="2400"/>
          </a:p>
        </p:txBody>
      </p:sp>
      <p:sp>
        <p:nvSpPr>
          <p:cNvPr id="11469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it-IT" sz="2400"/>
          </a:p>
        </p:txBody>
      </p:sp>
      <p:sp>
        <p:nvSpPr>
          <p:cNvPr id="11469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it-IT" sz="2400"/>
          </a:p>
        </p:txBody>
      </p:sp>
      <p:sp>
        <p:nvSpPr>
          <p:cNvPr id="11469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46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FC0A5BD-0A88-49D7-90D6-E383D85E1E8E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194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t.wiktionary.org/wiki/subitus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DwZ-f-48c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4243" y="1079293"/>
            <a:ext cx="6456379" cy="1213741"/>
          </a:xfrm>
        </p:spPr>
        <p:txBody>
          <a:bodyPr/>
          <a:lstStyle/>
          <a:p>
            <a:r>
              <a:rPr lang="it-IT" sz="3200" dirty="0" smtClean="0"/>
              <a:t>Didattica speciale : </a:t>
            </a:r>
            <a:br>
              <a:rPr lang="it-IT" sz="3200" dirty="0" smtClean="0"/>
            </a:br>
            <a:r>
              <a:rPr lang="it-IT" sz="3200" dirty="0" smtClean="0"/>
              <a:t>codici del linguaggio logico e matematico</a:t>
            </a:r>
            <a:endParaRPr lang="en-US" sz="3200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6394" y="2420564"/>
            <a:ext cx="5991686" cy="589922"/>
          </a:xfrm>
          <a:solidFill>
            <a:schemeClr val="accent2"/>
          </a:solidFill>
        </p:spPr>
        <p:txBody>
          <a:bodyPr/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Ma</a:t>
            </a:r>
            <a:r>
              <a:rPr lang="en-US" sz="2400" dirty="0" err="1" smtClean="0"/>
              <a:t>t</a:t>
            </a:r>
            <a:r>
              <a:rPr lang="en-US" sz="2400" dirty="0" err="1" smtClean="0">
                <a:solidFill>
                  <a:schemeClr val="tx2"/>
                </a:solidFill>
              </a:rPr>
              <a:t>em</a:t>
            </a:r>
            <a:r>
              <a:rPr lang="en-US" sz="2400" dirty="0" err="1" smtClean="0">
                <a:solidFill>
                  <a:srgbClr val="FF0000"/>
                </a:solidFill>
              </a:rPr>
              <a:t>ati</a:t>
            </a:r>
            <a:r>
              <a:rPr lang="en-US" sz="2400" dirty="0" err="1" smtClean="0"/>
              <a:t>ci</a:t>
            </a:r>
            <a:r>
              <a:rPr lang="en-US" sz="2400" dirty="0" smtClean="0"/>
              <a:t>   </a:t>
            </a:r>
            <a:r>
              <a:rPr lang="en-US" sz="2400" dirty="0" err="1" smtClean="0">
                <a:solidFill>
                  <a:srgbClr val="FF0000"/>
                </a:solidFill>
              </a:rPr>
              <a:t>già</a:t>
            </a:r>
            <a:r>
              <a:rPr lang="en-US" sz="2400" dirty="0" smtClean="0">
                <a:solidFill>
                  <a:srgbClr val="FF0000"/>
                </a:solidFill>
              </a:rPr>
              <a:t> prima </a:t>
            </a:r>
            <a:r>
              <a:rPr lang="en-US" sz="2400" dirty="0" err="1" smtClean="0"/>
              <a:t>d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andare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smtClean="0"/>
              <a:t>a </a:t>
            </a:r>
            <a:r>
              <a:rPr lang="en-US" sz="2400" dirty="0" err="1" smtClean="0">
                <a:solidFill>
                  <a:srgbClr val="FF0000"/>
                </a:solidFill>
              </a:rPr>
              <a:t>scuo</a:t>
            </a:r>
            <a:r>
              <a:rPr lang="en-US" sz="2400" dirty="0" err="1" smtClean="0">
                <a:solidFill>
                  <a:schemeClr val="tx2"/>
                </a:solidFill>
              </a:rPr>
              <a:t>la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546361" y="3357798"/>
            <a:ext cx="2458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Claudio </a:t>
            </a:r>
            <a:r>
              <a:rPr lang="en-US" dirty="0" err="1" smtClean="0"/>
              <a:t>Marchesano</a:t>
            </a:r>
            <a:endParaRPr lang="en-US" dirty="0"/>
          </a:p>
        </p:txBody>
      </p:sp>
      <p:pic>
        <p:nvPicPr>
          <p:cNvPr id="5" name="Immagine 4" descr="C:\Users\e.gnesotto\AppData\Local\Microsoft\Windows\Temporary Internet Files\Content.Word\LOGO2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6901" y="3827301"/>
            <a:ext cx="5090160" cy="124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14537" y="5653790"/>
            <a:ext cx="4107304" cy="599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56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 novembre 2015</a:t>
            </a:r>
            <a:endParaRPr kumimoji="0" lang="en-US" sz="156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259174" y="719528"/>
            <a:ext cx="7684801" cy="956872"/>
          </a:xfrm>
        </p:spPr>
        <p:txBody>
          <a:bodyPr/>
          <a:lstStyle/>
          <a:p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sz="2860" dirty="0" smtClean="0"/>
              <a:t>Matematici ancor prima di andare a scuola:</a:t>
            </a:r>
            <a:br>
              <a:rPr lang="it-IT" sz="2860" dirty="0" smtClean="0"/>
            </a:br>
            <a:r>
              <a:rPr lang="it-IT" sz="2400" dirty="0" smtClean="0"/>
              <a:t>nel primo anno di vita un bambino può </a:t>
            </a:r>
            <a:r>
              <a:rPr lang="it-IT" sz="2400" dirty="0" err="1" smtClean="0"/>
              <a:t>sapere…</a:t>
            </a:r>
            <a:endParaRPr lang="it-IT" sz="2400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1049310" y="1963711"/>
            <a:ext cx="7060367" cy="3747542"/>
          </a:xfrm>
        </p:spPr>
        <p:txBody>
          <a:bodyPr/>
          <a:lstStyle/>
          <a:p>
            <a:pPr eaLnBrk="1" hangingPunct="1"/>
            <a:endParaRPr lang="it-IT" sz="1800" dirty="0" smtClean="0"/>
          </a:p>
          <a:p>
            <a:pPr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A    3 </a:t>
            </a:r>
            <a:r>
              <a:rPr lang="it-IT" sz="2000" dirty="0" err="1" smtClean="0">
                <a:solidFill>
                  <a:srgbClr val="D2452E"/>
                </a:solidFill>
              </a:rPr>
              <a:t>mesi…</a:t>
            </a:r>
            <a:r>
              <a:rPr lang="it-IT" sz="2000" dirty="0" smtClean="0">
                <a:solidFill>
                  <a:srgbClr val="D2452E"/>
                </a:solidFill>
              </a:rPr>
              <a:t> che un giocattolo nascosto sotto una stoffa sta ancora lì</a:t>
            </a:r>
          </a:p>
          <a:p>
            <a:pPr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A    5  mesi.. che due forme identiche  sono due oggetti separati</a:t>
            </a:r>
          </a:p>
          <a:p>
            <a:pPr eaLnBrk="1" hangingPunct="1"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 A   6 </a:t>
            </a:r>
            <a:r>
              <a:rPr lang="it-IT" sz="2000" dirty="0" err="1" smtClean="0">
                <a:solidFill>
                  <a:srgbClr val="D2452E"/>
                </a:solidFill>
              </a:rPr>
              <a:t>mesi…come</a:t>
            </a:r>
            <a:r>
              <a:rPr lang="it-IT" sz="2000" dirty="0" smtClean="0">
                <a:solidFill>
                  <a:srgbClr val="D2452E"/>
                </a:solidFill>
              </a:rPr>
              <a:t> far funzionare un giocattolo musicale</a:t>
            </a:r>
          </a:p>
          <a:p>
            <a:pPr eaLnBrk="1" hangingPunct="1"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A    8 </a:t>
            </a:r>
            <a:r>
              <a:rPr lang="it-IT" sz="2000" dirty="0" err="1" smtClean="0">
                <a:solidFill>
                  <a:srgbClr val="D2452E"/>
                </a:solidFill>
              </a:rPr>
              <a:t>mesi…come</a:t>
            </a:r>
            <a:r>
              <a:rPr lang="it-IT" sz="2000" dirty="0" smtClean="0">
                <a:solidFill>
                  <a:srgbClr val="D2452E"/>
                </a:solidFill>
              </a:rPr>
              <a:t> raggiungere un giocattolo allettante</a:t>
            </a:r>
          </a:p>
          <a:p>
            <a:pPr eaLnBrk="1" hangingPunct="1"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A   11 </a:t>
            </a:r>
            <a:r>
              <a:rPr lang="it-IT" sz="2000" dirty="0" err="1" smtClean="0">
                <a:solidFill>
                  <a:srgbClr val="D2452E"/>
                </a:solidFill>
              </a:rPr>
              <a:t>mesi…può</a:t>
            </a:r>
            <a:r>
              <a:rPr lang="it-IT" sz="2000" dirty="0" smtClean="0">
                <a:solidFill>
                  <a:srgbClr val="D2452E"/>
                </a:solidFill>
              </a:rPr>
              <a:t> imitare una sequenza di battiti di mani</a:t>
            </a:r>
          </a:p>
          <a:p>
            <a:pPr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A   12 mesi..che un bicchiere grande non può essere infilato in uno piccolo</a:t>
            </a:r>
          </a:p>
          <a:p>
            <a:pPr eaLnBrk="1" hangingPunct="1">
              <a:buFont typeface="Wingdings"/>
              <a:buChar char="Ø"/>
            </a:pPr>
            <a:endParaRPr lang="it-IT" sz="2000" dirty="0" smtClean="0"/>
          </a:p>
          <a:p>
            <a:pPr eaLnBrk="1" hangingPunct="1">
              <a:buFont typeface="Wingdings"/>
              <a:buChar char="Ø"/>
            </a:pPr>
            <a:endParaRPr lang="it-IT" sz="1600" dirty="0" smtClean="0"/>
          </a:p>
          <a:p>
            <a:pPr>
              <a:buFont typeface="Wingdings"/>
              <a:buChar char="Ø"/>
            </a:pPr>
            <a:endParaRPr lang="it-IT" sz="2400" dirty="0" smtClean="0">
              <a:solidFill>
                <a:srgbClr val="D2452E"/>
              </a:solidFill>
            </a:endParaRPr>
          </a:p>
          <a:p>
            <a:pPr eaLnBrk="1" hangingPunct="1">
              <a:buNone/>
            </a:pPr>
            <a:endParaRPr lang="it-IT" sz="2400" dirty="0" smtClean="0">
              <a:solidFill>
                <a:srgbClr val="D2452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259174" y="719528"/>
            <a:ext cx="7684801" cy="956872"/>
          </a:xfrm>
        </p:spPr>
        <p:txBody>
          <a:bodyPr/>
          <a:lstStyle/>
          <a:p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sz="2860" dirty="0" smtClean="0"/>
              <a:t>Matematici ancor prima di andare a scuola:</a:t>
            </a:r>
            <a:br>
              <a:rPr lang="it-IT" sz="2860" dirty="0" smtClean="0"/>
            </a:br>
            <a:r>
              <a:rPr lang="it-IT" sz="2000" dirty="0" smtClean="0"/>
              <a:t>molti bimbi piccoli capiscono già leggi fondamentali della Fisica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1274162" y="1843791"/>
            <a:ext cx="6925457" cy="4497048"/>
          </a:xfrm>
        </p:spPr>
        <p:txBody>
          <a:bodyPr/>
          <a:lstStyle/>
          <a:p>
            <a:pPr eaLnBrk="1" hangingPunct="1">
              <a:buNone/>
            </a:pPr>
            <a:endParaRPr lang="it-IT" sz="1800" dirty="0" smtClean="0"/>
          </a:p>
          <a:p>
            <a:pPr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Sanno che un oggetto non può stare in due posti diversi nello stesso momento</a:t>
            </a:r>
          </a:p>
          <a:p>
            <a:pPr>
              <a:buFont typeface="Wingdings"/>
              <a:buChar char="Ø"/>
            </a:pPr>
            <a:endParaRPr lang="it-IT" sz="2000" dirty="0" smtClean="0">
              <a:solidFill>
                <a:srgbClr val="D2452E"/>
              </a:solidFill>
            </a:endParaRPr>
          </a:p>
          <a:p>
            <a:pPr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Sanno che due oggetti non possono occupare nello stesso momento lo stesso spazio</a:t>
            </a:r>
          </a:p>
          <a:p>
            <a:pPr>
              <a:buFont typeface="Wingdings"/>
              <a:buChar char="Ø"/>
            </a:pPr>
            <a:endParaRPr lang="it-IT" sz="2000" dirty="0" smtClean="0">
              <a:solidFill>
                <a:srgbClr val="D2452E"/>
              </a:solidFill>
            </a:endParaRPr>
          </a:p>
          <a:p>
            <a:pPr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 Sanno che un oggetto non può comparire o scomparire all’improvviso</a:t>
            </a:r>
          </a:p>
          <a:p>
            <a:pPr eaLnBrk="1" hangingPunct="1">
              <a:buFont typeface="Wingdings"/>
              <a:buChar char="Ø"/>
            </a:pPr>
            <a:endParaRPr lang="it-IT" sz="2000" dirty="0" smtClean="0">
              <a:solidFill>
                <a:srgbClr val="D2452E"/>
              </a:solidFill>
            </a:endParaRPr>
          </a:p>
          <a:p>
            <a:pPr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A    6 mesi esprimono sorpresa quando una palla che è stata lasciata dietro uno schermo sembra essere sospesa a mezz’aria quando lo schermo è sollevato</a:t>
            </a:r>
          </a:p>
          <a:p>
            <a:pPr eaLnBrk="1" hangingPunct="1">
              <a:buFont typeface="Wingdings"/>
              <a:buChar char="Ø"/>
            </a:pPr>
            <a:endParaRPr lang="it-IT" sz="2000" dirty="0" smtClean="0">
              <a:solidFill>
                <a:srgbClr val="D2452E"/>
              </a:solidFill>
            </a:endParaRPr>
          </a:p>
          <a:p>
            <a:pPr eaLnBrk="1" hangingPunct="1">
              <a:buFont typeface="Wingdings"/>
              <a:buChar char="Ø"/>
            </a:pPr>
            <a:endParaRPr lang="it-IT" sz="2000" dirty="0" smtClean="0"/>
          </a:p>
          <a:p>
            <a:pPr eaLnBrk="1" hangingPunct="1">
              <a:buFont typeface="Wingdings"/>
              <a:buChar char="Ø"/>
            </a:pPr>
            <a:endParaRPr lang="it-IT" sz="1600" dirty="0" smtClean="0"/>
          </a:p>
          <a:p>
            <a:pPr>
              <a:buFont typeface="Wingdings"/>
              <a:buChar char="Ø"/>
            </a:pPr>
            <a:endParaRPr lang="it-IT" sz="2400" dirty="0" smtClean="0">
              <a:solidFill>
                <a:srgbClr val="D2452E"/>
              </a:solidFill>
            </a:endParaRPr>
          </a:p>
          <a:p>
            <a:pPr eaLnBrk="1" hangingPunct="1">
              <a:buNone/>
            </a:pPr>
            <a:endParaRPr lang="it-IT" sz="2400" dirty="0" smtClean="0">
              <a:solidFill>
                <a:srgbClr val="D2452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259174" y="719528"/>
            <a:ext cx="7684801" cy="956872"/>
          </a:xfrm>
        </p:spPr>
        <p:txBody>
          <a:bodyPr/>
          <a:lstStyle/>
          <a:p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sz="2860" dirty="0" smtClean="0"/>
              <a:t>Matematici ancor prima di andare a scuola:</a:t>
            </a:r>
            <a:br>
              <a:rPr lang="it-IT" sz="2860" dirty="0" smtClean="0"/>
            </a:br>
            <a:r>
              <a:rPr lang="it-IT" sz="2800" dirty="0" smtClean="0"/>
              <a:t>i bambini ed il </a:t>
            </a:r>
            <a:r>
              <a:rPr lang="it-IT" sz="2800" dirty="0" err="1" smtClean="0"/>
              <a:t>Problem</a:t>
            </a:r>
            <a:r>
              <a:rPr lang="it-IT" sz="2800" dirty="0" smtClean="0"/>
              <a:t> </a:t>
            </a:r>
            <a:r>
              <a:rPr lang="it-IT" sz="2800" dirty="0" err="1" smtClean="0"/>
              <a:t>Solving</a:t>
            </a:r>
            <a:endParaRPr lang="it-IT" sz="2800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1274161" y="2263515"/>
            <a:ext cx="6940448" cy="4077324"/>
          </a:xfrm>
        </p:spPr>
        <p:txBody>
          <a:bodyPr/>
          <a:lstStyle/>
          <a:p>
            <a:pPr eaLnBrk="1" hangingPunct="1"/>
            <a:endParaRPr lang="it-IT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Riuscire a distinguere oggetti in base a forma, colore, consistenza vuol dire che il cervello sta elaborando informazioni</a:t>
            </a:r>
          </a:p>
          <a:p>
            <a:endParaRPr lang="it-IT" sz="2000" dirty="0" smtClean="0">
              <a:solidFill>
                <a:srgbClr val="D2452E"/>
              </a:solidFill>
            </a:endParaRPr>
          </a:p>
          <a:p>
            <a:pPr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Già a sette mesi sanno distinguere gli animali dai veicoli</a:t>
            </a:r>
          </a:p>
          <a:p>
            <a:pPr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 Ma fino a due anni non sanno distinguere i vari tipi di veicoli o di animali</a:t>
            </a:r>
          </a:p>
          <a:p>
            <a:pPr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A nove mesi i bambini allungano entrambe le braccia se un oggetto allettante è messo ad una certa distanza, mentre allungano una sola mano se l’oggetto è piccolo</a:t>
            </a:r>
          </a:p>
          <a:p>
            <a:pPr eaLnBrk="1" hangingPunct="1">
              <a:buFont typeface="Wingdings"/>
              <a:buChar char="Ø"/>
            </a:pPr>
            <a:endParaRPr lang="it-IT" sz="2000" dirty="0" smtClean="0">
              <a:solidFill>
                <a:srgbClr val="D2452E"/>
              </a:solidFill>
            </a:endParaRPr>
          </a:p>
          <a:p>
            <a:pPr eaLnBrk="1" hangingPunct="1">
              <a:buFont typeface="Wingdings"/>
              <a:buChar char="Ø"/>
            </a:pPr>
            <a:endParaRPr lang="it-IT" sz="2000" dirty="0" smtClean="0"/>
          </a:p>
          <a:p>
            <a:pPr eaLnBrk="1" hangingPunct="1">
              <a:buFont typeface="Wingdings"/>
              <a:buChar char="Ø"/>
            </a:pPr>
            <a:endParaRPr lang="it-IT" sz="1600" dirty="0" smtClean="0"/>
          </a:p>
          <a:p>
            <a:pPr>
              <a:buFont typeface="Wingdings"/>
              <a:buChar char="Ø"/>
            </a:pPr>
            <a:endParaRPr lang="it-IT" sz="2400" dirty="0" smtClean="0">
              <a:solidFill>
                <a:srgbClr val="D2452E"/>
              </a:solidFill>
            </a:endParaRPr>
          </a:p>
          <a:p>
            <a:pPr eaLnBrk="1" hangingPunct="1">
              <a:buNone/>
            </a:pPr>
            <a:endParaRPr lang="it-IT" sz="2400" dirty="0" smtClean="0">
              <a:solidFill>
                <a:srgbClr val="D2452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839200" cy="1295400"/>
          </a:xfrm>
        </p:spPr>
        <p:txBody>
          <a:bodyPr/>
          <a:lstStyle/>
          <a:p>
            <a:pPr defTabSz="852488"/>
            <a:r>
              <a:rPr lang="it-IT" sz="2800" i="1" dirty="0" smtClean="0"/>
              <a:t/>
            </a:r>
            <a:br>
              <a:rPr lang="it-IT" sz="2800" i="1" dirty="0" smtClean="0"/>
            </a:br>
            <a:r>
              <a:rPr lang="it-IT" sz="2800" i="1" dirty="0" smtClean="0"/>
              <a:t>        </a:t>
            </a:r>
            <a:r>
              <a:rPr lang="it-IT" sz="2800" dirty="0" smtClean="0"/>
              <a:t>Matematici ancor prima di andare a scuola:</a:t>
            </a:r>
            <a:br>
              <a:rPr lang="it-IT" sz="2800" dirty="0" smtClean="0"/>
            </a:br>
            <a:r>
              <a:rPr lang="it-IT" sz="2800" dirty="0" smtClean="0"/>
              <a:t>         Il  </a:t>
            </a:r>
            <a:r>
              <a:rPr lang="it-IT" sz="2800" dirty="0" err="1" smtClean="0"/>
              <a:t>Subitizing…</a:t>
            </a:r>
            <a:r>
              <a:rPr lang="it-IT" sz="2800" dirty="0" smtClean="0"/>
              <a:t>. </a:t>
            </a:r>
            <a:endParaRPr lang="en-US" sz="2800" dirty="0">
              <a:solidFill>
                <a:schemeClr val="tx1"/>
              </a:solidFill>
              <a:latin typeface="Times New Roman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371951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pic>
        <p:nvPicPr>
          <p:cNvPr id="14" name="Picture 2" descr="C:\Users\mate\Desktop\ForoItalico\Matematici ancor prima di andare a scuola\subitizing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19135" y="3132944"/>
            <a:ext cx="6684050" cy="2828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839200" cy="1295400"/>
          </a:xfrm>
        </p:spPr>
        <p:txBody>
          <a:bodyPr/>
          <a:lstStyle/>
          <a:p>
            <a:pPr defTabSz="852488"/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**: </a:t>
            </a:r>
            <a:r>
              <a:rPr lang="en-US" dirty="0" err="1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Da</a:t>
            </a:r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Wikipedia</a:t>
            </a:r>
            <a:r>
              <a:rPr lang="en-US" dirty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</a:br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    </a:t>
            </a:r>
            <a:r>
              <a:rPr lang="en-US" dirty="0" err="1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Subitizing</a:t>
            </a:r>
            <a:endParaRPr lang="en-US" dirty="0">
              <a:solidFill>
                <a:schemeClr val="tx1"/>
              </a:solidFill>
              <a:latin typeface="Times New Roman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371951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533400" y="2362199"/>
            <a:ext cx="8496000" cy="34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>
            <a:spAutoFit/>
          </a:bodyPr>
          <a:lstStyle/>
          <a:p>
            <a:pPr eaLnBrk="1" hangingPunct="1"/>
            <a:r>
              <a:rPr lang="it-IT" sz="2300" dirty="0" smtClean="0"/>
              <a:t>Il termine </a:t>
            </a:r>
            <a:r>
              <a:rPr lang="it-IT" sz="2300" dirty="0" err="1" smtClean="0"/>
              <a:t>Subitizing</a:t>
            </a:r>
            <a:r>
              <a:rPr lang="it-IT" sz="2300" dirty="0" smtClean="0"/>
              <a:t> è stato coniato nel </a:t>
            </a:r>
            <a:r>
              <a:rPr lang="it-IT" sz="2300" dirty="0" smtClean="0">
                <a:hlinkClick r:id="rId3" tooltip="1949"/>
              </a:rPr>
              <a:t>1949</a:t>
            </a:r>
            <a:r>
              <a:rPr lang="it-IT" sz="2300" dirty="0" smtClean="0"/>
              <a:t> da </a:t>
            </a:r>
            <a:r>
              <a:rPr lang="it-IT" sz="2300" dirty="0" err="1" smtClean="0"/>
              <a:t>E.L.</a:t>
            </a:r>
            <a:r>
              <a:rPr lang="it-IT" sz="2300" dirty="0" smtClean="0"/>
              <a:t> Kaufman</a:t>
            </a:r>
            <a:r>
              <a:rPr lang="it-IT" sz="2300" baseline="30000" dirty="0" smtClean="0"/>
              <a:t> </a:t>
            </a:r>
            <a:r>
              <a:rPr lang="it-IT" sz="2300" dirty="0" smtClean="0"/>
              <a:t> e si riferisce alla capacità di distinguere in modo rapido e accurato la quantità di un ridotto numero di oggetti o elementi.</a:t>
            </a:r>
          </a:p>
          <a:p>
            <a:pPr eaLnBrk="1" hangingPunct="1"/>
            <a:endParaRPr lang="it-IT" sz="2300" dirty="0" smtClean="0"/>
          </a:p>
          <a:p>
            <a:pPr eaLnBrk="1" hangingPunct="1"/>
            <a:r>
              <a:rPr lang="it-IT" sz="2400" dirty="0" smtClean="0"/>
              <a:t>Il termine deriva dall'aggettivo latino </a:t>
            </a:r>
            <a:r>
              <a:rPr lang="it-IT" sz="2400" i="1" dirty="0" err="1" smtClean="0">
                <a:hlinkClick r:id="rId4" tooltip="wikt:subitus"/>
              </a:rPr>
              <a:t>subitus</a:t>
            </a:r>
            <a:r>
              <a:rPr lang="it-IT" sz="2400" dirty="0" smtClean="0"/>
              <a:t> ("immediato") e indica la capacità di individuare quanti elementi sono presenti in una scena visibile, quando il numero di oggetti cade in un </a:t>
            </a:r>
            <a:r>
              <a:rPr lang="it-IT" sz="2400" dirty="0" err="1" smtClean="0"/>
              <a:t>subitizing</a:t>
            </a:r>
            <a:r>
              <a:rPr lang="it-IT" sz="2400" dirty="0" smtClean="0"/>
              <a:t> </a:t>
            </a:r>
            <a:r>
              <a:rPr lang="it-IT" sz="2400" dirty="0" err="1" smtClean="0"/>
              <a:t>range</a:t>
            </a:r>
            <a:r>
              <a:rPr lang="it-IT" sz="2400" dirty="0" smtClean="0"/>
              <a:t>. (massimo 4 oggetti)</a:t>
            </a:r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r>
              <a:rPr lang="it-IT" sz="2200" dirty="0" smtClean="0"/>
              <a:t> </a:t>
            </a:r>
          </a:p>
          <a:p>
            <a:pPr eaLnBrk="1" hangingPunct="1"/>
            <a:endParaRPr lang="it-IT" sz="2800" dirty="0" smtClean="0"/>
          </a:p>
          <a:p>
            <a:pPr eaLnBrk="1" hangingPunct="1"/>
            <a:endParaRPr lang="it-IT" sz="2800" dirty="0" smtClean="0"/>
          </a:p>
          <a:p>
            <a:pPr eaLnBrk="1" hangingPunct="1"/>
            <a:endParaRPr lang="en-US" sz="2800" dirty="0"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839200" cy="1295400"/>
          </a:xfrm>
        </p:spPr>
        <p:txBody>
          <a:bodyPr/>
          <a:lstStyle/>
          <a:p>
            <a:pPr defTabSz="852488"/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   </a:t>
            </a:r>
            <a:endParaRPr lang="en-US" dirty="0">
              <a:solidFill>
                <a:schemeClr val="tx1"/>
              </a:solidFill>
              <a:latin typeface="Times New Roman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371951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533400" y="2362199"/>
            <a:ext cx="8496000" cy="340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>
            <a:spAutoFit/>
          </a:bodyPr>
          <a:lstStyle/>
          <a:p>
            <a:pPr eaLnBrk="1" hangingPunct="1"/>
            <a:r>
              <a:rPr lang="it-IT" sz="2300" dirty="0" smtClean="0"/>
              <a:t>Con il </a:t>
            </a:r>
            <a:r>
              <a:rPr lang="it-IT" sz="2300" dirty="0" err="1" smtClean="0"/>
              <a:t>Subitizing</a:t>
            </a:r>
            <a:r>
              <a:rPr lang="it-IT" sz="2300" dirty="0" smtClean="0"/>
              <a:t> non è necessario contare </a:t>
            </a:r>
          </a:p>
          <a:p>
            <a:pPr eaLnBrk="1" hangingPunct="1"/>
            <a:endParaRPr lang="it-IT" sz="23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r>
              <a:rPr lang="it-IT" sz="2200" dirty="0" smtClean="0"/>
              <a:t> </a:t>
            </a:r>
          </a:p>
          <a:p>
            <a:pPr eaLnBrk="1" hangingPunct="1"/>
            <a:endParaRPr lang="it-IT" sz="2800" dirty="0" smtClean="0"/>
          </a:p>
          <a:p>
            <a:pPr eaLnBrk="1" hangingPunct="1"/>
            <a:endParaRPr lang="it-IT" sz="2800" dirty="0" smtClean="0"/>
          </a:p>
          <a:p>
            <a:pPr eaLnBrk="1" hangingPunct="1"/>
            <a:endParaRPr lang="en-US" sz="2800" dirty="0">
              <a:latin typeface="Times New Roman" charset="0"/>
              <a:cs typeface="Times New Roman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959369" y="3312825"/>
            <a:ext cx="6460761" cy="1526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330" dirty="0" smtClean="0">
                <a:solidFill>
                  <a:srgbClr val="D2452E"/>
                </a:solidFill>
              </a:rPr>
              <a:t>Se ci sono più oggetti da contare </a:t>
            </a:r>
          </a:p>
          <a:p>
            <a:r>
              <a:rPr lang="it-IT" sz="2330" dirty="0" smtClean="0">
                <a:solidFill>
                  <a:srgbClr val="D2452E"/>
                </a:solidFill>
              </a:rPr>
              <a:t>li suddividiamo in gruppetti (di due o di tre)</a:t>
            </a:r>
          </a:p>
          <a:p>
            <a:r>
              <a:rPr lang="it-IT" sz="2330" dirty="0" smtClean="0">
                <a:solidFill>
                  <a:srgbClr val="D2452E"/>
                </a:solidFill>
              </a:rPr>
              <a:t> e contiamo i gruppetti  , </a:t>
            </a:r>
          </a:p>
          <a:p>
            <a:r>
              <a:rPr lang="it-IT" sz="2330" dirty="0" smtClean="0">
                <a:solidFill>
                  <a:srgbClr val="D2452E"/>
                </a:solidFill>
              </a:rPr>
              <a:t>invece di contare gli oggetti uno ad uno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839200" cy="1295400"/>
          </a:xfrm>
        </p:spPr>
        <p:txBody>
          <a:bodyPr/>
          <a:lstStyle/>
          <a:p>
            <a:pPr defTabSz="852488"/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  Il </a:t>
            </a:r>
            <a:r>
              <a:rPr lang="en-US" dirty="0" err="1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Colpo</a:t>
            </a:r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d’occhio</a:t>
            </a:r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</a:t>
            </a:r>
            <a:endParaRPr lang="en-US" dirty="0">
              <a:solidFill>
                <a:schemeClr val="tx1"/>
              </a:solidFill>
              <a:latin typeface="Times New Roman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371951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533400" y="2362199"/>
            <a:ext cx="8496000" cy="340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>
            <a:spAutoFit/>
          </a:bodyPr>
          <a:lstStyle/>
          <a:p>
            <a:pPr eaLnBrk="1" hangingPunct="1"/>
            <a:r>
              <a:rPr lang="it-IT" sz="2300" dirty="0" smtClean="0"/>
              <a:t>Con il </a:t>
            </a:r>
            <a:r>
              <a:rPr lang="it-IT" sz="2300" dirty="0" err="1" smtClean="0"/>
              <a:t>Subitizing</a:t>
            </a:r>
            <a:r>
              <a:rPr lang="it-IT" sz="2300" dirty="0" smtClean="0"/>
              <a:t> non è necessario contare </a:t>
            </a:r>
          </a:p>
          <a:p>
            <a:pPr eaLnBrk="1" hangingPunct="1"/>
            <a:endParaRPr lang="it-IT" sz="23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r>
              <a:rPr lang="it-IT" sz="2200" dirty="0" smtClean="0"/>
              <a:t> </a:t>
            </a:r>
          </a:p>
          <a:p>
            <a:pPr eaLnBrk="1" hangingPunct="1"/>
            <a:endParaRPr lang="it-IT" sz="2800" dirty="0" smtClean="0"/>
          </a:p>
          <a:p>
            <a:pPr eaLnBrk="1" hangingPunct="1"/>
            <a:endParaRPr lang="it-IT" sz="2800" dirty="0" smtClean="0"/>
          </a:p>
          <a:p>
            <a:pPr eaLnBrk="1" hangingPunct="1"/>
            <a:endParaRPr lang="en-US" sz="2800" dirty="0">
              <a:latin typeface="Times New Roman" charset="0"/>
              <a:cs typeface="Times New Roman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959369" y="3312825"/>
            <a:ext cx="6460761" cy="1526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330" dirty="0" smtClean="0">
                <a:solidFill>
                  <a:srgbClr val="D2452E"/>
                </a:solidFill>
              </a:rPr>
              <a:t>Se ci sono più oggetti da contare </a:t>
            </a:r>
          </a:p>
          <a:p>
            <a:r>
              <a:rPr lang="it-IT" sz="2330" dirty="0" smtClean="0">
                <a:solidFill>
                  <a:srgbClr val="D2452E"/>
                </a:solidFill>
              </a:rPr>
              <a:t>li suddividiamo in gruppetti (di due o di tre)</a:t>
            </a:r>
          </a:p>
          <a:p>
            <a:r>
              <a:rPr lang="it-IT" sz="2330" dirty="0" smtClean="0">
                <a:solidFill>
                  <a:srgbClr val="D2452E"/>
                </a:solidFill>
              </a:rPr>
              <a:t> e contiamo i gruppetti  , </a:t>
            </a:r>
          </a:p>
          <a:p>
            <a:r>
              <a:rPr lang="it-IT" sz="2330" dirty="0" smtClean="0">
                <a:solidFill>
                  <a:srgbClr val="D2452E"/>
                </a:solidFill>
              </a:rPr>
              <a:t>invece di contare gli oggetti uno ad uno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9154" y="1828800"/>
            <a:ext cx="7702446" cy="254833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charset="0"/>
              <a:cs typeface="Times New Roman" charset="0"/>
            </a:endParaRPr>
          </a:p>
          <a:p>
            <a:endParaRPr lang="it-IT" dirty="0" smtClean="0"/>
          </a:p>
          <a:p>
            <a:r>
              <a:rPr lang="it-IT" dirty="0" smtClean="0"/>
              <a:t>I bambini scoprono in modo naturale problemi da risolvere</a:t>
            </a:r>
          </a:p>
          <a:p>
            <a:pPr lvl="1"/>
            <a:r>
              <a:rPr lang="it-IT" dirty="0" smtClean="0"/>
              <a:t>Un bambino contento , seguito adeguatamente e in modo continuo,impara velocemente e sviluppa anche le capacità che stanno alla base del pensiero logico e matematico</a:t>
            </a:r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94282" y="239843"/>
            <a:ext cx="7849693" cy="1049311"/>
          </a:xfrm>
        </p:spPr>
        <p:txBody>
          <a:bodyPr/>
          <a:lstStyle/>
          <a:p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>Matematici ancor prima di andare a scuola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bldLvl="3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9154" y="1828800"/>
            <a:ext cx="7702446" cy="254833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La sfida per i genitori e per gli educatori è quella di creare un ambiente stimolante e ricco , in cui possa avvenire più facilmente l’apprendimento precoce della matematica e delle scienze</a:t>
            </a:r>
          </a:p>
          <a:p>
            <a:pPr lvl="1"/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94282" y="239843"/>
            <a:ext cx="7849693" cy="1049311"/>
          </a:xfrm>
        </p:spPr>
        <p:txBody>
          <a:bodyPr/>
          <a:lstStyle/>
          <a:p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>Matematici ancor prima di andare a scuola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bldLvl="3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9154" y="1828800"/>
            <a:ext cx="7702446" cy="254833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charset="0"/>
              <a:cs typeface="Times New Roman" charset="0"/>
            </a:endParaRPr>
          </a:p>
          <a:p>
            <a:pPr lvl="1"/>
            <a:r>
              <a:rPr lang="it-IT" sz="2000" b="1" dirty="0" smtClean="0"/>
              <a:t>I bambini cinesi non hanno rivali nel fare i calcoli . </a:t>
            </a:r>
          </a:p>
          <a:p>
            <a:pPr lvl="1"/>
            <a:endParaRPr lang="it-IT" sz="2000" b="1" dirty="0" smtClean="0"/>
          </a:p>
          <a:p>
            <a:pPr lvl="1"/>
            <a:r>
              <a:rPr lang="it-IT" sz="2000" b="1" dirty="0" smtClean="0"/>
              <a:t>Se mai ne avessero sarebbero da cercare in Oriente (Singapore, Giappone, Corea del Sud)</a:t>
            </a:r>
          </a:p>
          <a:p>
            <a:pPr lvl="1"/>
            <a:endParaRPr lang="it-IT" sz="2000" b="1" dirty="0" smtClean="0"/>
          </a:p>
          <a:p>
            <a:pPr lvl="1"/>
            <a:r>
              <a:rPr lang="it-IT" sz="2000" b="1" dirty="0" smtClean="0"/>
              <a:t>Disciplina, metodologie didattiche e sistema scolastico sono alla base di questo successo</a:t>
            </a:r>
          </a:p>
          <a:p>
            <a:pPr lvl="1"/>
            <a:endParaRPr lang="it-IT" sz="2000" dirty="0" smtClean="0"/>
          </a:p>
          <a:p>
            <a:pPr lvl="1"/>
            <a:r>
              <a:rPr lang="it-IT" sz="2000" b="1" dirty="0" smtClean="0"/>
              <a:t>Ma perché anche quei bambini cinesi che frequentano le nostre scuole, nonostante il forte spaesamento linguistico e culturale, riescono ad essere lo stesso molto bravi in matematica ?</a:t>
            </a:r>
          </a:p>
          <a:p>
            <a:pPr lvl="1">
              <a:buNone/>
            </a:pPr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074841"/>
          </a:xfrm>
        </p:spPr>
        <p:txBody>
          <a:bodyPr/>
          <a:lstStyle/>
          <a:p>
            <a:r>
              <a:rPr lang="it-IT" sz="3600" dirty="0" smtClean="0"/>
              <a:t>Uno sguardo in casa d’altri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259174" y="719528"/>
            <a:ext cx="7684801" cy="956872"/>
          </a:xfrm>
        </p:spPr>
        <p:txBody>
          <a:bodyPr/>
          <a:lstStyle/>
          <a:p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sz="2860" dirty="0" smtClean="0"/>
              <a:t>Un modo diverso di vedere le cose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706056" y="2732955"/>
            <a:ext cx="7403622" cy="2978298"/>
          </a:xfrm>
        </p:spPr>
        <p:txBody>
          <a:bodyPr/>
          <a:lstStyle/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D2452E"/>
                </a:solidFill>
              </a:rPr>
              <a:t>a: b  = c : d</a:t>
            </a:r>
          </a:p>
          <a:p>
            <a:pPr eaLnBrk="1" hangingPunct="1">
              <a:buFont typeface="Wingdings"/>
              <a:buChar char="Ø"/>
            </a:pPr>
            <a:endParaRPr lang="it-IT" sz="2400" dirty="0" smtClean="0">
              <a:solidFill>
                <a:srgbClr val="D2452E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D2452E"/>
                </a:solidFill>
              </a:rPr>
              <a:t>Perché non scrivere  a: B = c:d  ?</a:t>
            </a:r>
          </a:p>
          <a:p>
            <a:pPr eaLnBrk="1" hangingPunct="1">
              <a:buFont typeface="Wingdings"/>
              <a:buChar char="Ø"/>
            </a:pPr>
            <a:endParaRPr lang="it-IT" sz="2400" dirty="0">
              <a:solidFill>
                <a:srgbClr val="D2452E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D2452E"/>
                </a:solidFill>
              </a:rPr>
              <a:t>O :Perché non usare simboli colorati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839200" cy="1295400"/>
          </a:xfrm>
        </p:spPr>
        <p:txBody>
          <a:bodyPr/>
          <a:lstStyle/>
          <a:p>
            <a:pPr defTabSz="852488"/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</a:t>
            </a:r>
            <a:r>
              <a:rPr lang="it-IT" sz="2800" dirty="0" smtClean="0"/>
              <a:t>Soffermiamoci su alcuni aspetti legati al calcolo</a:t>
            </a:r>
            <a:endParaRPr lang="en-US" sz="2800" dirty="0">
              <a:solidFill>
                <a:schemeClr val="tx1"/>
              </a:solidFill>
              <a:latin typeface="Times New Roman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371951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533400" y="2362199"/>
            <a:ext cx="8496000" cy="269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>
            <a:spAutoFit/>
          </a:bodyPr>
          <a:lstStyle/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r>
              <a:rPr lang="it-IT" sz="2200" dirty="0" smtClean="0"/>
              <a:t> </a:t>
            </a:r>
          </a:p>
          <a:p>
            <a:pPr eaLnBrk="1" hangingPunct="1"/>
            <a:endParaRPr lang="it-IT" sz="2800" dirty="0" smtClean="0"/>
          </a:p>
          <a:p>
            <a:pPr eaLnBrk="1" hangingPunct="1"/>
            <a:endParaRPr lang="it-IT" sz="2800" dirty="0" smtClean="0"/>
          </a:p>
          <a:p>
            <a:pPr eaLnBrk="1" hangingPunct="1"/>
            <a:endParaRPr lang="en-US" sz="2800" dirty="0">
              <a:latin typeface="Times New Roman" charset="0"/>
              <a:cs typeface="Times New Roman" charset="0"/>
            </a:endParaRPr>
          </a:p>
        </p:txBody>
      </p:sp>
      <p:pic>
        <p:nvPicPr>
          <p:cNvPr id="14" name="Picture 2" descr="C:\Users\mate\Desktop\ForoItalico\Matematici ancor prima di andare a scuola\tabellina_cine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4277" y="2359528"/>
            <a:ext cx="3351975" cy="3307282"/>
          </a:xfrm>
          <a:prstGeom prst="rect">
            <a:avLst/>
          </a:prstGeom>
          <a:noFill/>
        </p:spPr>
      </p:pic>
      <p:sp>
        <p:nvSpPr>
          <p:cNvPr id="15" name="Rettangolo 14"/>
          <p:cNvSpPr/>
          <p:nvPr/>
        </p:nvSpPr>
        <p:spPr>
          <a:xfrm>
            <a:off x="839449" y="2293495"/>
            <a:ext cx="42422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Tavola Pitagorica usata in Cina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36 elementi (anziché 100)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839200" cy="1295400"/>
          </a:xfrm>
        </p:spPr>
        <p:txBody>
          <a:bodyPr/>
          <a:lstStyle/>
          <a:p>
            <a:pPr defTabSz="852488"/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</a:t>
            </a:r>
            <a:b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</a:br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</a:t>
            </a:r>
            <a:r>
              <a:rPr lang="it-IT" sz="3600" dirty="0" smtClean="0"/>
              <a:t>Tavola Pitagorica usata in Cina</a:t>
            </a:r>
            <a:endParaRPr lang="en-US" sz="3600" dirty="0">
              <a:solidFill>
                <a:schemeClr val="tx1"/>
              </a:solidFill>
              <a:latin typeface="Times New Roman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371951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533400" y="2362199"/>
            <a:ext cx="8496000" cy="269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>
            <a:spAutoFit/>
          </a:bodyPr>
          <a:lstStyle/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r>
              <a:rPr lang="it-IT" sz="2200" dirty="0" smtClean="0"/>
              <a:t> </a:t>
            </a:r>
          </a:p>
          <a:p>
            <a:pPr eaLnBrk="1" hangingPunct="1"/>
            <a:endParaRPr lang="it-IT" sz="2800" dirty="0" smtClean="0"/>
          </a:p>
          <a:p>
            <a:pPr eaLnBrk="1" hangingPunct="1"/>
            <a:endParaRPr lang="it-IT" sz="2800" dirty="0" smtClean="0"/>
          </a:p>
          <a:p>
            <a:pPr eaLnBrk="1" hangingPunct="1"/>
            <a:endParaRPr lang="en-US" sz="2800" dirty="0">
              <a:latin typeface="Times New Roman" charset="0"/>
              <a:cs typeface="Times New Roman" charset="0"/>
            </a:endParaRPr>
          </a:p>
        </p:txBody>
      </p:sp>
      <p:pic>
        <p:nvPicPr>
          <p:cNvPr id="14" name="Picture 2" descr="C:\Users\mate\Desktop\ForoItalico\Matematici ancor prima di andare a scuola\tabellina_cine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4277" y="2359528"/>
            <a:ext cx="3351975" cy="3307282"/>
          </a:xfrm>
          <a:prstGeom prst="rect">
            <a:avLst/>
          </a:prstGeom>
          <a:noFill/>
        </p:spPr>
      </p:pic>
      <p:sp>
        <p:nvSpPr>
          <p:cNvPr id="15" name="Rettangolo 14"/>
          <p:cNvSpPr/>
          <p:nvPr/>
        </p:nvSpPr>
        <p:spPr>
          <a:xfrm>
            <a:off x="839449" y="2293495"/>
            <a:ext cx="424221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 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Già per effettuare una semplice moltiplicazione, bisogna fare “ragionamenti” simili a quelli utilizzati </a:t>
            </a:r>
            <a:br>
              <a:rPr lang="it-IT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nel </a:t>
            </a:r>
            <a:r>
              <a:rPr lang="it-IT" dirty="0" err="1" smtClean="0">
                <a:solidFill>
                  <a:schemeClr val="tx2">
                    <a:lumMod val="75000"/>
                  </a:schemeClr>
                </a:solidFill>
              </a:rPr>
              <a:t>Problem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2">
                    <a:lumMod val="75000"/>
                  </a:schemeClr>
                </a:solidFill>
              </a:rPr>
              <a:t>Solving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it-IT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it-IT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 8 x 7    =  </a:t>
            </a:r>
            <a:r>
              <a:rPr lang="it-IT" dirty="0" err="1" smtClean="0">
                <a:solidFill>
                  <a:schemeClr val="tx2">
                    <a:lumMod val="75000"/>
                  </a:schemeClr>
                </a:solidFill>
              </a:rPr>
              <a:t>7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 x 8</a:t>
            </a:r>
          </a:p>
          <a:p>
            <a:endParaRPr lang="it-IT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Ed utilizzare </a:t>
            </a:r>
            <a:r>
              <a:rPr lang="it-IT" sz="1960" b="1" dirty="0" smtClean="0">
                <a:solidFill>
                  <a:schemeClr val="tx2">
                    <a:lumMod val="75000"/>
                  </a:schemeClr>
                </a:solidFill>
              </a:rPr>
              <a:t>veramente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 le proprietà delle operazioni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839200" cy="1295400"/>
          </a:xfrm>
        </p:spPr>
        <p:txBody>
          <a:bodyPr/>
          <a:lstStyle/>
          <a:p>
            <a:pPr defTabSz="852488"/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</a:t>
            </a:r>
            <a:b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</a:br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  </a:t>
            </a:r>
            <a:r>
              <a:rPr lang="it-IT" sz="3600" dirty="0" smtClean="0">
                <a:sym typeface="Symbol" pitchFamily="18" charset="2"/>
              </a:rPr>
              <a:t>La moltiplicazione a reticolo</a:t>
            </a:r>
            <a:endParaRPr lang="en-US" sz="3600" dirty="0">
              <a:solidFill>
                <a:schemeClr val="tx1"/>
              </a:solidFill>
              <a:latin typeface="Times New Roman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371951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533400" y="2362199"/>
            <a:ext cx="8496000" cy="269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>
            <a:spAutoFit/>
          </a:bodyPr>
          <a:lstStyle/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r>
              <a:rPr lang="it-IT" sz="2200" dirty="0" smtClean="0"/>
              <a:t> </a:t>
            </a:r>
          </a:p>
          <a:p>
            <a:pPr eaLnBrk="1" hangingPunct="1"/>
            <a:endParaRPr lang="it-IT" sz="2800" dirty="0" smtClean="0"/>
          </a:p>
          <a:p>
            <a:pPr eaLnBrk="1" hangingPunct="1"/>
            <a:endParaRPr lang="it-IT" sz="2800" dirty="0" smtClean="0"/>
          </a:p>
          <a:p>
            <a:pPr eaLnBrk="1" hangingPunct="1"/>
            <a:endParaRPr lang="en-US" sz="2800" dirty="0">
              <a:latin typeface="Times New Roman" charset="0"/>
              <a:cs typeface="Times New Roman" charset="0"/>
            </a:endParaRPr>
          </a:p>
        </p:txBody>
      </p:sp>
      <p:pic>
        <p:nvPicPr>
          <p:cNvPr id="16" name="Picture 2" descr="C:\Users\mate\Desktop\ForoItalico\Matematici ancor prima di andare a scuola\moltiplicazione_cines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392" y="3185303"/>
            <a:ext cx="3843562" cy="2427850"/>
          </a:xfrm>
          <a:prstGeom prst="rect">
            <a:avLst/>
          </a:prstGeom>
          <a:noFill/>
        </p:spPr>
      </p:pic>
      <p:pic>
        <p:nvPicPr>
          <p:cNvPr id="17" name="Picture 3" descr="C:\Users\mate\Desktop\ForoItalico\Matematici ancor prima di andare a scuola\moltiplicazione_cinese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97133" y="2690472"/>
            <a:ext cx="4460350" cy="29661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9154" y="1828800"/>
            <a:ext cx="7702446" cy="254833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charset="0"/>
              <a:cs typeface="Times New Roman" charset="0"/>
            </a:endParaRP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Nota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anche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come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moltiplicazione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 lvl="1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Oppure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come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moltiplicazione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vedica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Molto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probabilmente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è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 India</a:t>
            </a:r>
          </a:p>
          <a:p>
            <a:pPr lvl="1"/>
            <a:r>
              <a:rPr lang="it-IT" sz="2400" dirty="0" smtClean="0">
                <a:latin typeface="Arial" pitchFamily="34" charset="0"/>
                <a:cs typeface="Arial" pitchFamily="34" charset="0"/>
              </a:rPr>
              <a:t>E’ arrivata a noi grazie al trattato di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Al-Khwarizmi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 , dal titolo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Hisab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 – </a:t>
            </a:r>
            <a:r>
              <a:rPr lang="it-IT" sz="2400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gabr</a:t>
            </a:r>
            <a:r>
              <a:rPr lang="it-IT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wa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 – al –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muqabala</a:t>
            </a:r>
            <a:endParaRPr lang="it-IT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it-IT" sz="2400" dirty="0" smtClean="0">
                <a:latin typeface="Arial" pitchFamily="34" charset="0"/>
                <a:cs typeface="Arial" pitchFamily="34" charset="0"/>
              </a:rPr>
              <a:t>Tradotto in latino </a:t>
            </a:r>
            <a:r>
              <a:rPr lang="it-IT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 – </a:t>
            </a:r>
            <a:r>
              <a:rPr lang="it-IT" sz="2400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gabr</a:t>
            </a:r>
            <a:r>
              <a:rPr lang="it-IT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divenne algebra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it-IT" i="1" dirty="0" smtClean="0"/>
          </a:p>
          <a:p>
            <a:pPr lvl="1">
              <a:buNone/>
            </a:pPr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074841"/>
          </a:xfrm>
        </p:spPr>
        <p:txBody>
          <a:bodyPr/>
          <a:lstStyle/>
          <a:p>
            <a:r>
              <a:rPr lang="it-IT" sz="3600" dirty="0" smtClean="0"/>
              <a:t>La moltiplicazione a “reticolo”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bldLvl="3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839200" cy="1295400"/>
          </a:xfrm>
        </p:spPr>
        <p:txBody>
          <a:bodyPr/>
          <a:lstStyle/>
          <a:p>
            <a:pPr defTabSz="852488"/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</a:t>
            </a:r>
            <a:b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</a:br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  </a:t>
            </a:r>
            <a:r>
              <a:rPr lang="it-IT" sz="2800" dirty="0" smtClean="0">
                <a:sym typeface="Symbol" pitchFamily="18" charset="2"/>
              </a:rPr>
              <a:t>La moltiplicazione a reticolo vista “da vicino”</a:t>
            </a:r>
            <a:endParaRPr lang="en-US" sz="2800" dirty="0">
              <a:solidFill>
                <a:schemeClr val="tx1"/>
              </a:solidFill>
              <a:latin typeface="Times New Roman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371951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533400" y="2362199"/>
            <a:ext cx="8496000" cy="269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>
            <a:spAutoFit/>
          </a:bodyPr>
          <a:lstStyle/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r>
              <a:rPr lang="it-IT" sz="2200" dirty="0" smtClean="0"/>
              <a:t> </a:t>
            </a:r>
          </a:p>
          <a:p>
            <a:pPr eaLnBrk="1" hangingPunct="1"/>
            <a:endParaRPr lang="it-IT" sz="2800" dirty="0" smtClean="0"/>
          </a:p>
          <a:p>
            <a:pPr eaLnBrk="1" hangingPunct="1"/>
            <a:endParaRPr lang="it-IT" sz="2800" dirty="0" smtClean="0"/>
          </a:p>
          <a:p>
            <a:pPr eaLnBrk="1" hangingPunct="1"/>
            <a:endParaRPr lang="en-US" sz="2800" dirty="0">
              <a:latin typeface="Times New Roman" charset="0"/>
              <a:cs typeface="Times New Roman" charset="0"/>
            </a:endParaRPr>
          </a:p>
        </p:txBody>
      </p:sp>
      <p:pic>
        <p:nvPicPr>
          <p:cNvPr id="18" name="Picture 2" descr="C:\Users\mate\Desktop\ForoItalico\Matematici ancor prima di andare a scuola\moltiplicazione_maya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266" y="2251988"/>
            <a:ext cx="8242302" cy="3750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839200" cy="1295400"/>
          </a:xfrm>
        </p:spPr>
        <p:txBody>
          <a:bodyPr/>
          <a:lstStyle/>
          <a:p>
            <a:pPr defTabSz="852488"/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</a:t>
            </a:r>
            <a:r>
              <a:rPr lang="it-IT" sz="2400" dirty="0" smtClean="0">
                <a:sym typeface="Symbol" pitchFamily="18" charset="2"/>
              </a:rPr>
              <a:t>Le proprietà della m</a:t>
            </a:r>
            <a:r>
              <a:rPr lang="it-IT" sz="2400" dirty="0" smtClean="0"/>
              <a:t>oltiplicazione a “reticolo” </a:t>
            </a:r>
            <a:endParaRPr lang="en-US" sz="2400" dirty="0">
              <a:solidFill>
                <a:schemeClr val="tx1"/>
              </a:solidFill>
              <a:latin typeface="Times New Roman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371951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533400" y="2362199"/>
            <a:ext cx="8496000" cy="269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>
            <a:spAutoFit/>
          </a:bodyPr>
          <a:lstStyle/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r>
              <a:rPr lang="it-IT" sz="2200" dirty="0" smtClean="0"/>
              <a:t> </a:t>
            </a:r>
          </a:p>
          <a:p>
            <a:pPr eaLnBrk="1" hangingPunct="1"/>
            <a:endParaRPr lang="it-IT" sz="2800" dirty="0" smtClean="0"/>
          </a:p>
          <a:p>
            <a:pPr eaLnBrk="1" hangingPunct="1"/>
            <a:endParaRPr lang="it-IT" sz="2800" dirty="0" smtClean="0"/>
          </a:p>
          <a:p>
            <a:pPr eaLnBrk="1" hangingPunct="1"/>
            <a:endParaRPr lang="en-US" sz="2800" dirty="0">
              <a:latin typeface="Times New Roman" charset="0"/>
              <a:cs typeface="Times New Roman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674558" y="2233533"/>
            <a:ext cx="79447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Quando diventano più grandi i bambini cinesi applicano meglio le proprietà delle moltiplicazioni, grazie anche all’abitudine di aver utilizzato , da piccoli, la moltiplicazione a reticolo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>
                <a:solidFill>
                  <a:srgbClr val="C00000"/>
                </a:solidFill>
              </a:rPr>
              <a:t>Tre modi per effettuare  15 x 12 utilizzando la proprietà distributiva</a:t>
            </a:r>
            <a:endParaRPr lang="it-IT" dirty="0"/>
          </a:p>
        </p:txBody>
      </p:sp>
      <p:pic>
        <p:nvPicPr>
          <p:cNvPr id="17" name="Picture 2" descr="C:\Users\mate\Desktop\ForoItalico\Matematici ancor prima di andare a scuola\12per1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9430" y="3918583"/>
            <a:ext cx="7644983" cy="24564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839200" cy="1295400"/>
          </a:xfrm>
        </p:spPr>
        <p:txBody>
          <a:bodyPr/>
          <a:lstStyle/>
          <a:p>
            <a:pPr defTabSz="852488"/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</a:t>
            </a:r>
            <a:b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</a:br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</a:br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</a:t>
            </a:r>
            <a:b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</a:br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    </a:t>
            </a:r>
            <a:r>
              <a:rPr lang="it-IT" sz="2000" dirty="0" smtClean="0"/>
              <a:t>Didattica speciale : </a:t>
            </a:r>
            <a:br>
              <a:rPr lang="it-IT" sz="2000" dirty="0" smtClean="0"/>
            </a:br>
            <a:r>
              <a:rPr lang="it-IT" sz="2000" dirty="0" smtClean="0"/>
              <a:t>                     codici del linguaggio logico e matematico</a:t>
            </a:r>
            <a:endParaRPr lang="en-US" sz="2000" dirty="0">
              <a:solidFill>
                <a:schemeClr val="tx1"/>
              </a:solidFill>
              <a:latin typeface="Times New Roman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371951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788234" y="2098622"/>
            <a:ext cx="7681210" cy="28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>
            <a:spAutoFit/>
          </a:bodyPr>
          <a:lstStyle/>
          <a:p>
            <a:pPr eaLnBrk="1" hangingPunct="1"/>
            <a:endParaRPr lang="it-IT" sz="2300" dirty="0" smtClean="0"/>
          </a:p>
          <a:p>
            <a:pPr eaLnBrk="1" hangingPunct="1"/>
            <a:r>
              <a:rPr lang="it-IT" sz="2300" dirty="0" smtClean="0"/>
              <a:t>Concludiamo con un filmato di poco più di un minuto</a:t>
            </a:r>
          </a:p>
          <a:p>
            <a:pPr eaLnBrk="1" hangingPunct="1"/>
            <a:endParaRPr lang="it-IT" sz="2300" dirty="0" smtClean="0"/>
          </a:p>
          <a:p>
            <a:pPr eaLnBrk="1" hangingPunct="1"/>
            <a:endParaRPr lang="it-IT" sz="2300" dirty="0" smtClean="0"/>
          </a:p>
          <a:p>
            <a:pPr eaLnBrk="1" hangingPunct="1"/>
            <a:endParaRPr lang="it-IT" sz="2300" dirty="0" smtClean="0"/>
          </a:p>
          <a:p>
            <a:pPr eaLnBrk="1" hangingPunct="1"/>
            <a:endParaRPr lang="it-IT" sz="2300" dirty="0" smtClean="0"/>
          </a:p>
          <a:p>
            <a:pPr eaLnBrk="1" hangingPunct="1"/>
            <a:endParaRPr lang="it-IT" sz="2300" dirty="0" smtClean="0"/>
          </a:p>
          <a:p>
            <a:pPr eaLnBrk="1" hangingPunct="1"/>
            <a:endParaRPr lang="it-IT" sz="24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r>
              <a:rPr lang="it-IT" sz="2200" dirty="0" smtClean="0"/>
              <a:t> </a:t>
            </a:r>
          </a:p>
          <a:p>
            <a:pPr eaLnBrk="1" hangingPunct="1"/>
            <a:endParaRPr lang="it-IT" sz="2800" dirty="0" smtClean="0"/>
          </a:p>
          <a:p>
            <a:pPr eaLnBrk="1" hangingPunct="1"/>
            <a:endParaRPr lang="it-IT" sz="2800" dirty="0" smtClean="0"/>
          </a:p>
          <a:p>
            <a:pPr eaLnBrk="1" hangingPunct="1"/>
            <a:endParaRPr lang="en-US" sz="2800" dirty="0">
              <a:latin typeface="Times New Roman" charset="0"/>
              <a:cs typeface="Times New Roman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285999" y="3105835"/>
            <a:ext cx="562880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hlinkClick r:id="rId3"/>
              </a:rPr>
              <a:t>https://www.youtube.com/watch?v=wDwZ-f-48cM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Devo imparare a metterlo nelle slide “prima o poi”</a:t>
            </a:r>
          </a:p>
          <a:p>
            <a:endParaRPr lang="it-IT" dirty="0" smtClean="0"/>
          </a:p>
          <a:p>
            <a:r>
              <a:rPr lang="it-IT" dirty="0" smtClean="0"/>
              <a:t>Ma , oramai, con la diffusione capillare di Internet è quasi la stessa cosa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409074" y="1124261"/>
            <a:ext cx="5501391" cy="629587"/>
          </a:xfrm>
        </p:spPr>
        <p:txBody>
          <a:bodyPr/>
          <a:lstStyle/>
          <a:p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 smtClean="0"/>
              <a:t>Un modo semplice per complicare le cose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706055" y="2777925"/>
            <a:ext cx="8138141" cy="2918337"/>
          </a:xfrm>
        </p:spPr>
        <p:txBody>
          <a:bodyPr/>
          <a:lstStyle/>
          <a:p>
            <a:pPr eaLnBrk="1" hangingPunct="1">
              <a:buNone/>
            </a:pPr>
            <a:r>
              <a:rPr lang="it-IT" sz="2400" dirty="0" err="1" smtClean="0">
                <a:solidFill>
                  <a:srgbClr val="D2452E"/>
                </a:solidFill>
              </a:rPr>
              <a:t>Def</a:t>
            </a:r>
            <a:r>
              <a:rPr lang="it-IT" sz="2400" dirty="0" smtClean="0">
                <a:solidFill>
                  <a:srgbClr val="D2452E"/>
                </a:solidFill>
              </a:rPr>
              <a:t>.: sia data una successione a:N→R, a è di </a:t>
            </a:r>
            <a:r>
              <a:rPr lang="it-IT" sz="2400" dirty="0" err="1" smtClean="0">
                <a:solidFill>
                  <a:srgbClr val="D2452E"/>
                </a:solidFill>
              </a:rPr>
              <a:t>Cauchy</a:t>
            </a:r>
            <a:r>
              <a:rPr lang="it-IT" sz="2400" dirty="0" smtClean="0">
                <a:solidFill>
                  <a:srgbClr val="D2452E"/>
                </a:solidFill>
              </a:rPr>
              <a:t> se</a:t>
            </a:r>
          </a:p>
          <a:p>
            <a:pPr eaLnBrk="1" hangingPunct="1">
              <a:buNone/>
            </a:pPr>
            <a:r>
              <a:rPr lang="it-IT" sz="2400" dirty="0" smtClean="0">
                <a:solidFill>
                  <a:srgbClr val="D2452E"/>
                </a:solidFill>
              </a:rPr>
              <a:t>∀ ϵ&gt;0 (∃ N∈ Ɲ(∀ m,n∈ Ɲ(</a:t>
            </a:r>
            <a:r>
              <a:rPr lang="it-IT" sz="2400" dirty="0" err="1" smtClean="0">
                <a:solidFill>
                  <a:srgbClr val="D2452E"/>
                </a:solidFill>
              </a:rPr>
              <a:t>m≥N</a:t>
            </a:r>
            <a:r>
              <a:rPr lang="it-IT" sz="2400" dirty="0" smtClean="0">
                <a:solidFill>
                  <a:srgbClr val="D2452E"/>
                </a:solidFill>
              </a:rPr>
              <a:t>∧</a:t>
            </a:r>
            <a:r>
              <a:rPr lang="it-IT" sz="2400" dirty="0" err="1" smtClean="0">
                <a:solidFill>
                  <a:srgbClr val="D2452E"/>
                </a:solidFill>
              </a:rPr>
              <a:t>n≥N</a:t>
            </a:r>
            <a:r>
              <a:rPr lang="it-IT" sz="2400" dirty="0" smtClean="0">
                <a:solidFill>
                  <a:srgbClr val="D2452E"/>
                </a:solidFill>
              </a:rPr>
              <a:t>→|an−am|&lt;ϵ)))</a:t>
            </a: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Quale n ?</a:t>
            </a: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 n, </a:t>
            </a:r>
            <a:r>
              <a:rPr lang="it-IT" sz="2400" dirty="0" err="1" smtClean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 oppure Ɲ  ?  </a:t>
            </a: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E se fosse  la n di </a:t>
            </a:r>
            <a:r>
              <a:rPr lang="it-IT" sz="2400" dirty="0" err="1" smtClean="0">
                <a:solidFill>
                  <a:schemeClr val="tx2">
                    <a:lumMod val="75000"/>
                  </a:schemeClr>
                </a:solidFill>
              </a:rPr>
              <a:t>an</a:t>
            </a: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 ?</a:t>
            </a: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m scambiato per 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9154" y="1828800"/>
            <a:ext cx="7702446" cy="254833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charset="0"/>
              <a:cs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  <a:cs typeface="Times New Roman" charset="0"/>
              </a:rPr>
              <a:t>0,1,2,3,4,5,6,7,8,9</a:t>
            </a:r>
          </a:p>
          <a:p>
            <a:pPr lvl="1"/>
            <a:r>
              <a:rPr lang="it-IT" dirty="0" smtClean="0"/>
              <a:t>+ , - , x , ⋅ ,  : , </a:t>
            </a:r>
            <a:r>
              <a:rPr lang="it-IT" dirty="0" err="1" smtClean="0"/>
              <a:t>--</a:t>
            </a:r>
            <a:r>
              <a:rPr lang="it-IT" dirty="0" smtClean="0"/>
              <a:t> ,&gt;, &lt; , = , &lt;&gt; , ≠ , ≤ , ≥ , &lt;&lt;, &gt;&gt;, ∞</a:t>
            </a:r>
          </a:p>
          <a:p>
            <a:pPr lvl="1"/>
            <a:r>
              <a:rPr lang="it-IT" dirty="0" smtClean="0"/>
              <a:t> ± , </a:t>
            </a:r>
            <a:r>
              <a:rPr lang="it-IT" dirty="0" err="1" smtClean="0"/>
              <a:t>∓</a:t>
            </a:r>
            <a:r>
              <a:rPr lang="it-IT" dirty="0" smtClean="0"/>
              <a:t> , %, n! </a:t>
            </a:r>
          </a:p>
          <a:p>
            <a:pPr lvl="1"/>
            <a:r>
              <a:rPr lang="it-IT" dirty="0" smtClean="0"/>
              <a:t>N, Z , </a:t>
            </a:r>
            <a:r>
              <a:rPr lang="it-IT" dirty="0" err="1" smtClean="0"/>
              <a:t>Z+</a:t>
            </a:r>
            <a:r>
              <a:rPr lang="it-IT" dirty="0" smtClean="0"/>
              <a:t>, Z- ,  Q, </a:t>
            </a:r>
            <a:r>
              <a:rPr lang="it-IT" dirty="0" err="1" smtClean="0"/>
              <a:t>Q+</a:t>
            </a:r>
            <a:r>
              <a:rPr lang="it-IT" dirty="0" smtClean="0"/>
              <a:t>, Q-,  R, </a:t>
            </a:r>
            <a:r>
              <a:rPr lang="it-IT" dirty="0" err="1" smtClean="0"/>
              <a:t>R+</a:t>
            </a:r>
            <a:r>
              <a:rPr lang="it-IT" dirty="0" smtClean="0"/>
              <a:t>, R-,  C</a:t>
            </a:r>
          </a:p>
          <a:p>
            <a:pPr lvl="1"/>
            <a:r>
              <a:rPr lang="it-IT" dirty="0" smtClean="0"/>
              <a:t>∈, ∉, ⊆, ⊂, ∀, ∃, ∪, ∩,</a:t>
            </a:r>
            <a:r>
              <a:rPr lang="el-GR" dirty="0" smtClean="0"/>
              <a:t> Δ</a:t>
            </a:r>
            <a:r>
              <a:rPr lang="it-IT" dirty="0" smtClean="0"/>
              <a:t>, \</a:t>
            </a:r>
          </a:p>
          <a:p>
            <a:pPr lvl="1"/>
            <a:r>
              <a:rPr lang="it-IT" dirty="0" smtClean="0"/>
              <a:t>// , ⊥ , ≡ , </a:t>
            </a:r>
            <a:r>
              <a:rPr lang="it-IT" i="1" dirty="0" smtClean="0"/>
              <a:t>AB , ^ , d(P,Q)</a:t>
            </a:r>
          </a:p>
          <a:p>
            <a:pPr lvl="1"/>
            <a:r>
              <a:rPr lang="it-IT" i="1" dirty="0" smtClean="0"/>
              <a:t>α</a:t>
            </a:r>
            <a:r>
              <a:rPr lang="el-GR" i="1" dirty="0" smtClean="0"/>
              <a:t>βπΩ∑</a:t>
            </a:r>
            <a:r>
              <a:rPr lang="it-IT" i="1" dirty="0" err="1" smtClean="0"/>
              <a:t>ɛµɸʎ</a:t>
            </a:r>
            <a:r>
              <a:rPr lang="el-GR" i="1" dirty="0" smtClean="0"/>
              <a:t>ΨΘ</a:t>
            </a:r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074841"/>
          </a:xfrm>
        </p:spPr>
        <p:txBody>
          <a:bodyPr/>
          <a:lstStyle/>
          <a:p>
            <a:r>
              <a:rPr lang="it-IT" sz="3600" dirty="0" smtClean="0"/>
              <a:t>Alcuni simboli usati in matematica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bldLvl="3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93038" cy="1143000"/>
          </a:xfrm>
        </p:spPr>
        <p:txBody>
          <a:bodyPr/>
          <a:lstStyle/>
          <a:p>
            <a:r>
              <a:rPr lang="en-US" dirty="0" err="1" smtClean="0"/>
              <a:t>Matematica</a:t>
            </a:r>
            <a:r>
              <a:rPr lang="en-US" dirty="0" smtClean="0"/>
              <a:t> con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sorriso</a:t>
            </a:r>
            <a:endParaRPr lang="en-US" dirty="0"/>
          </a:p>
        </p:txBody>
      </p:sp>
      <p:sp>
        <p:nvSpPr>
          <p:cNvPr id="438275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438276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438277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2286000" y="21363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 smtClean="0">
                <a:solidFill>
                  <a:srgbClr val="D2452E"/>
                </a:solidFill>
              </a:rPr>
              <a:t>La matematica è un’esperienza emotiva che tutti hanno il diritto di poter vivere. </a:t>
            </a:r>
          </a:p>
          <a:p>
            <a:endParaRPr lang="it-IT" b="1" dirty="0" smtClean="0">
              <a:solidFill>
                <a:srgbClr val="D2452E"/>
              </a:solidFill>
            </a:endParaRPr>
          </a:p>
          <a:p>
            <a:r>
              <a:rPr lang="it-IT" b="1" dirty="0" smtClean="0">
                <a:solidFill>
                  <a:srgbClr val="D2452E"/>
                </a:solidFill>
              </a:rPr>
              <a:t>L’esperienza matematica permette a chi la vive un’elaborazione critica e profonda della realtà, ed anche questo è un diritto di tutti.”</a:t>
            </a:r>
            <a:r>
              <a:rPr lang="it-IT" dirty="0" smtClean="0">
                <a:solidFill>
                  <a:srgbClr val="D2452E"/>
                </a:solidFill>
              </a:rPr>
              <a:t> </a:t>
            </a:r>
            <a:r>
              <a:rPr lang="it-IT" dirty="0" smtClean="0"/>
              <a:t> </a:t>
            </a:r>
          </a:p>
          <a:p>
            <a:endParaRPr lang="it-IT" dirty="0" smtClean="0"/>
          </a:p>
          <a:p>
            <a:r>
              <a:rPr lang="it-IT" dirty="0" smtClean="0"/>
              <a:t>(Agnese  Del Zozzo, 2010)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93038" cy="1143000"/>
          </a:xfrm>
        </p:spPr>
        <p:txBody>
          <a:bodyPr/>
          <a:lstStyle/>
          <a:p>
            <a:r>
              <a:rPr lang="en-US" sz="3600" dirty="0" err="1" smtClean="0"/>
              <a:t>Modifichiamo</a:t>
            </a:r>
            <a:r>
              <a:rPr lang="en-US" sz="3600" dirty="0" smtClean="0"/>
              <a:t> </a:t>
            </a:r>
            <a:r>
              <a:rPr lang="en-US" sz="3600" dirty="0" err="1" smtClean="0"/>
              <a:t>una</a:t>
            </a:r>
            <a:r>
              <a:rPr lang="en-US" sz="3600" dirty="0" smtClean="0"/>
              <a:t> </a:t>
            </a:r>
            <a:r>
              <a:rPr lang="en-US" sz="3600" dirty="0" err="1" smtClean="0"/>
              <a:t>pagina</a:t>
            </a:r>
            <a:r>
              <a:rPr lang="en-US" sz="3600" dirty="0" smtClean="0"/>
              <a:t> </a:t>
            </a:r>
            <a:r>
              <a:rPr lang="en-US" sz="3600" dirty="0" err="1" smtClean="0"/>
              <a:t>di</a:t>
            </a:r>
            <a:r>
              <a:rPr lang="en-US" sz="3600" dirty="0" smtClean="0"/>
              <a:t> un </a:t>
            </a:r>
            <a:r>
              <a:rPr lang="en-US" sz="3600" dirty="0" err="1" smtClean="0"/>
              <a:t>libro</a:t>
            </a:r>
            <a:r>
              <a:rPr lang="en-US" sz="3600" dirty="0" smtClean="0"/>
              <a:t> </a:t>
            </a:r>
            <a:r>
              <a:rPr lang="en-US" sz="3600" dirty="0" err="1" smtClean="0"/>
              <a:t>di</a:t>
            </a:r>
            <a:r>
              <a:rPr lang="en-US" sz="3600" dirty="0" smtClean="0"/>
              <a:t> </a:t>
            </a:r>
            <a:r>
              <a:rPr lang="en-US" sz="3600" dirty="0" err="1" smtClean="0"/>
              <a:t>matematica</a:t>
            </a:r>
            <a:endParaRPr lang="en-US" sz="3600" dirty="0"/>
          </a:p>
        </p:txBody>
      </p:sp>
      <p:sp>
        <p:nvSpPr>
          <p:cNvPr id="438275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438276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438277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1528996" y="2233534"/>
            <a:ext cx="688048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/>
              <a:t>In 30 minuti cerchiamo di modificare la pagina di un libro di matematica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Lavoriamo  in coppia o a gruppi di 3 persone al massimo</a:t>
            </a:r>
          </a:p>
          <a:p>
            <a:endParaRPr lang="it-IT" sz="2800" dirty="0" smtClean="0"/>
          </a:p>
          <a:p>
            <a:r>
              <a:rPr lang="it-IT" sz="2800" b="1" dirty="0" smtClean="0"/>
              <a:t>Buon lavoro !!!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93038" cy="1143000"/>
          </a:xfrm>
        </p:spPr>
        <p:txBody>
          <a:bodyPr/>
          <a:lstStyle/>
          <a:p>
            <a:r>
              <a:rPr lang="it-IT" sz="3200" dirty="0" smtClean="0"/>
              <a:t>Matematici ancor prima di andare a scuola</a:t>
            </a:r>
            <a:endParaRPr lang="en-US" sz="3200" dirty="0"/>
          </a:p>
        </p:txBody>
      </p:sp>
      <p:sp>
        <p:nvSpPr>
          <p:cNvPr id="438275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438276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438277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1588957" y="2998033"/>
            <a:ext cx="6516000" cy="234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Sara ha 64 caramelle e ne regala 13</a:t>
            </a:r>
          </a:p>
          <a:p>
            <a:endParaRPr lang="it-IT" sz="2800" dirty="0" smtClean="0"/>
          </a:p>
          <a:p>
            <a:r>
              <a:rPr lang="it-IT" sz="2800" dirty="0" smtClean="0"/>
              <a:t>John ha 34 caramelle</a:t>
            </a:r>
          </a:p>
          <a:p>
            <a:endParaRPr lang="it-IT" sz="2800" dirty="0" smtClean="0"/>
          </a:p>
          <a:p>
            <a:r>
              <a:rPr lang="it-IT" sz="2800" dirty="0" smtClean="0"/>
              <a:t>Chi ha più caramelle tra Sara e John?</a:t>
            </a:r>
          </a:p>
          <a:p>
            <a:endParaRPr lang="it-IT" sz="2800" dirty="0" smtClean="0"/>
          </a:p>
          <a:p>
            <a:endParaRPr lang="it-IT" sz="2800" dirty="0" smtClean="0"/>
          </a:p>
          <a:p>
            <a:endParaRPr lang="it-IT" sz="2800" dirty="0" smtClean="0"/>
          </a:p>
          <a:p>
            <a:endParaRPr lang="it-IT" sz="2800" dirty="0" smtClean="0"/>
          </a:p>
          <a:p>
            <a:endParaRPr lang="it-IT" sz="2800" dirty="0" smtClean="0"/>
          </a:p>
          <a:p>
            <a:endParaRPr lang="it-IT" sz="2800" b="1" dirty="0"/>
          </a:p>
        </p:txBody>
      </p:sp>
      <p:sp>
        <p:nvSpPr>
          <p:cNvPr id="7" name="Sottotitolo 1"/>
          <p:cNvSpPr txBox="1">
            <a:spLocks/>
          </p:cNvSpPr>
          <p:nvPr/>
        </p:nvSpPr>
        <p:spPr bwMode="auto">
          <a:xfrm>
            <a:off x="749508" y="2158582"/>
            <a:ext cx="8042070" cy="494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Uno dei problemi posti a bambini di cinque anni, </a:t>
            </a:r>
            <a:r>
              <a:rPr kumimoji="0" lang="it-IT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ancora non “eruditi” sui numeri</a:t>
            </a:r>
            <a:endParaRPr kumimoji="0" lang="it-IT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93038" cy="1143000"/>
          </a:xfrm>
        </p:spPr>
        <p:txBody>
          <a:bodyPr/>
          <a:lstStyle/>
          <a:p>
            <a:r>
              <a:rPr lang="it-IT" sz="3200" dirty="0" smtClean="0"/>
              <a:t>Matematici ancor prima di andare a scuola</a:t>
            </a:r>
            <a:endParaRPr lang="en-US" sz="3200" dirty="0"/>
          </a:p>
        </p:txBody>
      </p:sp>
      <p:sp>
        <p:nvSpPr>
          <p:cNvPr id="438275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438276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438277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4122295" y="3072983"/>
            <a:ext cx="4608000" cy="262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 Il calcolo (64-13)</a:t>
            </a:r>
          </a:p>
          <a:p>
            <a:r>
              <a:rPr lang="it-IT" sz="2800" dirty="0" smtClean="0"/>
              <a:t>rimane approssimativo</a:t>
            </a:r>
          </a:p>
          <a:p>
            <a:endParaRPr lang="it-IT" sz="2800" dirty="0" smtClean="0"/>
          </a:p>
          <a:p>
            <a:r>
              <a:rPr lang="it-IT" sz="2800" dirty="0" smtClean="0"/>
              <a:t>Ma, in alcuni casi, si</a:t>
            </a:r>
          </a:p>
          <a:p>
            <a:r>
              <a:rPr lang="it-IT" sz="2800" dirty="0" smtClean="0"/>
              <a:t>avvicina di molto al risultato esatto</a:t>
            </a:r>
          </a:p>
          <a:p>
            <a:endParaRPr lang="it-IT" sz="2800" dirty="0" smtClean="0"/>
          </a:p>
          <a:p>
            <a:endParaRPr lang="it-IT" sz="2800" dirty="0" smtClean="0"/>
          </a:p>
          <a:p>
            <a:endParaRPr lang="it-IT" sz="2800" dirty="0" smtClean="0"/>
          </a:p>
          <a:p>
            <a:endParaRPr lang="it-IT" sz="2800" dirty="0" smtClean="0"/>
          </a:p>
          <a:p>
            <a:endParaRPr lang="it-IT" sz="2800" dirty="0" smtClean="0"/>
          </a:p>
          <a:p>
            <a:endParaRPr lang="it-IT" sz="2800" dirty="0" smtClean="0"/>
          </a:p>
          <a:p>
            <a:endParaRPr lang="it-IT" sz="2800" b="1" dirty="0"/>
          </a:p>
        </p:txBody>
      </p:sp>
      <p:sp>
        <p:nvSpPr>
          <p:cNvPr id="7" name="Sottotitolo 1"/>
          <p:cNvSpPr txBox="1">
            <a:spLocks/>
          </p:cNvSpPr>
          <p:nvPr/>
        </p:nvSpPr>
        <p:spPr bwMode="auto">
          <a:xfrm>
            <a:off x="749508" y="2158582"/>
            <a:ext cx="8042070" cy="494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it-IT" dirty="0" smtClean="0"/>
              <a:t>Quasi tutti sanno che Sara continua ad avere più caramelle di John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/>
              <a:defRPr/>
            </a:pPr>
            <a:endParaRPr kumimoji="0" lang="it-IT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295" y="3087973"/>
            <a:ext cx="3217071" cy="2497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259174" y="719528"/>
            <a:ext cx="7684801" cy="956872"/>
          </a:xfrm>
        </p:spPr>
        <p:txBody>
          <a:bodyPr/>
          <a:lstStyle/>
          <a:p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sz="2860" dirty="0" smtClean="0"/>
              <a:t>Matematici ancor prima di andare a scuola: domande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706056" y="2732955"/>
            <a:ext cx="7403622" cy="2978298"/>
          </a:xfrm>
        </p:spPr>
        <p:txBody>
          <a:bodyPr/>
          <a:lstStyle/>
          <a:p>
            <a:pPr>
              <a:buFont typeface="Wingdings"/>
              <a:buChar char="Ø"/>
            </a:pPr>
            <a:r>
              <a:rPr lang="it-IT" sz="2400" dirty="0" smtClean="0">
                <a:solidFill>
                  <a:srgbClr val="D2452E"/>
                </a:solidFill>
              </a:rPr>
              <a:t>Qual è il senso dei  numeri  ?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D2452E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D2452E"/>
                </a:solidFill>
              </a:rPr>
              <a:t>Quando i bambini imparano a riconoscere le quantità ?</a:t>
            </a:r>
          </a:p>
          <a:p>
            <a:pPr eaLnBrk="1" hangingPunct="1">
              <a:buFont typeface="Wingdings"/>
              <a:buChar char="Ø"/>
            </a:pPr>
            <a:endParaRPr lang="it-IT" sz="2400" dirty="0">
              <a:solidFill>
                <a:srgbClr val="D2452E"/>
              </a:solidFill>
            </a:endParaRPr>
          </a:p>
          <a:p>
            <a:pPr>
              <a:buFont typeface="Wingdings"/>
              <a:buChar char="Ø"/>
            </a:pPr>
            <a:r>
              <a:rPr lang="it-IT" sz="2400" dirty="0" smtClean="0">
                <a:solidFill>
                  <a:srgbClr val="D2452E"/>
                </a:solidFill>
              </a:rPr>
              <a:t>Per  utilizzare le quantità è necessario saper parlare abbastanza  bene ?</a:t>
            </a:r>
          </a:p>
          <a:p>
            <a:pPr eaLnBrk="1" hangingPunct="1">
              <a:buFont typeface="Wingdings"/>
              <a:buChar char="Ø"/>
            </a:pPr>
            <a:endParaRPr lang="it-IT" sz="2400" dirty="0" smtClean="0">
              <a:solidFill>
                <a:srgbClr val="D2452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2001</TotalTime>
  <Words>1035</Words>
  <Application>Microsoft Office PowerPoint</Application>
  <PresentationFormat>Presentazione su schermo (4:3)</PresentationFormat>
  <Paragraphs>229</Paragraphs>
  <Slides>26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Blends</vt:lpstr>
      <vt:lpstr>Didattica speciale :  codici del linguaggio logico e matematico</vt:lpstr>
      <vt:lpstr> Un modo diverso di vedere le cose</vt:lpstr>
      <vt:lpstr>             Un modo semplice per complicare le cose </vt:lpstr>
      <vt:lpstr>Alcuni simboli usati in matematica</vt:lpstr>
      <vt:lpstr>Matematica con il sorriso</vt:lpstr>
      <vt:lpstr>Modifichiamo una pagina di un libro di matematica</vt:lpstr>
      <vt:lpstr>Matematici ancor prima di andare a scuola</vt:lpstr>
      <vt:lpstr>Matematici ancor prima di andare a scuola</vt:lpstr>
      <vt:lpstr> Matematici ancor prima di andare a scuola: domande </vt:lpstr>
      <vt:lpstr> Matematici ancor prima di andare a scuola: nel primo anno di vita un bambino può sapere…</vt:lpstr>
      <vt:lpstr> Matematici ancor prima di andare a scuola: molti bimbi piccoli capiscono già leggi fondamentali della Fisica</vt:lpstr>
      <vt:lpstr> Matematici ancor prima di andare a scuola: i bambini ed il Problem Solving</vt:lpstr>
      <vt:lpstr>         Matematici ancor prima di andare a scuola:          Il  Subitizing…. </vt:lpstr>
      <vt:lpstr>**: Da Wikipedia             Subitizing</vt:lpstr>
      <vt:lpstr>           </vt:lpstr>
      <vt:lpstr>          Il Colpo d’occhio </vt:lpstr>
      <vt:lpstr>  Matematici ancor prima di andare a scuola</vt:lpstr>
      <vt:lpstr>  Matematici ancor prima di andare a scuola</vt:lpstr>
      <vt:lpstr>Uno sguardo in casa d’altri</vt:lpstr>
      <vt:lpstr>        Soffermiamoci su alcuni aspetti legati al calcolo</vt:lpstr>
      <vt:lpstr>                Tavola Pitagorica usata in Cina</vt:lpstr>
      <vt:lpstr>                   La moltiplicazione a reticolo</vt:lpstr>
      <vt:lpstr>La moltiplicazione a “reticolo”</vt:lpstr>
      <vt:lpstr>                   La moltiplicazione a reticolo vista “da vicino”</vt:lpstr>
      <vt:lpstr>        Le proprietà della moltiplicazione a “reticolo” </vt:lpstr>
      <vt:lpstr>                        Didattica speciale :                       codici del linguaggio logico e matematico</vt:lpstr>
    </vt:vector>
  </TitlesOfParts>
  <Company>Stanford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kristinc</dc:creator>
  <cp:lastModifiedBy>mate</cp:lastModifiedBy>
  <cp:revision>82</cp:revision>
  <dcterms:created xsi:type="dcterms:W3CDTF">2004-09-29T20:13:20Z</dcterms:created>
  <dcterms:modified xsi:type="dcterms:W3CDTF">2015-12-08T21:42:00Z</dcterms:modified>
</cp:coreProperties>
</file>