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8"/>
  </p:notesMasterIdLst>
  <p:handoutMasterIdLst>
    <p:handoutMasterId r:id="rId39"/>
  </p:handoutMasterIdLst>
  <p:sldIdLst>
    <p:sldId id="631" r:id="rId3"/>
    <p:sldId id="715" r:id="rId4"/>
    <p:sldId id="716" r:id="rId5"/>
    <p:sldId id="714" r:id="rId6"/>
    <p:sldId id="717" r:id="rId7"/>
    <p:sldId id="749" r:id="rId8"/>
    <p:sldId id="750" r:id="rId9"/>
    <p:sldId id="686" r:id="rId10"/>
    <p:sldId id="630" r:id="rId11"/>
    <p:sldId id="744" r:id="rId12"/>
    <p:sldId id="745" r:id="rId13"/>
    <p:sldId id="760" r:id="rId14"/>
    <p:sldId id="689" r:id="rId15"/>
    <p:sldId id="748" r:id="rId16"/>
    <p:sldId id="741" r:id="rId17"/>
    <p:sldId id="719" r:id="rId18"/>
    <p:sldId id="721" r:id="rId19"/>
    <p:sldId id="722" r:id="rId20"/>
    <p:sldId id="782" r:id="rId21"/>
    <p:sldId id="738" r:id="rId22"/>
    <p:sldId id="742" r:id="rId23"/>
    <p:sldId id="743" r:id="rId24"/>
    <p:sldId id="727" r:id="rId25"/>
    <p:sldId id="781" r:id="rId26"/>
    <p:sldId id="777" r:id="rId27"/>
    <p:sldId id="778" r:id="rId28"/>
    <p:sldId id="783" r:id="rId29"/>
    <p:sldId id="772" r:id="rId30"/>
    <p:sldId id="762" r:id="rId31"/>
    <p:sldId id="784" r:id="rId32"/>
    <p:sldId id="785" r:id="rId33"/>
    <p:sldId id="779" r:id="rId34"/>
    <p:sldId id="780" r:id="rId35"/>
    <p:sldId id="763" r:id="rId36"/>
    <p:sldId id="733" r:id="rId37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52E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011" autoAdjust="0"/>
  </p:normalViewPr>
  <p:slideViewPr>
    <p:cSldViewPr snapToGrid="0">
      <p:cViewPr varScale="1">
        <p:scale>
          <a:sx n="83" d="100"/>
          <a:sy n="83" d="100"/>
        </p:scale>
        <p:origin x="69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0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8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0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23236" cy="5745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8847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2" r:id="rId13"/>
    <p:sldLayoutId id="2147483723" r:id="rId14"/>
    <p:sldLayoutId id="21474837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C:\Users\Claudio%20Marchesano\Desktop\cosenza_potenziamenti\Video1.mp4" TargetMode="External"/><Relationship Id="rId1" Type="http://schemas.microsoft.com/office/2007/relationships/media" Target="file:///C:\Users\Claudio%20Marchesano\Desktop\cosenza_potenziamenti\Video1.mp4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6597" y="281355"/>
            <a:ext cx="5838092" cy="562708"/>
          </a:xfrm>
        </p:spPr>
        <p:txBody>
          <a:bodyPr/>
          <a:lstStyle/>
          <a:p>
            <a:r>
              <a:rPr lang="it-IT" sz="2800" b="1" dirty="0"/>
              <a:t>Didattica </a:t>
            </a:r>
            <a:r>
              <a:rPr lang="it-IT" sz="2800" b="1" dirty="0" smtClean="0"/>
              <a:t>inclusiva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en-US" sz="16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702" y="5809957"/>
            <a:ext cx="7333855" cy="471574"/>
          </a:xfrm>
        </p:spPr>
        <p:txBody>
          <a:bodyPr/>
          <a:lstStyle/>
          <a:p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Liceo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Pasteur , 18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aprile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2018</a:t>
            </a:r>
            <a:endParaRPr lang="en-US" sz="191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947644" y="5326206"/>
            <a:ext cx="718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843" y="182881"/>
            <a:ext cx="7758026" cy="745587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280160"/>
            <a:ext cx="8834511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it-IT" sz="2800" kern="0" dirty="0">
              <a:solidFill>
                <a:srgbClr val="FF0000"/>
              </a:solidFill>
            </a:endParaRPr>
          </a:p>
          <a:p>
            <a:r>
              <a:rPr lang="it-IT" sz="3200" kern="0" dirty="0" err="1" smtClean="0">
                <a:solidFill>
                  <a:schemeClr val="tx2"/>
                </a:solidFill>
              </a:rPr>
              <a:t>impariAMO</a:t>
            </a:r>
            <a:r>
              <a:rPr lang="it-IT" sz="3200" kern="0" dirty="0" smtClean="0">
                <a:solidFill>
                  <a:schemeClr val="tx2"/>
                </a:solidFill>
              </a:rPr>
              <a:t>  la matematica ai tempi di Internet</a:t>
            </a:r>
          </a:p>
          <a:p>
            <a:r>
              <a:rPr lang="it-IT" sz="3200" kern="0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sz="3200" kern="0" dirty="0" smtClean="0">
                <a:solidFill>
                  <a:schemeClr val="tx2"/>
                </a:solidFill>
              </a:rPr>
              <a:t>con una   didattica davvero inclusiva   </a:t>
            </a:r>
            <a:endParaRPr lang="it-IT" sz="3200" dirty="0"/>
          </a:p>
        </p:txBody>
      </p:sp>
      <p:sp>
        <p:nvSpPr>
          <p:cNvPr id="14338" name="AutoShape 2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5" name="Picture 9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4233715"/>
            <a:ext cx="1190135" cy="1083873"/>
          </a:xfrm>
          <a:prstGeom prst="rect">
            <a:avLst/>
          </a:prstGeom>
          <a:noFill/>
        </p:spPr>
      </p:pic>
      <p:pic>
        <p:nvPicPr>
          <p:cNvPr id="37890" name="Picture 2" descr="Risultati immagini per monteverdia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012" y="0"/>
            <a:ext cx="918159" cy="936770"/>
          </a:xfrm>
          <a:prstGeom prst="rect">
            <a:avLst/>
          </a:prstGeom>
          <a:noFill/>
        </p:spPr>
      </p:pic>
      <p:pic>
        <p:nvPicPr>
          <p:cNvPr id="25" name="Picture 2" descr="E:\SanMarino2017\bi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480" y="3443315"/>
            <a:ext cx="2686417" cy="17112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apprezzato ancor di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piu’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le grosse potenzialità dell’apprendimento visuale, dell’apprendimento tra pari  , grazie alla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sperimentato l’apprendimento visuale e l’apprendimento tra pari  grazie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all’apprendimento cooperativo e collaborativo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2" y="0"/>
            <a:ext cx="8018586" cy="1083211"/>
          </a:xfrm>
        </p:spPr>
        <p:txBody>
          <a:bodyPr/>
          <a:lstStyle/>
          <a:p>
            <a:r>
              <a:rPr lang="it-IT" sz="2800" b="1" dirty="0" smtClean="0"/>
              <a:t>Si impara guardando,ascoltando e facendo</a:t>
            </a:r>
            <a:endParaRPr lang="it-IT" sz="2800" b="1" dirty="0"/>
          </a:p>
        </p:txBody>
      </p:sp>
      <p:pic>
        <p:nvPicPr>
          <p:cNvPr id="32769" name="Picture 1" descr="C:\Users\aaa\Desktop\ic via Nizzi\soldati-si-sta-come-d-autunno-sugli-alberi-le-fog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938" y="2715064"/>
            <a:ext cx="2159391" cy="2159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3" y="0"/>
            <a:ext cx="7130056" cy="1026943"/>
          </a:xfrm>
        </p:spPr>
        <p:txBody>
          <a:bodyPr/>
          <a:lstStyle/>
          <a:p>
            <a:r>
              <a:rPr lang="it-IT" sz="2800" b="1" dirty="0" smtClean="0"/>
              <a:t>Nel </a:t>
            </a:r>
            <a:r>
              <a:rPr lang="it-IT" sz="2800" b="1" dirty="0" err="1" smtClean="0"/>
              <a:t>dubbio….ti</a:t>
            </a:r>
            <a:r>
              <a:rPr lang="it-IT" sz="2800" b="1" dirty="0" smtClean="0"/>
              <a:t> faccio fare</a:t>
            </a:r>
            <a:endParaRPr lang="it-IT" sz="2800" b="1" dirty="0"/>
          </a:p>
        </p:txBody>
      </p:sp>
      <p:pic>
        <p:nvPicPr>
          <p:cNvPr id="1026" name="Picture 2" descr="Risultati immagini per apprendere fac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39" y="1739704"/>
            <a:ext cx="6246056" cy="468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452" y="211014"/>
            <a:ext cx="8707901" cy="801859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7413675" cy="116761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365760" y="1223889"/>
            <a:ext cx="8285871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Non è una panacea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 si presta molto più facilmente ad un insegnamento personalizzato e alla effettiva pratica continua di altre forme di apprendimento: collaborativo, cooperativo, tra pari,visuale, al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debate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E:\SanMarino2017\debate12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892" y="3605098"/>
            <a:ext cx="3715726" cy="2595526"/>
          </a:xfrm>
          <a:prstGeom prst="rect">
            <a:avLst/>
          </a:prstGeom>
          <a:noFill/>
        </p:spPr>
      </p:pic>
      <p:pic>
        <p:nvPicPr>
          <p:cNvPr id="1027" name="Picture 3" descr="E:\SanMarino2017\apprendimentocooperati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292" y="3186723"/>
            <a:ext cx="3432664" cy="286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0160" y="1"/>
            <a:ext cx="7166230" cy="633046"/>
          </a:xfrm>
        </p:spPr>
        <p:txBody>
          <a:bodyPr/>
          <a:lstStyle/>
          <a:p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La nostra esperienza 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18" y="1083212"/>
            <a:ext cx="8679765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ragazzi nativi digitali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altri stili di apprendimento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Chiedono  sempre più spesso un insegnamento individualizzato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 l’adesione a  ‘book in progress’  scopriamo la 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2013 nasce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matematicapovolta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e , all’inizio, vengono utilizzate solo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e verifiche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Il sito è OPEN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SOURCE…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Gratuito e a disposizione di tutti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5" y="4692297"/>
            <a:ext cx="1549365" cy="137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10" y="4539410"/>
            <a:ext cx="2039816" cy="1975183"/>
          </a:xfrm>
          <a:prstGeom prst="rect">
            <a:avLst/>
          </a:prstGeom>
        </p:spPr>
      </p:pic>
      <p:pic>
        <p:nvPicPr>
          <p:cNvPr id="3073" name="Picture 1" descr="C:\Users\mate\Desktop\presentazioni\immagini\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77" y="5259210"/>
            <a:ext cx="2968283" cy="818032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matematicapovolta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286000" y="26626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552" y="0"/>
            <a:ext cx="7441808" cy="759655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Ecco alcuni esempi di video-lezioni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40251" cy="689318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Video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4794" y="1114865"/>
            <a:ext cx="6907237" cy="5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>
          <a:xfrm>
            <a:off x="1266091" y="239151"/>
            <a:ext cx="7185759" cy="64773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Quali ipertesti proporre?      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7791" y="1012874"/>
            <a:ext cx="472613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</a:rPr>
              <a:t>Secondo </a:t>
            </a:r>
            <a:r>
              <a:rPr lang="it-IT" sz="2800" b="1" dirty="0" err="1" smtClean="0">
                <a:solidFill>
                  <a:srgbClr val="FF0000"/>
                </a:solidFill>
                <a:latin typeface="Arial" pitchFamily="34" charset="0"/>
              </a:rPr>
              <a:t>noi…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Segnaposto contenuto 9" descr="images (12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28007" y="1279488"/>
            <a:ext cx="2286000" cy="1638300"/>
          </a:xfrm>
        </p:spPr>
      </p:pic>
      <p:pic>
        <p:nvPicPr>
          <p:cNvPr id="11" name="Segnaposto contenuto 10" descr="Logaritmi_ed_esponenti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33845" y="5430130"/>
            <a:ext cx="1621527" cy="1160585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3218" y="211016"/>
            <a:ext cx="8018585" cy="773722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450166" y="1209821"/>
            <a:ext cx="8412480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testi di facile consultazione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Limitarsi ai nuclei fondanti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la possibilità di allenarsi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 allo stesso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tempo…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Stimolare la curiosità e l’approfondimento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482" y="281354"/>
            <a:ext cx="8004517" cy="66118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Ipertesti di facile consultazione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"/>
          </p:nvPr>
        </p:nvSpPr>
        <p:spPr>
          <a:xfrm>
            <a:off x="246971" y="1871003"/>
            <a:ext cx="4704857" cy="4306641"/>
          </a:xfrm>
        </p:spPr>
        <p:txBody>
          <a:bodyPr/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FORMALISMI E SIMBOLI ESSENZIALI</a:t>
            </a:r>
          </a:p>
          <a:p>
            <a:pPr>
              <a:buNone/>
            </a:pP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far avvicinare i ragazzi ad un testo che non sia pieno soltanto di simboli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astratti…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triangolo.pn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5113337" y="4003675"/>
            <a:ext cx="2686050" cy="1704975"/>
          </a:xfrm>
        </p:spPr>
      </p:pic>
      <p:pic>
        <p:nvPicPr>
          <p:cNvPr id="20" name="Segnaposto contenuto 19" descr="images (13).jpe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65800" y="1889125"/>
            <a:ext cx="1381125" cy="1438275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634" y="309489"/>
            <a:ext cx="7765366" cy="745587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Limitarsi ai nuclei fondanti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85720" y="1928802"/>
            <a:ext cx="3983037" cy="337471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Cerchiamo di evitare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 studente si ‘allontani’ di fronte alla eccessiva complessità e ricchezza della pagina proposta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images (4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5212" y="1884363"/>
            <a:ext cx="3162300" cy="1447800"/>
          </a:xfrm>
        </p:spPr>
      </p:pic>
      <p:pic>
        <p:nvPicPr>
          <p:cNvPr id="7" name="Segnaposto contenuto 6" descr="paura-per-la-matematica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497837" y="3833813"/>
            <a:ext cx="3917050" cy="2044700"/>
          </a:xfr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7612" y="393895"/>
            <a:ext cx="6454239" cy="49299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Allenarsi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Proporre tanti esercizi svolti e da svolgere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ma…senza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esagerare col virtuosismo del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calcolo…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Segnaposto contenuto 6" descr="successo2.jpe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572008"/>
            <a:ext cx="2628900" cy="1733550"/>
          </a:xfrm>
        </p:spPr>
      </p:pic>
      <p:pic>
        <p:nvPicPr>
          <p:cNvPr id="9" name="Segnaposto contenuto 8" descr="Fotolia_77482791_Subscription_Monthly_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85912"/>
            <a:ext cx="2928958" cy="2771782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552" y="225083"/>
            <a:ext cx="7990448" cy="113948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Stimolare curiosità ed approfondimento</a:t>
            </a:r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2143116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Inserendo nel testo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sottoargomenti oppure ad aspetti storici oppure ad applicazioni in altre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discipline…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diofanto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26986" y="1585913"/>
            <a:ext cx="1658752" cy="2044700"/>
          </a:xfrm>
        </p:spPr>
      </p:pic>
      <p:pic>
        <p:nvPicPr>
          <p:cNvPr id="7" name="Segnaposto contenuto 6" descr="images (2).jpe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72330" y="3643314"/>
            <a:ext cx="1714500" cy="1714500"/>
          </a:xfrm>
        </p:spPr>
      </p:pic>
      <p:pic>
        <p:nvPicPr>
          <p:cNvPr id="8" name="Immagine 7" descr="images (7)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71942"/>
            <a:ext cx="2466975" cy="1847850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6942" y="196948"/>
            <a:ext cx="7917035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1" cy="731520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009" y="0"/>
            <a:ext cx="7818830" cy="464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372" y="0"/>
            <a:ext cx="5852160" cy="7737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9" y="1004920"/>
            <a:ext cx="4877385" cy="4961478"/>
          </a:xfrm>
          <a:prstGeom prst="rect">
            <a:avLst/>
          </a:prstGeom>
          <a:noFill/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437" y="1111348"/>
            <a:ext cx="5211787" cy="5296188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055" y="0"/>
            <a:ext cx="6693877" cy="9261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392702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097280" y="337625"/>
            <a:ext cx="7354571" cy="54926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</a:t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Risultati immagini per per insegnare bisogna emozion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1696337"/>
            <a:ext cx="6272618" cy="470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04" y="0"/>
            <a:ext cx="8623496" cy="1125415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/>
              <a:t>Il vero </a:t>
            </a:r>
            <a:r>
              <a:rPr lang="it-IT" sz="2000" b="1" dirty="0"/>
              <a:t>cambiamento </a:t>
            </a:r>
            <a:r>
              <a:rPr lang="it-IT" sz="2000" b="1" dirty="0" smtClean="0"/>
              <a:t>può avvenire in classe:</a:t>
            </a:r>
            <a:br>
              <a:rPr lang="it-IT" sz="2000" b="1" dirty="0" smtClean="0"/>
            </a:br>
            <a:r>
              <a:rPr lang="it-IT" sz="2000" b="1" dirty="0" smtClean="0"/>
              <a:t>      la didattica capovolta offre oggettivamente più possibilità</a:t>
            </a:r>
            <a:endParaRPr lang="it-IT" sz="2000" b="1" dirty="0"/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2"/>
                </a:solidFill>
              </a:rPr>
              <a:t>Utilizzo del sito del prof o della prof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Corsi di </a:t>
            </a:r>
            <a:r>
              <a:rPr lang="it-IT" sz="2800" dirty="0" err="1" smtClean="0">
                <a:solidFill>
                  <a:schemeClr val="tx2"/>
                </a:solidFill>
              </a:rPr>
              <a:t>recupe…ro</a:t>
            </a:r>
            <a:r>
              <a:rPr lang="it-IT" sz="2800" dirty="0" smtClean="0">
                <a:solidFill>
                  <a:schemeClr val="tx2"/>
                </a:solidFill>
              </a:rPr>
              <a:t>..</a:t>
            </a:r>
            <a:r>
              <a:rPr lang="it-IT" sz="2800" dirty="0" err="1" smtClean="0">
                <a:solidFill>
                  <a:schemeClr val="tx2"/>
                </a:solidFill>
              </a:rPr>
              <a:t>vesciati</a:t>
            </a:r>
            <a:endParaRPr lang="it-IT" sz="2800" dirty="0" smtClean="0">
              <a:solidFill>
                <a:schemeClr val="tx2"/>
              </a:solidFill>
            </a:endParaRPr>
          </a:p>
          <a:p>
            <a:r>
              <a:rPr lang="it-IT" sz="2800" dirty="0" smtClean="0">
                <a:solidFill>
                  <a:schemeClr val="tx2"/>
                </a:solidFill>
              </a:rPr>
              <a:t>Nessuno escluso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: Per…corso  per Salvo, per Andrea, per Kevin, per Rabbi…..per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Hassan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…per Daniele….per Caterina</a:t>
            </a: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Esistono inoltre tante “buone pratiche” per apprendere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b="1" dirty="0"/>
              <a:t>Esempio di gara a squadre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1298" y="1017826"/>
            <a:ext cx="1065823" cy="1317412"/>
          </a:xfrm>
          <a:prstGeom prst="rect">
            <a:avLst/>
          </a:prstGeom>
        </p:spPr>
      </p:pic>
      <p:pic>
        <p:nvPicPr>
          <p:cNvPr id="34818" name="Picture 2" descr="C:\Users\aaa\Desktop\GaraMedie\gara_medie2015\immagini\mele_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65" y="3882684"/>
            <a:ext cx="942482" cy="874892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ed equazioni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4570" y="1392702"/>
            <a:ext cx="8440617" cy="507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pollo pesa  3 kg + Un Terzo di Pollo. Quanto pesa il pollo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Simonetta ,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Roberto e Stefano hanno in tutto 147 Euro.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Simonetta ha il doppio dei soldi che ha Roberto , il quale , a sua volta, ha il doppio dei soldi che ha Stefano. 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Quanti soldi ha in tasca Roberto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Due mele e tre pere pesano 630  grammi ;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Tre pere e Cinque mele pesano 1kg e 80 grammi.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Ogni mela ha lo stesso peso ed ogni pera ha lo stesso peso.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Quanto pesa una pera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Si contano 486 zampe e 201 teste. Quanti sono i conigli ? E i polli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convenienza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prova del 6,7,8,9,10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C’è più tempo per correggere singolarmente le verifiche insieme ai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ragazzi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Recupe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..rovesciato   (corsi estivi con esoneri)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Svolgimento (a gruppi) del prototipo della prossima verifica</a:t>
            </a: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 può dedicare più tempo a chi ha più bisogno di sostegno)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Cosa si può fare in una classe capovolta </a:t>
            </a:r>
            <a:endParaRPr lang="it-IT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220" name="Picture 4" descr="Risultati immagini per interrogazione in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57" y="1788010"/>
            <a:ext cx="2475914" cy="164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2571" y="3767822"/>
            <a:ext cx="7693749" cy="240206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Verifiche con problemi da risolvere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Singolarmente o a gruppi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Utilizzando schemi, appunti, formule, mappe 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scuola il ragazzo si deve sentire all’interno 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 una comunità accogliente</a:t>
            </a:r>
          </a:p>
          <a:p>
            <a:pPr algn="ctr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800" dirty="0" smtClean="0"/>
              <a:t>Il </a:t>
            </a:r>
            <a:r>
              <a:rPr lang="it-IT" sz="2800" dirty="0" err="1" smtClean="0"/>
              <a:t>Problem</a:t>
            </a:r>
            <a:r>
              <a:rPr lang="it-IT" sz="2800" dirty="0" smtClean="0"/>
              <a:t> </a:t>
            </a:r>
            <a:r>
              <a:rPr lang="it-IT" sz="2800" dirty="0" err="1" smtClean="0"/>
              <a:t>Solving….ovvero</a:t>
            </a:r>
            <a:r>
              <a:rPr lang="it-IT" sz="2800" dirty="0" smtClean="0"/>
              <a:t> l’arte di risolvere problemi</a:t>
            </a:r>
            <a:endParaRPr lang="it-IT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50" name="Picture 2" descr="E:\SanMarino2017\b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553" y="1791066"/>
            <a:ext cx="2676525" cy="1704975"/>
          </a:xfrm>
          <a:prstGeom prst="rect">
            <a:avLst/>
          </a:prstGeom>
          <a:noFill/>
        </p:spPr>
      </p:pic>
      <p:pic>
        <p:nvPicPr>
          <p:cNvPr id="2052" name="Picture 4" descr="Risultati immagini per pacco di spaghe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7" y="2296425"/>
            <a:ext cx="1751561" cy="17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4" y="214313"/>
            <a:ext cx="8662621" cy="95330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proposta:  le ricerche nel Web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</a:t>
            </a:r>
            <a:r>
              <a:rPr lang="it-IT" sz="2200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guidate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8" name="Immagine 7" descr="images (6)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2482" y="862956"/>
            <a:ext cx="2409825" cy="1895475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299938" cy="102694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3074" name="Picture 2" descr="E:\SanMarino2017\deba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950" y="4311527"/>
            <a:ext cx="26860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225083"/>
            <a:ext cx="7298055" cy="1451317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loro prodotto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7921">
            <a:off x="5429256" y="1785926"/>
            <a:ext cx="2457450" cy="1857375"/>
          </a:xfrm>
          <a:prstGeom prst="rect">
            <a:avLst/>
          </a:prstGeom>
        </p:spPr>
      </p:pic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8638">
            <a:off x="928662" y="4429132"/>
            <a:ext cx="3962400" cy="1152525"/>
          </a:xfrm>
          <a:prstGeom prst="rect">
            <a:avLst/>
          </a:prstGeom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6961">
            <a:off x="857224" y="1500174"/>
            <a:ext cx="3000396" cy="2000264"/>
          </a:xfrm>
          <a:prstGeom prst="rect">
            <a:avLst/>
          </a:prstGeom>
        </p:spPr>
      </p:pic>
      <p:pic>
        <p:nvPicPr>
          <p:cNvPr id="7" name="Immagine 6" descr="images (7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3117">
            <a:off x="6143636" y="4214818"/>
            <a:ext cx="2228850" cy="2047875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182879"/>
            <a:ext cx="9439421" cy="1603718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Che può essere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utilizzato…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preparare gli studenti ad affrontare un dibattito in classe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approfondire un argomento già trattato nel nucleo fondante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anticipare un nuovo argomento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concludere un percorso</a:t>
            </a:r>
          </a:p>
          <a:p>
            <a:endParaRPr lang="it-IT" dirty="0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0" y="182879"/>
            <a:ext cx="8862645" cy="1223890"/>
            <a:chOff x="0" y="1536"/>
            <a:chExt cx="5675" cy="663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panorama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attuale…</a:t>
            </a:r>
            <a:endParaRPr lang="it-IT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1758462"/>
            <a:ext cx="8490854" cy="322150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risposte immediate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essere al centro dell’attenzione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Difficoltà a rimanere concentrati per più di 15 minuti sulla stessa cosa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Disponibilità praticamente immediata di grandi quantità di informazioni, con il rischio di un sovraccarico cognitivo che impedisce di scendere in profondità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Ampia possibilità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Navigare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nel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web…ma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senza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BUSSOLA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e senza le giuste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VELE</a:t>
            </a: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Picture 2" descr="C:\Users\CHIARA PROJETTI\Pictures\download (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813" y="4473527"/>
            <a:ext cx="3446584" cy="215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6769" y="0"/>
            <a:ext cx="7090118" cy="1153551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Poniamoci alcune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domande…</a:t>
            </a:r>
            <a:r>
              <a:rPr lang="it-IT" dirty="0" smtClean="0"/>
              <a:t>   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 smtClean="0">
                <a:solidFill>
                  <a:srgbClr val="002060"/>
                </a:solidFill>
              </a:rPr>
              <a:t>È efficace un apparato terminologico ingombrante?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È efficace classificare ed etichettare tutto?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Bisogna per forza dare un nome a tutto?</a:t>
            </a:r>
          </a:p>
          <a:p>
            <a:endParaRPr lang="it-IT" sz="8000" dirty="0" smtClean="0">
              <a:solidFill>
                <a:srgbClr val="002060"/>
              </a:solidFill>
            </a:endParaRPr>
          </a:p>
          <a:p>
            <a:endParaRPr lang="it-IT" sz="8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sz="5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Oggi ha ancora senso  puntare sulla memorizzazione di  tanti nomi e tante formule a tutti i costi?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Possiamo dire ai nostri alunni :”Questo è il mio modo di insegnare, adeguati”?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pPr algn="r"/>
            <a:endParaRPr lang="it-IT" sz="5000" dirty="0" smtClean="0"/>
          </a:p>
          <a:p>
            <a:endParaRPr lang="it-IT" sz="5000" dirty="0" smtClean="0"/>
          </a:p>
          <a:p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downloa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28604"/>
            <a:ext cx="1500198" cy="1428760"/>
          </a:xfrm>
          <a:prstGeom prst="rect">
            <a:avLst/>
          </a:prstGeom>
        </p:spPr>
      </p:pic>
      <p:pic>
        <p:nvPicPr>
          <p:cNvPr id="6" name="Immagine 5" descr="images (18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214554"/>
            <a:ext cx="1714512" cy="133352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81355" y="225084"/>
            <a:ext cx="7962314" cy="590842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477109" y="1589649"/>
            <a:ext cx="6555544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Cerchiamo di educare i nostri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studenti…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2688" y="2073984"/>
            <a:ext cx="7772400" cy="411480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Alla consapevolezza delle proprietà algoritmiche in gioco</a:t>
            </a:r>
          </a:p>
          <a:p>
            <a:pPr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Alla revisione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della corretta applicazione degli algoritmi nel passaggio precedente, eliminando o diminuendo la distrazione.</a:t>
            </a:r>
            <a:r>
              <a:rPr lang="it-IT" dirty="0" smtClean="0">
                <a:solidFill>
                  <a:schemeClr val="tx2"/>
                </a:solidFill>
              </a:rPr>
              <a:t/>
            </a:r>
            <a:br>
              <a:rPr lang="it-IT" dirty="0" smtClean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96948"/>
            <a:ext cx="7962314" cy="1491175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4"/>
            <a:ext cx="7793037" cy="939238"/>
          </a:xfrm>
        </p:spPr>
        <p:txBody>
          <a:bodyPr/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E il formulario?…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1355" y="225084"/>
            <a:ext cx="7962314" cy="95660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Immagine 14" descr="images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64" y="4282440"/>
            <a:ext cx="4015887" cy="1822937"/>
          </a:xfrm>
          <a:prstGeom prst="rect">
            <a:avLst/>
          </a:prstGeom>
        </p:spPr>
      </p:pic>
      <p:pic>
        <p:nvPicPr>
          <p:cNvPr id="17" name="Immagine 1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74" y="1336430"/>
            <a:ext cx="3195784" cy="2474815"/>
          </a:xfrm>
          <a:prstGeom prst="rect">
            <a:avLst/>
          </a:prstGeom>
        </p:spPr>
      </p:pic>
      <p:pic>
        <p:nvPicPr>
          <p:cNvPr id="19" name="Immagine 1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06" y="1433293"/>
            <a:ext cx="2085975" cy="2190750"/>
          </a:xfrm>
          <a:prstGeom prst="rect">
            <a:avLst/>
          </a:prstGeom>
        </p:spPr>
      </p:pic>
      <p:sp>
        <p:nvSpPr>
          <p:cNvPr id="20" name="Segnaposto contenuto 19"/>
          <p:cNvSpPr>
            <a:spLocks noGrp="1"/>
          </p:cNvSpPr>
          <p:nvPr>
            <p:ph idx="1"/>
          </p:nvPr>
        </p:nvSpPr>
        <p:spPr>
          <a:xfrm>
            <a:off x="5008098" y="3854549"/>
            <a:ext cx="3946990" cy="2616590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Uno strumento molto efficace per tutti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0"/>
            <a:ext cx="6991644" cy="7174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musicista usa gli ‘appunti’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 descr="C:\Users\aaa\Desktop\ic via Nizzi\Pianist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296" y="1354429"/>
            <a:ext cx="5090706" cy="51762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7399607" cy="9566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medico cerca il prontuario 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aaa\Desktop\ic via Nizzi\Dotto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069" y="773616"/>
            <a:ext cx="5298455" cy="53669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61514" y="0"/>
            <a:ext cx="6949440" cy="1026942"/>
          </a:xfrm>
        </p:spPr>
        <p:txBody>
          <a:bodyPr/>
          <a:lstStyle/>
          <a:p>
            <a:r>
              <a:rPr lang="it-IT" sz="2400" dirty="0" smtClean="0"/>
              <a:t>Anche i ragazzi ci fanno una </a:t>
            </a:r>
            <a:r>
              <a:rPr lang="it-IT" sz="2400" dirty="0" err="1" smtClean="0"/>
              <a:t>domanda…</a:t>
            </a:r>
            <a:endParaRPr lang="it-IT" sz="2400" dirty="0"/>
          </a:p>
        </p:txBody>
      </p:sp>
      <p:pic>
        <p:nvPicPr>
          <p:cNvPr id="4" name="Segnaposto contenuto 3" descr="download (8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>
          <a:xfrm>
            <a:off x="1914726" y="1428701"/>
            <a:ext cx="5143536" cy="2959101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792288" y="4994031"/>
            <a:ext cx="5486400" cy="1178169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“Se non riesco ad imparare nel modo in cui insegni, potresti insegnare nel modo in cui imparo?”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Giacomo Stella</a:t>
            </a:r>
            <a:endParaRPr lang="it-IT" sz="2000" dirty="0">
              <a:solidFill>
                <a:srgbClr val="002060"/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3556" y="0"/>
            <a:ext cx="8820443" cy="81592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77" y="2098431"/>
            <a:ext cx="8509612" cy="403408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95421"/>
            <a:ext cx="9439421" cy="900331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Grazie per l’attenzione</a:t>
            </a:r>
            <a:endParaRPr lang="it-IT" sz="3200" dirty="0"/>
          </a:p>
        </p:txBody>
      </p:sp>
      <p:pic>
        <p:nvPicPr>
          <p:cNvPr id="17" name="Immagine 16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6" y="1645920"/>
            <a:ext cx="7132320" cy="358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6260123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</a:t>
            </a: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5" name="Picture 7" descr="C:\Users\aaa\Desktop\ic via Nizzi\EquazioneDifficilissi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41" y="815925"/>
            <a:ext cx="5627078" cy="568620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2387" y="1390356"/>
            <a:ext cx="7152666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buon senso pedagogico dovrebbe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rappresentarci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somaro come lo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 normale che ci sia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quello che giustifica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pienamente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funzione di insegnante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abbiamo tutto da insegnargli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cominciare dalla necessità stessa di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imparare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it-IT" sz="2800" kern="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invece no.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Sin dalla notte dei tempi scolastici,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lo studente ritenuto normale è quello che oppone meno resistenza all’insegnamento,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quello che si presume non dubiti del nostro sapere e non metta alla prova la nostra competenza, 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uno studente che ci faciliti il compito, dotato di una capacità di comprensione immediata, …..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9145" y="309489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755" y="2138287"/>
            <a:ext cx="6569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..che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ci risparmi la ricerca delle vie d’accesso al suo intelletto, </a:t>
            </a: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2369" y="1322364"/>
            <a:ext cx="7954019" cy="562708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Inversione dei ruoli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452" y="211014"/>
            <a:ext cx="8707901" cy="801859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" y="0"/>
            <a:ext cx="7413675" cy="1167618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33046" y="1856935"/>
            <a:ext cx="801858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scuola si fanno i compiti e non solo 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casa si seguono le (video) lezioni …. e non solo</a:t>
            </a:r>
          </a:p>
        </p:txBody>
      </p:sp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 smtClean="0"/>
              <a:t>La didattica capovolta: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> </a:t>
            </a:r>
            <a:r>
              <a:rPr lang="it-IT" sz="2000" b="1" dirty="0"/>
              <a:t>Grandi vantaggi </a:t>
            </a:r>
            <a:r>
              <a:rPr lang="it-IT" sz="2000" b="1" dirty="0" smtClean="0"/>
              <a:t>(soprattutto per chi ha difficoltà)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dirty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4" y="4642339"/>
            <a:ext cx="2172287" cy="1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924" y="4049001"/>
            <a:ext cx="3259015" cy="24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183687" y="1501653"/>
            <a:ext cx="8820443" cy="26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attraverso una  fase che si può anche svolgere a casa e più volte (ogni studente al proprio ritmo)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Le difficoltà  diminuiscono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5503</TotalTime>
  <Words>1146</Words>
  <Application>Microsoft Office PowerPoint</Application>
  <PresentationFormat>Presentazione su schermo (4:3)</PresentationFormat>
  <Paragraphs>229</Paragraphs>
  <Slides>35</Slides>
  <Notes>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Arial</vt:lpstr>
      <vt:lpstr>Calibri</vt:lpstr>
      <vt:lpstr>HP Simplified</vt:lpstr>
      <vt:lpstr>Tahoma</vt:lpstr>
      <vt:lpstr>Times New Roman</vt:lpstr>
      <vt:lpstr>Wingdings</vt:lpstr>
      <vt:lpstr>Blends</vt:lpstr>
      <vt:lpstr>Personalizza struttura</vt:lpstr>
      <vt:lpstr>Didattica inclusiva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didattica capovolta o flipped classroom                                </vt:lpstr>
      <vt:lpstr>La didattica capovolta:  Grandi vantaggi (soprattutto per chi ha difficoltà)  </vt:lpstr>
      <vt:lpstr>Si impara guardando,ascoltando e facendo</vt:lpstr>
      <vt:lpstr>Nel dubbio….ti faccio fare</vt:lpstr>
      <vt:lpstr> didattica capovolta o flipped classroom                                </vt:lpstr>
      <vt:lpstr>La nostra esperienza </vt:lpstr>
      <vt:lpstr>Ecco alcuni esempi di video-lezioni</vt:lpstr>
      <vt:lpstr>Quali ipertesti proporre?      </vt:lpstr>
      <vt:lpstr> Ipertesti di facile consultazione</vt:lpstr>
      <vt:lpstr>Limitarsi ai nuclei fondanti</vt:lpstr>
      <vt:lpstr>Allenarsi</vt:lpstr>
      <vt:lpstr> Stimolare curiosità ed approfondimento </vt:lpstr>
      <vt:lpstr>La scuola ha un unico problema: i ragazzi che perde            (don Lorenzo Milani)</vt:lpstr>
      <vt:lpstr>Il vero cambiamento può avvenire in classe:       la didattica capovolta offre oggettivamente più possibilità</vt:lpstr>
      <vt:lpstr>Esempio di gara a squadre</vt:lpstr>
      <vt:lpstr>esempi di apprendimento attivo   Cosa si può fare in una classe capovolta </vt:lpstr>
      <vt:lpstr>esempi di apprendimento attivo   Il Problem Solving….ovvero l’arte di risolvere problemi</vt:lpstr>
      <vt:lpstr>        Una proposta:  le ricerche nel Web</vt:lpstr>
      <vt:lpstr>Gli studenti realizzano un loro prodotto</vt:lpstr>
      <vt:lpstr>Che può essere utilizzato…</vt:lpstr>
      <vt:lpstr>Il  panorama attuale…</vt:lpstr>
      <vt:lpstr>Poniamoci alcune domande…        </vt:lpstr>
      <vt:lpstr>Cerchiamo di educare i nostri studenti…</vt:lpstr>
      <vt:lpstr>E il formulario?…</vt:lpstr>
      <vt:lpstr>              </vt:lpstr>
      <vt:lpstr>              </vt:lpstr>
      <vt:lpstr>Anche i ragazzi ci fanno una domanda…</vt:lpstr>
      <vt:lpstr>Presentazione standard di PowerPoint</vt:lpstr>
    </vt:vector>
  </TitlesOfParts>
  <Company>Stanford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Claudio Marchesano</cp:lastModifiedBy>
  <cp:revision>453</cp:revision>
  <dcterms:created xsi:type="dcterms:W3CDTF">2004-09-29T20:13:20Z</dcterms:created>
  <dcterms:modified xsi:type="dcterms:W3CDTF">2018-04-16T12:01:00Z</dcterms:modified>
</cp:coreProperties>
</file>