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4"/>
  </p:notesMasterIdLst>
  <p:handoutMasterIdLst>
    <p:handoutMasterId r:id="rId25"/>
  </p:handoutMasterIdLst>
  <p:sldIdLst>
    <p:sldId id="631" r:id="rId3"/>
    <p:sldId id="786" r:id="rId4"/>
    <p:sldId id="781" r:id="rId5"/>
    <p:sldId id="783" r:id="rId6"/>
    <p:sldId id="716" r:id="rId7"/>
    <p:sldId id="717" r:id="rId8"/>
    <p:sldId id="792" r:id="rId9"/>
    <p:sldId id="789" r:id="rId10"/>
    <p:sldId id="744" r:id="rId11"/>
    <p:sldId id="745" r:id="rId12"/>
    <p:sldId id="788" r:id="rId13"/>
    <p:sldId id="784" r:id="rId14"/>
    <p:sldId id="787" r:id="rId15"/>
    <p:sldId id="689" r:id="rId16"/>
    <p:sldId id="738" r:id="rId17"/>
    <p:sldId id="730" r:id="rId18"/>
    <p:sldId id="777" r:id="rId19"/>
    <p:sldId id="778" r:id="rId20"/>
    <p:sldId id="763" r:id="rId21"/>
    <p:sldId id="767" r:id="rId22"/>
    <p:sldId id="733" r:id="rId23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011" autoAdjust="0"/>
  </p:normalViewPr>
  <p:slideViewPr>
    <p:cSldViewPr snapToGrid="0"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A05E410D-E563-4691-9C47-31392853DDA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30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9F2D70E-80FB-49A5-BAEF-7D36B71680C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F2D70E-80FB-49A5-BAEF-7D36B71680C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32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F2D70E-80FB-49A5-BAEF-7D36B71680C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3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F2D70E-80FB-49A5-BAEF-7D36B71680C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23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F2D70E-80FB-49A5-BAEF-7D36B71680C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79C4F90-5E9D-43C0-824A-53104E03396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74A88-93B4-4C29-8278-5E1ABD9D306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209C3-FFD2-403E-8FFA-7BD8EFE4F2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A99E7-C78B-4A13-9989-01FE753EFA3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2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313419"/>
            <a:ext cx="8123236" cy="5745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614" y="313268"/>
            <a:ext cx="8123237" cy="573617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28614" y="1585384"/>
            <a:ext cx="3983037" cy="4292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464051" y="1585385"/>
            <a:ext cx="3984625" cy="20447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464051" y="3833285"/>
            <a:ext cx="3984625" cy="20447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C682C-DF94-4044-A235-5AA0884C1974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5C35B-6351-4271-846E-EFFC888DAB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11E1-CC5C-4EE5-B4D1-5210C7733B9B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26CF3-FF9E-4537-A84E-AD04B94DD0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C8576-DC38-469F-8E46-110CDCF66CCB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7690-6E40-48F4-8C65-59FC94E6DE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3037B-9CB7-4F5A-BA81-83E0D53A10C1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F3E3-C3AB-4AEF-BA6F-EC064E1449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658EB-8F48-48A5-A01F-D2BD0DB22EAC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09647-B49C-4768-B72F-6CA37C8F13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65C96-A996-46D7-BFA4-58539F65FB6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BD145-A259-4343-A119-11D9CDC7F0AD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5D750-FD2B-44DE-92E7-D01C84284A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49E00-AB9E-4E47-BA40-950AB8793DD5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E6BC-72EF-44D7-8063-F0956A2D05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6E0D1-3EA2-4F83-AA05-9AEFE8188190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FBEFD-1868-4357-A0EC-D81C75DDE2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5D567-C280-4BA2-9B82-3814FCC24044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168CE-8CB3-4092-A9C8-57674A9295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AB4D8-8EAC-41AE-A21A-22DF8D444D8C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4EE9-A07A-4EDC-A38A-F17249DB6E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14428-BD56-4838-B61E-A382DE96E4E7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D77C-B0DE-4CA6-8C1A-36C7B9B4FC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40D2F-030B-45F0-8CDE-774F924ED89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98AC-EAB4-47A6-9876-3D9551AAC15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2F9D5-077E-412C-882C-71D6C9465A5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8AF0D-8446-44C1-A433-C7B3E9A0485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C1E7A-56F1-4DBD-96B0-9C13AA2FE1D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9CE91-B507-4BD7-9CBB-1FF18B85F9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B23DD-FA2A-4CB1-A46B-9B72223A05C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31B6A8F6-4AE7-4CCF-AF33-E144D23D686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22" r:id="rId13"/>
    <p:sldLayoutId id="214748372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07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F90A284-F976-47AC-9865-FD4A7AE7B174}" type="datetimeFigureOut">
              <a:rPr lang="it-IT"/>
              <a:pPr>
                <a:defRPr/>
              </a:pPr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BAABF62-CCF6-4B89-8164-93306E5D86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6597" y="281355"/>
            <a:ext cx="5838092" cy="562708"/>
          </a:xfrm>
        </p:spPr>
        <p:txBody>
          <a:bodyPr/>
          <a:lstStyle/>
          <a:p>
            <a:r>
              <a:rPr lang="it-IT" sz="2800" b="1" dirty="0" smtClean="0"/>
              <a:t>   Didattica inclusiva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/>
            </a:r>
            <a:br>
              <a:rPr lang="it-IT" sz="2800" dirty="0"/>
            </a:br>
            <a:endParaRPr lang="en-US" sz="1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2702" y="5809957"/>
            <a:ext cx="7333855" cy="471574"/>
          </a:xfrm>
        </p:spPr>
        <p:txBody>
          <a:bodyPr/>
          <a:lstStyle/>
          <a:p>
            <a:r>
              <a:rPr lang="en-US" sz="1910" b="1" dirty="0" smtClean="0">
                <a:solidFill>
                  <a:schemeClr val="tx2">
                    <a:lumMod val="75000"/>
                  </a:schemeClr>
                </a:solidFill>
              </a:rPr>
              <a:t>IIS  ‘Federico </a:t>
            </a:r>
            <a:r>
              <a:rPr lang="en-US" sz="1910" b="1" dirty="0" err="1" smtClean="0">
                <a:solidFill>
                  <a:schemeClr val="tx2">
                    <a:lumMod val="75000"/>
                  </a:schemeClr>
                </a:solidFill>
              </a:rPr>
              <a:t>Caffè</a:t>
            </a:r>
            <a:r>
              <a:rPr lang="en-US" sz="1910" b="1" dirty="0" smtClean="0">
                <a:solidFill>
                  <a:schemeClr val="tx2">
                    <a:lumMod val="75000"/>
                  </a:schemeClr>
                </a:solidFill>
              </a:rPr>
              <a:t>’   – Roma 7  </a:t>
            </a:r>
            <a:r>
              <a:rPr lang="en-US" sz="1910" b="1" dirty="0" err="1" smtClean="0">
                <a:solidFill>
                  <a:schemeClr val="tx2">
                    <a:lumMod val="75000"/>
                  </a:schemeClr>
                </a:solidFill>
              </a:rPr>
              <a:t>febbraio</a:t>
            </a:r>
            <a:r>
              <a:rPr lang="en-US" sz="1910" b="1" dirty="0" smtClean="0">
                <a:solidFill>
                  <a:schemeClr val="tx2">
                    <a:lumMod val="75000"/>
                  </a:schemeClr>
                </a:solidFill>
              </a:rPr>
              <a:t> 2019</a:t>
            </a:r>
            <a:endParaRPr lang="en-US" sz="191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10800000" flipV="1">
            <a:off x="1955409" y="5132533"/>
            <a:ext cx="71885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Vera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Francioli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&amp; Claudio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Marchesano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90843" y="182881"/>
            <a:ext cx="7758026" cy="745587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155575" y="996601"/>
            <a:ext cx="8834511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it-IT" sz="2800" kern="0" dirty="0">
              <a:solidFill>
                <a:srgbClr val="FF0000"/>
              </a:solidFill>
            </a:endParaRPr>
          </a:p>
          <a:p>
            <a:r>
              <a:rPr lang="it-IT" sz="3600" kern="0" dirty="0" err="1" smtClean="0">
                <a:solidFill>
                  <a:schemeClr val="tx2"/>
                </a:solidFill>
              </a:rPr>
              <a:t>Problem</a:t>
            </a:r>
            <a:r>
              <a:rPr lang="it-IT" sz="3600" kern="0" dirty="0" smtClean="0">
                <a:solidFill>
                  <a:schemeClr val="tx2"/>
                </a:solidFill>
              </a:rPr>
              <a:t>   </a:t>
            </a:r>
            <a:r>
              <a:rPr lang="it-IT" sz="3600" kern="0" dirty="0" err="1" smtClean="0">
                <a:solidFill>
                  <a:schemeClr val="tx2"/>
                </a:solidFill>
              </a:rPr>
              <a:t>Based</a:t>
            </a:r>
            <a:r>
              <a:rPr lang="it-IT" sz="3600" kern="0" dirty="0" smtClean="0">
                <a:solidFill>
                  <a:schemeClr val="tx2"/>
                </a:solidFill>
              </a:rPr>
              <a:t>     Learning  </a:t>
            </a:r>
            <a:endParaRPr lang="it-IT" sz="3600" dirty="0"/>
          </a:p>
        </p:txBody>
      </p:sp>
      <p:sp>
        <p:nvSpPr>
          <p:cNvPr id="14338" name="AutoShape 2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0" name="AutoShape 4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2" name="AutoShape 6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4" name="AutoShape 8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7890" name="Picture 2" descr="Risultati immagini per monteverdia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4012" y="0"/>
            <a:ext cx="918159" cy="936770"/>
          </a:xfrm>
          <a:prstGeom prst="rect">
            <a:avLst/>
          </a:prstGeom>
          <a:noFill/>
        </p:spPr>
      </p:pic>
      <p:pic>
        <p:nvPicPr>
          <p:cNvPr id="24" name="Picture 2" descr="Risultati immagini per navigare con barca a vela cartoni anima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1777" y="2299445"/>
            <a:ext cx="3864901" cy="2072179"/>
          </a:xfrm>
          <a:prstGeom prst="rect">
            <a:avLst/>
          </a:prstGeom>
          <a:noFill/>
        </p:spPr>
      </p:pic>
      <p:pic>
        <p:nvPicPr>
          <p:cNvPr id="1026" name="Picture 2" descr="Risultati immagini per enable project federico caffÃ¨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20" y="30890"/>
            <a:ext cx="1362674" cy="125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557" y="253219"/>
            <a:ext cx="7709095" cy="506436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759"/>
              <a:ext cx="350" cy="408"/>
              <a:chOff x="912" y="2482"/>
              <a:chExt cx="505" cy="590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081" y="2482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777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/>
            </a:p>
          </p:txBody>
        </p:sp>
      </p:grpSp>
      <p:sp>
        <p:nvSpPr>
          <p:cNvPr id="17" name="Segnaposto contenuto 2"/>
          <p:cNvSpPr txBox="1">
            <a:spLocks/>
          </p:cNvSpPr>
          <p:nvPr/>
        </p:nvSpPr>
        <p:spPr bwMode="auto">
          <a:xfrm>
            <a:off x="829994" y="675250"/>
            <a:ext cx="7568418" cy="599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Titolo 17"/>
          <p:cNvSpPr>
            <a:spLocks noGrp="1"/>
          </p:cNvSpPr>
          <p:nvPr>
            <p:ph type="title"/>
          </p:nvPr>
        </p:nvSpPr>
        <p:spPr>
          <a:xfrm>
            <a:off x="1322363" y="0"/>
            <a:ext cx="7130056" cy="1026943"/>
          </a:xfrm>
        </p:spPr>
        <p:txBody>
          <a:bodyPr/>
          <a:lstStyle/>
          <a:p>
            <a:r>
              <a:rPr lang="it-IT" sz="2800" b="1" dirty="0" smtClean="0"/>
              <a:t>Nel </a:t>
            </a:r>
            <a:r>
              <a:rPr lang="it-IT" sz="2800" b="1" dirty="0" err="1" smtClean="0"/>
              <a:t>dubbio….ti</a:t>
            </a:r>
            <a:r>
              <a:rPr lang="it-IT" sz="2800" b="1" dirty="0" smtClean="0"/>
              <a:t> faccio fare</a:t>
            </a:r>
            <a:endParaRPr lang="it-IT" sz="2800" b="1" dirty="0"/>
          </a:p>
        </p:txBody>
      </p:sp>
      <p:pic>
        <p:nvPicPr>
          <p:cNvPr id="1026" name="Picture 2" descr="Risultati immagini per apprendere facen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139" y="1739704"/>
            <a:ext cx="6246056" cy="4684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543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ttangolo 1"/>
          <p:cNvSpPr>
            <a:spLocks noChangeArrowheads="1"/>
          </p:cNvSpPr>
          <p:nvPr/>
        </p:nvSpPr>
        <p:spPr bwMode="auto">
          <a:xfrm>
            <a:off x="143966" y="260350"/>
            <a:ext cx="81724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it-IT" sz="1600" dirty="0" smtClean="0">
                <a:solidFill>
                  <a:srgbClr val="0070C0"/>
                </a:solidFill>
                <a:latin typeface="Verdana" pitchFamily="34" charset="0"/>
              </a:rPr>
              <a:t>  dal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</a:rPr>
              <a:t> comportamentismo </a:t>
            </a:r>
            <a:r>
              <a:rPr lang="it-IT" sz="1600" dirty="0">
                <a:latin typeface="Verdana" pitchFamily="34" charset="0"/>
              </a:rPr>
              <a:t>		       </a:t>
            </a:r>
            <a:r>
              <a:rPr lang="it-IT" sz="1600" dirty="0" smtClean="0">
                <a:latin typeface="Verdana" pitchFamily="34" charset="0"/>
              </a:rPr>
              <a:t>al  </a:t>
            </a:r>
            <a:r>
              <a:rPr lang="it-IT" sz="1600" b="1" dirty="0" smtClean="0">
                <a:solidFill>
                  <a:srgbClr val="339933"/>
                </a:solidFill>
                <a:latin typeface="Verdana" pitchFamily="34" charset="0"/>
              </a:rPr>
              <a:t>costruttivismo</a:t>
            </a:r>
            <a:endParaRPr lang="it-IT" sz="1600" b="1" dirty="0">
              <a:solidFill>
                <a:srgbClr val="339933"/>
              </a:solidFill>
              <a:latin typeface="Verdana" pitchFamily="34" charset="0"/>
            </a:endParaRPr>
          </a:p>
        </p:txBody>
      </p:sp>
      <p:pic>
        <p:nvPicPr>
          <p:cNvPr id="29701" name="Picture 2" descr="C:\Programmi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5125" y="4987925"/>
            <a:ext cx="91916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3" descr="C:\Programmi\Microsoft Office\MEDIA\CAGCAT10\j029324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4781550"/>
            <a:ext cx="1387475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ccia a destra 2"/>
          <p:cNvSpPr/>
          <p:nvPr/>
        </p:nvSpPr>
        <p:spPr>
          <a:xfrm>
            <a:off x="3654624" y="260648"/>
            <a:ext cx="701352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82563" y="1268413"/>
            <a:ext cx="38227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rgbClr val="FF3300"/>
                </a:solidFill>
                <a:latin typeface="+mj-lt"/>
              </a:rPr>
              <a:t>Dalla didattica tradizionale</a:t>
            </a:r>
            <a:r>
              <a:rPr lang="it-IT" sz="1600" b="1" dirty="0" smtClean="0">
                <a:solidFill>
                  <a:srgbClr val="FF3300"/>
                </a:solidFill>
                <a:latin typeface="+mj-lt"/>
              </a:rPr>
              <a:t>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95435" y="3502749"/>
            <a:ext cx="4056585" cy="646331"/>
          </a:xfrm>
          <a:prstGeom prst="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dirty="0">
                <a:latin typeface="Verdana" pitchFamily="34" charset="0"/>
              </a:rPr>
              <a:t>la mente </a:t>
            </a:r>
            <a:r>
              <a:rPr lang="it-IT" b="1" dirty="0">
                <a:latin typeface="Verdana" pitchFamily="34" charset="0"/>
              </a:rPr>
              <a:t>registra</a:t>
            </a:r>
            <a:r>
              <a:rPr lang="it-IT" dirty="0">
                <a:latin typeface="Verdana" pitchFamily="34" charset="0"/>
              </a:rPr>
              <a:t>, porta al suo interno il mondo esterno</a:t>
            </a:r>
          </a:p>
        </p:txBody>
      </p:sp>
      <p:sp>
        <p:nvSpPr>
          <p:cNvPr id="29710" name="Rettangolo 10"/>
          <p:cNvSpPr>
            <a:spLocks noChangeArrowheads="1"/>
          </p:cNvSpPr>
          <p:nvPr/>
        </p:nvSpPr>
        <p:spPr bwMode="auto">
          <a:xfrm>
            <a:off x="4103688" y="1268413"/>
            <a:ext cx="42846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 dirty="0" smtClean="0">
                <a:solidFill>
                  <a:srgbClr val="FF3300"/>
                </a:solidFill>
                <a:latin typeface="Verdana" pitchFamily="34" charset="0"/>
              </a:rPr>
              <a:t>Alla didattica basata su apprendimento </a:t>
            </a:r>
          </a:p>
          <a:p>
            <a:pPr algn="ctr">
              <a:spcBef>
                <a:spcPct val="50000"/>
              </a:spcBef>
            </a:pPr>
            <a:r>
              <a:rPr lang="it-IT" sz="1600" dirty="0" smtClean="0">
                <a:solidFill>
                  <a:srgbClr val="FF3300"/>
                </a:solidFill>
                <a:latin typeface="Verdana" pitchFamily="34" charset="0"/>
              </a:rPr>
              <a:t>Per problemi</a:t>
            </a:r>
            <a:endParaRPr lang="it-IT" sz="1600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499992" y="3236783"/>
            <a:ext cx="3816424" cy="1200329"/>
          </a:xfrm>
          <a:prstGeom prst="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dirty="0">
                <a:latin typeface="Verdana" pitchFamily="34" charset="0"/>
              </a:rPr>
              <a:t>la mente </a:t>
            </a:r>
            <a:r>
              <a:rPr lang="it-IT" b="1" dirty="0">
                <a:latin typeface="Verdana" pitchFamily="34" charset="0"/>
              </a:rPr>
              <a:t>interpreta</a:t>
            </a:r>
            <a:r>
              <a:rPr lang="it-IT" dirty="0">
                <a:latin typeface="Verdana" pitchFamily="34" charset="0"/>
              </a:rPr>
              <a:t> il mondo, costruendo significati nell’</a:t>
            </a:r>
            <a:r>
              <a:rPr lang="it-IT" dirty="0" err="1">
                <a:latin typeface="Verdana" pitchFamily="34" charset="0"/>
              </a:rPr>
              <a:t>inte</a:t>
            </a:r>
            <a:r>
              <a:rPr lang="it-IT" dirty="0">
                <a:latin typeface="Verdana" pitchFamily="34" charset="0"/>
              </a:rPr>
              <a:t>-razione con il mondo, con gli altri</a:t>
            </a:r>
          </a:p>
        </p:txBody>
      </p:sp>
      <p:sp>
        <p:nvSpPr>
          <p:cNvPr id="20" name="Freccia a destra 19"/>
          <p:cNvSpPr/>
          <p:nvPr/>
        </p:nvSpPr>
        <p:spPr>
          <a:xfrm rot="5400000">
            <a:off x="5726528" y="2351166"/>
            <a:ext cx="489204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Freccia a destra 20"/>
          <p:cNvSpPr/>
          <p:nvPr/>
        </p:nvSpPr>
        <p:spPr>
          <a:xfrm rot="5400000">
            <a:off x="1779904" y="2404671"/>
            <a:ext cx="452199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14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-468526" y="377885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21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066102" y="34550"/>
            <a:ext cx="8940539" cy="84955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Apprendimento</a:t>
            </a:r>
            <a:r>
              <a:rPr lang="en-US" sz="28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Basato</a:t>
            </a:r>
            <a:r>
              <a:rPr lang="en-US" sz="28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2800" b="1" kern="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problemi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14338" y="880928"/>
            <a:ext cx="8411357" cy="5263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3060065" algn="ctr"/>
                <a:tab pos="6120130" algn="r"/>
                <a:tab pos="449580" algn="l"/>
              </a:tabLst>
            </a:pPr>
            <a:r>
              <a:rPr lang="it-I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Unità di apprendimento: “La nuova pavimentazione della mia camera”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3060065" algn="ctr"/>
                <a:tab pos="6120130" algn="r"/>
                <a:tab pos="449580" algn="l"/>
              </a:tabLst>
            </a:pPr>
            <a:r>
              <a:rPr lang="it-I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(Secondaria di II° grado – esempio di didattica </a:t>
            </a:r>
            <a:r>
              <a:rPr lang="it-IT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trasversale</a:t>
            </a:r>
          </a:p>
          <a:p>
            <a:pPr algn="ctr">
              <a:spcAft>
                <a:spcPts val="0"/>
              </a:spcAft>
              <a:tabLst>
                <a:tab pos="3060065" algn="ctr"/>
                <a:tab pos="6120130" algn="r"/>
                <a:tab pos="449580" algn="l"/>
              </a:tabLst>
            </a:pPr>
            <a:r>
              <a:rPr lang="it-IT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 apprendimento basato sui Problemi PBL)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Calcolare quanto costa pavimentare una stanza rettangolare, con piastrelle quadrate, considerando diverse voci di spesa: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 di piastrelle  in base al formato del materiale, con posa lineare o posa diagonale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 nei due casi considerando lo sconto del fornitore della ceramica del 30% + 10% sul materiale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Spesa per collanti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Mano d’opera con posa in linea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Mano d’opera con posa diagonale. </a:t>
            </a:r>
            <a:endParaRPr lang="it-IT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inserire in un foglio Excel le spese sostenute e calcolare il totale </a:t>
            </a:r>
            <a:endParaRPr lang="it-IT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746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" y="998806"/>
            <a:ext cx="8074854" cy="5859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Un pollo pesa 2 kg + Un Terzo di Pollo. Quanto pesa il pollo ?</a:t>
            </a:r>
          </a:p>
          <a:p>
            <a:pPr marL="1028700" lvl="1" indent="-571500">
              <a:lnSpc>
                <a:spcPct val="150000"/>
              </a:lnSpc>
            </a:pPr>
            <a:endParaRPr lang="it-IT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Aldo,Bruno e Carlo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hanno in tutto 84 Euro. Aldo ha il doppio dei soldi che ha Bruno , il quale , a sua volta, ha il doppio dei soldi che ha Carlo.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 Quanti soldi ha in tasca Bruno ?</a:t>
            </a:r>
          </a:p>
          <a:p>
            <a:pPr marL="1028700" lvl="1" indent="-571500">
              <a:lnSpc>
                <a:spcPct val="150000"/>
              </a:lnSpc>
            </a:pPr>
            <a:endParaRPr lang="it-IT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Due mele e tre pere pesano 355 grammi ; Tre pere e Cinque mele pesano 550 grammi. Ogni mela ha lo stesso peso ed ogni pera ha lo stesso peso. Quanto pesa una pera ?</a:t>
            </a:r>
          </a:p>
          <a:p>
            <a:pPr marL="1028700" lvl="1" indent="-571500">
              <a:lnSpc>
                <a:spcPct val="150000"/>
              </a:lnSpc>
            </a:pPr>
            <a:endParaRPr lang="it-IT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Nel pollaio di donna Rosa ci sono solo polli e conigli. Si contano 440 zampe e 200 teste. Quanti sono i conigli ? E i polli ?</a:t>
            </a: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it-IT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it-IT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170" y="225083"/>
            <a:ext cx="1297453" cy="1603718"/>
          </a:xfrm>
          <a:prstGeom prst="rect">
            <a:avLst/>
          </a:prstGeom>
        </p:spPr>
      </p:pic>
      <p:pic>
        <p:nvPicPr>
          <p:cNvPr id="34818" name="Picture 2" descr="C:\Users\aaa\Desktop\GaraMedie\gara_medie2015\immagini\mele_pe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6959" y="2658794"/>
            <a:ext cx="942482" cy="87489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7425" y="225083"/>
            <a:ext cx="8123236" cy="574516"/>
          </a:xfrm>
        </p:spPr>
        <p:txBody>
          <a:bodyPr/>
          <a:lstStyle/>
          <a:p>
            <a:r>
              <a:rPr lang="it-IT" sz="3200" b="1" dirty="0" smtClean="0"/>
              <a:t>Gara a squadre basata su problemi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7184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0160" y="1"/>
            <a:ext cx="7166230" cy="633046"/>
          </a:xfrm>
        </p:spPr>
        <p:txBody>
          <a:bodyPr/>
          <a:lstStyle/>
          <a:p>
            <a:r>
              <a:rPr lang="it-IT" sz="3600" b="1" dirty="0">
                <a:solidFill>
                  <a:schemeClr val="tx2">
                    <a:lumMod val="75000"/>
                  </a:schemeClr>
                </a:solidFill>
              </a:rPr>
              <a:t>La nostra esperienza 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218" y="1083212"/>
            <a:ext cx="8679765" cy="525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</a:pPr>
            <a:endParaRPr lang="it-IT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ragazzi nativi digitali 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h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altri stili di 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apprendimento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Chiedono  sempre più spesso un insegnamento individualizzato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Con l’adesione a  ‘book in progress’  scopriamo la didattica capovolta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Nel 2013 nasce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matematicapovolta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, e , all’inizio, vengono utilizzate solo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videolezioni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e verifiche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Il sito è OPEN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SOURCE…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. Gratuito e a disposizione di tutti e …..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sostituisce di fatto i libri di testo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it-IT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it-IT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165" y="4692297"/>
            <a:ext cx="1549365" cy="13747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3710" y="4539410"/>
            <a:ext cx="2039816" cy="1975183"/>
          </a:xfrm>
          <a:prstGeom prst="rect">
            <a:avLst/>
          </a:prstGeom>
        </p:spPr>
      </p:pic>
      <p:pic>
        <p:nvPicPr>
          <p:cNvPr id="3073" name="Picture 1" descr="C:\Users\mate\Desktop\presentazioni\immagini\book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7077" y="5259210"/>
            <a:ext cx="2968283" cy="818032"/>
          </a:xfrm>
          <a:prstGeom prst="rect">
            <a:avLst/>
          </a:prstGeom>
          <a:noFill/>
        </p:spPr>
      </p:pic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matematicapovolta</a:t>
            </a:r>
            <a:endParaRPr lang="it-IT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-1" y="0"/>
            <a:ext cx="9144001" cy="1069146"/>
            <a:chOff x="0" y="1536"/>
            <a:chExt cx="5675" cy="663"/>
          </a:xfrm>
        </p:grpSpPr>
        <p:grpSp>
          <p:nvGrpSpPr>
            <p:cNvPr id="12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1" name="Rettangolo 20"/>
          <p:cNvSpPr/>
          <p:nvPr/>
        </p:nvSpPr>
        <p:spPr>
          <a:xfrm>
            <a:off x="2286000" y="26626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37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Risultati immagini per classe 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2" name="AutoShape 6" descr="Risultati immagini per classe 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5" name="AutoShape 9" descr="Risultati immagini per classe 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7" name="AutoShape 11" descr="Risultati immagini per classe 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0" y="0"/>
            <a:ext cx="9144000" cy="1392702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Titolo 1"/>
          <p:cNvSpPr>
            <a:spLocks noGrp="1"/>
          </p:cNvSpPr>
          <p:nvPr>
            <p:ph type="title"/>
          </p:nvPr>
        </p:nvSpPr>
        <p:spPr>
          <a:xfrm>
            <a:off x="1097280" y="337625"/>
            <a:ext cx="7354571" cy="549260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La scuola ha un unico problema:</a:t>
            </a:r>
            <a:b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i ragazzi che perde            (don Lorenzo </a:t>
            </a:r>
            <a:r>
              <a:rPr lang="it-IT" sz="2400" b="1" dirty="0" err="1" smtClean="0">
                <a:solidFill>
                  <a:schemeClr val="tx2">
                    <a:lumMod val="75000"/>
                  </a:schemeClr>
                </a:solidFill>
              </a:rPr>
              <a:t>Milani</a:t>
            </a: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it-IT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314" name="Picture 2" descr="Risultati immagini per per insegnare bisogna emoz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415" y="1696337"/>
            <a:ext cx="6272618" cy="4704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Cosa valutare nel PBL ?</a:t>
            </a:r>
            <a:endParaRPr lang="it-IT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686187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IL SINGOLO</a:t>
            </a:r>
          </a:p>
          <a:p>
            <a:pPr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Il singolo viene valutato in base ai risultati didattici, allo sviluppo delle abilità sociali e alla responsabilità rispetto al compito assegnato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(incide sul successo del gruppo)</a:t>
            </a:r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b="1" dirty="0"/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68618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IL  GRUPPO</a:t>
            </a:r>
          </a:p>
          <a:p>
            <a:pPr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Il gruppo viene valutato in base al risultato complessivo raggiunto, determinato dallo sforzo interconnesso dei vari membri in termini di abilità scolastiche e sociali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182879"/>
            <a:ext cx="9439421" cy="1012874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1354" y="214313"/>
            <a:ext cx="8662621" cy="953305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Una proposta:  le ricerche nel Web</a:t>
            </a:r>
            <a:endParaRPr lang="it-I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571" y="1294228"/>
            <a:ext cx="6006905" cy="4992292"/>
          </a:xfrm>
        </p:spPr>
        <p:txBody>
          <a:bodyPr>
            <a:normAutofit/>
          </a:bodyPr>
          <a:lstStyle/>
          <a:p>
            <a:r>
              <a:rPr lang="it-IT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Proposta didattica che prevede lo svolgimento di un compito mediante l’uso dei media tecnologici e della rete Internet</a:t>
            </a:r>
          </a:p>
          <a:p>
            <a:pPr>
              <a:buNone/>
            </a:pPr>
            <a:endParaRPr lang="it-IT" sz="2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Gli studenti compiono ricerche ‘guidate’ 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nel 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eb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it-IT" sz="2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Gli studenti realizzano un prodotto che può essere di vario genere.</a:t>
            </a:r>
          </a:p>
          <a:p>
            <a:endParaRPr lang="it-IT" sz="3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31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31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31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/>
          </a:p>
        </p:txBody>
      </p:sp>
      <p:pic>
        <p:nvPicPr>
          <p:cNvPr id="8" name="Immagine 7" descr="images (6).jp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82482" y="862956"/>
            <a:ext cx="2409825" cy="1895475"/>
          </a:xfrm>
          <a:prstGeom prst="rect">
            <a:avLst/>
          </a:prstGeom>
        </p:spPr>
      </p:pic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8299938" cy="1026942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0" y="225083"/>
            <a:ext cx="7298055" cy="1451317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Gli studenti 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realizzano…</a:t>
            </a:r>
            <a:endParaRPr lang="it-IT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 descr="download (1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07921">
            <a:off x="5429256" y="1785926"/>
            <a:ext cx="2457450" cy="1857375"/>
          </a:xfrm>
          <a:prstGeom prst="rect">
            <a:avLst/>
          </a:prstGeom>
        </p:spPr>
      </p:pic>
      <p:pic>
        <p:nvPicPr>
          <p:cNvPr id="4" name="Immagine 3" descr="downlo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398638">
            <a:off x="928662" y="4429132"/>
            <a:ext cx="3962400" cy="1152525"/>
          </a:xfrm>
          <a:prstGeom prst="rect">
            <a:avLst/>
          </a:prstGeom>
        </p:spPr>
      </p:pic>
      <p:pic>
        <p:nvPicPr>
          <p:cNvPr id="5" name="Immagine 4" descr="images (5)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976961">
            <a:off x="857224" y="1500174"/>
            <a:ext cx="3000396" cy="2000264"/>
          </a:xfrm>
          <a:prstGeom prst="rect">
            <a:avLst/>
          </a:prstGeom>
        </p:spPr>
      </p:pic>
      <p:pic>
        <p:nvPicPr>
          <p:cNvPr id="7" name="Immagine 6" descr="images (7)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973117">
            <a:off x="6143636" y="4214818"/>
            <a:ext cx="2228850" cy="2047875"/>
          </a:xfrm>
          <a:prstGeom prst="rect">
            <a:avLst/>
          </a:prstGeom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0" y="182879"/>
            <a:ext cx="9439421" cy="1012874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561514" y="0"/>
            <a:ext cx="6949440" cy="1026942"/>
          </a:xfrm>
        </p:spPr>
        <p:txBody>
          <a:bodyPr/>
          <a:lstStyle/>
          <a:p>
            <a:r>
              <a:rPr lang="it-IT" sz="2400" dirty="0" smtClean="0"/>
              <a:t>Anche i ragazzi ci fanno una </a:t>
            </a:r>
            <a:r>
              <a:rPr lang="it-IT" sz="2400" dirty="0" err="1" smtClean="0"/>
              <a:t>domanda…</a:t>
            </a:r>
            <a:endParaRPr lang="it-IT" sz="2400" dirty="0"/>
          </a:p>
        </p:txBody>
      </p:sp>
      <p:pic>
        <p:nvPicPr>
          <p:cNvPr id="4" name="Segnaposto contenuto 3" descr="download (8)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667" r="16667"/>
          <a:stretch>
            <a:fillRect/>
          </a:stretch>
        </p:blipFill>
        <p:spPr>
          <a:xfrm>
            <a:off x="1914726" y="1428701"/>
            <a:ext cx="5143536" cy="2959101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792288" y="4994031"/>
            <a:ext cx="5486400" cy="1178169"/>
          </a:xfrm>
        </p:spPr>
        <p:txBody>
          <a:bodyPr>
            <a:normAutofit fontScale="92500" lnSpcReduction="20000"/>
          </a:bodyPr>
          <a:lstStyle/>
          <a:p>
            <a:r>
              <a:rPr lang="it-IT" sz="2000" dirty="0" smtClean="0">
                <a:solidFill>
                  <a:srgbClr val="002060"/>
                </a:solidFill>
              </a:rPr>
              <a:t>“Se non riesco ad imparare nel modo in cui insegni, potresti insegnare nel modo in cui imparo?”</a:t>
            </a:r>
          </a:p>
          <a:p>
            <a:r>
              <a:rPr lang="it-IT" sz="2000" dirty="0" smtClean="0">
                <a:solidFill>
                  <a:srgbClr val="002060"/>
                </a:solidFill>
              </a:rPr>
              <a:t>(Giacomo Stella)</a:t>
            </a:r>
            <a:endParaRPr lang="it-IT" sz="2000" dirty="0">
              <a:solidFill>
                <a:srgbClr val="002060"/>
              </a:solidFill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323556" y="0"/>
            <a:ext cx="8820443" cy="815926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6597" y="281355"/>
            <a:ext cx="5838092" cy="562708"/>
          </a:xfrm>
        </p:spPr>
        <p:txBody>
          <a:bodyPr/>
          <a:lstStyle/>
          <a:p>
            <a:r>
              <a:rPr lang="it-IT" sz="2800" b="1" dirty="0"/>
              <a:t>Didattica </a:t>
            </a:r>
            <a:r>
              <a:rPr lang="it-IT" sz="2800" b="1" dirty="0" smtClean="0"/>
              <a:t>inclusiva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/>
            </a:r>
            <a:br>
              <a:rPr lang="it-IT" sz="2800" dirty="0"/>
            </a:br>
            <a:endParaRPr lang="en-US" sz="1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90843" y="182881"/>
            <a:ext cx="7758026" cy="745587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155575" y="996601"/>
            <a:ext cx="8834511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it-IT" sz="2800" kern="0" dirty="0">
              <a:solidFill>
                <a:srgbClr val="FF0000"/>
              </a:solidFill>
            </a:endParaRPr>
          </a:p>
          <a:p>
            <a:r>
              <a:rPr lang="it-IT" sz="3600" kern="0" dirty="0" err="1" smtClean="0">
                <a:solidFill>
                  <a:schemeClr val="tx2"/>
                </a:solidFill>
              </a:rPr>
              <a:t>Problem</a:t>
            </a:r>
            <a:r>
              <a:rPr lang="it-IT" sz="3600" kern="0" dirty="0" smtClean="0">
                <a:solidFill>
                  <a:schemeClr val="tx2"/>
                </a:solidFill>
              </a:rPr>
              <a:t>   </a:t>
            </a:r>
            <a:r>
              <a:rPr lang="it-IT" sz="3600" kern="0" dirty="0" err="1" smtClean="0">
                <a:solidFill>
                  <a:schemeClr val="tx2"/>
                </a:solidFill>
              </a:rPr>
              <a:t>Based</a:t>
            </a:r>
            <a:r>
              <a:rPr lang="it-IT" sz="3600" kern="0" dirty="0" smtClean="0">
                <a:solidFill>
                  <a:schemeClr val="tx2"/>
                </a:solidFill>
              </a:rPr>
              <a:t>     Learning  </a:t>
            </a:r>
            <a:endParaRPr lang="it-IT" sz="3600" dirty="0"/>
          </a:p>
        </p:txBody>
      </p:sp>
      <p:sp>
        <p:nvSpPr>
          <p:cNvPr id="14338" name="AutoShape 2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0" name="AutoShape 4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2" name="AutoShape 6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4" name="AutoShape 8" descr="Risultati immagini per i monomi matematicapovol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7890" name="Picture 2" descr="Risultati immagini per monteverdia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4012" y="0"/>
            <a:ext cx="918159" cy="936770"/>
          </a:xfrm>
          <a:prstGeom prst="rect">
            <a:avLst/>
          </a:prstGeom>
          <a:noFill/>
        </p:spPr>
      </p:pic>
      <p:pic>
        <p:nvPicPr>
          <p:cNvPr id="2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2264530"/>
            <a:ext cx="4010526" cy="267577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6" name="Content Placeholder 3"/>
          <p:cNvSpPr txBox="1">
            <a:spLocks/>
          </p:cNvSpPr>
          <p:nvPr/>
        </p:nvSpPr>
        <p:spPr bwMode="auto">
          <a:xfrm>
            <a:off x="3717985" y="2226357"/>
            <a:ext cx="5020574" cy="296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 i="1" kern="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“It's so much easier to suggest solutions when you don't know too much about the problem.”</a:t>
            </a:r>
          </a:p>
          <a:p>
            <a:pPr marL="341313" indent="-341313" algn="r" eaLnBrk="1" hangingPunct="1">
              <a:spcBef>
                <a:spcPct val="0"/>
              </a:spcBef>
              <a:defRPr/>
            </a:pPr>
            <a:r>
              <a:rPr lang="en-US" altLang="en-US" kern="0" dirty="0" smtClean="0">
                <a:latin typeface="Arial" charset="0"/>
                <a:cs typeface="Arial" charset="0"/>
              </a:rPr>
              <a:t>		</a:t>
            </a:r>
            <a:r>
              <a:rPr lang="en-US" altLang="en-US" b="1" kern="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(Malcom S. Forbes)	</a:t>
            </a:r>
            <a:r>
              <a:rPr lang="en-US" altLang="en-US" kern="0" dirty="0" smtClean="0">
                <a:latin typeface="Arial" charset="0"/>
                <a:cs typeface="Arial" charset="0"/>
              </a:rPr>
              <a:t>						</a:t>
            </a:r>
            <a:endParaRPr lang="en-US" altLang="en-US" kern="0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91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81441"/>
          </a:xfrm>
        </p:spPr>
        <p:txBody>
          <a:bodyPr/>
          <a:lstStyle/>
          <a:p>
            <a:r>
              <a:rPr lang="it-IT" sz="28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2800" b="1" dirty="0" err="1" smtClean="0">
                <a:latin typeface="Arial" pitchFamily="34" charset="0"/>
                <a:cs typeface="Arial" pitchFamily="34" charset="0"/>
              </a:rPr>
              <a:t>conclusione…</a:t>
            </a:r>
            <a:endParaRPr lang="it-IT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egnaposto contenuto 4" descr="1IMM-e1421334948871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6174" y="1561514"/>
            <a:ext cx="2008724" cy="1519312"/>
          </a:xfrm>
        </p:spPr>
      </p:pic>
      <p:pic>
        <p:nvPicPr>
          <p:cNvPr id="6" name="Segnaposto contenuto 5" descr="download (2)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897700" y="1503070"/>
            <a:ext cx="2143125" cy="1802838"/>
          </a:xfrm>
        </p:spPr>
      </p:pic>
      <p:pic>
        <p:nvPicPr>
          <p:cNvPr id="8" name="Immagine 7" descr="images (10)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80270" y="1120140"/>
            <a:ext cx="2228850" cy="2057400"/>
          </a:xfrm>
          <a:prstGeom prst="rect">
            <a:avLst/>
          </a:prstGeom>
        </p:spPr>
      </p:pic>
      <p:pic>
        <p:nvPicPr>
          <p:cNvPr id="10" name="Immagine 9" descr="conoscenzairrelat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78087" y="3685735"/>
            <a:ext cx="4531870" cy="1842868"/>
          </a:xfrm>
          <a:prstGeom prst="rect">
            <a:avLst/>
          </a:prstGeom>
        </p:spPr>
      </p:pic>
      <p:pic>
        <p:nvPicPr>
          <p:cNvPr id="11" name="Immagine 10" descr="download (3)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17677" y="3726913"/>
            <a:ext cx="1676400" cy="2724150"/>
          </a:xfrm>
          <a:prstGeom prst="rect">
            <a:avLst/>
          </a:prstGeom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182879"/>
            <a:ext cx="9439421" cy="1012874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8486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963" y="2771335"/>
            <a:ext cx="8547125" cy="336117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it-IT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4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Dapprima ti ignorano. </a:t>
            </a:r>
            <a:endParaRPr lang="it-IT" sz="49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4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Poi ti ridono dietro. </a:t>
            </a:r>
            <a:endParaRPr lang="it-IT" sz="49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4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Poi cominciano a combatterti. </a:t>
            </a:r>
            <a:endParaRPr lang="it-IT" sz="49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4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Poi arriva la vittoria.</a:t>
            </a:r>
            <a:endParaRPr lang="it-IT" sz="49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MAHATMA GANDHI</a:t>
            </a:r>
          </a:p>
        </p:txBody>
      </p:sp>
      <p:pic>
        <p:nvPicPr>
          <p:cNvPr id="4" name="Immagine 3" descr="images (8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9968" y="1998924"/>
            <a:ext cx="4765229" cy="23508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295421"/>
            <a:ext cx="9439421" cy="900331"/>
            <a:chOff x="0" y="1536"/>
            <a:chExt cx="5675" cy="66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Rettangolo 14"/>
          <p:cNvSpPr/>
          <p:nvPr/>
        </p:nvSpPr>
        <p:spPr>
          <a:xfrm>
            <a:off x="1392702" y="211014"/>
            <a:ext cx="6850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Grazie per l’attenzione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644281" y="776365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21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" name="TextBox 23"/>
          <p:cNvSpPr txBox="1">
            <a:spLocks noGrp="1" noChangeArrowheads="1"/>
          </p:cNvSpPr>
          <p:nvPr>
            <p:ph idx="1"/>
          </p:nvPr>
        </p:nvSpPr>
        <p:spPr bwMode="auto">
          <a:xfrm>
            <a:off x="644281" y="1806771"/>
            <a:ext cx="7678151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2000" b="1" dirty="0">
                <a:solidFill>
                  <a:schemeClr val="tx2"/>
                </a:solidFill>
              </a:rPr>
              <a:t>Su un pacco di pasta da </a:t>
            </a:r>
            <a:r>
              <a:rPr lang="it-IT" sz="2000" b="1" dirty="0" smtClean="0">
                <a:solidFill>
                  <a:schemeClr val="tx2"/>
                </a:solidFill>
              </a:rPr>
              <a:t>1 kg è </a:t>
            </a:r>
            <a:r>
              <a:rPr lang="it-IT" sz="2000" b="1" dirty="0">
                <a:solidFill>
                  <a:schemeClr val="tx2"/>
                </a:solidFill>
              </a:rPr>
              <a:t>indicato il tempo della cottura: </a:t>
            </a:r>
            <a:r>
              <a:rPr lang="it-IT" sz="2000" b="1" dirty="0" smtClean="0">
                <a:solidFill>
                  <a:schemeClr val="tx2"/>
                </a:solidFill>
              </a:rPr>
              <a:t>12 </a:t>
            </a:r>
            <a:r>
              <a:rPr lang="it-IT" sz="2000" b="1" dirty="0">
                <a:solidFill>
                  <a:schemeClr val="tx2"/>
                </a:solidFill>
              </a:rPr>
              <a:t>minuti</a:t>
            </a:r>
            <a:r>
              <a:rPr lang="it-IT" sz="2000" b="1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b="1" dirty="0">
                <a:solidFill>
                  <a:schemeClr val="tx2"/>
                </a:solidFill>
              </a:rPr>
              <a:t>Se voglio cucinare 250 g, quanto tempo dovrò lasciare la pasta sul fuoco? </a:t>
            </a: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sz="2000" b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2000" b="1" dirty="0" smtClean="0">
                <a:solidFill>
                  <a:schemeClr val="tx2"/>
                </a:solidFill>
              </a:rPr>
              <a:t>  A</a:t>
            </a:r>
            <a:r>
              <a:rPr lang="it-IT" sz="2000" b="1" dirty="0">
                <a:solidFill>
                  <a:schemeClr val="tx2"/>
                </a:solidFill>
              </a:rPr>
              <a:t>. </a:t>
            </a:r>
            <a:r>
              <a:rPr lang="it-IT" sz="2000" b="1" dirty="0" smtClean="0">
                <a:solidFill>
                  <a:schemeClr val="tx2"/>
                </a:solidFill>
              </a:rPr>
              <a:t>   4 </a:t>
            </a:r>
            <a:r>
              <a:rPr lang="it-IT" sz="2000" b="1" dirty="0">
                <a:solidFill>
                  <a:schemeClr val="tx2"/>
                </a:solidFill>
              </a:rPr>
              <a:t>minuti </a:t>
            </a: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2000" b="1" dirty="0" smtClean="0">
                <a:solidFill>
                  <a:schemeClr val="tx2"/>
                </a:solidFill>
              </a:rPr>
              <a:t>  B</a:t>
            </a:r>
            <a:r>
              <a:rPr lang="it-IT" sz="2000" b="1" dirty="0">
                <a:solidFill>
                  <a:schemeClr val="tx2"/>
                </a:solidFill>
              </a:rPr>
              <a:t>. </a:t>
            </a:r>
            <a:r>
              <a:rPr lang="it-IT" sz="2000" b="1" dirty="0" smtClean="0">
                <a:solidFill>
                  <a:schemeClr val="tx2"/>
                </a:solidFill>
              </a:rPr>
              <a:t>   3 </a:t>
            </a:r>
            <a:r>
              <a:rPr lang="it-IT" sz="2000" b="1" dirty="0">
                <a:solidFill>
                  <a:schemeClr val="tx2"/>
                </a:solidFill>
              </a:rPr>
              <a:t>minuti </a:t>
            </a: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2000" b="1" dirty="0" smtClean="0">
                <a:solidFill>
                  <a:schemeClr val="tx2"/>
                </a:solidFill>
              </a:rPr>
              <a:t>  C</a:t>
            </a:r>
            <a:r>
              <a:rPr lang="it-IT" sz="2000" b="1" dirty="0">
                <a:solidFill>
                  <a:schemeClr val="tx2"/>
                </a:solidFill>
              </a:rPr>
              <a:t>. </a:t>
            </a:r>
            <a:r>
              <a:rPr lang="it-IT" sz="2000" b="1" dirty="0" smtClean="0">
                <a:solidFill>
                  <a:schemeClr val="tx2"/>
                </a:solidFill>
              </a:rPr>
              <a:t> 12 </a:t>
            </a:r>
            <a:r>
              <a:rPr lang="it-IT" sz="2000" b="1" dirty="0">
                <a:solidFill>
                  <a:schemeClr val="tx2"/>
                </a:solidFill>
              </a:rPr>
              <a:t>minuti </a:t>
            </a: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2000" b="1" dirty="0" smtClean="0">
                <a:solidFill>
                  <a:schemeClr val="tx2"/>
                </a:solidFill>
              </a:rPr>
              <a:t>  D</a:t>
            </a:r>
            <a:r>
              <a:rPr lang="it-IT" sz="2000" b="1" dirty="0">
                <a:solidFill>
                  <a:schemeClr val="tx2"/>
                </a:solidFill>
              </a:rPr>
              <a:t>. </a:t>
            </a:r>
            <a:r>
              <a:rPr lang="it-IT" sz="2000" b="1" dirty="0" smtClean="0">
                <a:solidFill>
                  <a:schemeClr val="tx2"/>
                </a:solidFill>
              </a:rPr>
              <a:t> 10 </a:t>
            </a:r>
            <a:r>
              <a:rPr lang="it-IT" sz="2000" b="1" dirty="0" smtClean="0">
                <a:solidFill>
                  <a:schemeClr val="tx2"/>
                </a:solidFill>
              </a:rPr>
              <a:t>minuti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066103" y="34550"/>
            <a:ext cx="7678152" cy="155565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Test </a:t>
            </a:r>
            <a:r>
              <a:rPr lang="en-US" sz="3600" b="1" kern="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ingresso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olo 1"/>
          <p:cNvSpPr txBox="1">
            <a:spLocks/>
          </p:cNvSpPr>
          <p:nvPr/>
        </p:nvSpPr>
        <p:spPr bwMode="auto">
          <a:xfrm>
            <a:off x="728176" y="5305245"/>
            <a:ext cx="7792786" cy="1194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50% ha risposto 3 minuti….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Solo il 20% </a:t>
            </a:r>
            <a:r>
              <a:rPr lang="it-IT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</a:t>
            </a:r>
            <a:r>
              <a:rPr kumimoji="0" lang="it-IT" sz="32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it-IT" sz="3200" b="0" i="0" u="none" strike="noStrike" kern="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risposto</a:t>
            </a:r>
            <a:r>
              <a:rPr kumimoji="0" lang="it-IT" sz="32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12 minuti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(prima verifica 2018/19 classe 1°  Tecnico turistico)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 descr="Risultati immagini per pasta senza mar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639" y="3238321"/>
            <a:ext cx="2553826" cy="143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078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uiExpand="1" build="p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 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21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" name="TextBox 23"/>
          <p:cNvSpPr txBox="1">
            <a:spLocks noGrp="1" noChangeArrowheads="1"/>
          </p:cNvSpPr>
          <p:nvPr>
            <p:ph idx="1"/>
          </p:nvPr>
        </p:nvSpPr>
        <p:spPr bwMode="auto">
          <a:xfrm>
            <a:off x="1369736" y="-202158"/>
            <a:ext cx="8333937" cy="158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</a:rPr>
              <a:t>Cosa potrebbe significare ? </a:t>
            </a:r>
          </a:p>
          <a:p>
            <a:pPr>
              <a:buNone/>
            </a:pP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066103" y="34550"/>
            <a:ext cx="7678152" cy="155565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AutoShape 2" descr="Risultati immagini per piatto di riso basmati"/>
          <p:cNvSpPr>
            <a:spLocks noChangeAspect="1" noChangeArrowheads="1"/>
          </p:cNvSpPr>
          <p:nvPr/>
        </p:nvSpPr>
        <p:spPr bwMode="auto">
          <a:xfrm>
            <a:off x="2700368" y="950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4" descr="Risultati immagini per piatto di riso basm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6" descr="Risultati immagini per piatto di riso basm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8" descr="Risultati immagini per piatto di riso basm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644281" y="1806771"/>
            <a:ext cx="7678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it-IT" sz="2000" b="1" kern="0" dirty="0">
                <a:solidFill>
                  <a:schemeClr val="tx2"/>
                </a:solidFill>
              </a:rPr>
              <a:t>N</a:t>
            </a:r>
            <a:r>
              <a:rPr lang="it-IT" sz="2000" b="1" kern="0" dirty="0" smtClean="0">
                <a:solidFill>
                  <a:schemeClr val="tx2"/>
                </a:solidFill>
              </a:rPr>
              <a:t>on hanno letto bene la domanda</a:t>
            </a:r>
          </a:p>
        </p:txBody>
      </p:sp>
      <p:sp>
        <p:nvSpPr>
          <p:cNvPr id="23" name="TextBox 23"/>
          <p:cNvSpPr txBox="1">
            <a:spLocks noChangeArrowheads="1"/>
          </p:cNvSpPr>
          <p:nvPr/>
        </p:nvSpPr>
        <p:spPr bwMode="auto">
          <a:xfrm>
            <a:off x="644280" y="2641747"/>
            <a:ext cx="767815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it-IT" sz="2000" b="1" kern="0" dirty="0" smtClean="0">
                <a:solidFill>
                  <a:schemeClr val="tx2"/>
                </a:solidFill>
              </a:rPr>
              <a:t>Hanno visto dei numeri ed hanno fatto il primo calcolo che gli è venuto in mente per ottenere una delle possibili risposte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650875" y="4224766"/>
            <a:ext cx="76781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it-IT" sz="2000" b="1" kern="0" dirty="0" smtClean="0">
                <a:solidFill>
                  <a:schemeClr val="tx2"/>
                </a:solidFill>
              </a:rPr>
              <a:t>In altre parole…. L’hanno risolto come se fosse un esercizio  ….non un problema !!!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6086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" name="TextBox 23"/>
          <p:cNvSpPr txBox="1">
            <a:spLocks noGrp="1" noChangeArrowheads="1"/>
          </p:cNvSpPr>
          <p:nvPr>
            <p:ph idx="1"/>
          </p:nvPr>
        </p:nvSpPr>
        <p:spPr bwMode="auto">
          <a:xfrm>
            <a:off x="1136650" y="1539095"/>
            <a:ext cx="6555544" cy="316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it-IT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” Lo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stesso bambino che a scuola mette in atto comportamenti tali da far pensare a risposte casuali, è spesso in grado di mettere in atto processi risolutivi coerenti e anche raffinati quando si trova davanti ad un problema reale”</a:t>
            </a:r>
          </a:p>
          <a:p>
            <a:pPr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sz="23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181686" y="196948"/>
            <a:ext cx="7678152" cy="155565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Secondo </a:t>
            </a:r>
            <a:r>
              <a:rPr lang="en-US" sz="4400" b="1" kern="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4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ricercatori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" name="TextBox 23"/>
          <p:cNvSpPr txBox="1">
            <a:spLocks noGrp="1" noChangeArrowheads="1"/>
          </p:cNvSpPr>
          <p:nvPr>
            <p:ph idx="1"/>
          </p:nvPr>
        </p:nvSpPr>
        <p:spPr bwMode="auto">
          <a:xfrm>
            <a:off x="2094271" y="1091381"/>
            <a:ext cx="66367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2000" dirty="0"/>
              <a:t> </a:t>
            </a:r>
            <a:endParaRPr lang="it-IT" sz="2400" dirty="0"/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125415" y="351692"/>
            <a:ext cx="7807569" cy="8299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Il    PROBLEM  BASED  LEARNING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extBox 23"/>
          <p:cNvSpPr txBox="1">
            <a:spLocks noChangeArrowheads="1"/>
          </p:cNvSpPr>
          <p:nvPr/>
        </p:nvSpPr>
        <p:spPr bwMode="auto">
          <a:xfrm>
            <a:off x="1102916" y="1642868"/>
            <a:ext cx="715266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Il 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Problem-based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 Learning (PBL) è un metodo di istruzione che sfida gli studenti ad “apprendere ad apprendere”, lavorando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cooperativamente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 in gruppi per cercare soluzioni a problemi del mondo reale</a:t>
            </a:r>
            <a:r>
              <a:rPr lang="it-IT" sz="2000" kern="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it-IT" sz="2000" kern="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it-IT" sz="2000" kern="0" dirty="0" smtClean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it-IT" sz="2000" kern="0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Questi problemi sono utilizzati per coinvolgere la curiosità degli studenti e iniziare l’apprendimento di una disciplina. Il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problem-based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learning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 prepara gli studenti a pensare in modo critico e analitico e a trovare e usare risorse di apprendimento adatte.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(cfr. Mayo,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Donnelly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, Nash, &amp;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Schwartz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, </a:t>
            </a:r>
            <a:r>
              <a:rPr lang="it-IT" sz="2000" kern="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1993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" name="TextBox 23"/>
          <p:cNvSpPr txBox="1">
            <a:spLocks noGrp="1" noChangeArrowheads="1"/>
          </p:cNvSpPr>
          <p:nvPr>
            <p:ph idx="1"/>
          </p:nvPr>
        </p:nvSpPr>
        <p:spPr bwMode="auto">
          <a:xfrm>
            <a:off x="2094271" y="1091381"/>
            <a:ext cx="66367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2000" dirty="0"/>
              <a:t> </a:t>
            </a:r>
            <a:endParaRPr lang="it-IT" sz="2400" dirty="0"/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125415" y="351692"/>
            <a:ext cx="7807569" cy="82999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ORIGINE   del   P B L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863112" y="1784516"/>
            <a:ext cx="77413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ff11"/>
              </a:rPr>
              <a:t>Il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neurologo</a:t>
            </a:r>
            <a:r>
              <a:rPr lang="it-IT" dirty="0" smtClean="0">
                <a:solidFill>
                  <a:schemeClr val="tx2"/>
                </a:solidFill>
                <a:latin typeface="Roboto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ff12"/>
              </a:rPr>
              <a:t>Howard </a:t>
            </a:r>
            <a:r>
              <a:rPr lang="it-IT" b="1" dirty="0" err="1" smtClean="0">
                <a:solidFill>
                  <a:schemeClr val="tx2"/>
                </a:solidFill>
                <a:latin typeface="ff12"/>
              </a:rPr>
              <a:t>Barrows</a:t>
            </a:r>
            <a:r>
              <a:rPr lang="it-IT" dirty="0" smtClean="0">
                <a:solidFill>
                  <a:schemeClr val="tx2"/>
                </a:solidFill>
                <a:latin typeface="Roboto"/>
              </a:rPr>
              <a:t> notò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 </a:t>
            </a:r>
            <a:r>
              <a:rPr lang="it-IT" dirty="0">
                <a:solidFill>
                  <a:schemeClr val="tx2"/>
                </a:solidFill>
                <a:latin typeface="ff11"/>
              </a:rPr>
              <a:t>che i suoi studenti di medicina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non erano </a:t>
            </a:r>
            <a:r>
              <a:rPr lang="it-IT" dirty="0">
                <a:solidFill>
                  <a:schemeClr val="tx2"/>
                </a:solidFill>
                <a:latin typeface="ff11"/>
              </a:rPr>
              <a:t>in grado di applicare in campo pratico, le conoscenze </a:t>
            </a:r>
            <a:r>
              <a:rPr lang="it-IT" dirty="0" err="1">
                <a:solidFill>
                  <a:schemeClr val="tx2"/>
                </a:solidFill>
                <a:latin typeface="ff11"/>
              </a:rPr>
              <a:t>scientiﬁche</a:t>
            </a:r>
            <a:r>
              <a:rPr lang="it-IT" dirty="0">
                <a:solidFill>
                  <a:schemeClr val="tx2"/>
                </a:solidFill>
                <a:latin typeface="ff11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che avevano </a:t>
            </a:r>
            <a:r>
              <a:rPr lang="it-IT" dirty="0">
                <a:solidFill>
                  <a:schemeClr val="tx2"/>
                </a:solidFill>
                <a:latin typeface="ff11"/>
              </a:rPr>
              <a:t>acquisito sul piano teorico.</a:t>
            </a:r>
            <a:endParaRPr lang="it-IT" dirty="0">
              <a:solidFill>
                <a:schemeClr val="tx2"/>
              </a:solidFill>
              <a:latin typeface="Roboto"/>
            </a:endParaRPr>
          </a:p>
          <a:p>
            <a:r>
              <a:rPr lang="it-IT" dirty="0">
                <a:solidFill>
                  <a:schemeClr val="tx2"/>
                </a:solidFill>
                <a:latin typeface="ff10"/>
              </a:rPr>
              <a:t> </a:t>
            </a:r>
            <a:endParaRPr lang="it-IT" dirty="0">
              <a:solidFill>
                <a:schemeClr val="tx2"/>
              </a:solidFill>
              <a:latin typeface="Roboto"/>
            </a:endParaRPr>
          </a:p>
          <a:p>
            <a:r>
              <a:rPr lang="it-IT" dirty="0">
                <a:solidFill>
                  <a:schemeClr val="tx2"/>
                </a:solidFill>
                <a:latin typeface="ff11"/>
              </a:rPr>
              <a:t>In particolare riconosceva</a:t>
            </a:r>
            <a:endParaRPr lang="it-IT" dirty="0">
              <a:solidFill>
                <a:schemeClr val="tx2"/>
              </a:solidFill>
              <a:latin typeface="Roboto"/>
            </a:endParaRPr>
          </a:p>
          <a:p>
            <a:r>
              <a:rPr lang="it-IT" dirty="0">
                <a:solidFill>
                  <a:schemeClr val="tx2"/>
                </a:solidFill>
                <a:latin typeface="ff10"/>
              </a:rPr>
              <a:t> </a:t>
            </a:r>
            <a:endParaRPr lang="it-IT" dirty="0">
              <a:solidFill>
                <a:schemeClr val="tx2"/>
              </a:solidFill>
              <a:latin typeface="Roboto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ff1"/>
              </a:rPr>
              <a:t>•</a:t>
            </a:r>
            <a:r>
              <a:rPr lang="it-IT" dirty="0" smtClean="0">
                <a:solidFill>
                  <a:schemeClr val="tx2"/>
                </a:solidFill>
                <a:latin typeface="Roboto"/>
              </a:rPr>
              <a:t> 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la </a:t>
            </a:r>
            <a:r>
              <a:rPr lang="it-IT" dirty="0">
                <a:solidFill>
                  <a:schemeClr val="tx2"/>
                </a:solidFill>
                <a:latin typeface="ff11"/>
              </a:rPr>
              <a:t>non pertinenza di alcune conoscenze che gli studenti devono acquisire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nei curricula </a:t>
            </a:r>
            <a:r>
              <a:rPr lang="it-IT" dirty="0">
                <a:solidFill>
                  <a:schemeClr val="tx2"/>
                </a:solidFill>
                <a:latin typeface="ff11"/>
              </a:rPr>
              <a:t>tradizionali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,</a:t>
            </a:r>
          </a:p>
          <a:p>
            <a:endParaRPr lang="it-IT" dirty="0">
              <a:solidFill>
                <a:schemeClr val="tx2"/>
              </a:solidFill>
              <a:latin typeface="Roboto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ff1"/>
              </a:rPr>
              <a:t>•</a:t>
            </a:r>
            <a:r>
              <a:rPr lang="it-IT" dirty="0" smtClean="0">
                <a:solidFill>
                  <a:schemeClr val="tx2"/>
                </a:solidFill>
                <a:latin typeface="Roboto"/>
              </a:rPr>
              <a:t> 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la scarsa integrazione </a:t>
            </a:r>
            <a:r>
              <a:rPr lang="it-IT" dirty="0">
                <a:solidFill>
                  <a:schemeClr val="tx2"/>
                </a:solidFill>
                <a:latin typeface="ff11"/>
              </a:rPr>
              <a:t>tra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discipline</a:t>
            </a:r>
          </a:p>
          <a:p>
            <a:endParaRPr lang="it-IT" dirty="0">
              <a:solidFill>
                <a:schemeClr val="tx2"/>
              </a:solidFill>
              <a:latin typeface="Roboto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ff1"/>
              </a:rPr>
              <a:t>• 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la </a:t>
            </a:r>
            <a:r>
              <a:rPr lang="it-IT" dirty="0">
                <a:solidFill>
                  <a:schemeClr val="tx2"/>
                </a:solidFill>
                <a:latin typeface="ff11"/>
              </a:rPr>
              <a:t>carenza di un metodo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che </a:t>
            </a:r>
            <a:r>
              <a:rPr lang="it-IT" dirty="0">
                <a:solidFill>
                  <a:schemeClr val="tx2"/>
                </a:solidFill>
                <a:latin typeface="ff11"/>
              </a:rPr>
              <a:t>garantisca la </a:t>
            </a:r>
            <a:r>
              <a:rPr lang="it-IT" dirty="0" smtClean="0">
                <a:solidFill>
                  <a:schemeClr val="tx2"/>
                </a:solidFill>
                <a:latin typeface="ff11"/>
              </a:rPr>
              <a:t>formazione  continua </a:t>
            </a:r>
            <a:r>
              <a:rPr lang="it-IT" dirty="0">
                <a:solidFill>
                  <a:schemeClr val="tx2"/>
                </a:solidFill>
                <a:latin typeface="ff11"/>
              </a:rPr>
              <a:t>per tutto il corso della vita.</a:t>
            </a:r>
            <a:endParaRPr lang="it-IT" dirty="0">
              <a:solidFill>
                <a:schemeClr val="tx2"/>
              </a:solidFill>
              <a:latin typeface="Robot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7076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3"/>
          <p:cNvSpPr txBox="1">
            <a:spLocks noChangeArrowheads="1"/>
          </p:cNvSpPr>
          <p:nvPr/>
        </p:nvSpPr>
        <p:spPr bwMode="auto">
          <a:xfrm>
            <a:off x="1143000" y="1951038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66700" y="938748"/>
            <a:ext cx="7924800" cy="510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 wrap="none" anchor="ctr"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it-IT" b="1" dirty="0" smtClean="0">
                <a:latin typeface="Verdana" pitchFamily="34" charset="0"/>
              </a:rPr>
              <a:t>  </a:t>
            </a:r>
            <a:r>
              <a:rPr lang="it-IT" b="1" dirty="0" smtClean="0">
                <a:solidFill>
                  <a:schemeClr val="tx2"/>
                </a:solidFill>
                <a:latin typeface="Verdana" pitchFamily="34" charset="0"/>
              </a:rPr>
              <a:t>gli </a:t>
            </a:r>
            <a:r>
              <a:rPr lang="it-IT" b="1" dirty="0">
                <a:solidFill>
                  <a:schemeClr val="tx2"/>
                </a:solidFill>
                <a:latin typeface="Verdana" pitchFamily="34" charset="0"/>
              </a:rPr>
              <a:t>esseri umani imparano</a:t>
            </a: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il 10% di quello che leggono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il 20% di quello che ascoltano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il 30% di quello che vedono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il </a:t>
            </a:r>
            <a:r>
              <a:rPr lang="it-IT" b="1" dirty="0">
                <a:solidFill>
                  <a:schemeClr val="tx2"/>
                </a:solidFill>
                <a:latin typeface="Verdana" pitchFamily="34" charset="0"/>
              </a:rPr>
              <a:t>50%</a:t>
            </a: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 di quello che </a:t>
            </a:r>
            <a:r>
              <a:rPr lang="it-IT" b="1" dirty="0">
                <a:solidFill>
                  <a:schemeClr val="tx2"/>
                </a:solidFill>
                <a:latin typeface="Verdana" pitchFamily="34" charset="0"/>
              </a:rPr>
              <a:t>vedono e ascoltano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il </a:t>
            </a:r>
            <a:r>
              <a:rPr lang="it-IT" b="1" dirty="0">
                <a:solidFill>
                  <a:schemeClr val="tx2"/>
                </a:solidFill>
                <a:latin typeface="Verdana" pitchFamily="34" charset="0"/>
              </a:rPr>
              <a:t>70% </a:t>
            </a: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di quello </a:t>
            </a:r>
            <a:r>
              <a:rPr lang="it-IT" b="1" i="1" dirty="0">
                <a:solidFill>
                  <a:schemeClr val="tx2"/>
                </a:solidFill>
                <a:latin typeface="Verdana" pitchFamily="34" charset="0"/>
              </a:rPr>
              <a:t>discutono con altri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l’</a:t>
            </a:r>
            <a:r>
              <a:rPr lang="it-IT" b="1" dirty="0">
                <a:solidFill>
                  <a:schemeClr val="tx2"/>
                </a:solidFill>
                <a:latin typeface="Verdana" pitchFamily="34" charset="0"/>
              </a:rPr>
              <a:t>80% </a:t>
            </a: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di quello che </a:t>
            </a:r>
            <a:r>
              <a:rPr lang="it-IT" b="1" i="1" dirty="0">
                <a:solidFill>
                  <a:schemeClr val="tx2"/>
                </a:solidFill>
                <a:latin typeface="Verdana" pitchFamily="34" charset="0"/>
              </a:rPr>
              <a:t>sperimentano</a:t>
            </a:r>
          </a:p>
          <a:p>
            <a:pPr>
              <a:spcBef>
                <a:spcPct val="50000"/>
              </a:spcBef>
              <a:defRPr/>
            </a:pP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	- il </a:t>
            </a:r>
            <a:r>
              <a:rPr lang="it-IT" b="1" dirty="0">
                <a:solidFill>
                  <a:schemeClr val="tx2"/>
                </a:solidFill>
                <a:latin typeface="Verdana" pitchFamily="34" charset="0"/>
              </a:rPr>
              <a:t>95% </a:t>
            </a:r>
            <a:r>
              <a:rPr lang="it-IT" dirty="0">
                <a:solidFill>
                  <a:schemeClr val="tx2"/>
                </a:solidFill>
                <a:latin typeface="Verdana" pitchFamily="34" charset="0"/>
              </a:rPr>
              <a:t>di quello che </a:t>
            </a:r>
            <a:r>
              <a:rPr lang="it-IT" b="1" i="1" dirty="0">
                <a:solidFill>
                  <a:schemeClr val="tx2"/>
                </a:solidFill>
                <a:latin typeface="Verdana" pitchFamily="34" charset="0"/>
              </a:rPr>
              <a:t>insegnano agli altri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95210" y="6112110"/>
            <a:ext cx="5943600" cy="307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it-IT" sz="1400" dirty="0">
                <a:solidFill>
                  <a:schemeClr val="tx2"/>
                </a:solidFill>
                <a:latin typeface="+mj-lt"/>
              </a:rPr>
              <a:t>(studio realizzato da William </a:t>
            </a:r>
            <a:r>
              <a:rPr lang="it-IT" sz="1400" dirty="0" err="1">
                <a:solidFill>
                  <a:schemeClr val="tx2"/>
                </a:solidFill>
                <a:latin typeface="+mj-lt"/>
              </a:rPr>
              <a:t>Glasser</a:t>
            </a:r>
            <a:r>
              <a:rPr lang="it-IT" sz="1400" dirty="0">
                <a:solidFill>
                  <a:schemeClr val="tx2"/>
                </a:solidFill>
                <a:latin typeface="+mj-lt"/>
              </a:rPr>
              <a:t>)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7315200" y="64389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14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1198562" y="353429"/>
            <a:ext cx="633670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cosa dice una </a:t>
            </a:r>
            <a:r>
              <a:rPr lang="it-IT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recente ricerca</a:t>
            </a:r>
            <a:endParaRPr lang="it-IT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8" y="215705"/>
            <a:ext cx="8318950" cy="914355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2466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557" y="253219"/>
            <a:ext cx="7709095" cy="506436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759"/>
              <a:ext cx="350" cy="408"/>
              <a:chOff x="912" y="2482"/>
              <a:chExt cx="505" cy="590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081" y="2482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dirty="0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777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/>
            </a:p>
          </p:txBody>
        </p:sp>
      </p:grpSp>
      <p:sp>
        <p:nvSpPr>
          <p:cNvPr id="17" name="Segnaposto contenuto 2"/>
          <p:cNvSpPr txBox="1">
            <a:spLocks/>
          </p:cNvSpPr>
          <p:nvPr/>
        </p:nvSpPr>
        <p:spPr bwMode="auto">
          <a:xfrm>
            <a:off x="829994" y="675250"/>
            <a:ext cx="7568418" cy="599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Abbiamo apprezzato ancor di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piu’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 le grosse potenzialità dell’apprendimento per problemi, dell’apprendimento tra pari  , grazie alla </a:t>
            </a: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didattica capovolta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Abbiamo sperimentato l’apprendimento per problemi e l’apprendimento tra pari  grazie </a:t>
            </a: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all’apprendimento cooperativo e collaborativo</a:t>
            </a:r>
          </a:p>
        </p:txBody>
      </p:sp>
      <p:sp>
        <p:nvSpPr>
          <p:cNvPr id="18" name="Titolo 17"/>
          <p:cNvSpPr>
            <a:spLocks noGrp="1"/>
          </p:cNvSpPr>
          <p:nvPr>
            <p:ph type="title"/>
          </p:nvPr>
        </p:nvSpPr>
        <p:spPr>
          <a:xfrm>
            <a:off x="1322362" y="0"/>
            <a:ext cx="8018586" cy="1083211"/>
          </a:xfrm>
        </p:spPr>
        <p:txBody>
          <a:bodyPr/>
          <a:lstStyle/>
          <a:p>
            <a:r>
              <a:rPr lang="it-IT" sz="2800" b="1" dirty="0" smtClean="0"/>
              <a:t>Si impara guardando,ascoltando e facendo</a:t>
            </a:r>
            <a:endParaRPr lang="it-IT" sz="2800" b="1" dirty="0"/>
          </a:p>
        </p:txBody>
      </p:sp>
      <p:pic>
        <p:nvPicPr>
          <p:cNvPr id="32769" name="Picture 1" descr="C:\Users\aaa\Desktop\ic via Nizzi\soldati-si-sta-come-d-autunno-sugli-alberi-le-fogl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938" y="2715064"/>
            <a:ext cx="2159391" cy="21593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543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5581</TotalTime>
  <Words>851</Words>
  <Application>Microsoft Office PowerPoint</Application>
  <PresentationFormat>Presentazione su schermo (4:3)</PresentationFormat>
  <Paragraphs>171</Paragraphs>
  <Slides>21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35" baseType="lpstr">
      <vt:lpstr>Arial</vt:lpstr>
      <vt:lpstr>Calibri</vt:lpstr>
      <vt:lpstr>ff1</vt:lpstr>
      <vt:lpstr>ff10</vt:lpstr>
      <vt:lpstr>ff11</vt:lpstr>
      <vt:lpstr>ff12</vt:lpstr>
      <vt:lpstr>HP Simplified</vt:lpstr>
      <vt:lpstr>Roboto</vt:lpstr>
      <vt:lpstr>Tahoma</vt:lpstr>
      <vt:lpstr>Times New Roman</vt:lpstr>
      <vt:lpstr>Verdana</vt:lpstr>
      <vt:lpstr>Wingdings</vt:lpstr>
      <vt:lpstr>Blends</vt:lpstr>
      <vt:lpstr>Personalizza struttura</vt:lpstr>
      <vt:lpstr>   Didattica inclusiva   </vt:lpstr>
      <vt:lpstr>Didattica inclusiva   </vt:lpstr>
      <vt:lpstr>              </vt:lpstr>
      <vt:lpstr>              </vt:lpstr>
      <vt:lpstr>              </vt:lpstr>
      <vt:lpstr>              </vt:lpstr>
      <vt:lpstr>              </vt:lpstr>
      <vt:lpstr>Presentazione standard di PowerPoint</vt:lpstr>
      <vt:lpstr>Si impara guardando,ascoltando e facendo</vt:lpstr>
      <vt:lpstr>Nel dubbio….ti faccio fare</vt:lpstr>
      <vt:lpstr>Presentazione standard di PowerPoint</vt:lpstr>
      <vt:lpstr>              </vt:lpstr>
      <vt:lpstr>Gara a squadre basata su problemi</vt:lpstr>
      <vt:lpstr>La nostra esperienza </vt:lpstr>
      <vt:lpstr>La scuola ha un unico problema: i ragazzi che perde            (don Lorenzo Milani)</vt:lpstr>
      <vt:lpstr>Cosa valutare nel PBL ?</vt:lpstr>
      <vt:lpstr>        Una proposta:  le ricerche nel Web</vt:lpstr>
      <vt:lpstr>Gli studenti realizzano…</vt:lpstr>
      <vt:lpstr>Anche i ragazzi ci fanno una domanda…</vt:lpstr>
      <vt:lpstr> In conclusione…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438</cp:revision>
  <dcterms:created xsi:type="dcterms:W3CDTF">2004-09-29T20:13:20Z</dcterms:created>
  <dcterms:modified xsi:type="dcterms:W3CDTF">2019-02-06T14:55:57Z</dcterms:modified>
</cp:coreProperties>
</file>