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3" r:id="rId3"/>
    <p:sldId id="344" r:id="rId4"/>
    <p:sldId id="351" r:id="rId5"/>
    <p:sldId id="348" r:id="rId6"/>
    <p:sldId id="349" r:id="rId7"/>
    <p:sldId id="30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00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79AC10-141A-42E2-9B72-77777B7E78AC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D1EEB8-95A3-4A17-ADE3-4800A64C55B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4654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55C17A-0CD7-4D8F-B8E0-A96654643CDC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591CB-9B2C-4896-8DC3-2446AF22BDB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0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07651B-EFAE-417C-A75E-36D939278442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FCBECC-C05A-40DF-B4F3-04AC66DA8F9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44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B5857F-ECF8-40DC-9907-5BC639C77AFD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A3CDB8-491B-459E-BE04-12AD14D0C96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61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8CBDD9-A44E-46C6-AAB3-E6F571B6FA2B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2A850-F7DD-4778-B7CA-219357B2045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70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6FA2A3-DFCD-4C55-9386-222D375C3FC8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3155C9-CAAF-46E3-AA81-8653F74711C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84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68FED2-A10B-4CD0-8280-E3A2BB761AB7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420CED-DEE9-4F4A-9702-6914B2DBEFD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95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CC676E-3120-4048-8336-AD70C847C292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D1239A-BB8E-4AFD-B696-83246FCA7D8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77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D8EB9B-24FE-4F00-B9DD-1953071EA80D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0BC53-4ED5-48DF-ABCA-D2400BC1128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18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31BDFF-B352-4E6E-A0C4-44804FA4EFAC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176C44-13BF-4CD4-8979-D9850C410B2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89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DCF252-AF8B-4F82-99C4-61122A44939F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84B132-C091-463A-A06B-F93A3927E15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68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AD02F9D1-02E0-44C0-8778-A021FF1A7401}" type="datetime1">
              <a:rPr lang="it-IT"/>
              <a:pPr lvl="0"/>
              <a:t>25/02/2020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24005F6A-F131-4666-8468-3D20018E151F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  <a:ea typeface=""/>
          <a:cs typeface="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4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9" y="1377865"/>
            <a:ext cx="7820521" cy="41022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289440" y="1385338"/>
            <a:ext cx="8565120" cy="34163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6000" b="1" dirty="0">
                <a:solidFill>
                  <a:srgbClr val="000000"/>
                </a:solidFill>
                <a:latin typeface="+mj-lt"/>
                <a:ea typeface=""/>
                <a:cs typeface="Handwriting - Dakota"/>
              </a:rPr>
              <a:t> Le strette di mano , le progressioni e le serie aritmetiche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600" dirty="0">
              <a:solidFill>
                <a:srgbClr val="000000"/>
              </a:solidFill>
              <a:latin typeface="+mj-lt"/>
              <a:ea typeface=""/>
              <a:cs typeface="Handwriting - Dakota"/>
            </a:endParaRPr>
          </a:p>
        </p:txBody>
      </p:sp>
    </p:spTree>
    <p:extLst>
      <p:ext uri="{BB962C8B-B14F-4D97-AF65-F5344CB8AC3E}">
        <p14:creationId xmlns:p14="http://schemas.microsoft.com/office/powerpoint/2010/main" val="365440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la 11">
            <a:extLst>
              <a:ext uri="{FF2B5EF4-FFF2-40B4-BE49-F238E27FC236}">
                <a16:creationId xmlns:a16="http://schemas.microsoft.com/office/drawing/2014/main" id="{4D4A2D60-0253-43A6-B033-1297902C4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794856"/>
              </p:ext>
            </p:extLst>
          </p:nvPr>
        </p:nvGraphicFramePr>
        <p:xfrm>
          <a:off x="637308" y="752955"/>
          <a:ext cx="2028569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221">
                  <a:extLst>
                    <a:ext uri="{9D8B030D-6E8A-4147-A177-3AD203B41FA5}">
                      <a16:colId xmlns:a16="http://schemas.microsoft.com/office/drawing/2014/main" val="775740937"/>
                    </a:ext>
                  </a:extLst>
                </a:gridCol>
                <a:gridCol w="994348">
                  <a:extLst>
                    <a:ext uri="{9D8B030D-6E8A-4147-A177-3AD203B41FA5}">
                      <a16:colId xmlns:a16="http://schemas.microsoft.com/office/drawing/2014/main" val="3799724082"/>
                    </a:ext>
                  </a:extLst>
                </a:gridCol>
              </a:tblGrid>
              <a:tr h="486144">
                <a:tc>
                  <a:txBody>
                    <a:bodyPr/>
                    <a:lstStyle/>
                    <a:p>
                      <a:r>
                        <a:rPr lang="it-IT" dirty="0"/>
                        <a:t>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Strette di mano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52003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27551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Conti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550349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4811"/>
                  </a:ext>
                </a:extLst>
              </a:tr>
              <a:tr h="329608">
                <a:tc>
                  <a:txBody>
                    <a:bodyPr/>
                    <a:lstStyle/>
                    <a:p>
                      <a:r>
                        <a:rPr lang="it-IT" dirty="0"/>
                        <a:t>Esposito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955265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Ferrari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877309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Gallo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91781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Gatti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79226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Greco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019697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Leone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733782"/>
                  </a:ext>
                </a:extLst>
              </a:tr>
              <a:tr h="329608">
                <a:tc>
                  <a:txBody>
                    <a:bodyPr/>
                    <a:lstStyle/>
                    <a:p>
                      <a:r>
                        <a:rPr lang="it-IT" dirty="0"/>
                        <a:t>Moretti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738790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Mori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432806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Ricci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267336"/>
                  </a:ext>
                </a:extLst>
              </a:tr>
              <a:tr h="277796">
                <a:tc>
                  <a:txBody>
                    <a:bodyPr/>
                    <a:lstStyle/>
                    <a:p>
                      <a:r>
                        <a:rPr lang="it-IT" dirty="0"/>
                        <a:t>Rizzo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121662"/>
                  </a:ext>
                </a:extLst>
              </a:tr>
              <a:tr h="486144">
                <a:tc>
                  <a:txBody>
                    <a:bodyPr/>
                    <a:lstStyle/>
                    <a:p>
                      <a:r>
                        <a:rPr lang="it-IT" dirty="0"/>
                        <a:t>Romano</a:t>
                      </a:r>
                    </a:p>
                    <a:p>
                      <a:r>
                        <a:rPr lang="it-IT" dirty="0"/>
                        <a:t>Russo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/>
                        <a:t>  </a:t>
                      </a:r>
                      <a:r>
                        <a:rPr lang="it-IT" dirty="0"/>
                        <a:t>1</a:t>
                      </a:r>
                    </a:p>
                    <a:p>
                      <a:r>
                        <a:rPr lang="it-IT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6344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4476D441-01A5-4CEA-857E-EA7BFE067926}"/>
                  </a:ext>
                </a:extLst>
              </p:cNvPr>
              <p:cNvSpPr txBox="1"/>
              <p:nvPr/>
            </p:nvSpPr>
            <p:spPr>
              <a:xfrm>
                <a:off x="4929670" y="1158603"/>
                <a:ext cx="32914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b>
                    </m:sSub>
                  </m:oMath>
                </a14:m>
                <a:r>
                  <a:rPr lang="it-IT" sz="2800" dirty="0"/>
                  <a:t>=1+2+3+…………+14</a:t>
                </a:r>
              </a:p>
            </p:txBody>
          </p:sp>
        </mc:Choice>
        <mc:Fallback xmlns=""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4476D441-01A5-4CEA-857E-EA7BFE067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670" y="1158603"/>
                <a:ext cx="3291414" cy="430887"/>
              </a:xfrm>
              <a:prstGeom prst="rect">
                <a:avLst/>
              </a:prstGeom>
              <a:blipFill>
                <a:blip r:embed="rId2"/>
                <a:stretch>
                  <a:fillRect t="-23944" r="-4630" b="-507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ella 19">
            <a:extLst>
              <a:ext uri="{FF2B5EF4-FFF2-40B4-BE49-F238E27FC236}">
                <a16:creationId xmlns:a16="http://schemas.microsoft.com/office/drawing/2014/main" id="{CE6A27F1-919D-4DAB-BFD1-C28445D2B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093974"/>
              </p:ext>
            </p:extLst>
          </p:nvPr>
        </p:nvGraphicFramePr>
        <p:xfrm>
          <a:off x="3543600" y="2043545"/>
          <a:ext cx="4719778" cy="148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254">
                  <a:extLst>
                    <a:ext uri="{9D8B030D-6E8A-4147-A177-3AD203B41FA5}">
                      <a16:colId xmlns:a16="http://schemas.microsoft.com/office/drawing/2014/main" val="2887213108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0711565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29726820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34529486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62073484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29189084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143849299"/>
                    </a:ext>
                  </a:extLst>
                </a:gridCol>
              </a:tblGrid>
              <a:tr h="49491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595956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57215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8055"/>
                  </a:ext>
                </a:extLst>
              </a:tr>
            </a:tbl>
          </a:graphicData>
        </a:graphic>
      </p:graphicFrame>
      <p:graphicFrame>
        <p:nvGraphicFramePr>
          <p:cNvPr id="21" name="Tabella 19">
            <a:extLst>
              <a:ext uri="{FF2B5EF4-FFF2-40B4-BE49-F238E27FC236}">
                <a16:creationId xmlns:a16="http://schemas.microsoft.com/office/drawing/2014/main" id="{5EB79A9F-1414-43EC-80B9-2476922C9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27132"/>
              </p:ext>
            </p:extLst>
          </p:nvPr>
        </p:nvGraphicFramePr>
        <p:xfrm>
          <a:off x="3543600" y="2043544"/>
          <a:ext cx="4719778" cy="148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254">
                  <a:extLst>
                    <a:ext uri="{9D8B030D-6E8A-4147-A177-3AD203B41FA5}">
                      <a16:colId xmlns:a16="http://schemas.microsoft.com/office/drawing/2014/main" val="2887213108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0711565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29726820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34529486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62073484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29189084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143849299"/>
                    </a:ext>
                  </a:extLst>
                </a:gridCol>
              </a:tblGrid>
              <a:tr h="49491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595956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57215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8055"/>
                  </a:ext>
                </a:extLst>
              </a:tr>
            </a:tbl>
          </a:graphicData>
        </a:graphic>
      </p:graphicFrame>
      <p:graphicFrame>
        <p:nvGraphicFramePr>
          <p:cNvPr id="22" name="Tabella 19">
            <a:extLst>
              <a:ext uri="{FF2B5EF4-FFF2-40B4-BE49-F238E27FC236}">
                <a16:creationId xmlns:a16="http://schemas.microsoft.com/office/drawing/2014/main" id="{734F5296-E570-410C-9999-F2FDA807B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36919"/>
              </p:ext>
            </p:extLst>
          </p:nvPr>
        </p:nvGraphicFramePr>
        <p:xfrm>
          <a:off x="3543600" y="2043543"/>
          <a:ext cx="4719778" cy="148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254">
                  <a:extLst>
                    <a:ext uri="{9D8B030D-6E8A-4147-A177-3AD203B41FA5}">
                      <a16:colId xmlns:a16="http://schemas.microsoft.com/office/drawing/2014/main" val="2887213108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0711565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29726820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4234529486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62073484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2291890847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143849299"/>
                    </a:ext>
                  </a:extLst>
                </a:gridCol>
              </a:tblGrid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595956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57215"/>
                  </a:ext>
                </a:extLst>
              </a:tr>
              <a:tr h="494915">
                <a:tc>
                  <a:txBody>
                    <a:bodyPr/>
                    <a:lstStyle/>
                    <a:p>
                      <a:r>
                        <a:rPr lang="it-IT" dirty="0"/>
                        <a:t>   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6805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96747CF-9072-4CD2-8626-9D1FAF326713}"/>
                  </a:ext>
                </a:extLst>
              </p:cNvPr>
              <p:cNvSpPr txBox="1"/>
              <p:nvPr/>
            </p:nvSpPr>
            <p:spPr>
              <a:xfrm>
                <a:off x="3543600" y="3877766"/>
                <a:ext cx="95417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b="0" dirty="0"/>
                  <a:t>n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96747CF-9072-4CD2-8626-9D1FAF32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600" y="3877766"/>
                <a:ext cx="954172" cy="430887"/>
              </a:xfrm>
              <a:prstGeom prst="rect">
                <a:avLst/>
              </a:prstGeom>
              <a:blipFill>
                <a:blip r:embed="rId3"/>
                <a:stretch>
                  <a:fillRect l="-22293" t="-23944" b="-507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79ACB4AD-13B4-42DC-B03E-89036DEEC7BB}"/>
                  </a:ext>
                </a:extLst>
              </p:cNvPr>
              <p:cNvSpPr txBox="1"/>
              <p:nvPr/>
            </p:nvSpPr>
            <p:spPr>
              <a:xfrm>
                <a:off x="3529174" y="4470346"/>
                <a:ext cx="19366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15=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+1 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79ACB4AD-13B4-42DC-B03E-89036DEEC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174" y="4470346"/>
                <a:ext cx="19366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64D02F18-B779-48CC-B702-B817005A2D4E}"/>
                  </a:ext>
                </a:extLst>
              </p:cNvPr>
              <p:cNvSpPr txBox="1"/>
              <p:nvPr/>
            </p:nvSpPr>
            <p:spPr>
              <a:xfrm>
                <a:off x="3460625" y="5039479"/>
                <a:ext cx="1289882" cy="7351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64D02F18-B779-48CC-B702-B817005A2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625" y="5039479"/>
                <a:ext cx="1289882" cy="7351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561DFB0A-1E7E-4B06-B8E6-22C26A86D476}"/>
                  </a:ext>
                </a:extLst>
              </p:cNvPr>
              <p:cNvSpPr txBox="1"/>
              <p:nvPr/>
            </p:nvSpPr>
            <p:spPr>
              <a:xfrm>
                <a:off x="6329091" y="4093209"/>
                <a:ext cx="18919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561DFB0A-1E7E-4B06-B8E6-22C26A86D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9091" y="4093209"/>
                <a:ext cx="189199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73716416-71DF-4528-8B78-C6515CDFC403}"/>
                  </a:ext>
                </a:extLst>
              </p:cNvPr>
              <p:cNvSpPr txBox="1"/>
              <p:nvPr/>
            </p:nvSpPr>
            <p:spPr>
              <a:xfrm>
                <a:off x="6173782" y="4901233"/>
                <a:ext cx="2523704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73716416-71DF-4528-8B78-C6515CDFC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782" y="4901233"/>
                <a:ext cx="2523704" cy="833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3">
            <a:extLst>
              <a:ext uri="{FF2B5EF4-FFF2-40B4-BE49-F238E27FC236}">
                <a16:creationId xmlns:a16="http://schemas.microsoft.com/office/drawing/2014/main" id="{CB8C346B-C2CD-4C72-BE2F-47D4CF90249C}"/>
              </a:ext>
            </a:extLst>
          </p:cNvPr>
          <p:cNvSpPr txBox="1"/>
          <p:nvPr/>
        </p:nvSpPr>
        <p:spPr>
          <a:xfrm>
            <a:off x="378692" y="-177199"/>
            <a:ext cx="8565120" cy="5040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6000" b="1" dirty="0">
                <a:solidFill>
                  <a:srgbClr val="000000"/>
                </a:solidFill>
                <a:latin typeface="+mj-lt"/>
                <a:ea typeface=""/>
                <a:cs typeface="Handwriting - Dakota"/>
              </a:rPr>
              <a:t> </a:t>
            </a:r>
            <a:r>
              <a:rPr lang="it-IT" sz="4800" b="1" dirty="0">
                <a:solidFill>
                  <a:srgbClr val="000000"/>
                </a:solidFill>
                <a:latin typeface="+mj-lt"/>
                <a:ea typeface=""/>
                <a:cs typeface="Handwriting - Dakota"/>
              </a:rPr>
              <a:t>Il problema delle strette di mano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4800" b="1" dirty="0">
              <a:solidFill>
                <a:srgbClr val="000000"/>
              </a:solidFill>
              <a:latin typeface="+mj-lt"/>
              <a:ea typeface=""/>
              <a:cs typeface="Handwriting - Dakota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4800" b="1" dirty="0">
              <a:solidFill>
                <a:srgbClr val="000000"/>
              </a:solidFill>
              <a:latin typeface="+mj-lt"/>
              <a:ea typeface=""/>
              <a:cs typeface="Handwriting - Dakota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6000" b="1" dirty="0">
              <a:solidFill>
                <a:srgbClr val="000000"/>
              </a:solidFill>
              <a:latin typeface="+mj-lt"/>
              <a:ea typeface=""/>
              <a:cs typeface="Handwriting - Dakota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600" dirty="0">
              <a:solidFill>
                <a:srgbClr val="000000"/>
              </a:solidFill>
              <a:latin typeface="+mj-lt"/>
              <a:ea typeface=""/>
              <a:cs typeface="Handwriting - Dakota"/>
            </a:endParaRPr>
          </a:p>
        </p:txBody>
      </p:sp>
    </p:spTree>
    <p:extLst>
      <p:ext uri="{BB962C8B-B14F-4D97-AF65-F5344CB8AC3E}">
        <p14:creationId xmlns:p14="http://schemas.microsoft.com/office/powerpoint/2010/main" val="392681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30F624-90AE-4A31-8182-1FCC7FADB40A}"/>
              </a:ext>
            </a:extLst>
          </p:cNvPr>
          <p:cNvSpPr txBox="1"/>
          <p:nvPr/>
        </p:nvSpPr>
        <p:spPr>
          <a:xfrm>
            <a:off x="3026958" y="357051"/>
            <a:ext cx="344709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sz="2800" dirty="0"/>
              <a:t>Progressione aritmetica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/>
              <p:nvPr/>
            </p:nvSpPr>
            <p:spPr>
              <a:xfrm>
                <a:off x="3172863" y="908875"/>
                <a:ext cx="31552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+…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863" y="908875"/>
                <a:ext cx="315528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7DB952C7-292E-4894-B45B-3E0BD6D04961}"/>
                  </a:ext>
                </a:extLst>
              </p:cNvPr>
              <p:cNvSpPr txBox="1"/>
              <p:nvPr/>
            </p:nvSpPr>
            <p:spPr>
              <a:xfrm>
                <a:off x="5894762" y="2067905"/>
                <a:ext cx="25970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t-IT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8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it-IT" sz="28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it-IT" sz="2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t-IT" sz="2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sup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e>
                      <m:sup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b="1" dirty="0"/>
                  <a:t> </a:t>
                </a:r>
              </a:p>
            </p:txBody>
          </p:sp>
        </mc:Choice>
        <mc:Fallback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7DB952C7-292E-4894-B45B-3E0BD6D04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762" y="2067905"/>
                <a:ext cx="259705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F1BC7E23-62B8-4F8D-9760-B222403FE0BA}"/>
                  </a:ext>
                </a:extLst>
              </p:cNvPr>
              <p:cNvSpPr txBox="1"/>
              <p:nvPr/>
            </p:nvSpPr>
            <p:spPr>
              <a:xfrm>
                <a:off x="429099" y="2552031"/>
                <a:ext cx="54875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𝑒𝑙𝑒𝑚𝑒𝑛𝑡𝑜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𝑑𝑒𝑙𝑙𝑎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𝑠𝑢𝑐𝑐𝑒𝑠𝑠𝑖𝑜𝑛𝑒</m:t>
                        </m:r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F1BC7E23-62B8-4F8D-9760-B222403FE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99" y="2552031"/>
                <a:ext cx="5487528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1A7D23CE-0391-4F68-994B-F74C21FAB715}"/>
                  </a:ext>
                </a:extLst>
              </p:cNvPr>
              <p:cNvSpPr txBox="1"/>
              <p:nvPr/>
            </p:nvSpPr>
            <p:spPr>
              <a:xfrm>
                <a:off x="301244" y="4374049"/>
                <a:ext cx="561538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𝑠𝑜𝑚𝑚𝑎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𝑑𝑒𝑖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𝑝𝑟𝑖𝑚𝑖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𝑒𝑙𝑒𝑚𝑒𝑛𝑡𝑖</m:t>
                        </m:r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1A7D23CE-0391-4F68-994B-F74C21FAB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44" y="4374049"/>
                <a:ext cx="561538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ttangolo 20">
            <a:extLst>
              <a:ext uri="{FF2B5EF4-FFF2-40B4-BE49-F238E27FC236}">
                <a16:creationId xmlns:a16="http://schemas.microsoft.com/office/drawing/2014/main" id="{0B1C53BA-D8AC-42ED-A24D-7676A96E625D}"/>
              </a:ext>
            </a:extLst>
          </p:cNvPr>
          <p:cNvSpPr/>
          <p:nvPr/>
        </p:nvSpPr>
        <p:spPr>
          <a:xfrm>
            <a:off x="250367" y="3635385"/>
            <a:ext cx="70694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 la somma dei termini di una successione prende il nome di</a:t>
            </a:r>
            <a:r>
              <a:rPr lang="it-IT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it-IT" b="1" dirty="0">
                <a:solidFill>
                  <a:srgbClr val="222222"/>
                </a:solidFill>
                <a:latin typeface="arial" panose="020B0604020202020204" pitchFamily="34" charset="0"/>
              </a:rPr>
              <a:t>serie aritmetica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 .</a:t>
            </a:r>
          </a:p>
          <a:p>
            <a:endParaRPr lang="it-IT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it-IT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39FDE2C-B700-4713-829C-3E5E5C2AB215}"/>
                  </a:ext>
                </a:extLst>
              </p:cNvPr>
              <p:cNvSpPr txBox="1"/>
              <p:nvPr/>
            </p:nvSpPr>
            <p:spPr>
              <a:xfrm>
                <a:off x="5022896" y="3171742"/>
                <a:ext cx="374794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it-IT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39FDE2C-B700-4713-829C-3E5E5C2AB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896" y="3171742"/>
                <a:ext cx="374794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4CE82B4C-E08A-400E-A475-FEB73FA037BB}"/>
                  </a:ext>
                </a:extLst>
              </p:cNvPr>
              <p:cNvSpPr txBox="1"/>
              <p:nvPr/>
            </p:nvSpPr>
            <p:spPr>
              <a:xfrm>
                <a:off x="456660" y="1656244"/>
                <a:ext cx="52887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𝑟𝑎𝑔𝑖𝑜𝑛𝑒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𝑑𝑒𝑙𝑙𝑎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𝑠𝑢𝑐𝑐𝑒𝑠𝑠𝑖𝑜𝑛𝑒</m:t>
                        </m:r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4CE82B4C-E08A-400E-A475-FEB73FA03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60" y="1656244"/>
                <a:ext cx="528875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EF7F0A74-34E6-42F8-A064-31863466535D}"/>
                  </a:ext>
                </a:extLst>
              </p:cNvPr>
              <p:cNvSpPr/>
              <p:nvPr/>
            </p:nvSpPr>
            <p:spPr>
              <a:xfrm>
                <a:off x="5451328" y="4859977"/>
                <a:ext cx="3200363" cy="925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it-IT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it-IT" sz="28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it-IT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it-IT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sz="2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t-IT" sz="2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it-IT" b="1" dirty="0"/>
              </a:p>
            </p:txBody>
          </p:sp>
        </mc:Choice>
        <mc:Fallback>
          <p:sp>
            <p:nvSpPr>
              <p:cNvPr id="3" name="Rettangolo 2">
                <a:extLst>
                  <a:ext uri="{FF2B5EF4-FFF2-40B4-BE49-F238E27FC236}">
                    <a16:creationId xmlns:a16="http://schemas.microsoft.com/office/drawing/2014/main" id="{EF7F0A74-34E6-42F8-A064-3186346653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328" y="4859977"/>
                <a:ext cx="3200363" cy="925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6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1" grpId="0"/>
      <p:bldP spid="17" grpId="0"/>
      <p:bldP spid="19" grpId="0"/>
      <p:bldP spid="21" grpId="0"/>
      <p:bldP spid="22" grpId="0"/>
      <p:bldP spid="10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/>
              <p:nvPr/>
            </p:nvSpPr>
            <p:spPr>
              <a:xfrm>
                <a:off x="775334" y="652371"/>
                <a:ext cx="31552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+…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34" y="652371"/>
                <a:ext cx="315528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BF81A8C-BECD-44CF-B30D-A7FF383F6A3E}"/>
              </a:ext>
            </a:extLst>
          </p:cNvPr>
          <p:cNvSpPr txBox="1"/>
          <p:nvPr/>
        </p:nvSpPr>
        <p:spPr>
          <a:xfrm>
            <a:off x="885641" y="1293375"/>
            <a:ext cx="262892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sz="2800" dirty="0"/>
              <a:t>1+2+3+……+n+……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a 4">
                <a:extLst>
                  <a:ext uri="{FF2B5EF4-FFF2-40B4-BE49-F238E27FC236}">
                    <a16:creationId xmlns:a16="http://schemas.microsoft.com/office/drawing/2014/main" id="{3ECF55F0-A3FB-4ED6-87EC-4B209BDD3A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6062061"/>
                  </p:ext>
                </p:extLst>
              </p:nvPr>
            </p:nvGraphicFramePr>
            <p:xfrm>
              <a:off x="461297" y="2158222"/>
              <a:ext cx="7842193" cy="22771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71231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elemento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69904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a 4">
                <a:extLst>
                  <a:ext uri="{FF2B5EF4-FFF2-40B4-BE49-F238E27FC236}">
                    <a16:creationId xmlns:a16="http://schemas.microsoft.com/office/drawing/2014/main" id="{3ECF55F0-A3FB-4ED6-87EC-4B209BDD3A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6062061"/>
                  </p:ext>
                </p:extLst>
              </p:nvPr>
            </p:nvGraphicFramePr>
            <p:xfrm>
              <a:off x="461297" y="2158222"/>
              <a:ext cx="7842193" cy="22771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71231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4274" r="-78336" b="-221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187723" t="-4274" r="-893" b="-2213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171831" r="-78336" b="-264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elemento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271831" r="-78336" b="-164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69904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229565" r="-78336" b="-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1" name="Tabella 4">
                <a:extLst>
                  <a:ext uri="{FF2B5EF4-FFF2-40B4-BE49-F238E27FC236}">
                    <a16:creationId xmlns:a16="http://schemas.microsoft.com/office/drawing/2014/main" id="{E2A93E64-4D24-406C-8372-69C6D84E4C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8979633"/>
                  </p:ext>
                </p:extLst>
              </p:nvPr>
            </p:nvGraphicFramePr>
            <p:xfrm>
              <a:off x="461297" y="2158222"/>
              <a:ext cx="7842193" cy="24066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3141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1" name="Tabella 4">
                <a:extLst>
                  <a:ext uri="{FF2B5EF4-FFF2-40B4-BE49-F238E27FC236}">
                    <a16:creationId xmlns:a16="http://schemas.microsoft.com/office/drawing/2014/main" id="{E2A93E64-4D24-406C-8372-69C6D84E4C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8979633"/>
                  </p:ext>
                </p:extLst>
              </p:nvPr>
            </p:nvGraphicFramePr>
            <p:xfrm>
              <a:off x="461297" y="2158222"/>
              <a:ext cx="7842193" cy="24066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3141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7042" r="-78336" b="-4591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187723" t="-7042" r="-893" b="-4591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90476" r="-78336" b="-28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152381" r="-78336" b="-1304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196296" r="-78336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633C1B1-6C77-4DA7-9014-FC5F4F6A4EE7}"/>
                  </a:ext>
                </a:extLst>
              </p:cNvPr>
              <p:cNvSpPr txBox="1"/>
              <p:nvPr/>
            </p:nvSpPr>
            <p:spPr>
              <a:xfrm>
                <a:off x="5063489" y="154273"/>
                <a:ext cx="254531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  <m:sup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 xmlns="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633C1B1-6C77-4DA7-9014-FC5F4F6A4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489" y="154273"/>
                <a:ext cx="254531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672EF4FE-6A8A-46B7-834F-3B38975A63D0}"/>
                  </a:ext>
                </a:extLst>
              </p:cNvPr>
              <p:cNvSpPr txBox="1"/>
              <p:nvPr/>
            </p:nvSpPr>
            <p:spPr>
              <a:xfrm>
                <a:off x="5342116" y="750802"/>
                <a:ext cx="17479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=3−2</m:t>
                        </m:r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672EF4FE-6A8A-46B7-834F-3B38975A6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116" y="750802"/>
                <a:ext cx="174791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29AEAB96-9997-42B1-926F-5E6C5BA8420A}"/>
                  </a:ext>
                </a:extLst>
              </p:cNvPr>
              <p:cNvSpPr txBox="1"/>
              <p:nvPr/>
            </p:nvSpPr>
            <p:spPr>
              <a:xfrm>
                <a:off x="4850658" y="430726"/>
                <a:ext cx="36479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 xmlns="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29AEAB96-9997-42B1-926F-5E6C5BA8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58" y="430726"/>
                <a:ext cx="3647922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258F781D-EE0E-4A1E-8559-447700E04865}"/>
                  </a:ext>
                </a:extLst>
              </p:cNvPr>
              <p:cNvSpPr txBox="1"/>
              <p:nvPr/>
            </p:nvSpPr>
            <p:spPr>
              <a:xfrm>
                <a:off x="4902268" y="1013764"/>
                <a:ext cx="34663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=1+1∙</m:t>
                        </m:r>
                        <m:d>
                          <m:d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258F781D-EE0E-4A1E-8559-447700E04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268" y="1013764"/>
                <a:ext cx="346639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2036BF95-5D23-478D-9711-50B941DD986D}"/>
                  </a:ext>
                </a:extLst>
              </p:cNvPr>
              <p:cNvSpPr txBox="1"/>
              <p:nvPr/>
            </p:nvSpPr>
            <p:spPr>
              <a:xfrm>
                <a:off x="5697196" y="1486328"/>
                <a:ext cx="14509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 xmlns="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2036BF95-5D23-478D-9711-50B941DD9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96" y="1486328"/>
                <a:ext cx="145091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ella 4">
                <a:extLst>
                  <a:ext uri="{FF2B5EF4-FFF2-40B4-BE49-F238E27FC236}">
                    <a16:creationId xmlns:a16="http://schemas.microsoft.com/office/drawing/2014/main" id="{B6C2C886-7294-4672-9697-B6E9F7025A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0558793"/>
                  </p:ext>
                </p:extLst>
              </p:nvPr>
            </p:nvGraphicFramePr>
            <p:xfrm>
              <a:off x="461296" y="2158222"/>
              <a:ext cx="7842193" cy="2395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2051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ella 4">
                <a:extLst>
                  <a:ext uri="{FF2B5EF4-FFF2-40B4-BE49-F238E27FC236}">
                    <a16:creationId xmlns:a16="http://schemas.microsoft.com/office/drawing/2014/main" id="{B6C2C886-7294-4672-9697-B6E9F7025A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0558793"/>
                  </p:ext>
                </p:extLst>
              </p:nvPr>
            </p:nvGraphicFramePr>
            <p:xfrm>
              <a:off x="461296" y="2158222"/>
              <a:ext cx="7842193" cy="2395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2051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7246" r="-78336" b="-473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187723" t="-7246" r="-893" b="-4739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88095" r="-78336" b="-289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150476" r="-78336" b="-13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193382" r="-78336" b="-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93F26FD4-20B7-4202-8B7A-56FBDA9FCCE7}"/>
                  </a:ext>
                </a:extLst>
              </p:cNvPr>
              <p:cNvSpPr txBox="1"/>
              <p:nvPr/>
            </p:nvSpPr>
            <p:spPr>
              <a:xfrm>
                <a:off x="5088976" y="133963"/>
                <a:ext cx="2449067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93F26FD4-20B7-4202-8B7A-56FBDA9FC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976" y="133963"/>
                <a:ext cx="2449067" cy="7143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810E2A1-C4A0-4CC8-A449-4100AE485742}"/>
                  </a:ext>
                </a:extLst>
              </p:cNvPr>
              <p:cNvSpPr txBox="1"/>
              <p:nvPr/>
            </p:nvSpPr>
            <p:spPr>
              <a:xfrm>
                <a:off x="5088976" y="846067"/>
                <a:ext cx="2159566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810E2A1-C4A0-4CC8-A449-4100AE485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976" y="846067"/>
                <a:ext cx="2159566" cy="71436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ella 4">
                <a:extLst>
                  <a:ext uri="{FF2B5EF4-FFF2-40B4-BE49-F238E27FC236}">
                    <a16:creationId xmlns:a16="http://schemas.microsoft.com/office/drawing/2014/main" id="{DD98FF1F-CA1F-45FA-99B2-4007FF26D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925313"/>
                  </p:ext>
                </p:extLst>
              </p:nvPr>
            </p:nvGraphicFramePr>
            <p:xfrm>
              <a:off x="526473" y="2085655"/>
              <a:ext cx="7842193" cy="26605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10989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+…+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it-IT" b="1" i="1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  <a:p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ella 4">
                <a:extLst>
                  <a:ext uri="{FF2B5EF4-FFF2-40B4-BE49-F238E27FC236}">
                    <a16:creationId xmlns:a16="http://schemas.microsoft.com/office/drawing/2014/main" id="{DD98FF1F-CA1F-45FA-99B2-4007FF26D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2925313"/>
                  </p:ext>
                </p:extLst>
              </p:nvPr>
            </p:nvGraphicFramePr>
            <p:xfrm>
              <a:off x="526473" y="2085655"/>
              <a:ext cx="7842193" cy="26605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410989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502" t="-7353" r="-78028" b="-5455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188143" t="-7353" r="-895" b="-5455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502" t="-87952" r="-78028" b="-3469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  <a:p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502" t="-103311" r="-78028" b="-907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502" t="-227407" r="-78028" b="-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188143" t="-227407" r="-895" b="-14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66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9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2"/>
      <p:bldP spid="26" grpId="0"/>
      <p:bldP spid="26" grpId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/>
              <p:nvPr/>
            </p:nvSpPr>
            <p:spPr>
              <a:xfrm>
                <a:off x="775334" y="652371"/>
                <a:ext cx="31552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+…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7ADDACA-28AB-4D0A-81B6-A15C0AEC5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34" y="652371"/>
                <a:ext cx="315528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BF81A8C-BECD-44CF-B30D-A7FF383F6A3E}"/>
              </a:ext>
            </a:extLst>
          </p:cNvPr>
          <p:cNvSpPr txBox="1"/>
          <p:nvPr/>
        </p:nvSpPr>
        <p:spPr>
          <a:xfrm>
            <a:off x="1181734" y="1369013"/>
            <a:ext cx="2263440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t-IT" sz="2800" dirty="0"/>
              <a:t>3+8+13+…………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ella 4">
                <a:extLst>
                  <a:ext uri="{FF2B5EF4-FFF2-40B4-BE49-F238E27FC236}">
                    <a16:creationId xmlns:a16="http://schemas.microsoft.com/office/drawing/2014/main" id="{3ECF55F0-A3FB-4ED6-87EC-4B209BDD3A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334907"/>
                  </p:ext>
                </p:extLst>
              </p:nvPr>
            </p:nvGraphicFramePr>
            <p:xfrm>
              <a:off x="461297" y="2733964"/>
              <a:ext cx="7842193" cy="21377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it-IT" b="1" dirty="0"/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…+</m:t>
                              </m:r>
                              <m:sSub>
                                <m:sSubPr>
                                  <m:ctrlP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+…</m:t>
                              </m:r>
                            </m:oMath>
                          </a14:m>
                          <a:r>
                            <a:rPr lang="it-IT" dirty="0"/>
                            <a:t>      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69904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ella 4">
                <a:extLst>
                  <a:ext uri="{FF2B5EF4-FFF2-40B4-BE49-F238E27FC236}">
                    <a16:creationId xmlns:a16="http://schemas.microsoft.com/office/drawing/2014/main" id="{3ECF55F0-A3FB-4ED6-87EC-4B209BDD3A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334907"/>
                  </p:ext>
                </p:extLst>
              </p:nvPr>
            </p:nvGraphicFramePr>
            <p:xfrm>
              <a:off x="461297" y="2733964"/>
              <a:ext cx="7842193" cy="21377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8333" r="-78336" b="-49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187723" t="-8333" r="-893" b="-49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432887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90278" r="-78336" b="-3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130476" r="-78336" b="-1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69904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45754" t="-210435" r="-78336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1" name="Tabella 4">
                <a:extLst>
                  <a:ext uri="{FF2B5EF4-FFF2-40B4-BE49-F238E27FC236}">
                    <a16:creationId xmlns:a16="http://schemas.microsoft.com/office/drawing/2014/main" id="{E2A93E64-4D24-406C-8372-69C6D84E4C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6967892"/>
                  </p:ext>
                </p:extLst>
              </p:nvPr>
            </p:nvGraphicFramePr>
            <p:xfrm>
              <a:off x="461296" y="2679415"/>
              <a:ext cx="7842193" cy="234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it-IT" b="1" dirty="0"/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…+</m:t>
                              </m:r>
                              <m:sSub>
                                <m:sSubPr>
                                  <m:ctrlP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+…</m:t>
                              </m:r>
                            </m:oMath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1" name="Tabella 4">
                <a:extLst>
                  <a:ext uri="{FF2B5EF4-FFF2-40B4-BE49-F238E27FC236}">
                    <a16:creationId xmlns:a16="http://schemas.microsoft.com/office/drawing/2014/main" id="{E2A93E64-4D24-406C-8372-69C6D84E4CE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6967892"/>
                  </p:ext>
                </p:extLst>
              </p:nvPr>
            </p:nvGraphicFramePr>
            <p:xfrm>
              <a:off x="461296" y="2679415"/>
              <a:ext cx="7842193" cy="234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8333" r="-78336" b="-54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187723" t="-8333" r="-893" b="-54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77381" r="-78336" b="-289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141905" r="-78336" b="-13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24525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4"/>
                          <a:stretch>
                            <a:fillRect l="-45754" t="-186765" r="-78336" b="-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633C1B1-6C77-4DA7-9014-FC5F4F6A4EE7}"/>
                  </a:ext>
                </a:extLst>
              </p:cNvPr>
              <p:cNvSpPr txBox="1"/>
              <p:nvPr/>
            </p:nvSpPr>
            <p:spPr>
              <a:xfrm>
                <a:off x="5213381" y="333546"/>
                <a:ext cx="254531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it-IT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  <m:sup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633C1B1-6C77-4DA7-9014-FC5F4F6A4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381" y="333546"/>
                <a:ext cx="254531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672EF4FE-6A8A-46B7-834F-3B38975A63D0}"/>
                  </a:ext>
                </a:extLst>
              </p:cNvPr>
              <p:cNvSpPr txBox="1"/>
              <p:nvPr/>
            </p:nvSpPr>
            <p:spPr>
              <a:xfrm>
                <a:off x="5427862" y="1008634"/>
                <a:ext cx="17479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=8−3</m:t>
                        </m:r>
                      </m:e>
                      <m:sup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672EF4FE-6A8A-46B7-834F-3B38975A6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862" y="1008634"/>
                <a:ext cx="174791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29AEAB96-9997-42B1-926F-5E6C5BA8420A}"/>
                  </a:ext>
                </a:extLst>
              </p:cNvPr>
              <p:cNvSpPr txBox="1"/>
              <p:nvPr/>
            </p:nvSpPr>
            <p:spPr>
              <a:xfrm>
                <a:off x="4572000" y="348070"/>
                <a:ext cx="36479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29AEAB96-9997-42B1-926F-5E6C5BA84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48070"/>
                <a:ext cx="3647922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258F781D-EE0E-4A1E-8559-447700E04865}"/>
                  </a:ext>
                </a:extLst>
              </p:cNvPr>
              <p:cNvSpPr txBox="1"/>
              <p:nvPr/>
            </p:nvSpPr>
            <p:spPr>
              <a:xfrm>
                <a:off x="4662762" y="954510"/>
                <a:ext cx="34663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=3+5∙</m:t>
                        </m:r>
                        <m:d>
                          <m:d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258F781D-EE0E-4A1E-8559-447700E04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762" y="954510"/>
                <a:ext cx="3466398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2036BF95-5D23-478D-9711-50B941DD986D}"/>
                  </a:ext>
                </a:extLst>
              </p:cNvPr>
              <p:cNvSpPr txBox="1"/>
              <p:nvPr/>
            </p:nvSpPr>
            <p:spPr>
              <a:xfrm>
                <a:off x="4738776" y="1569478"/>
                <a:ext cx="228184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=5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</a:p>
            </p:txBody>
          </p:sp>
        </mc:Choice>
        <mc:Fallback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2036BF95-5D23-478D-9711-50B941DD9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776" y="1569478"/>
                <a:ext cx="2281843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ella 4">
                <a:extLst>
                  <a:ext uri="{FF2B5EF4-FFF2-40B4-BE49-F238E27FC236}">
                    <a16:creationId xmlns:a16="http://schemas.microsoft.com/office/drawing/2014/main" id="{B6C2C886-7294-4672-9697-B6E9F7025A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0915458"/>
                  </p:ext>
                </p:extLst>
              </p:nvPr>
            </p:nvGraphicFramePr>
            <p:xfrm>
              <a:off x="461295" y="2679415"/>
              <a:ext cx="7842193" cy="23328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b="1" dirty="0"/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…+</m:t>
                              </m:r>
                              <m:sSub>
                                <m:sSubPr>
                                  <m:ctrlP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</m:oMath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5n-2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1645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ella 4">
                <a:extLst>
                  <a:ext uri="{FF2B5EF4-FFF2-40B4-BE49-F238E27FC236}">
                    <a16:creationId xmlns:a16="http://schemas.microsoft.com/office/drawing/2014/main" id="{B6C2C886-7294-4672-9697-B6E9F7025A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0915458"/>
                  </p:ext>
                </p:extLst>
              </p:nvPr>
            </p:nvGraphicFramePr>
            <p:xfrm>
              <a:off x="461295" y="2679415"/>
              <a:ext cx="7842193" cy="23328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8333" r="-78336" b="-54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187723" t="-8333" r="-893" b="-54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10594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77381" r="-78336" b="-28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140566" r="-78336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5n-2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16451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0"/>
                          <a:stretch>
                            <a:fillRect l="-45754" t="-190299" r="-78336" b="-14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93F26FD4-20B7-4202-8B7A-56FBDA9FCCE7}"/>
                  </a:ext>
                </a:extLst>
              </p:cNvPr>
              <p:cNvSpPr txBox="1"/>
              <p:nvPr/>
            </p:nvSpPr>
            <p:spPr>
              <a:xfrm>
                <a:off x="5213381" y="272993"/>
                <a:ext cx="2045111" cy="595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93F26FD4-20B7-4202-8B7A-56FBDA9FC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381" y="272993"/>
                <a:ext cx="2045111" cy="5952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810E2A1-C4A0-4CC8-A449-4100AE485742}"/>
                  </a:ext>
                </a:extLst>
              </p:cNvPr>
              <p:cNvSpPr txBox="1"/>
              <p:nvPr/>
            </p:nvSpPr>
            <p:spPr>
              <a:xfrm>
                <a:off x="5380798" y="1287948"/>
                <a:ext cx="2210477" cy="595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−2+3</m:t>
                              </m:r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810E2A1-C4A0-4CC8-A449-4100AE485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798" y="1287948"/>
                <a:ext cx="2210477" cy="5952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ella 4">
                <a:extLst>
                  <a:ext uri="{FF2B5EF4-FFF2-40B4-BE49-F238E27FC236}">
                    <a16:creationId xmlns:a16="http://schemas.microsoft.com/office/drawing/2014/main" id="{DD98FF1F-CA1F-45FA-99B2-4007FF26D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6920604"/>
                  </p:ext>
                </p:extLst>
              </p:nvPr>
            </p:nvGraphicFramePr>
            <p:xfrm>
              <a:off x="461294" y="2685210"/>
              <a:ext cx="7842193" cy="24410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  <m:sSub>
                                  <m:sSubPr>
                                    <m:ctrlP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it-IT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it-IT" b="1" i="0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b="1" dirty="0"/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…+</m:t>
                              </m:r>
                              <m:sSub>
                                <m:sSubPr>
                                  <m:ctrlP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it-IT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it-IT" b="1" i="1" smtClean="0">
                                  <a:latin typeface="Cambria Math" panose="02040503050406030204" pitchFamily="18" charset="0"/>
                                </a:rPr>
                                <m:t>+…</m:t>
                              </m:r>
                            </m:oMath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488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5488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it-IT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5n-2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86318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ctrlP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b>
                                            <m:r>
                                              <a:rPr lang="it-IT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d>
                                    <m:d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ella 4">
                <a:extLst>
                  <a:ext uri="{FF2B5EF4-FFF2-40B4-BE49-F238E27FC236}">
                    <a16:creationId xmlns:a16="http://schemas.microsoft.com/office/drawing/2014/main" id="{DD98FF1F-CA1F-45FA-99B2-4007FF26D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6920604"/>
                  </p:ext>
                </p:extLst>
              </p:nvPr>
            </p:nvGraphicFramePr>
            <p:xfrm>
              <a:off x="461294" y="2685210"/>
              <a:ext cx="7842193" cy="24410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98412">
                      <a:extLst>
                        <a:ext uri="{9D8B030D-6E8A-4147-A177-3AD203B41FA5}">
                          <a16:colId xmlns:a16="http://schemas.microsoft.com/office/drawing/2014/main" val="3422104759"/>
                        </a:ext>
                      </a:extLst>
                    </a:gridCol>
                    <a:gridCol w="3519055">
                      <a:extLst>
                        <a:ext uri="{9D8B030D-6E8A-4147-A177-3AD203B41FA5}">
                          <a16:colId xmlns:a16="http://schemas.microsoft.com/office/drawing/2014/main" val="838474595"/>
                        </a:ext>
                      </a:extLst>
                    </a:gridCol>
                    <a:gridCol w="2724726">
                      <a:extLst>
                        <a:ext uri="{9D8B030D-6E8A-4147-A177-3AD203B41FA5}">
                          <a16:colId xmlns:a16="http://schemas.microsoft.com/office/drawing/2014/main" val="93434973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Formule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754" t="-8333" r="-78336" b="-57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187723" t="-8333" r="-893" b="-57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868650"/>
                      </a:ext>
                    </a:extLst>
                  </a:tr>
                  <a:tr h="54886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Ragione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754" t="-72222" r="-78336" b="-28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  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76771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Termine generico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754" t="-147619" r="-78336" b="-14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                  5n-2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6206141"/>
                      </a:ext>
                    </a:extLst>
                  </a:tr>
                  <a:tr h="886318">
                    <a:tc>
                      <a:txBody>
                        <a:bodyPr/>
                        <a:lstStyle/>
                        <a:p>
                          <a:r>
                            <a:rPr lang="it-IT" dirty="0"/>
                            <a:t>Somma dei primi n termini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45754" t="-178082" r="-78336" b="-1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13"/>
                          <a:stretch>
                            <a:fillRect l="-187723" t="-178082" r="-893" b="-1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15056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81918C28-B9C2-4DE6-A6DD-5BE771503438}"/>
                  </a:ext>
                </a:extLst>
              </p:cNvPr>
              <p:cNvSpPr txBox="1"/>
              <p:nvPr/>
            </p:nvSpPr>
            <p:spPr>
              <a:xfrm>
                <a:off x="4768144" y="1577807"/>
                <a:ext cx="2223109" cy="595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81918C28-B9C2-4DE6-A6DD-5BE771503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144" y="1577807"/>
                <a:ext cx="2223109" cy="5952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96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9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31" grpId="0"/>
      <p:bldP spid="3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9" y="1377865"/>
            <a:ext cx="7820521" cy="410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4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4889</TotalTime>
  <Words>587</Words>
  <Application>Microsoft Office PowerPoint</Application>
  <PresentationFormat>Presentazione su schermo (4:3)</PresentationFormat>
  <Paragraphs>202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Cambria Math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Gabriele</dc:creator>
  <cp:lastModifiedBy>Melissa MacBeth</cp:lastModifiedBy>
  <cp:revision>265</cp:revision>
  <dcterms:created xsi:type="dcterms:W3CDTF">2013-11-25T11:26:36Z</dcterms:created>
  <dcterms:modified xsi:type="dcterms:W3CDTF">2020-02-25T18:35:48Z</dcterms:modified>
</cp:coreProperties>
</file>