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3" r:id="rId2"/>
    <p:sldId id="266" r:id="rId3"/>
    <p:sldId id="263" r:id="rId4"/>
    <p:sldId id="259" r:id="rId5"/>
    <p:sldId id="265" r:id="rId6"/>
    <p:sldId id="267" r:id="rId7"/>
    <p:sldId id="274" r:id="rId8"/>
    <p:sldId id="270" r:id="rId9"/>
    <p:sldId id="268" r:id="rId10"/>
    <p:sldId id="272" r:id="rId11"/>
    <p:sldId id="27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clrMru>
    <a:srgbClr val="0099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5B8A7B-718E-4964-BF14-F405EE51E29D}" type="datetime1">
              <a:rPr lang="en-US"/>
              <a:pPr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B9E78B-0000-4A96-83BA-9AE8C931DDA0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03E5A4-F668-4E93-9C06-52D73744C886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  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5188D9-8D9D-401F-A225-682CA8B094B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0E3A666-9503-492B-8F4F-02CC55B51EA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2D54DF-7795-4D75-81C4-587708CE672D}" type="slidenum">
              <a:rPr lang="en-US"/>
              <a:pPr/>
              <a:t>3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2BFB89-3895-469F-A5C7-C66606166361}" type="slidenum">
              <a:rPr lang="en-US"/>
              <a:pPr/>
              <a:t>4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CFF86E-AEAF-419E-8C05-B9823E08AED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0E3A666-9503-492B-8F4F-02CC55B51EA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394346-D349-45E8-8A2C-14D83D472EF1}" type="datetime1">
              <a:rPr lang="en-US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Section 11.1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34A12-E19D-48DD-80A3-F980AD953847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B0D679-CE22-4267-BC68-F4DFD864DD71}" type="datetime1">
              <a:rPr lang="en-US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Section 11.1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7E13C-F6B2-402D-B866-EF7A130AD597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0C26CF-F799-4929-BCD6-BDEB3003DB53}" type="datetime1">
              <a:rPr lang="en-US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Section 11.1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E91FC-FBC6-4C8D-8913-59B7CE607BC6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B8107D-F39E-42E0-BEBA-AE6E78FCF202}" type="datetime1">
              <a:rPr lang="en-US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Section 11.1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0DF91-98F3-4302-88E4-783988FA10D8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FAF031-8F92-47DD-B933-2E8E1F2D52B4}" type="datetime1">
              <a:rPr lang="en-US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Section 11.1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C6E2D-95DC-4F54-83F0-25E3B8213A6F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D9BAE2-0C69-4113-8CF8-ADA1D0E3DE4A}" type="datetime1">
              <a:rPr lang="en-US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Section 11.1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DC700-2193-4CA7-A675-8F04A1501AA9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B1B492-36F1-40B1-87ED-A516ED54956E}" type="datetime1">
              <a:rPr lang="en-US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Section 11.1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3C9AB-E54C-4927-B90A-38A7B047CD08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63C47C-B699-41D3-BDA7-FC8C235F25E3}" type="datetime1">
              <a:rPr lang="en-US"/>
              <a:pPr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Section 11.1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B53BF-7592-45CE-AD92-90F0CD2CC70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F358AB-C361-4426-B60A-1880BA19D12D}" type="datetime1">
              <a:rPr lang="en-US"/>
              <a:pPr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Section 11.1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BEEDE-BE96-4527-AE6D-BFB1A2926152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E1E053-3CCE-45B9-85FB-0AA373EED22A}" type="datetime1">
              <a:rPr lang="en-US"/>
              <a:pPr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Section 11.1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C1145C-6082-4E1D-B21C-4212259179A0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05CEDB-ABE2-41B1-93A9-A54029C70AED}" type="datetime1">
              <a:rPr lang="en-US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Section 11.1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A299B-B05C-4B29-B146-9CEE2362A877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FD2D67-D99A-41EC-A713-D61FF760A564}" type="datetime1">
              <a:rPr lang="en-US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Section 11.1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C2F4D-8831-41AB-BE20-53F826D29DF1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FA194F3-0439-4CD5-A02B-C02E62314BCE}" type="datetime1">
              <a:rPr lang="en-US"/>
              <a:pPr/>
              <a:t>10/31/2016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Section 11.1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7DFC033-D3F7-4309-A5F3-99D85F3070B3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FF3300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99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784665"/>
            <a:ext cx="8645236" cy="3101535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7" name="TextBox 2"/>
          <p:cNvSpPr txBox="1">
            <a:spLocks noChangeArrowheads="1"/>
          </p:cNvSpPr>
          <p:nvPr/>
        </p:nvSpPr>
        <p:spPr bwMode="auto">
          <a:xfrm>
            <a:off x="1101436" y="1371600"/>
            <a:ext cx="7366703" cy="10987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5400" dirty="0" smtClean="0">
                <a:solidFill>
                  <a:schemeClr val="tx2"/>
                </a:solidFill>
                <a:latin typeface="Comic Sans MS" pitchFamily="66" charset="0"/>
              </a:rPr>
              <a:t>Le </a:t>
            </a:r>
            <a:r>
              <a:rPr lang="en-US" sz="5400" dirty="0" err="1" smtClean="0">
                <a:solidFill>
                  <a:schemeClr val="tx2"/>
                </a:solidFill>
                <a:latin typeface="Comic Sans MS" pitchFamily="66" charset="0"/>
              </a:rPr>
              <a:t>Permutazioni</a:t>
            </a:r>
            <a:endParaRPr lang="en-US" sz="54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en-US" sz="54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en-US" sz="54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en-US" sz="54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en-US" sz="3600" dirty="0" smtClean="0">
                <a:solidFill>
                  <a:schemeClr val="tx2"/>
                </a:solidFill>
                <a:latin typeface="Comic Sans MS" pitchFamily="66" charset="0"/>
              </a:rPr>
              <a:t>www.matematicapovolta.it</a:t>
            </a:r>
            <a:endParaRPr lang="en-US" sz="44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en-US" sz="32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en-US" sz="32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en-US" sz="32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en-US" sz="32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en-US" sz="32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en-US" sz="32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en-US" sz="32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en-US" sz="32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en-US" sz="32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en-US" sz="32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en-US" sz="32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en-US" sz="32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en-US" sz="32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endParaRPr lang="en-US" sz="3200" dirty="0" smtClean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1143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Esempi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calcolo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Permutazioni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N </a:t>
            </a:r>
            <a:r>
              <a:rPr lang="en-US" dirty="0" err="1" smtClean="0"/>
              <a:t>oggetti</a:t>
            </a:r>
            <a:r>
              <a:rPr lang="en-US" dirty="0" smtClean="0"/>
              <a:t> in R </a:t>
            </a:r>
            <a:r>
              <a:rPr lang="en-US" dirty="0" err="1" smtClean="0"/>
              <a:t>posti</a:t>
            </a:r>
            <a:endParaRPr lang="en-US" dirty="0" smtClean="0"/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708025" y="1524000"/>
          <a:ext cx="8148638" cy="1143000"/>
        </p:xfrm>
        <a:graphic>
          <a:graphicData uri="http://schemas.openxmlformats.org/presentationml/2006/ole">
            <p:oleObj spid="_x0000_s32772" name="Equazione" r:id="rId3" imgW="2806560" imgH="393480" progId="Equation.3">
              <p:embed/>
            </p:oleObj>
          </a:graphicData>
        </a:graphic>
      </p:graphicFrame>
      <p:sp>
        <p:nvSpPr>
          <p:cNvPr id="14" name="Rettangolo 13"/>
          <p:cNvSpPr/>
          <p:nvPr/>
        </p:nvSpPr>
        <p:spPr>
          <a:xfrm>
            <a:off x="4953000" y="1676401"/>
            <a:ext cx="457200" cy="381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∕    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3962400" y="2286000"/>
            <a:ext cx="53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0000"/>
                </a:solidFill>
                <a:cs typeface="Arial" charset="0"/>
              </a:rPr>
              <a:t>∕</a:t>
            </a:r>
            <a:endParaRPr lang="it-IT" dirty="0"/>
          </a:p>
        </p:txBody>
      </p:sp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914399" y="3048000"/>
          <a:ext cx="6192965" cy="1141735"/>
        </p:xfrm>
        <a:graphic>
          <a:graphicData uri="http://schemas.openxmlformats.org/presentationml/2006/ole">
            <p:oleObj spid="_x0000_s32775" name="Equazione" r:id="rId4" imgW="2133360" imgH="393480" progId="Equation.3">
              <p:embed/>
            </p:oleObj>
          </a:graphicData>
        </a:graphic>
      </p:graphicFrame>
      <p:sp>
        <p:nvSpPr>
          <p:cNvPr id="19" name="Rettangolo 18"/>
          <p:cNvSpPr/>
          <p:nvPr/>
        </p:nvSpPr>
        <p:spPr>
          <a:xfrm>
            <a:off x="4038600" y="3124200"/>
            <a:ext cx="30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∕    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3429000" y="3810000"/>
            <a:ext cx="38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∕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Una</a:t>
            </a:r>
            <a:r>
              <a:rPr lang="en-US" dirty="0" smtClean="0"/>
              <a:t> formula per le </a:t>
            </a:r>
            <a:r>
              <a:rPr lang="en-US" dirty="0" err="1" smtClean="0"/>
              <a:t>permutazioni</a:t>
            </a:r>
            <a:r>
              <a:rPr lang="en-US" dirty="0" smtClean="0"/>
              <a:t> </a:t>
            </a:r>
          </a:p>
        </p:txBody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1"/>
            <a:ext cx="8077200" cy="3810000"/>
          </a:xfrm>
        </p:spPr>
        <p:txBody>
          <a:bodyPr/>
          <a:lstStyle/>
          <a:p>
            <a:pPr eaLnBrk="1" hangingPunct="1"/>
            <a:r>
              <a:rPr lang="en-US" sz="2800" dirty="0" err="1" smtClean="0"/>
              <a:t>Permutazioni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n </a:t>
            </a:r>
            <a:r>
              <a:rPr lang="en-US" sz="2800" dirty="0" err="1" smtClean="0"/>
              <a:t>oggetti</a:t>
            </a:r>
            <a:r>
              <a:rPr lang="en-US" sz="2800" dirty="0" smtClean="0"/>
              <a:t> in r </a:t>
            </a:r>
            <a:r>
              <a:rPr lang="en-US" sz="2800" dirty="0" err="1" smtClean="0"/>
              <a:t>posti</a:t>
            </a:r>
            <a:endParaRPr lang="en-US" sz="2800" dirty="0" smtClean="0"/>
          </a:p>
          <a:p>
            <a:pPr eaLnBrk="1" hangingPunct="1"/>
            <a:r>
              <a:rPr lang="en-US" sz="2800" dirty="0" err="1" smtClean="0"/>
              <a:t>Esempio</a:t>
            </a:r>
            <a:r>
              <a:rPr lang="en-US" sz="2800" dirty="0" smtClean="0"/>
              <a:t> : </a:t>
            </a:r>
            <a:r>
              <a:rPr lang="en-US" sz="2800" dirty="0" err="1" smtClean="0"/>
              <a:t>quante</a:t>
            </a:r>
            <a:r>
              <a:rPr lang="en-US" sz="2800" dirty="0" smtClean="0"/>
              <a:t> </a:t>
            </a:r>
            <a:r>
              <a:rPr lang="en-US" sz="2800" dirty="0" err="1" smtClean="0"/>
              <a:t>sono</a:t>
            </a:r>
            <a:r>
              <a:rPr lang="en-US" sz="2800" dirty="0" smtClean="0"/>
              <a:t> le parole </a:t>
            </a:r>
            <a:r>
              <a:rPr lang="en-US" sz="2800" dirty="0" err="1" smtClean="0"/>
              <a:t>possibili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lunghezza</a:t>
            </a:r>
            <a:r>
              <a:rPr lang="en-US" sz="2800" dirty="0" smtClean="0"/>
              <a:t> 2 </a:t>
            </a:r>
            <a:r>
              <a:rPr lang="en-US" sz="2800" dirty="0" err="1" smtClean="0"/>
              <a:t>che</a:t>
            </a:r>
            <a:r>
              <a:rPr lang="en-US" sz="2800" dirty="0" smtClean="0"/>
              <a:t> </a:t>
            </a:r>
            <a:r>
              <a:rPr lang="en-US" sz="2800" dirty="0" err="1" smtClean="0"/>
              <a:t>si</a:t>
            </a:r>
            <a:r>
              <a:rPr lang="en-US" sz="2800" dirty="0" smtClean="0"/>
              <a:t> </a:t>
            </a:r>
            <a:r>
              <a:rPr lang="en-US" sz="2800" dirty="0" err="1" smtClean="0"/>
              <a:t>possono</a:t>
            </a:r>
            <a:r>
              <a:rPr lang="en-US" sz="2800" dirty="0" smtClean="0"/>
              <a:t> </a:t>
            </a:r>
            <a:r>
              <a:rPr lang="en-US" sz="2800" dirty="0" err="1" smtClean="0"/>
              <a:t>ottenere</a:t>
            </a:r>
            <a:r>
              <a:rPr lang="en-US" sz="2800" dirty="0" smtClean="0"/>
              <a:t> con le 5 </a:t>
            </a:r>
            <a:r>
              <a:rPr lang="en-US" sz="2800" dirty="0" err="1" smtClean="0"/>
              <a:t>vocali</a:t>
            </a:r>
            <a:r>
              <a:rPr lang="en-US" sz="2800" dirty="0" smtClean="0"/>
              <a:t>, dove </a:t>
            </a:r>
            <a:r>
              <a:rPr lang="en-US" sz="2800" dirty="0" err="1" smtClean="0"/>
              <a:t>ciascuna</a:t>
            </a:r>
            <a:r>
              <a:rPr lang="en-US" sz="2800" dirty="0" smtClean="0"/>
              <a:t> </a:t>
            </a:r>
            <a:r>
              <a:rPr lang="en-US" sz="2800" dirty="0" err="1" smtClean="0"/>
              <a:t>vocale</a:t>
            </a:r>
            <a:r>
              <a:rPr lang="en-US" sz="2800" dirty="0" smtClean="0"/>
              <a:t> è </a:t>
            </a:r>
            <a:r>
              <a:rPr lang="en-US" sz="2800" dirty="0" err="1" smtClean="0"/>
              <a:t>presente</a:t>
            </a:r>
            <a:r>
              <a:rPr lang="en-US" sz="2800" dirty="0" smtClean="0"/>
              <a:t> al </a:t>
            </a:r>
            <a:r>
              <a:rPr lang="en-US" sz="2800" dirty="0" err="1" smtClean="0"/>
              <a:t>più</a:t>
            </a:r>
            <a:r>
              <a:rPr lang="en-US" sz="2800" dirty="0" smtClean="0"/>
              <a:t>  </a:t>
            </a:r>
            <a:r>
              <a:rPr lang="en-US" sz="2800" dirty="0" err="1" smtClean="0"/>
              <a:t>una</a:t>
            </a:r>
            <a:r>
              <a:rPr lang="en-US" sz="2800" dirty="0" smtClean="0"/>
              <a:t> sola </a:t>
            </a:r>
            <a:r>
              <a:rPr lang="en-US" sz="2800" dirty="0" err="1" smtClean="0"/>
              <a:t>volta</a:t>
            </a:r>
            <a:r>
              <a:rPr lang="en-US" sz="2800" dirty="0" smtClean="0"/>
              <a:t> </a:t>
            </a:r>
          </a:p>
          <a:p>
            <a:pPr eaLnBrk="1" hangingPunct="1"/>
            <a:endParaRPr lang="en-US" sz="2800" dirty="0" smtClean="0"/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>
            <p:ph sz="half" idx="4294967295"/>
          </p:nvPr>
        </p:nvGraphicFramePr>
        <p:xfrm>
          <a:off x="609600" y="3581400"/>
          <a:ext cx="7751304" cy="1354395"/>
        </p:xfrm>
        <a:graphic>
          <a:graphicData uri="http://schemas.openxmlformats.org/presentationml/2006/ole">
            <p:oleObj spid="_x0000_s4098" name="Equazione" r:id="rId3" imgW="2400120" imgH="419040" progId="Equation.3">
              <p:embed/>
            </p:oleObj>
          </a:graphicData>
        </a:graphic>
      </p:graphicFrame>
      <p:sp>
        <p:nvSpPr>
          <p:cNvPr id="5" name="Rettangolo 4"/>
          <p:cNvSpPr/>
          <p:nvPr/>
        </p:nvSpPr>
        <p:spPr>
          <a:xfrm>
            <a:off x="762000" y="5029200"/>
            <a:ext cx="460765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AE  AI   AO  AU</a:t>
            </a: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EA  EI   EO  EU</a:t>
            </a: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IA    IE   IO   IU</a:t>
            </a: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OA  OE  OI   OU</a:t>
            </a: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UA  UE   UI   UO </a:t>
            </a:r>
            <a:endParaRPr lang="it-IT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30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5" grpId="0" uiExpand="1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1371600" y="841375"/>
            <a:ext cx="6477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tx2"/>
                </a:solidFill>
                <a:latin typeface="Comic Sans MS" pitchFamily="66" charset="0"/>
              </a:rPr>
              <a:t>Permutazioni</a:t>
            </a:r>
            <a:endParaRPr lang="en-US" sz="44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838200" y="1905000"/>
            <a:ext cx="7467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Comic Sans MS" pitchFamily="66" charset="0"/>
              </a:rPr>
              <a:t>Una</a:t>
            </a:r>
            <a:r>
              <a:rPr lang="en-US" sz="2800" dirty="0" smtClean="0">
                <a:latin typeface="Comic Sans MS" pitchFamily="66" charset="0"/>
              </a:rPr>
              <a:t>  </a:t>
            </a:r>
            <a:r>
              <a:rPr lang="en-US" sz="2800" b="1" dirty="0" err="1" smtClean="0">
                <a:solidFill>
                  <a:srgbClr val="FF0000"/>
                </a:solidFill>
                <a:latin typeface="Comic Sans MS" pitchFamily="66" charset="0"/>
              </a:rPr>
              <a:t>Permutazione</a:t>
            </a:r>
            <a:r>
              <a:rPr lang="en-US" sz="2800" dirty="0" smtClean="0">
                <a:latin typeface="Comic Sans MS" pitchFamily="66" charset="0"/>
              </a:rPr>
              <a:t> è un </a:t>
            </a:r>
            <a:r>
              <a:rPr lang="en-US" sz="2800" dirty="0" err="1" smtClean="0">
                <a:latin typeface="Comic Sans MS" pitchFamily="66" charset="0"/>
              </a:rPr>
              <a:t>modo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ordinare</a:t>
            </a:r>
            <a:r>
              <a:rPr lang="en-US" sz="2800" dirty="0" smtClean="0">
                <a:latin typeface="Comic Sans MS" pitchFamily="66" charset="0"/>
              </a:rPr>
              <a:t> in </a:t>
            </a:r>
            <a:r>
              <a:rPr lang="en-US" sz="2800" dirty="0" err="1" smtClean="0">
                <a:latin typeface="Comic Sans MS" pitchFamily="66" charset="0"/>
              </a:rPr>
              <a:t>successione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oggetti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distinti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8201" y="3505200"/>
            <a:ext cx="74183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Il </a:t>
            </a:r>
            <a:r>
              <a:rPr lang="en-US" sz="2800" dirty="0" err="1" smtClean="0">
                <a:latin typeface="Comic Sans MS" pitchFamily="66" charset="0"/>
              </a:rPr>
              <a:t>numero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Permutazioni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oggetti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si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ottiene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applicando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il</a:t>
            </a:r>
            <a:r>
              <a:rPr lang="en-US" sz="2800" dirty="0" smtClean="0">
                <a:latin typeface="Comic Sans MS" pitchFamily="66" charset="0"/>
              </a:rPr>
              <a:t> principio </a:t>
            </a:r>
            <a:r>
              <a:rPr lang="en-US" sz="2800" dirty="0" err="1" smtClean="0">
                <a:latin typeface="Comic Sans MS" pitchFamily="66" charset="0"/>
              </a:rPr>
              <a:t>fondamentale</a:t>
            </a:r>
            <a:r>
              <a:rPr lang="en-US" sz="2800" dirty="0" smtClean="0">
                <a:latin typeface="Comic Sans MS" pitchFamily="66" charset="0"/>
              </a:rPr>
              <a:t> del </a:t>
            </a:r>
            <a:r>
              <a:rPr lang="en-US" sz="2800" dirty="0" err="1" smtClean="0">
                <a:latin typeface="Comic Sans MS" pitchFamily="66" charset="0"/>
              </a:rPr>
              <a:t>calcolo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combinatorio</a:t>
            </a: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Principio </a:t>
            </a:r>
            <a:r>
              <a:rPr lang="en-US" dirty="0" err="1" smtClean="0"/>
              <a:t>Fondamentale</a:t>
            </a:r>
            <a:r>
              <a:rPr lang="en-US" dirty="0" smtClean="0"/>
              <a:t> del </a:t>
            </a:r>
            <a:r>
              <a:rPr lang="en-US" dirty="0" err="1" smtClean="0"/>
              <a:t>Calcolo</a:t>
            </a:r>
            <a:r>
              <a:rPr lang="en-US" dirty="0" smtClean="0"/>
              <a:t> </a:t>
            </a:r>
            <a:r>
              <a:rPr lang="en-US" dirty="0" err="1" smtClean="0"/>
              <a:t>Combinatorio</a:t>
            </a:r>
            <a:endParaRPr lang="en-US" dirty="0" smtClean="0"/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486400" cy="167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cs typeface="Arial" charset="0"/>
              </a:rPr>
              <a:t>    </a:t>
            </a:r>
            <a:r>
              <a:rPr lang="en-US" dirty="0" err="1" smtClean="0">
                <a:cs typeface="Arial" charset="0"/>
              </a:rPr>
              <a:t>Quanti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sono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i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possibili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modi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di</a:t>
            </a:r>
            <a:r>
              <a:rPr lang="en-US" dirty="0" smtClean="0">
                <a:cs typeface="Arial" charset="0"/>
              </a:rPr>
              <a:t>  </a:t>
            </a:r>
            <a:r>
              <a:rPr lang="en-US" dirty="0" err="1" smtClean="0">
                <a:cs typeface="Arial" charset="0"/>
              </a:rPr>
              <a:t>indossare</a:t>
            </a:r>
            <a:r>
              <a:rPr lang="en-US" dirty="0" smtClean="0">
                <a:cs typeface="Arial" charset="0"/>
              </a:rPr>
              <a:t> 2 </a:t>
            </a:r>
            <a:r>
              <a:rPr lang="en-US" dirty="0" err="1" smtClean="0">
                <a:cs typeface="Arial" charset="0"/>
              </a:rPr>
              <a:t>pantaloni</a:t>
            </a:r>
            <a:r>
              <a:rPr lang="en-US" dirty="0" smtClean="0">
                <a:cs typeface="Arial" charset="0"/>
              </a:rPr>
              <a:t> e 3 </a:t>
            </a:r>
            <a:r>
              <a:rPr lang="en-US" dirty="0" err="1" smtClean="0">
                <a:cs typeface="Arial" charset="0"/>
              </a:rPr>
              <a:t>magliette</a:t>
            </a:r>
            <a:r>
              <a:rPr lang="en-US" dirty="0" smtClean="0">
                <a:cs typeface="Arial" charset="0"/>
              </a:rPr>
              <a:t>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cs typeface="Arial" charset="0"/>
              </a:rPr>
              <a:t>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cs typeface="Arial" charset="0"/>
              </a:rPr>
              <a:t>2x3=6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  <p:pic>
        <p:nvPicPr>
          <p:cNvPr id="23559" name="Picture 4" descr="aacqijn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172200" y="1676400"/>
            <a:ext cx="2798956" cy="1593850"/>
          </a:xfrm>
          <a:noFill/>
        </p:spPr>
      </p:pic>
      <p:sp>
        <p:nvSpPr>
          <p:cNvPr id="5" name="Rettangolo 4"/>
          <p:cNvSpPr/>
          <p:nvPr/>
        </p:nvSpPr>
        <p:spPr>
          <a:xfrm>
            <a:off x="1143000" y="4648200"/>
            <a:ext cx="7391400" cy="1671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>
                <a:solidFill>
                  <a:srgbClr val="FF0000"/>
                </a:solidFill>
              </a:rPr>
              <a:t>Definizione</a:t>
            </a:r>
            <a:endParaRPr lang="en-US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dirty="0" err="1" smtClean="0"/>
              <a:t>Dovendo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scegliere</a:t>
            </a:r>
            <a:r>
              <a:rPr lang="en-US" sz="2400" b="1" dirty="0" smtClean="0"/>
              <a:t> un primo </a:t>
            </a:r>
            <a:r>
              <a:rPr lang="en-US" sz="2400" b="1" dirty="0" err="1" smtClean="0"/>
              <a:t>oggetto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tra</a:t>
            </a:r>
            <a:r>
              <a:rPr lang="en-US" sz="2400" b="1" dirty="0" smtClean="0"/>
              <a:t> M </a:t>
            </a:r>
            <a:r>
              <a:rPr lang="en-US" sz="2400" b="1" dirty="0" err="1" smtClean="0"/>
              <a:t>oggetti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distinti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ed</a:t>
            </a:r>
            <a:r>
              <a:rPr lang="en-US" sz="2400" b="1" dirty="0" smtClean="0"/>
              <a:t> un </a:t>
            </a:r>
            <a:r>
              <a:rPr lang="en-US" sz="2400" b="1" dirty="0" err="1" smtClean="0"/>
              <a:t>secondo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oggetto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tra</a:t>
            </a:r>
            <a:r>
              <a:rPr lang="en-US" sz="2400" b="1" dirty="0" smtClean="0"/>
              <a:t> N </a:t>
            </a:r>
            <a:r>
              <a:rPr lang="en-US" sz="2400" b="1" dirty="0" err="1" smtClean="0"/>
              <a:t>oggetti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distinti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allora</a:t>
            </a:r>
            <a:r>
              <a:rPr lang="en-US" sz="2400" b="1" dirty="0" smtClean="0"/>
              <a:t> le </a:t>
            </a:r>
            <a:r>
              <a:rPr lang="en-US" sz="2400" b="1" dirty="0" err="1" smtClean="0"/>
              <a:t>possibili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scelte</a:t>
            </a:r>
            <a:r>
              <a:rPr lang="en-US" sz="2400" b="1" dirty="0" smtClean="0"/>
              <a:t> (diverse </a:t>
            </a:r>
            <a:r>
              <a:rPr lang="en-US" sz="2400" b="1" dirty="0" err="1" smtClean="0"/>
              <a:t>tra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loro</a:t>
            </a:r>
            <a:r>
              <a:rPr lang="en-US" sz="2400" b="1" dirty="0" smtClean="0"/>
              <a:t>) </a:t>
            </a:r>
            <a:r>
              <a:rPr lang="en-US" sz="2400" b="1" dirty="0" err="1" smtClean="0"/>
              <a:t>sono</a:t>
            </a:r>
            <a:r>
              <a:rPr lang="en-US" sz="2400" b="1" dirty="0" smtClean="0"/>
              <a:t>  </a:t>
            </a:r>
            <a:r>
              <a:rPr lang="en-US" sz="2400" b="1" i="1" dirty="0" smtClean="0"/>
              <a:t>M</a:t>
            </a:r>
            <a:r>
              <a:rPr lang="en-US" sz="2400" b="1" i="1" dirty="0" smtClean="0">
                <a:cs typeface="Arial" charset="0"/>
              </a:rPr>
              <a:t>∙N</a:t>
            </a:r>
            <a:r>
              <a:rPr lang="en-US" sz="2400" b="1" dirty="0" smtClean="0">
                <a:cs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uiExpand="1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1447800"/>
          </a:xfrm>
        </p:spPr>
        <p:txBody>
          <a:bodyPr/>
          <a:lstStyle/>
          <a:p>
            <a:pPr eaLnBrk="1" hangingPunct="1"/>
            <a:r>
              <a:rPr lang="en-US" dirty="0" err="1" smtClean="0"/>
              <a:t>Applicazione</a:t>
            </a:r>
            <a:r>
              <a:rPr lang="en-US" dirty="0" smtClean="0"/>
              <a:t> del Principio </a:t>
            </a:r>
            <a:r>
              <a:rPr lang="en-US" dirty="0" err="1" smtClean="0"/>
              <a:t>Fondamentale</a:t>
            </a:r>
            <a:r>
              <a:rPr lang="en-US" dirty="0" smtClean="0"/>
              <a:t> del </a:t>
            </a:r>
            <a:r>
              <a:rPr lang="en-US" dirty="0" err="1" smtClean="0"/>
              <a:t>Calcolo</a:t>
            </a:r>
            <a:r>
              <a:rPr lang="en-US" dirty="0" smtClean="0"/>
              <a:t> </a:t>
            </a:r>
            <a:r>
              <a:rPr lang="en-US" dirty="0" err="1" smtClean="0"/>
              <a:t>Combinatorio</a:t>
            </a:r>
            <a:r>
              <a:rPr lang="en-US" dirty="0" smtClean="0"/>
              <a:t> a </a:t>
            </a:r>
            <a:r>
              <a:rPr lang="en-US" dirty="0" err="1" smtClean="0"/>
              <a:t>tre</a:t>
            </a:r>
            <a:r>
              <a:rPr lang="en-US" dirty="0" smtClean="0"/>
              <a:t> </a:t>
            </a:r>
            <a:r>
              <a:rPr lang="en-US" dirty="0" err="1" smtClean="0"/>
              <a:t>oggetti</a:t>
            </a:r>
            <a:endParaRPr lang="en-US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1"/>
            <a:ext cx="4267200" cy="2438399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 err="1" smtClean="0">
                <a:solidFill>
                  <a:srgbClr val="009900"/>
                </a:solidFill>
              </a:rPr>
              <a:t>Quanti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err="1" smtClean="0">
                <a:solidFill>
                  <a:srgbClr val="009900"/>
                </a:solidFill>
              </a:rPr>
              <a:t>sono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err="1" smtClean="0">
                <a:solidFill>
                  <a:srgbClr val="009900"/>
                </a:solidFill>
              </a:rPr>
              <a:t>i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err="1" smtClean="0">
                <a:solidFill>
                  <a:srgbClr val="009900"/>
                </a:solidFill>
              </a:rPr>
              <a:t>modi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err="1" smtClean="0">
                <a:solidFill>
                  <a:srgbClr val="009900"/>
                </a:solidFill>
              </a:rPr>
              <a:t>possibili</a:t>
            </a:r>
            <a:r>
              <a:rPr lang="en-US" dirty="0" smtClean="0">
                <a:solidFill>
                  <a:srgbClr val="009900"/>
                </a:solidFill>
              </a:rPr>
              <a:t> (</a:t>
            </a:r>
            <a:r>
              <a:rPr lang="en-US" dirty="0" err="1" smtClean="0">
                <a:solidFill>
                  <a:srgbClr val="009900"/>
                </a:solidFill>
              </a:rPr>
              <a:t>distinti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err="1" smtClean="0">
                <a:solidFill>
                  <a:srgbClr val="009900"/>
                </a:solidFill>
              </a:rPr>
              <a:t>tra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err="1" smtClean="0">
                <a:solidFill>
                  <a:srgbClr val="009900"/>
                </a:solidFill>
              </a:rPr>
              <a:t>loro</a:t>
            </a:r>
            <a:r>
              <a:rPr lang="en-US" dirty="0" smtClean="0">
                <a:solidFill>
                  <a:srgbClr val="009900"/>
                </a:solidFill>
              </a:rPr>
              <a:t>)  </a:t>
            </a:r>
            <a:r>
              <a:rPr lang="en-US" dirty="0" err="1" smtClean="0">
                <a:solidFill>
                  <a:srgbClr val="009900"/>
                </a:solidFill>
              </a:rPr>
              <a:t>di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err="1" smtClean="0">
                <a:solidFill>
                  <a:srgbClr val="009900"/>
                </a:solidFill>
              </a:rPr>
              <a:t>indossare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dirty="0" smtClean="0">
                <a:solidFill>
                  <a:srgbClr val="009900"/>
                </a:solidFill>
              </a:rPr>
              <a:t>    2 </a:t>
            </a:r>
            <a:r>
              <a:rPr lang="en-US" dirty="0" err="1" smtClean="0">
                <a:solidFill>
                  <a:srgbClr val="009900"/>
                </a:solidFill>
              </a:rPr>
              <a:t>paia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err="1" smtClean="0">
                <a:solidFill>
                  <a:srgbClr val="009900"/>
                </a:solidFill>
              </a:rPr>
              <a:t>di</a:t>
            </a:r>
            <a:r>
              <a:rPr lang="en-US" dirty="0" smtClean="0">
                <a:solidFill>
                  <a:srgbClr val="009900"/>
                </a:solidFill>
              </a:rPr>
              <a:t> jeans,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dirty="0" smtClean="0">
                <a:solidFill>
                  <a:srgbClr val="009900"/>
                </a:solidFill>
              </a:rPr>
              <a:t>    3 </a:t>
            </a:r>
            <a:r>
              <a:rPr lang="en-US" dirty="0" err="1" smtClean="0">
                <a:solidFill>
                  <a:srgbClr val="009900"/>
                </a:solidFill>
              </a:rPr>
              <a:t>magliette</a:t>
            </a:r>
            <a:r>
              <a:rPr lang="en-US" dirty="0" smtClean="0">
                <a:solidFill>
                  <a:srgbClr val="009900"/>
                </a:solidFill>
              </a:rPr>
              <a:t> e 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dirty="0" smtClean="0">
                <a:solidFill>
                  <a:srgbClr val="009900"/>
                </a:solidFill>
              </a:rPr>
              <a:t>    2 </a:t>
            </a:r>
            <a:r>
              <a:rPr lang="en-US" dirty="0" err="1" smtClean="0">
                <a:solidFill>
                  <a:srgbClr val="009900"/>
                </a:solidFill>
              </a:rPr>
              <a:t>paia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err="1" smtClean="0">
                <a:solidFill>
                  <a:srgbClr val="009900"/>
                </a:solidFill>
              </a:rPr>
              <a:t>di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err="1" smtClean="0">
                <a:solidFill>
                  <a:srgbClr val="009900"/>
                </a:solidFill>
              </a:rPr>
              <a:t>scarpe</a:t>
            </a:r>
            <a:r>
              <a:rPr lang="en-US" dirty="0" smtClean="0">
                <a:solidFill>
                  <a:srgbClr val="009900"/>
                </a:solidFill>
              </a:rPr>
              <a:t>  ?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dirty="0" smtClean="0">
                <a:solidFill>
                  <a:srgbClr val="009900"/>
                </a:solidFill>
              </a:rPr>
              <a:t>    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dirty="0" smtClean="0">
              <a:solidFill>
                <a:srgbClr val="00990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en-US" dirty="0" smtClean="0">
              <a:solidFill>
                <a:srgbClr val="0099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/>
              <a:t>	 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2·3·2 = 12</a:t>
            </a:r>
            <a:r>
              <a:rPr lang="en-US" dirty="0" smtClean="0">
                <a:cs typeface="Arial" charset="0"/>
              </a:rPr>
              <a:t> </a:t>
            </a:r>
            <a:endParaRPr lang="en-US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</p:txBody>
      </p:sp>
      <p:pic>
        <p:nvPicPr>
          <p:cNvPr id="27655" name="Picture 4" descr="aacqiju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486400" y="2133600"/>
            <a:ext cx="2971800" cy="26035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1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1371600" y="841375"/>
            <a:ext cx="6477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tx2"/>
                </a:solidFill>
                <a:latin typeface="Comic Sans MS" pitchFamily="66" charset="0"/>
              </a:rPr>
              <a:t>Permutazioni</a:t>
            </a:r>
            <a:endParaRPr lang="en-US" sz="44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350963" y="1828800"/>
            <a:ext cx="619918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err="1" smtClean="0">
                <a:latin typeface="Comic Sans MS" pitchFamily="66" charset="0"/>
              </a:rPr>
              <a:t>Numero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di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anagrammi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della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 err="1" smtClean="0">
                <a:latin typeface="Comic Sans MS" pitchFamily="66" charset="0"/>
              </a:rPr>
              <a:t>parola</a:t>
            </a:r>
            <a:r>
              <a:rPr lang="en-US" sz="3200" dirty="0" smtClean="0">
                <a:latin typeface="Comic Sans MS" pitchFamily="66" charset="0"/>
              </a:rPr>
              <a:t> APE: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196013" y="2568575"/>
            <a:ext cx="20653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____  ____   ____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12800" y="3008313"/>
            <a:ext cx="56092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Comic Sans MS" pitchFamily="66" charset="0"/>
              </a:rPr>
              <a:t>Numero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scelte</a:t>
            </a:r>
            <a:r>
              <a:rPr lang="en-US" sz="2400" dirty="0" smtClean="0">
                <a:latin typeface="Comic Sans MS" pitchFamily="66" charset="0"/>
              </a:rPr>
              <a:t> per </a:t>
            </a:r>
            <a:r>
              <a:rPr lang="en-US" sz="2400" dirty="0" err="1" smtClean="0">
                <a:latin typeface="Comic Sans MS" pitchFamily="66" charset="0"/>
              </a:rPr>
              <a:t>lettera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iniziale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?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275388" y="2916238"/>
            <a:ext cx="190658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/>
              <a:t>  3</a:t>
            </a:r>
            <a:r>
              <a:rPr lang="en-US" dirty="0"/>
              <a:t>  ____  ____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248400" y="3368675"/>
            <a:ext cx="186848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   </a:t>
            </a:r>
            <a:r>
              <a:rPr lang="en-US" sz="2800"/>
              <a:t>3</a:t>
            </a:r>
            <a:r>
              <a:rPr lang="en-US"/>
              <a:t> </a:t>
            </a:r>
            <a:r>
              <a:rPr lang="en-US" sz="2800"/>
              <a:t>   2</a:t>
            </a:r>
            <a:r>
              <a:rPr lang="en-US"/>
              <a:t>   ___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58838" y="3470275"/>
            <a:ext cx="570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Comic Sans MS" pitchFamily="66" charset="0"/>
              </a:rPr>
              <a:t>Numero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scelte</a:t>
            </a:r>
            <a:r>
              <a:rPr lang="en-US" sz="2400" dirty="0" smtClean="0">
                <a:latin typeface="Comic Sans MS" pitchFamily="66" charset="0"/>
              </a:rPr>
              <a:t> per </a:t>
            </a:r>
            <a:r>
              <a:rPr lang="en-US" sz="2400" dirty="0" err="1" smtClean="0">
                <a:latin typeface="Comic Sans MS" pitchFamily="66" charset="0"/>
              </a:rPr>
              <a:t>seconda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lettera</a:t>
            </a:r>
            <a:r>
              <a:rPr lang="en-US" sz="2400" dirty="0" smtClean="0">
                <a:latin typeface="Comic Sans MS" pitchFamily="66" charset="0"/>
              </a:rPr>
              <a:t>?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58838" y="3941763"/>
            <a:ext cx="53783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Comic Sans MS" pitchFamily="66" charset="0"/>
              </a:rPr>
              <a:t>Numero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scelte</a:t>
            </a:r>
            <a:r>
              <a:rPr lang="en-US" sz="2400" dirty="0" smtClean="0">
                <a:latin typeface="Comic Sans MS" pitchFamily="66" charset="0"/>
              </a:rPr>
              <a:t> per </a:t>
            </a:r>
            <a:r>
              <a:rPr lang="en-US" sz="2400" dirty="0" err="1" smtClean="0">
                <a:latin typeface="Comic Sans MS" pitchFamily="66" charset="0"/>
              </a:rPr>
              <a:t>lettera</a:t>
            </a:r>
            <a:r>
              <a:rPr lang="en-US" sz="2400" dirty="0" smtClean="0">
                <a:latin typeface="Comic Sans MS" pitchFamily="66" charset="0"/>
              </a:rPr>
              <a:t> finale?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361113" y="3881438"/>
            <a:ext cx="16446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  3</a:t>
            </a:r>
            <a:r>
              <a:rPr lang="en-US"/>
              <a:t>     </a:t>
            </a:r>
            <a:r>
              <a:rPr lang="en-US" sz="2800"/>
              <a:t>2</a:t>
            </a:r>
            <a:r>
              <a:rPr lang="en-US"/>
              <a:t>    </a:t>
            </a:r>
            <a:r>
              <a:rPr lang="en-US" sz="2800"/>
              <a:t>1</a:t>
            </a:r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522413" y="4657725"/>
            <a:ext cx="217078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/>
              <a:t>3*2*1 = 6     </a:t>
            </a:r>
            <a:endParaRPr lang="en-US" sz="2800" dirty="0" smtClean="0"/>
          </a:p>
          <a:p>
            <a:r>
              <a:rPr lang="en-US" sz="2800" dirty="0" smtClean="0"/>
              <a:t>  </a:t>
            </a:r>
            <a:endParaRPr lang="en-US" sz="2800" dirty="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914400" y="5257800"/>
            <a:ext cx="64651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 smtClean="0"/>
              <a:t>APE     AEP    PAE    PEA    EAP    EPA</a:t>
            </a:r>
            <a:endParaRPr lang="en-US" sz="2800" dirty="0"/>
          </a:p>
        </p:txBody>
      </p:sp>
      <p:sp>
        <p:nvSpPr>
          <p:cNvPr id="16" name="TextBox 13"/>
          <p:cNvSpPr txBox="1">
            <a:spLocks noChangeArrowheads="1"/>
          </p:cNvSpPr>
          <p:nvPr/>
        </p:nvSpPr>
        <p:spPr bwMode="auto">
          <a:xfrm>
            <a:off x="1447800" y="5791200"/>
            <a:ext cx="297179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   </a:t>
            </a:r>
            <a:r>
              <a:rPr lang="en-US" sz="2800" dirty="0"/>
              <a:t>3! = 3*2*1 =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Notazione</a:t>
            </a:r>
            <a:r>
              <a:rPr lang="en-US" dirty="0" smtClean="0"/>
              <a:t> </a:t>
            </a:r>
            <a:r>
              <a:rPr lang="en-US" dirty="0" err="1" smtClean="0"/>
              <a:t>fattoriale</a:t>
            </a:r>
            <a:endParaRPr lang="en-US" dirty="0" smtClean="0"/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6200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Il  </a:t>
            </a:r>
            <a:r>
              <a:rPr lang="en-US" dirty="0" err="1" smtClean="0"/>
              <a:t>prodotto</a:t>
            </a:r>
            <a:r>
              <a:rPr lang="en-US" dirty="0" smtClean="0"/>
              <a:t> 6∙5∙4∙3∙2∙1 è </a:t>
            </a:r>
            <a:r>
              <a:rPr lang="en-US" dirty="0" err="1" smtClean="0"/>
              <a:t>chiamato</a:t>
            </a:r>
            <a:r>
              <a:rPr lang="en-US" dirty="0" smtClean="0"/>
              <a:t> </a:t>
            </a:r>
            <a:r>
              <a:rPr lang="en-US" dirty="0" err="1" smtClean="0"/>
              <a:t>fattoriale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6:    </a:t>
            </a:r>
            <a:r>
              <a:rPr lang="en-US" sz="2800" dirty="0" smtClean="0"/>
              <a:t>6!</a:t>
            </a:r>
            <a:endParaRPr lang="en-US" dirty="0" smtClean="0"/>
          </a:p>
          <a:p>
            <a:pPr eaLnBrk="1" hangingPunct="1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676400"/>
            <a:ext cx="8458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Definizione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	Se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è un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intero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positivo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, con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! 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si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intende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  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il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prodotto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dei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primi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n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numeri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interi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	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! =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(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n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- 1)(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n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- 2)···(3)(2)(1)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93894" y="3810001"/>
            <a:ext cx="5625905" cy="987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kern="0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4648200"/>
            <a:ext cx="9372600" cy="193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0! = 1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1!=1    2!=2x1=2     3!=3x2x1=6   4!=4x3x2x1=24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5!=120…6!=720=6x5!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1000" y="4038600"/>
            <a:ext cx="5638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0! (zero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fattoriale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), per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definizione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, è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1371600" y="841375"/>
            <a:ext cx="6477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tx2"/>
                </a:solidFill>
                <a:latin typeface="Comic Sans MS" pitchFamily="66" charset="0"/>
              </a:rPr>
              <a:t>Permutazioni</a:t>
            </a:r>
            <a:endParaRPr lang="en-US" sz="44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62000" y="1828800"/>
            <a:ext cx="749458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Il </a:t>
            </a:r>
            <a:r>
              <a:rPr lang="en-US" sz="2800" dirty="0" err="1" smtClean="0">
                <a:latin typeface="Comic Sans MS" pitchFamily="66" charset="0"/>
              </a:rPr>
              <a:t>numero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Permutazioni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oggetti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distinti</a:t>
            </a:r>
            <a:r>
              <a:rPr lang="en-US" sz="2800" dirty="0" smtClean="0">
                <a:latin typeface="Comic Sans MS" pitchFamily="66" charset="0"/>
              </a:rPr>
              <a:t>  è </a:t>
            </a:r>
            <a:r>
              <a:rPr lang="en-US" sz="2800" dirty="0" err="1" smtClean="0">
                <a:latin typeface="Comic Sans MS" pitchFamily="66" charset="0"/>
              </a:rPr>
              <a:t>pari</a:t>
            </a:r>
            <a:r>
              <a:rPr lang="en-US" sz="2800" dirty="0" smtClean="0">
                <a:latin typeface="Comic Sans MS" pitchFamily="66" charset="0"/>
              </a:rPr>
              <a:t> al </a:t>
            </a:r>
            <a:r>
              <a:rPr lang="en-US" sz="2800" dirty="0" err="1" smtClean="0">
                <a:latin typeface="Comic Sans MS" pitchFamily="66" charset="0"/>
              </a:rPr>
              <a:t>fattoriale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en-US" sz="2800" dirty="0" smtClean="0">
                <a:latin typeface="Comic Sans MS" pitchFamily="66" charset="0"/>
              </a:rPr>
              <a:t>, </a:t>
            </a:r>
            <a:r>
              <a:rPr lang="en-US" sz="2800" dirty="0" err="1" smtClean="0">
                <a:latin typeface="Comic Sans MS" pitchFamily="66" charset="0"/>
              </a:rPr>
              <a:t>che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si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indica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n!</a:t>
            </a:r>
            <a:endParaRPr 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838200" y="3505200"/>
            <a:ext cx="7570789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Ad </a:t>
            </a:r>
            <a:r>
              <a:rPr lang="en-US" sz="2800" dirty="0" err="1" smtClean="0">
                <a:latin typeface="Comic Sans MS" pitchFamily="66" charset="0"/>
              </a:rPr>
              <a:t>esempio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gli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anagrammi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una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parola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di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lunghezza</a:t>
            </a:r>
            <a:r>
              <a:rPr lang="en-US" sz="2800" dirty="0" smtClean="0">
                <a:latin typeface="Comic Sans MS" pitchFamily="66" charset="0"/>
              </a:rPr>
              <a:t> 4 (e con le </a:t>
            </a:r>
            <a:r>
              <a:rPr lang="en-US" sz="2800" dirty="0" err="1" smtClean="0">
                <a:latin typeface="Comic Sans MS" pitchFamily="66" charset="0"/>
              </a:rPr>
              <a:t>lettere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tutte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distinte</a:t>
            </a:r>
            <a:r>
              <a:rPr lang="en-US" sz="2800" dirty="0" smtClean="0">
                <a:latin typeface="Comic Sans MS" pitchFamily="66" charset="0"/>
              </a:rPr>
              <a:t>) </a:t>
            </a:r>
            <a:r>
              <a:rPr lang="en-US" sz="2800" dirty="0" err="1" smtClean="0">
                <a:latin typeface="Comic Sans MS" pitchFamily="66" charset="0"/>
              </a:rPr>
              <a:t>sono</a:t>
            </a:r>
            <a:endParaRPr lang="en-US" sz="2800" dirty="0" smtClean="0">
              <a:latin typeface="Comic Sans MS" pitchFamily="66" charset="0"/>
            </a:endParaRPr>
          </a:p>
          <a:p>
            <a:r>
              <a:rPr lang="en-US" sz="2800" dirty="0" smtClean="0">
                <a:latin typeface="Comic Sans MS" pitchFamily="66" charset="0"/>
              </a:rPr>
              <a:t>      4!=24</a:t>
            </a:r>
            <a:endParaRPr 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686800" cy="1189038"/>
          </a:xfrm>
        </p:spPr>
        <p:txBody>
          <a:bodyPr/>
          <a:lstStyle/>
          <a:p>
            <a:pPr eaLnBrk="1" hangingPunct="1"/>
            <a:r>
              <a:rPr lang="en-US" dirty="0" err="1" smtClean="0"/>
              <a:t>Una</a:t>
            </a:r>
            <a:r>
              <a:rPr lang="en-US" dirty="0" smtClean="0"/>
              <a:t> formula per le </a:t>
            </a:r>
            <a:r>
              <a:rPr lang="en-US" dirty="0" err="1" smtClean="0"/>
              <a:t>permutazioni</a:t>
            </a:r>
            <a:r>
              <a:rPr lang="en-US" dirty="0" smtClean="0"/>
              <a:t> con </a:t>
            </a:r>
            <a:r>
              <a:rPr lang="en-US" dirty="0" err="1" smtClean="0"/>
              <a:t>ripetizione</a:t>
            </a:r>
            <a:endParaRPr lang="en-US" dirty="0" smtClean="0"/>
          </a:p>
        </p:txBody>
      </p:sp>
      <p:sp>
        <p:nvSpPr>
          <p:cNvPr id="450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Il </a:t>
            </a:r>
            <a:r>
              <a:rPr lang="en-US" dirty="0" err="1" smtClean="0"/>
              <a:t>numero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permutazioni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</a:t>
            </a:r>
            <a:r>
              <a:rPr lang="en-US" dirty="0" err="1" smtClean="0"/>
              <a:t>oggetti</a:t>
            </a:r>
            <a:r>
              <a:rPr lang="en-US" dirty="0" smtClean="0"/>
              <a:t>, </a:t>
            </a:r>
          </a:p>
          <a:p>
            <a:pPr eaLnBrk="1" hangingPunct="1">
              <a:buFontTx/>
              <a:buNone/>
            </a:pPr>
            <a:r>
              <a:rPr lang="en-US" dirty="0" smtClean="0"/>
              <a:t>dove </a:t>
            </a:r>
            <a:r>
              <a:rPr lang="en-US" sz="3200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 </a:t>
            </a:r>
            <a:r>
              <a:rPr lang="en-US" dirty="0" err="1" smtClean="0"/>
              <a:t>oggetti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identici</a:t>
            </a:r>
            <a:r>
              <a:rPr lang="en-US" dirty="0" smtClean="0"/>
              <a:t>, </a:t>
            </a:r>
            <a:r>
              <a:rPr lang="en-US" sz="3200" dirty="0" smtClean="0">
                <a:solidFill>
                  <a:srgbClr val="FF0000"/>
                </a:solidFill>
              </a:rPr>
              <a:t>q</a:t>
            </a:r>
            <a:r>
              <a:rPr lang="en-US" dirty="0" smtClean="0"/>
              <a:t> </a:t>
            </a:r>
            <a:r>
              <a:rPr lang="en-US" dirty="0" err="1" smtClean="0"/>
              <a:t>oggetti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identici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 </a:t>
            </a:r>
            <a:r>
              <a:rPr lang="en-US" dirty="0" err="1" smtClean="0"/>
              <a:t>oggetti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identici</a:t>
            </a:r>
            <a:r>
              <a:rPr lang="en-US" dirty="0" smtClean="0"/>
              <a:t> è </a:t>
            </a:r>
            <a:r>
              <a:rPr lang="en-US" dirty="0" err="1" smtClean="0"/>
              <a:t>dato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: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Ad </a:t>
            </a:r>
            <a:r>
              <a:rPr lang="en-US" dirty="0" err="1" smtClean="0"/>
              <a:t>esempio</a:t>
            </a:r>
            <a:r>
              <a:rPr lang="en-US" dirty="0" smtClean="0"/>
              <a:t> … </a:t>
            </a:r>
            <a:r>
              <a:rPr lang="en-US" dirty="0" err="1" smtClean="0"/>
              <a:t>anagrammi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parola</a:t>
            </a: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mamma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6629400" y="3429000"/>
          <a:ext cx="1676400" cy="1309688"/>
        </p:xfrm>
        <a:graphic>
          <a:graphicData uri="http://schemas.openxmlformats.org/presentationml/2006/ole">
            <p:oleObj spid="_x0000_s3074" name="Equation" r:id="rId3" imgW="698400" imgH="545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686800" cy="1189038"/>
          </a:xfrm>
        </p:spPr>
        <p:txBody>
          <a:bodyPr/>
          <a:lstStyle/>
          <a:p>
            <a:pPr eaLnBrk="1" hangingPunct="1"/>
            <a:r>
              <a:rPr lang="en-US" dirty="0" err="1" smtClean="0"/>
              <a:t>Anagrammi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parola</a:t>
            </a:r>
            <a:r>
              <a:rPr lang="en-US" dirty="0" smtClean="0"/>
              <a:t> Mamma</a:t>
            </a:r>
          </a:p>
        </p:txBody>
      </p:sp>
      <p:sp>
        <p:nvSpPr>
          <p:cNvPr id="450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 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838200" y="3810000"/>
          <a:ext cx="1676400" cy="1309688"/>
        </p:xfrm>
        <a:graphic>
          <a:graphicData uri="http://schemas.openxmlformats.org/presentationml/2006/ole">
            <p:oleObj spid="_x0000_s1026" name="Equation" r:id="rId3" imgW="698400" imgH="545760" progId="Equation.3">
              <p:embed/>
            </p:oleObj>
          </a:graphicData>
        </a:graphic>
      </p:graphicFrame>
      <p:sp>
        <p:nvSpPr>
          <p:cNvPr id="8" name="TextBox 14"/>
          <p:cNvSpPr txBox="1">
            <a:spLocks noChangeArrowheads="1"/>
          </p:cNvSpPr>
          <p:nvPr/>
        </p:nvSpPr>
        <p:spPr bwMode="auto">
          <a:xfrm>
            <a:off x="0" y="1828800"/>
            <a:ext cx="9601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err="1" smtClean="0"/>
              <a:t>maamm</a:t>
            </a:r>
            <a:r>
              <a:rPr lang="en-US" sz="2800" dirty="0" smtClean="0"/>
              <a:t>    </a:t>
            </a:r>
            <a:r>
              <a:rPr lang="en-US" sz="2800" dirty="0" err="1" smtClean="0"/>
              <a:t>mamam</a:t>
            </a:r>
            <a:r>
              <a:rPr lang="en-US" sz="2800" dirty="0" smtClean="0"/>
              <a:t>   mamma  </a:t>
            </a:r>
            <a:r>
              <a:rPr lang="en-US" sz="2800" dirty="0" err="1" smtClean="0"/>
              <a:t>mmama</a:t>
            </a:r>
            <a:r>
              <a:rPr lang="en-US" sz="2800" dirty="0" smtClean="0"/>
              <a:t>  </a:t>
            </a:r>
            <a:r>
              <a:rPr lang="en-US" sz="2800" dirty="0" err="1" smtClean="0"/>
              <a:t>mmaam</a:t>
            </a:r>
            <a:r>
              <a:rPr lang="en-US" sz="2800" dirty="0" smtClean="0"/>
              <a:t>  </a:t>
            </a:r>
            <a:r>
              <a:rPr lang="en-US" sz="2800" dirty="0" err="1" smtClean="0"/>
              <a:t>mmmaa</a:t>
            </a:r>
            <a:endParaRPr lang="en-US" sz="2800" dirty="0" smtClean="0"/>
          </a:p>
          <a:p>
            <a:r>
              <a:rPr lang="en-US" sz="2800" dirty="0" err="1" smtClean="0"/>
              <a:t>Aammm</a:t>
            </a:r>
            <a:r>
              <a:rPr lang="en-US" sz="2800" dirty="0" smtClean="0"/>
              <a:t>    </a:t>
            </a:r>
            <a:r>
              <a:rPr lang="en-US" sz="2800" dirty="0" err="1" smtClean="0"/>
              <a:t>amamm</a:t>
            </a:r>
            <a:r>
              <a:rPr lang="en-US" sz="2800" dirty="0" smtClean="0"/>
              <a:t>    </a:t>
            </a:r>
            <a:r>
              <a:rPr lang="en-US" sz="2800" dirty="0" err="1" smtClean="0"/>
              <a:t>ammam</a:t>
            </a:r>
            <a:r>
              <a:rPr lang="en-US" sz="2800" dirty="0" smtClean="0"/>
              <a:t>  </a:t>
            </a:r>
            <a:r>
              <a:rPr lang="en-US" sz="2800" dirty="0" err="1" smtClean="0"/>
              <a:t>ammma</a:t>
            </a:r>
            <a:r>
              <a:rPr lang="en-US" sz="2800" dirty="0" smtClean="0"/>
              <a:t> </a:t>
            </a:r>
          </a:p>
          <a:p>
            <a:endParaRPr lang="en-US" sz="2800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048000" y="3810000"/>
          <a:ext cx="3759200" cy="1346200"/>
        </p:xfrm>
        <a:graphic>
          <a:graphicData uri="http://schemas.openxmlformats.org/presentationml/2006/ole">
            <p:oleObj spid="_x0000_s1027" name="Equazione" r:id="rId4" imgW="9396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426</Words>
  <Application>Microsoft Office PowerPoint</Application>
  <PresentationFormat>Presentazione su schermo (4:3)</PresentationFormat>
  <Paragraphs>115</Paragraphs>
  <Slides>11</Slides>
  <Notes>6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3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Default Design</vt:lpstr>
      <vt:lpstr>Equation</vt:lpstr>
      <vt:lpstr>Equazione</vt:lpstr>
      <vt:lpstr>Microsoft Equation 3.0</vt:lpstr>
      <vt:lpstr>Diapositiva 1</vt:lpstr>
      <vt:lpstr>Diapositiva 2</vt:lpstr>
      <vt:lpstr>Principio Fondamentale del Calcolo Combinatorio</vt:lpstr>
      <vt:lpstr>Applicazione del Principio Fondamentale del Calcolo Combinatorio a tre oggetti</vt:lpstr>
      <vt:lpstr>Diapositiva 5</vt:lpstr>
      <vt:lpstr>Notazione fattoriale</vt:lpstr>
      <vt:lpstr>Diapositiva 7</vt:lpstr>
      <vt:lpstr>Una formula per le permutazioni con ripetizione</vt:lpstr>
      <vt:lpstr>Anagrammi della parola Mamma</vt:lpstr>
      <vt:lpstr>Esempi di calcolo di Permutazioni  di N oggetti in R posti</vt:lpstr>
      <vt:lpstr>Una formula per le permutazioni </vt:lpstr>
    </vt:vector>
  </TitlesOfParts>
  <Company>Silverback Information Systems,LLC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11.1  The Fundamental Counting Principle</dc:title>
  <dc:creator>Susan H. Nack</dc:creator>
  <cp:lastModifiedBy>mate</cp:lastModifiedBy>
  <cp:revision>48</cp:revision>
  <cp:lastPrinted>2010-10-31T22:58:47Z</cp:lastPrinted>
  <dcterms:created xsi:type="dcterms:W3CDTF">2006-07-23T23:48:48Z</dcterms:created>
  <dcterms:modified xsi:type="dcterms:W3CDTF">2016-10-31T09:43:04Z</dcterms:modified>
</cp:coreProperties>
</file>