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9"/>
  </p:notesMasterIdLst>
  <p:handoutMasterIdLst>
    <p:handoutMasterId r:id="rId20"/>
  </p:handoutMasterIdLst>
  <p:sldIdLst>
    <p:sldId id="701" r:id="rId3"/>
    <p:sldId id="660" r:id="rId4"/>
    <p:sldId id="707" r:id="rId5"/>
    <p:sldId id="705" r:id="rId6"/>
    <p:sldId id="706" r:id="rId7"/>
    <p:sldId id="703" r:id="rId8"/>
    <p:sldId id="704" r:id="rId9"/>
    <p:sldId id="708" r:id="rId10"/>
    <p:sldId id="699" r:id="rId11"/>
    <p:sldId id="672" r:id="rId12"/>
    <p:sldId id="695" r:id="rId13"/>
    <p:sldId id="710" r:id="rId14"/>
    <p:sldId id="711" r:id="rId15"/>
    <p:sldId id="713" r:id="rId16"/>
    <p:sldId id="709" r:id="rId17"/>
    <p:sldId id="712" r:id="rId18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35FAD"/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21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96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04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247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4758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7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2" y="1079293"/>
            <a:ext cx="7989757" cy="1826415"/>
          </a:xfrm>
        </p:spPr>
        <p:txBody>
          <a:bodyPr/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endParaRPr lang="en-US" sz="360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Marchesano</a:t>
            </a:r>
          </a:p>
          <a:p>
            <a:r>
              <a:rPr lang="en-US" dirty="0" smtClean="0"/>
              <a:t>Vera </a:t>
            </a:r>
            <a:r>
              <a:rPr lang="en-US" dirty="0" err="1" smtClean="0"/>
              <a:t>Francioli</a:t>
            </a:r>
            <a:endParaRPr lang="en-US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67855" y="2805528"/>
            <a:ext cx="4134328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Apprendimento visuale:</a:t>
            </a:r>
          </a:p>
          <a:p>
            <a:r>
              <a:rPr lang="it-IT" sz="2800" dirty="0" smtClean="0"/>
              <a:t>Il Calcolo letterale</a:t>
            </a:r>
            <a:endParaRPr lang="it-IT" sz="2800" dirty="0"/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85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600200"/>
            <a:ext cx="6553200" cy="3657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71600" y="320040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066799" y="112715"/>
            <a:ext cx="722243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Area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Figura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geometrica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formata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da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due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rettangoli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algn="ctr"/>
            <a:endParaRPr lang="en-US" sz="2800" dirty="0">
              <a:latin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19200" y="1600200"/>
            <a:ext cx="0" cy="1524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1371600"/>
            <a:ext cx="6553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153400" y="1600200"/>
            <a:ext cx="0" cy="3657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14800" y="5486400"/>
            <a:ext cx="3810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4343400" y="1066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30c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0" name="TextBox 15"/>
          <p:cNvSpPr txBox="1">
            <a:spLocks noChangeArrowheads="1"/>
          </p:cNvSpPr>
          <p:nvPr/>
        </p:nvSpPr>
        <p:spPr bwMode="auto">
          <a:xfrm>
            <a:off x="5562600" y="5486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22 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8153400" y="3200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18 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381000" y="2209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8c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800" y="3200400"/>
            <a:ext cx="3810000" cy="2057400"/>
          </a:xfrm>
          <a:prstGeom prst="rect">
            <a:avLst/>
          </a:prstGeom>
          <a:solidFill>
            <a:srgbClr val="435F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62400" y="3276600"/>
            <a:ext cx="0" cy="1905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24200" y="40386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10 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1828800"/>
            <a:ext cx="441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30 x 8</a:t>
            </a:r>
          </a:p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240 </a:t>
            </a:r>
            <a:r>
              <a:rPr lang="it-IT" sz="2800" dirty="0" smtClean="0"/>
              <a:t>c² 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191000" y="3581400"/>
            <a:ext cx="3810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22 x 10</a:t>
            </a:r>
            <a:r>
              <a:rPr lang="it-IT" sz="2800" dirty="0" smtClean="0"/>
              <a:t> c²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220</a:t>
            </a:r>
            <a:r>
              <a:rPr lang="it-IT" sz="2800" dirty="0" smtClean="0"/>
              <a:t> c²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3400" y="5562600"/>
            <a:ext cx="350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Area = 240 + </a:t>
            </a:r>
            <a:r>
              <a:rPr lang="en-US" sz="2800" dirty="0" smtClean="0">
                <a:latin typeface="Calibri" pitchFamily="34" charset="0"/>
              </a:rPr>
              <a:t>220</a:t>
            </a:r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Area= </a:t>
            </a:r>
            <a:r>
              <a:rPr lang="en-US" sz="2800" dirty="0" smtClean="0">
                <a:latin typeface="Calibri" pitchFamily="34" charset="0"/>
              </a:rPr>
              <a:t>460 </a:t>
            </a:r>
            <a:r>
              <a:rPr lang="it-IT" sz="2800" dirty="0" smtClean="0"/>
              <a:t>c²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7326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di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quadrato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</a:t>
            </a:r>
          </a:p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 (Il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quadrato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binomio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 e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0" y="179636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487930" y="2541270"/>
            <a:ext cx="1120140" cy="6096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52800" y="2166257"/>
            <a:ext cx="1127760" cy="12398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1127760" cy="6096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9"/>
          <p:cNvSpPr txBox="1">
            <a:spLocks noChangeArrowheads="1"/>
          </p:cNvSpPr>
          <p:nvPr/>
        </p:nvSpPr>
        <p:spPr bwMode="auto">
          <a:xfrm>
            <a:off x="2854234" y="12567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48" name="TextBox 29"/>
          <p:cNvSpPr txBox="1">
            <a:spLocks noChangeArrowheads="1"/>
          </p:cNvSpPr>
          <p:nvPr/>
        </p:nvSpPr>
        <p:spPr bwMode="auto">
          <a:xfrm>
            <a:off x="3892826" y="352709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4762500" y="179636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2854234" y="3483626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2286000" y="261700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4633033" y="260125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3" name="TextBox 29"/>
          <p:cNvSpPr txBox="1">
            <a:spLocks noChangeArrowheads="1"/>
          </p:cNvSpPr>
          <p:nvPr/>
        </p:nvSpPr>
        <p:spPr bwMode="auto">
          <a:xfrm>
            <a:off x="3827740" y="1268411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28"/>
          <p:cNvSpPr txBox="1">
            <a:spLocks noChangeArrowheads="1"/>
          </p:cNvSpPr>
          <p:nvPr/>
        </p:nvSpPr>
        <p:spPr bwMode="auto">
          <a:xfrm>
            <a:off x="819163" y="4859933"/>
            <a:ext cx="77326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L’area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…………………………..</a:t>
            </a:r>
          </a:p>
          <a:p>
            <a:pPr algn="ctr"/>
            <a:endParaRPr lang="en-US" sz="28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 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………………..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" grpId="0" animBg="1"/>
      <p:bldP spid="10" grpId="0" animBg="1"/>
      <p:bldP spid="14" grpId="0" animBg="1"/>
      <p:bldP spid="15" grpId="0" animBg="1"/>
      <p:bldP spid="34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73264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I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a+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4 </a:t>
            </a:r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a+6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</a:t>
            </a:r>
          </a:p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Moltiplicazione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polinomi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 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0" y="179636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375135" y="2654065"/>
            <a:ext cx="1345730" cy="609600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52800" y="2166258"/>
            <a:ext cx="1127760" cy="14521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1127760" cy="6096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9"/>
          <p:cNvSpPr txBox="1">
            <a:spLocks noChangeArrowheads="1"/>
          </p:cNvSpPr>
          <p:nvPr/>
        </p:nvSpPr>
        <p:spPr bwMode="auto">
          <a:xfrm>
            <a:off x="2854234" y="12567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48" name="TextBox 29"/>
          <p:cNvSpPr txBox="1">
            <a:spLocks noChangeArrowheads="1"/>
          </p:cNvSpPr>
          <p:nvPr/>
        </p:nvSpPr>
        <p:spPr bwMode="auto">
          <a:xfrm>
            <a:off x="3942806" y="3801727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4762500" y="179636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2819400" y="3770616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2286000" y="261700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4762500" y="264823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3" name="TextBox 29"/>
          <p:cNvSpPr txBox="1">
            <a:spLocks noChangeArrowheads="1"/>
          </p:cNvSpPr>
          <p:nvPr/>
        </p:nvSpPr>
        <p:spPr bwMode="auto">
          <a:xfrm>
            <a:off x="3827740" y="1268411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4" name="TextBox 28"/>
          <p:cNvSpPr txBox="1">
            <a:spLocks noChangeArrowheads="1"/>
          </p:cNvSpPr>
          <p:nvPr/>
        </p:nvSpPr>
        <p:spPr bwMode="auto">
          <a:xfrm>
            <a:off x="819163" y="4859933"/>
            <a:ext cx="77326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L’area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…………………………..</a:t>
            </a:r>
          </a:p>
          <a:p>
            <a:pPr algn="ctr"/>
            <a:endParaRPr lang="en-US" sz="28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 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………………..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3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" grpId="0" animBg="1"/>
      <p:bldP spid="10" grpId="0" animBg="1"/>
      <p:bldP spid="14" grpId="0" animBg="1"/>
      <p:bldP spid="15" grpId="0" animBg="1"/>
      <p:bldP spid="34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7326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I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a+7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</a:t>
            </a:r>
          </a:p>
          <a:p>
            <a:pPr algn="ctr"/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 (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Moltiplicazione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monomio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polinomio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latin typeface="Calibri" pitchFamily="34" charset="0"/>
              </a:rPr>
              <a:t>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0" y="179636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374741" y="2609873"/>
            <a:ext cx="1350871" cy="666205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9"/>
          <p:cNvSpPr txBox="1">
            <a:spLocks noChangeArrowheads="1"/>
          </p:cNvSpPr>
          <p:nvPr/>
        </p:nvSpPr>
        <p:spPr bwMode="auto">
          <a:xfrm>
            <a:off x="2854234" y="12567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3409406" y="1755827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2819400" y="3770616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2286000" y="261700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3500919" y="260744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28"/>
          <p:cNvSpPr txBox="1">
            <a:spLocks noChangeArrowheads="1"/>
          </p:cNvSpPr>
          <p:nvPr/>
        </p:nvSpPr>
        <p:spPr bwMode="auto">
          <a:xfrm>
            <a:off x="819163" y="4859933"/>
            <a:ext cx="77326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L’area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…………………………..</a:t>
            </a:r>
          </a:p>
          <a:p>
            <a:pPr algn="ctr"/>
            <a:endParaRPr lang="en-US" sz="28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 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………………..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5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" grpId="0" animBg="1"/>
      <p:bldP spid="15" grpId="0" animBg="1"/>
      <p:bldP spid="34" grpId="0"/>
      <p:bldP spid="47" grpId="0"/>
      <p:bldP spid="49" grpId="0"/>
      <p:bldP spid="50" grpId="0"/>
      <p:bldP spid="51" grpId="0"/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73264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I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2/3 a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 ½ a+7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</a:t>
            </a:r>
          </a:p>
          <a:p>
            <a:pPr algn="ctr"/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 (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Moltiplicazione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monomio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polinomio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contenente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frazioni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latin typeface="Calibri" pitchFamily="34" charset="0"/>
              </a:rPr>
              <a:t>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981200" y="177216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1/2 a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2331557" y="2605878"/>
            <a:ext cx="1422001" cy="6814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17074" y="1676400"/>
            <a:ext cx="635726" cy="551134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9"/>
          <p:cNvSpPr txBox="1">
            <a:spLocks noChangeArrowheads="1"/>
          </p:cNvSpPr>
          <p:nvPr/>
        </p:nvSpPr>
        <p:spPr bwMode="auto">
          <a:xfrm>
            <a:off x="2743200" y="125390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2/3 a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3409406" y="1755827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½ a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2819400" y="3770616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2/3 a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2286000" y="2682101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3500919" y="260744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28"/>
          <p:cNvSpPr txBox="1">
            <a:spLocks noChangeArrowheads="1"/>
          </p:cNvSpPr>
          <p:nvPr/>
        </p:nvSpPr>
        <p:spPr bwMode="auto">
          <a:xfrm>
            <a:off x="819163" y="4859933"/>
            <a:ext cx="77326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L’area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…………………………..</a:t>
            </a:r>
          </a:p>
          <a:p>
            <a:pPr algn="ctr"/>
            <a:endParaRPr lang="en-US" sz="28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 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………………..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6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" grpId="0" animBg="1"/>
      <p:bldP spid="15" grpId="0" animBg="1"/>
      <p:bldP spid="34" grpId="0"/>
      <p:bldP spid="47" grpId="0"/>
      <p:bldP spid="49" grpId="0"/>
      <p:bldP spid="50" grpId="0"/>
      <p:bldP spid="51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7326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di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quadrato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+c.</a:t>
            </a:r>
          </a:p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area.(Il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quadrato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trinomio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0" y="179636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487930" y="2541270"/>
            <a:ext cx="1120140" cy="6096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52800" y="2166257"/>
            <a:ext cx="1127760" cy="12398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1127760" cy="6096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9"/>
          <p:cNvSpPr txBox="1">
            <a:spLocks noChangeArrowheads="1"/>
          </p:cNvSpPr>
          <p:nvPr/>
        </p:nvSpPr>
        <p:spPr bwMode="auto">
          <a:xfrm>
            <a:off x="2854234" y="12567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48" name="TextBox 29"/>
          <p:cNvSpPr txBox="1">
            <a:spLocks noChangeArrowheads="1"/>
          </p:cNvSpPr>
          <p:nvPr/>
        </p:nvSpPr>
        <p:spPr bwMode="auto">
          <a:xfrm>
            <a:off x="3869967" y="445194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5767748" y="1718231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2819400" y="4428708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2286000" y="2617004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5772599" y="25353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3" name="TextBox 29"/>
          <p:cNvSpPr txBox="1">
            <a:spLocks noChangeArrowheads="1"/>
          </p:cNvSpPr>
          <p:nvPr/>
        </p:nvSpPr>
        <p:spPr bwMode="auto">
          <a:xfrm>
            <a:off x="3827740" y="1268411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28"/>
          <p:cNvSpPr txBox="1">
            <a:spLocks noChangeArrowheads="1"/>
          </p:cNvSpPr>
          <p:nvPr/>
        </p:nvSpPr>
        <p:spPr bwMode="auto">
          <a:xfrm>
            <a:off x="819163" y="4859933"/>
            <a:ext cx="77326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L’area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…………………………..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………………….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27" name="Rectangle 14"/>
          <p:cNvSpPr/>
          <p:nvPr/>
        </p:nvSpPr>
        <p:spPr>
          <a:xfrm>
            <a:off x="2743200" y="3407515"/>
            <a:ext cx="609600" cy="9671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14"/>
          <p:cNvSpPr/>
          <p:nvPr/>
        </p:nvSpPr>
        <p:spPr>
          <a:xfrm rot="16200000">
            <a:off x="4659334" y="1497626"/>
            <a:ext cx="609600" cy="9671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9"/>
          <p:cNvSpPr/>
          <p:nvPr/>
        </p:nvSpPr>
        <p:spPr>
          <a:xfrm>
            <a:off x="4480560" y="2285999"/>
            <a:ext cx="967148" cy="11201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9"/>
          <p:cNvSpPr/>
          <p:nvPr/>
        </p:nvSpPr>
        <p:spPr>
          <a:xfrm rot="16200000">
            <a:off x="3429297" y="3330127"/>
            <a:ext cx="967148" cy="11201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14"/>
          <p:cNvSpPr/>
          <p:nvPr/>
        </p:nvSpPr>
        <p:spPr>
          <a:xfrm rot="16200000">
            <a:off x="4471567" y="3403682"/>
            <a:ext cx="968524" cy="9716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29"/>
          <p:cNvSpPr txBox="1">
            <a:spLocks noChangeArrowheads="1"/>
          </p:cNvSpPr>
          <p:nvPr/>
        </p:nvSpPr>
        <p:spPr bwMode="auto">
          <a:xfrm>
            <a:off x="5767748" y="3585537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36" name="TextBox 29"/>
          <p:cNvSpPr txBox="1">
            <a:spLocks noChangeArrowheads="1"/>
          </p:cNvSpPr>
          <p:nvPr/>
        </p:nvSpPr>
        <p:spPr bwMode="auto">
          <a:xfrm>
            <a:off x="4882568" y="4408519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37" name="TextBox 29"/>
          <p:cNvSpPr txBox="1">
            <a:spLocks noChangeArrowheads="1"/>
          </p:cNvSpPr>
          <p:nvPr/>
        </p:nvSpPr>
        <p:spPr bwMode="auto">
          <a:xfrm>
            <a:off x="4936767" y="12567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38" name="TextBox 29"/>
          <p:cNvSpPr txBox="1">
            <a:spLocks noChangeArrowheads="1"/>
          </p:cNvSpPr>
          <p:nvPr/>
        </p:nvSpPr>
        <p:spPr bwMode="auto">
          <a:xfrm>
            <a:off x="2294329" y="3734646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4754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" grpId="0" animBg="1"/>
      <p:bldP spid="10" grpId="0" animBg="1"/>
      <p:bldP spid="14" grpId="0" animBg="1"/>
      <p:bldP spid="15" grpId="0" animBg="1"/>
      <p:bldP spid="34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27" grpId="0" animBg="1"/>
      <p:bldP spid="28" grpId="0" animBg="1"/>
      <p:bldP spid="29" grpId="0" animBg="1"/>
      <p:bldP spid="31" grpId="0" animBg="1"/>
      <p:bldP spid="32" grpId="0" animBg="1"/>
      <p:bldP spid="35" grpId="0"/>
      <p:bldP spid="36" grpId="0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Pro</a:t>
            </a:r>
            <a:r>
              <a:rPr lang="en-US" sz="3200" b="1" dirty="0" err="1" smtClean="0">
                <a:solidFill>
                  <a:srgbClr val="FF0000"/>
                </a:solidFill>
              </a:rPr>
              <a:t>pos</a:t>
            </a:r>
            <a:r>
              <a:rPr lang="en-US" sz="3200" b="1" dirty="0" err="1" smtClean="0">
                <a:solidFill>
                  <a:srgbClr val="FFC000"/>
                </a:solidFill>
              </a:rPr>
              <a:t>t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lav</a:t>
            </a:r>
            <a:r>
              <a:rPr lang="en-US" sz="3200" b="1" dirty="0" err="1" smtClean="0">
                <a:solidFill>
                  <a:srgbClr val="FFC000"/>
                </a:solidFill>
              </a:rPr>
              <a:t>o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ro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348453" y="1484752"/>
            <a:ext cx="8060051" cy="900639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Ed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ora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lavorate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voi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(a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gruppi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en-US" sz="2800" kern="0" dirty="0" err="1" smtClean="0">
                <a:latin typeface="Times New Roman" charset="0"/>
                <a:cs typeface="Times New Roman" charset="0"/>
              </a:rPr>
              <a:t>Risolvete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I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seguenti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problemi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,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anche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in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modo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visuale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: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800" kern="0" dirty="0" err="1" smtClean="0">
                <a:latin typeface="Times New Roman" charset="0"/>
                <a:cs typeface="Times New Roman" charset="0"/>
              </a:rPr>
              <a:t>Trova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area e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perimetro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di un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rettangolo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di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lati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(a+2) e (2a+1)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800" kern="0" dirty="0" err="1" smtClean="0">
                <a:latin typeface="Times New Roman" charset="0"/>
                <a:cs typeface="Times New Roman" charset="0"/>
              </a:rPr>
              <a:t>Trova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area e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perimetro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di un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quadrato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di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lato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(2a-1). 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800" kern="0" dirty="0" err="1" smtClean="0">
                <a:latin typeface="Times New Roman" charset="0"/>
                <a:cs typeface="Times New Roman" charset="0"/>
              </a:rPr>
              <a:t>Trova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area e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perimetro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di un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quadrato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di </a:t>
            </a:r>
            <a:r>
              <a:rPr lang="en-US" sz="2800" kern="0" dirty="0" err="1" smtClean="0">
                <a:latin typeface="Times New Roman" charset="0"/>
                <a:cs typeface="Times New Roman" charset="0"/>
              </a:rPr>
              <a:t>lato</a:t>
            </a:r>
            <a:r>
              <a:rPr lang="en-US" sz="2800" kern="0" dirty="0" smtClean="0">
                <a:latin typeface="Times New Roman" charset="0"/>
                <a:cs typeface="Times New Roman" charset="0"/>
              </a:rPr>
              <a:t> 2/3 a +1/2 b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sz="2800" kern="0" dirty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46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un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la base è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doppio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</a:t>
            </a:r>
            <a:r>
              <a:rPr lang="en-US" sz="2400" dirty="0" smtClean="0">
                <a:latin typeface="Comic Sans MS" pitchFamily="66" charset="0"/>
              </a:rPr>
              <a:t> 96a  .</a:t>
            </a:r>
          </a:p>
          <a:p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misurano</a:t>
            </a:r>
            <a:r>
              <a:rPr lang="en-US" sz="2400" dirty="0" smtClean="0">
                <a:latin typeface="Comic Sans MS" pitchFamily="66" charset="0"/>
              </a:rPr>
              <a:t> la base e </a:t>
            </a:r>
            <a:r>
              <a:rPr lang="en-US" sz="2400" dirty="0" err="1" smtClean="0">
                <a:latin typeface="Comic Sans MS" pitchFamily="66" charset="0"/>
              </a:rPr>
              <a:t>l’altezza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?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93817" y="2728569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ight Bracket 24"/>
          <p:cNvSpPr/>
          <p:nvPr/>
        </p:nvSpPr>
        <p:spPr>
          <a:xfrm>
            <a:off x="6248400" y="2653439"/>
            <a:ext cx="762000" cy="1556657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262404" y="3183536"/>
            <a:ext cx="1696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48a</a:t>
            </a:r>
            <a:endParaRPr lang="en-US" sz="2400" b="1" dirty="0">
              <a:latin typeface="Comic Sans MS" pitchFamily="66" charset="0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52330" y="318052"/>
            <a:ext cx="7454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…..  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Già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visto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? ….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sì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…. a come cm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6" name="Rectangle 15"/>
          <p:cNvSpPr/>
          <p:nvPr/>
        </p:nvSpPr>
        <p:spPr>
          <a:xfrm>
            <a:off x="1705792" y="3524296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15"/>
          <p:cNvSpPr/>
          <p:nvPr/>
        </p:nvSpPr>
        <p:spPr>
          <a:xfrm>
            <a:off x="3862796" y="3524296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12"/>
          <p:cNvSpPr txBox="1">
            <a:spLocks noChangeArrowheads="1"/>
          </p:cNvSpPr>
          <p:nvPr/>
        </p:nvSpPr>
        <p:spPr bwMode="auto">
          <a:xfrm>
            <a:off x="201199" y="2776388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Altezza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201199" y="3524296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Base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693816" y="5076990"/>
            <a:ext cx="26691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Altezza</a:t>
            </a:r>
            <a:r>
              <a:rPr lang="en-US" sz="2400" dirty="0" smtClean="0">
                <a:latin typeface="Comic Sans MS" pitchFamily="66" charset="0"/>
              </a:rPr>
              <a:t>=16a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1748791" y="5623918"/>
            <a:ext cx="2078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Base = 32a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6" grpId="0"/>
      <p:bldP spid="36" grpId="0" animBg="1"/>
      <p:bldP spid="37" grpId="0" animBg="1"/>
      <p:bldP spid="38" grpId="0"/>
      <p:bldP spid="39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un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la base è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……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</a:t>
            </a:r>
            <a:r>
              <a:rPr lang="en-US" sz="2400" dirty="0" smtClean="0">
                <a:latin typeface="Comic Sans MS" pitchFamily="66" charset="0"/>
              </a:rPr>
              <a:t> ---- cm.</a:t>
            </a:r>
          </a:p>
          <a:p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misurano</a:t>
            </a:r>
            <a:r>
              <a:rPr lang="en-US" sz="2400" dirty="0" smtClean="0">
                <a:latin typeface="Comic Sans MS" pitchFamily="66" charset="0"/>
              </a:rPr>
              <a:t> la base e </a:t>
            </a:r>
            <a:r>
              <a:rPr lang="en-US" sz="2400" dirty="0" err="1" smtClean="0">
                <a:latin typeface="Comic Sans MS" pitchFamily="66" charset="0"/>
              </a:rPr>
              <a:t>l’altezza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?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0" y="215705"/>
            <a:ext cx="8269358" cy="984623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74862" y="83386"/>
            <a:ext cx="74543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…..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Proviamo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a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riempire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gli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spazi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vuoti</a:t>
            </a:r>
            <a:endParaRPr lang="en-US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Ed a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rendere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l’idea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uno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schema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" name="TextBox 12"/>
          <p:cNvSpPr txBox="1">
            <a:spLocks noChangeArrowheads="1"/>
          </p:cNvSpPr>
          <p:nvPr/>
        </p:nvSpPr>
        <p:spPr bwMode="auto">
          <a:xfrm>
            <a:off x="201199" y="2776388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Altezza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201199" y="3524296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Base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3" name="TextBox 2"/>
          <p:cNvSpPr txBox="1">
            <a:spLocks noChangeArrowheads="1"/>
          </p:cNvSpPr>
          <p:nvPr/>
        </p:nvSpPr>
        <p:spPr bwMode="auto">
          <a:xfrm>
            <a:off x="594831" y="4613316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  <p:sp>
        <p:nvSpPr>
          <p:cNvPr id="40" name="TextBox 2"/>
          <p:cNvSpPr txBox="1">
            <a:spLocks noChangeArrowheads="1"/>
          </p:cNvSpPr>
          <p:nvPr/>
        </p:nvSpPr>
        <p:spPr bwMode="auto">
          <a:xfrm>
            <a:off x="467522" y="4484915"/>
            <a:ext cx="7924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 Base </a:t>
            </a:r>
            <a:r>
              <a:rPr lang="en-US" sz="2400" dirty="0" err="1" smtClean="0">
                <a:latin typeface="Comic Sans MS" pitchFamily="66" charset="0"/>
              </a:rPr>
              <a:t>triplo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300b</a:t>
            </a:r>
          </a:p>
          <a:p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             Base </a:t>
            </a:r>
            <a:r>
              <a:rPr lang="en-US" sz="2400" dirty="0" err="1" smtClean="0">
                <a:latin typeface="Comic Sans MS" pitchFamily="66" charset="0"/>
              </a:rPr>
              <a:t>metà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99c</a:t>
            </a:r>
          </a:p>
          <a:p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                Base </a:t>
            </a:r>
            <a:r>
              <a:rPr lang="en-US" sz="2000" dirty="0" err="1" smtClean="0">
                <a:latin typeface="Comic Sans MS" pitchFamily="66" charset="0"/>
              </a:rPr>
              <a:t>quadruplo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dell’altezza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perimetro</a:t>
            </a:r>
            <a:r>
              <a:rPr lang="en-US" sz="2000" dirty="0" smtClean="0">
                <a:latin typeface="Comic Sans MS" pitchFamily="66" charset="0"/>
              </a:rPr>
              <a:t> 500x</a:t>
            </a:r>
          </a:p>
          <a:p>
            <a:r>
              <a:rPr lang="en-US" sz="2000" dirty="0" smtClean="0">
                <a:latin typeface="Comic Sans MS" pitchFamily="66" charset="0"/>
              </a:rPr>
              <a:t>-----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4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1" y="2992582"/>
            <a:ext cx="2743200" cy="852054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 flipH="1">
            <a:off x="2545773" y="1340429"/>
            <a:ext cx="311726" cy="274319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27564" y="1953491"/>
            <a:ext cx="1911928" cy="52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ndy" pitchFamily="66" charset="0"/>
              </a:rPr>
              <a:t>Base</a:t>
            </a:r>
            <a:endParaRPr lang="en-US" sz="2800" b="1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0819" y="2909454"/>
            <a:ext cx="2036618" cy="976745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3013364"/>
            <a:ext cx="741218" cy="81049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34790" y="2204753"/>
            <a:ext cx="44092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Base+Altezza</a:t>
            </a:r>
            <a:r>
              <a:rPr lang="it-IT" sz="2400" b="1" dirty="0" smtClean="0"/>
              <a:t>  </a:t>
            </a:r>
            <a:r>
              <a:rPr lang="en-US" sz="2400" b="1" dirty="0" smtClean="0"/>
              <a:t>=</a:t>
            </a:r>
            <a:r>
              <a:rPr lang="en-US" sz="2400" b="1" dirty="0" smtClean="0">
                <a:latin typeface="Andy" pitchFamily="66" charset="0"/>
              </a:rPr>
              <a:t> </a:t>
            </a:r>
            <a:r>
              <a:rPr lang="en-US" sz="2800" b="1" dirty="0" smtClean="0">
                <a:latin typeface="Andy" pitchFamily="66" charset="0"/>
              </a:rPr>
              <a:t>230b </a:t>
            </a:r>
            <a:r>
              <a:rPr lang="en-US" sz="2800" b="1" dirty="0" smtClean="0"/>
              <a:t> </a:t>
            </a:r>
            <a:endParaRPr lang="en-US" sz="24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85211" y="4071149"/>
            <a:ext cx="41771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/>
              <a:t>Altezza</a:t>
            </a:r>
            <a:r>
              <a:rPr lang="en-US" sz="3200" b="1" dirty="0" smtClean="0"/>
              <a:t> =</a:t>
            </a:r>
            <a:r>
              <a:rPr lang="en-US" sz="3200" b="1" dirty="0" smtClean="0">
                <a:latin typeface="Andy" pitchFamily="66" charset="0"/>
              </a:rPr>
              <a:t> </a:t>
            </a:r>
            <a:r>
              <a:rPr lang="en-US" sz="3600" b="1" dirty="0" smtClean="0">
                <a:latin typeface="Andy" pitchFamily="66" charset="0"/>
              </a:rPr>
              <a:t>105</a:t>
            </a:r>
            <a:r>
              <a:rPr lang="en-US" sz="3600" b="1" dirty="0">
                <a:latin typeface="Andy" pitchFamily="66" charset="0"/>
              </a:rPr>
              <a:t>b</a:t>
            </a:r>
            <a:r>
              <a:rPr lang="en-US" sz="3200" b="1" dirty="0" smtClean="0"/>
              <a:t> </a:t>
            </a:r>
            <a:endParaRPr lang="en-US" sz="32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431851" y="5694742"/>
            <a:ext cx="17914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Andy" pitchFamily="66" charset="0"/>
              </a:rPr>
              <a:t>altezza</a:t>
            </a:r>
            <a:endParaRPr lang="en-US" sz="3600" b="1" dirty="0">
              <a:latin typeface="Andy" pitchFamily="66" charset="0"/>
            </a:endParaRPr>
          </a:p>
        </p:txBody>
      </p:sp>
      <p:sp>
        <p:nvSpPr>
          <p:cNvPr id="21" name="TextBox 13"/>
          <p:cNvSpPr txBox="1">
            <a:spLocks noChangeArrowheads="1"/>
          </p:cNvSpPr>
          <p:nvPr/>
        </p:nvSpPr>
        <p:spPr bwMode="auto">
          <a:xfrm>
            <a:off x="4587334" y="2869080"/>
            <a:ext cx="57328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b="1" dirty="0" smtClean="0"/>
              <a:t>Altezza+Altezza+20b=230b </a:t>
            </a:r>
            <a:endParaRPr lang="en-US" sz="2800" b="1" dirty="0"/>
          </a:p>
        </p:txBody>
      </p:sp>
      <p:sp>
        <p:nvSpPr>
          <p:cNvPr id="25" name="TextBox 15"/>
          <p:cNvSpPr txBox="1">
            <a:spLocks noChangeArrowheads="1"/>
          </p:cNvSpPr>
          <p:nvPr/>
        </p:nvSpPr>
        <p:spPr bwMode="auto">
          <a:xfrm>
            <a:off x="4010891" y="5029200"/>
            <a:ext cx="56180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Base= 125b 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30708" y="73703"/>
            <a:ext cx="8460000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La base e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l’altezza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di un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rettangolo</a:t>
            </a:r>
            <a:r>
              <a:rPr lang="en-US" sz="3200" b="1" dirty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misurano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in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  230b 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La Base è 20b 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più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lunga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dell’altezza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800" b="1" dirty="0" smtClean="0">
                <a:latin typeface="Andy" pitchFamily="66" charset="0"/>
              </a:rPr>
              <a:t>          </a:t>
            </a:r>
            <a:r>
              <a:rPr lang="en-US" sz="2800" b="1" dirty="0" err="1" smtClean="0">
                <a:latin typeface="Andy" pitchFamily="66" charset="0"/>
              </a:rPr>
              <a:t>Quanto</a:t>
            </a:r>
            <a:r>
              <a:rPr lang="en-US" sz="2800" b="1" dirty="0" smtClean="0">
                <a:latin typeface="Andy" pitchFamily="66" charset="0"/>
              </a:rPr>
              <a:t> </a:t>
            </a:r>
            <a:r>
              <a:rPr lang="en-US" sz="2800" b="1" dirty="0" err="1" smtClean="0">
                <a:latin typeface="Andy" pitchFamily="66" charset="0"/>
              </a:rPr>
              <a:t>misurano</a:t>
            </a:r>
            <a:r>
              <a:rPr lang="en-US" sz="2800" b="1" dirty="0" smtClean="0">
                <a:latin typeface="Andy" pitchFamily="66" charset="0"/>
              </a:rPr>
              <a:t>?</a:t>
            </a:r>
            <a:endParaRPr lang="en-US" sz="2800" b="1" dirty="0">
              <a:latin typeface="Andy" pitchFamily="66" charset="0"/>
            </a:endParaRPr>
          </a:p>
        </p:txBody>
      </p:sp>
      <p:sp>
        <p:nvSpPr>
          <p:cNvPr id="26" name="TextBox 13"/>
          <p:cNvSpPr txBox="1">
            <a:spLocks noChangeArrowheads="1"/>
          </p:cNvSpPr>
          <p:nvPr/>
        </p:nvSpPr>
        <p:spPr bwMode="auto">
          <a:xfrm>
            <a:off x="4685211" y="3551605"/>
            <a:ext cx="4943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000" b="1" dirty="0" err="1" smtClean="0"/>
              <a:t>Altezza+Altezza</a:t>
            </a:r>
            <a:r>
              <a:rPr lang="en-US" sz="2000" b="1" dirty="0" smtClean="0"/>
              <a:t> =</a:t>
            </a:r>
            <a:r>
              <a:rPr lang="it-IT" sz="2000" b="1" dirty="0" smtClean="0"/>
              <a:t>210b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5764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9" grpId="0" animBg="1"/>
      <p:bldP spid="9" grpId="1" animBg="1"/>
      <p:bldP spid="10" grpId="0"/>
      <p:bldP spid="10" grpId="1"/>
      <p:bldP spid="3" grpId="0" animBg="1"/>
      <p:bldP spid="4" grpId="0" animBg="1"/>
      <p:bldP spid="14" grpId="0"/>
      <p:bldP spid="16" grpId="0"/>
      <p:bldP spid="17" grpId="0" animBg="1"/>
      <p:bldP spid="18" grpId="0"/>
      <p:bldP spid="21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5" y="-1"/>
            <a:ext cx="76133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la base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12a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0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67678" y="32544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5774" y="2246243"/>
            <a:ext cx="12523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B a s 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74304" y="3253408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5062330" y="2113721"/>
            <a:ext cx="553278" cy="4396407"/>
          </a:xfrm>
          <a:prstGeom prst="leftBrace">
            <a:avLst>
              <a:gd name="adj1" fmla="val 135041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50296" y="4870175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Altezza</a:t>
            </a:r>
            <a:endParaRPr lang="en-US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451113" y="4373216"/>
            <a:ext cx="1630017" cy="37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Differenza</a:t>
            </a:r>
            <a:endParaRPr 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948071" y="3339549"/>
            <a:ext cx="8647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12a</a:t>
            </a:r>
            <a:endParaRPr lang="en-US" sz="3200" dirty="0"/>
          </a:p>
        </p:txBody>
      </p:sp>
      <p:sp>
        <p:nvSpPr>
          <p:cNvPr id="38" name="Rettangolo 37"/>
          <p:cNvSpPr/>
          <p:nvPr/>
        </p:nvSpPr>
        <p:spPr>
          <a:xfrm>
            <a:off x="1013792" y="417443"/>
            <a:ext cx="55062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loro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è 12a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Rectangle 14"/>
          <p:cNvSpPr/>
          <p:nvPr/>
        </p:nvSpPr>
        <p:spPr>
          <a:xfrm>
            <a:off x="6044400" y="3254400"/>
            <a:ext cx="1522800" cy="687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2" name="Rectangle 4"/>
          <p:cNvSpPr/>
          <p:nvPr/>
        </p:nvSpPr>
        <p:spPr>
          <a:xfrm>
            <a:off x="2998800" y="3254400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4521600" y="3254400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3419060" y="3340800"/>
            <a:ext cx="8921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12a</a:t>
            </a:r>
            <a:endParaRPr lang="en-US" sz="3200" dirty="0"/>
          </a:p>
        </p:txBody>
      </p:sp>
      <p:sp>
        <p:nvSpPr>
          <p:cNvPr id="45" name="TextBox 21"/>
          <p:cNvSpPr txBox="1">
            <a:spLocks noChangeArrowheads="1"/>
          </p:cNvSpPr>
          <p:nvPr/>
        </p:nvSpPr>
        <p:spPr bwMode="auto">
          <a:xfrm>
            <a:off x="4830417" y="3340800"/>
            <a:ext cx="1003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12a</a:t>
            </a:r>
            <a:endParaRPr lang="en-US" sz="3200" dirty="0"/>
          </a:p>
        </p:txBody>
      </p:sp>
      <p:sp>
        <p:nvSpPr>
          <p:cNvPr id="46" name="TextBox 25"/>
          <p:cNvSpPr txBox="1">
            <a:spLocks noChangeArrowheads="1"/>
          </p:cNvSpPr>
          <p:nvPr/>
        </p:nvSpPr>
        <p:spPr bwMode="auto">
          <a:xfrm>
            <a:off x="0" y="6003235"/>
            <a:ext cx="4234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12a  </a:t>
            </a:r>
            <a:r>
              <a:rPr lang="en-US" sz="3200" dirty="0"/>
              <a:t>x </a:t>
            </a:r>
            <a:r>
              <a:rPr lang="en-US" sz="3200" dirty="0" smtClean="0"/>
              <a:t>4 </a:t>
            </a:r>
            <a:r>
              <a:rPr lang="en-US" sz="3200" dirty="0"/>
              <a:t>= </a:t>
            </a:r>
            <a:r>
              <a:rPr lang="en-US" sz="3200" dirty="0" smtClean="0"/>
              <a:t>48a</a:t>
            </a:r>
            <a:endParaRPr lang="en-US" sz="3200" dirty="0"/>
          </a:p>
        </p:txBody>
      </p:sp>
      <p:sp>
        <p:nvSpPr>
          <p:cNvPr id="47" name="TextBox 25"/>
          <p:cNvSpPr txBox="1">
            <a:spLocks noChangeArrowheads="1"/>
          </p:cNvSpPr>
          <p:nvPr/>
        </p:nvSpPr>
        <p:spPr bwMode="auto">
          <a:xfrm>
            <a:off x="0" y="5287617"/>
            <a:ext cx="3975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12a  </a:t>
            </a:r>
            <a:r>
              <a:rPr lang="en-US" sz="3200" dirty="0"/>
              <a:t>x </a:t>
            </a:r>
            <a:r>
              <a:rPr lang="en-US" sz="3200" dirty="0" smtClean="0"/>
              <a:t>3 </a:t>
            </a:r>
            <a:r>
              <a:rPr lang="en-US" sz="3200" dirty="0"/>
              <a:t>= </a:t>
            </a:r>
            <a:r>
              <a:rPr lang="en-US" sz="3200" dirty="0" smtClean="0"/>
              <a:t>36a</a:t>
            </a:r>
            <a:endParaRPr lang="en-US" sz="3200" dirty="0"/>
          </a:p>
        </p:txBody>
      </p:sp>
      <p:sp>
        <p:nvSpPr>
          <p:cNvPr id="50" name="TextBox 21"/>
          <p:cNvSpPr txBox="1">
            <a:spLocks noChangeArrowheads="1"/>
          </p:cNvSpPr>
          <p:nvPr/>
        </p:nvSpPr>
        <p:spPr bwMode="auto">
          <a:xfrm rot="10800000" flipV="1">
            <a:off x="6353217" y="3354433"/>
            <a:ext cx="10036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12a</a:t>
            </a:r>
            <a:endParaRPr lang="en-US" sz="3200" dirty="0"/>
          </a:p>
        </p:txBody>
      </p:sp>
      <p:sp>
        <p:nvSpPr>
          <p:cNvPr id="51" name="Left Brace 18"/>
          <p:cNvSpPr/>
          <p:nvPr/>
        </p:nvSpPr>
        <p:spPr>
          <a:xfrm rot="16200000">
            <a:off x="2087221" y="3518452"/>
            <a:ext cx="377687" cy="145111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5" grpId="0" animBg="1"/>
      <p:bldP spid="17" grpId="0" animBg="1"/>
      <p:bldP spid="18" grpId="0"/>
      <p:bldP spid="20" grpId="0"/>
      <p:bldP spid="22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5" y="-1"/>
            <a:ext cx="76133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la base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12a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48a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36a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-1" y="5287617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=36a + 36a + 48a+ 48a</a:t>
            </a:r>
            <a:endParaRPr lang="en-US" sz="3200" dirty="0"/>
          </a:p>
        </p:txBody>
      </p:sp>
      <p:sp>
        <p:nvSpPr>
          <p:cNvPr id="20" name="TextBox 25"/>
          <p:cNvSpPr txBox="1">
            <a:spLocks noChangeArrowheads="1"/>
          </p:cNvSpPr>
          <p:nvPr/>
        </p:nvSpPr>
        <p:spPr bwMode="auto">
          <a:xfrm>
            <a:off x="596347" y="5956852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=168a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352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5" y="-1"/>
            <a:ext cx="76133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La base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misurano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rispettivamente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48a 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36b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base. </a:t>
            </a:r>
          </a:p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48a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36b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-1" y="5287617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=36b + 36b + 48a+ 48a</a:t>
            </a:r>
            <a:endParaRPr lang="en-US" sz="3200" dirty="0"/>
          </a:p>
        </p:txBody>
      </p:sp>
      <p:sp>
        <p:nvSpPr>
          <p:cNvPr id="20" name="TextBox 25"/>
          <p:cNvSpPr txBox="1">
            <a:spLocks noChangeArrowheads="1"/>
          </p:cNvSpPr>
          <p:nvPr/>
        </p:nvSpPr>
        <p:spPr bwMode="auto">
          <a:xfrm>
            <a:off x="596347" y="5956852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=72b+96a   = 24(3b+4a)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983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86031" y="3288199"/>
            <a:ext cx="374374" cy="262393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15008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di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isoscele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è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180a 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la base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stanno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7:4.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Base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3614674">
            <a:off x="5671014" y="2251656"/>
            <a:ext cx="1729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18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lineari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formano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il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10a</a:t>
            </a:r>
            <a:r>
              <a:rPr lang="it-IT" sz="2800" dirty="0" smtClean="0">
                <a:latin typeface="Calibri" pitchFamily="34" charset="0"/>
              </a:rPr>
              <a:t>. </a:t>
            </a:r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40</a:t>
            </a:r>
            <a:r>
              <a:rPr lang="it-IT" sz="2800" b="1" dirty="0">
                <a:latin typeface="Calibri" pitchFamily="34" charset="0"/>
              </a:rPr>
              <a:t>a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Lato</a:t>
            </a:r>
            <a:r>
              <a:rPr lang="it-IT" sz="2800" b="1" dirty="0" smtClean="0">
                <a:latin typeface="Calibri" pitchFamily="34" charset="0"/>
              </a:rPr>
              <a:t> 70a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351722"/>
            <a:ext cx="2790113" cy="292210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987718">
            <a:off x="5472931" y="1061805"/>
            <a:ext cx="616227" cy="3240851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rot="1542318" flipH="1">
            <a:off x="2603228" y="1096486"/>
            <a:ext cx="687014" cy="2950558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9" name="TextBox 31"/>
          <p:cNvSpPr txBox="1">
            <a:spLocks noChangeArrowheads="1"/>
          </p:cNvSpPr>
          <p:nvPr/>
        </p:nvSpPr>
        <p:spPr bwMode="auto">
          <a:xfrm rot="18204972">
            <a:off x="1668636" y="1965217"/>
            <a:ext cx="1345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2" grpId="0"/>
      <p:bldP spid="34" grpId="0"/>
      <p:bldP spid="47" grpId="0" animBg="1"/>
      <p:bldP spid="48" grpId="0" animBg="1"/>
      <p:bldP spid="49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4192</TotalTime>
  <Words>680</Words>
  <Application>Microsoft Office PowerPoint</Application>
  <PresentationFormat>Presentazione su schermo (4:3)</PresentationFormat>
  <Paragraphs>216</Paragraphs>
  <Slides>16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Andy</vt:lpstr>
      <vt:lpstr>Arial</vt:lpstr>
      <vt:lpstr>Calibri</vt:lpstr>
      <vt:lpstr>Comic Sans MS</vt:lpstr>
      <vt:lpstr>Tahoma</vt:lpstr>
      <vt:lpstr>Times New Roman</vt:lpstr>
      <vt:lpstr>Wingdings</vt:lpstr>
      <vt:lpstr>Blends</vt:lpstr>
      <vt:lpstr>Personalizza struttura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318</cp:revision>
  <dcterms:created xsi:type="dcterms:W3CDTF">2004-09-29T20:13:20Z</dcterms:created>
  <dcterms:modified xsi:type="dcterms:W3CDTF">2018-02-25T15:03:34Z</dcterms:modified>
</cp:coreProperties>
</file>