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33"/>
  </p:notesMasterIdLst>
  <p:handoutMasterIdLst>
    <p:handoutMasterId r:id="rId34"/>
  </p:handoutMasterIdLst>
  <p:sldIdLst>
    <p:sldId id="370" r:id="rId3"/>
    <p:sldId id="660" r:id="rId4"/>
    <p:sldId id="662" r:id="rId5"/>
    <p:sldId id="664" r:id="rId6"/>
    <p:sldId id="666" r:id="rId7"/>
    <p:sldId id="665" r:id="rId8"/>
    <p:sldId id="667" r:id="rId9"/>
    <p:sldId id="669" r:id="rId10"/>
    <p:sldId id="670" r:id="rId11"/>
    <p:sldId id="671" r:id="rId12"/>
    <p:sldId id="672" r:id="rId13"/>
    <p:sldId id="676" r:id="rId14"/>
    <p:sldId id="673" r:id="rId15"/>
    <p:sldId id="674" r:id="rId16"/>
    <p:sldId id="678" r:id="rId17"/>
    <p:sldId id="679" r:id="rId18"/>
    <p:sldId id="675" r:id="rId19"/>
    <p:sldId id="677" r:id="rId20"/>
    <p:sldId id="680" r:id="rId21"/>
    <p:sldId id="681" r:id="rId22"/>
    <p:sldId id="682" r:id="rId23"/>
    <p:sldId id="683" r:id="rId24"/>
    <p:sldId id="684" r:id="rId25"/>
    <p:sldId id="685" r:id="rId26"/>
    <p:sldId id="689" r:id="rId27"/>
    <p:sldId id="686" r:id="rId28"/>
    <p:sldId id="687" r:id="rId29"/>
    <p:sldId id="688" r:id="rId30"/>
    <p:sldId id="690" r:id="rId31"/>
    <p:sldId id="659" r:id="rId32"/>
  </p:sldIdLst>
  <p:sldSz cx="9144000" cy="6858000" type="screen4x3"/>
  <p:notesSz cx="69342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52E"/>
    <a:srgbClr val="EAEAE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4" autoAdjust="0"/>
    <p:restoredTop sz="67025" autoAdjust="0"/>
  </p:normalViewPr>
  <p:slideViewPr>
    <p:cSldViewPr snapToGrid="0">
      <p:cViewPr varScale="1">
        <p:scale>
          <a:sx n="59" d="100"/>
          <a:sy n="59" d="100"/>
        </p:scale>
        <p:origin x="211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6CCAEF4A-CE72-40F4-AE05-F1B616010D4D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34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fld id="{0F38864C-794F-4A0C-B93E-B0721FB34141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085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57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572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B074BDA-4DA9-421E-9C62-FAD5B805B978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696D0-8871-4AEB-9C83-6A0242EAF66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A9189-6227-48D3-AA83-0F5ED2253D8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05BDC23-CA38-445C-9B83-1CC491246A7C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28/01/2018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28/01/2018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28/01/2018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28/01/2018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28/01/2018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28/01/2018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28/01/2018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B2CC7-E7D8-4992-B23B-470D4A8CBEB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28/01/2018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28/01/2018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28/01/2018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28/01/2018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25B99-C22E-4AFB-841F-F311C4428AE6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E6EB7-DF95-4430-BCDD-8DC825AF1EC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E4984-00CB-4ECE-A848-6333F2C9389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4100-75EA-40BF-82B6-442761F109ED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71618-3121-47DC-8088-D323E692D0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E7E83-E098-4C29-BE27-514E8A4874A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A13BD-322D-4AD5-AE69-036D0FFD4B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46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FC0A5BD-0A88-49D7-90D6-E383D85E1E8E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3A28-2DAE-452E-8B2B-9E16F5AE150E}" type="datetimeFigureOut">
              <a:rPr lang="it-IT" smtClean="0"/>
              <a:pPr/>
              <a:t>28/01/2018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4242" y="1079293"/>
            <a:ext cx="7989757" cy="1826415"/>
          </a:xfrm>
        </p:spPr>
        <p:txBody>
          <a:bodyPr/>
          <a:lstStyle/>
          <a:p>
            <a:r>
              <a:rPr lang="it-IT" sz="3600" dirty="0" smtClean="0"/>
              <a:t/>
            </a:r>
            <a:br>
              <a:rPr lang="it-IT" sz="3600" dirty="0" smtClean="0"/>
            </a:br>
            <a:endParaRPr lang="en-US" sz="3600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9617" y="5528602"/>
            <a:ext cx="2729823" cy="572393"/>
          </a:xfrm>
        </p:spPr>
        <p:txBody>
          <a:bodyPr/>
          <a:lstStyle/>
          <a:p>
            <a:r>
              <a:rPr lang="en-US" sz="1560" dirty="0" smtClean="0"/>
              <a:t>29 </a:t>
            </a:r>
            <a:r>
              <a:rPr lang="en-US" sz="1560" dirty="0" err="1" smtClean="0"/>
              <a:t>gennaio</a:t>
            </a:r>
            <a:r>
              <a:rPr lang="en-US" sz="1560" dirty="0" smtClean="0"/>
              <a:t> 2018</a:t>
            </a:r>
            <a:endParaRPr lang="en-US" sz="1560" dirty="0"/>
          </a:p>
        </p:txBody>
      </p:sp>
      <p:sp>
        <p:nvSpPr>
          <p:cNvPr id="6" name="Rettangolo 5"/>
          <p:cNvSpPr/>
          <p:nvPr/>
        </p:nvSpPr>
        <p:spPr>
          <a:xfrm>
            <a:off x="5546361" y="3357798"/>
            <a:ext cx="24583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Claudio Marchesano</a:t>
            </a:r>
          </a:p>
          <a:p>
            <a:r>
              <a:rPr lang="en-US" dirty="0" smtClean="0"/>
              <a:t>Vera </a:t>
            </a:r>
            <a:r>
              <a:rPr lang="en-US" dirty="0" err="1" smtClean="0"/>
              <a:t>Francioli</a:t>
            </a:r>
            <a:endParaRPr lang="en-US" dirty="0"/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32226" y="3275428"/>
            <a:ext cx="4180451" cy="53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156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267855" y="2805528"/>
            <a:ext cx="4134328" cy="95410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it-IT" sz="2800" kern="0" dirty="0" smtClean="0">
                <a:solidFill>
                  <a:schemeClr val="tx2"/>
                </a:solidFill>
              </a:rPr>
              <a:t>Apprendimento visuale:</a:t>
            </a:r>
          </a:p>
          <a:p>
            <a:r>
              <a:rPr lang="it-IT" sz="2800" kern="0" dirty="0" smtClean="0">
                <a:solidFill>
                  <a:schemeClr val="tx2"/>
                </a:solidFill>
              </a:rPr>
              <a:t>I numeri…naturali, interi</a:t>
            </a:r>
            <a:endParaRPr lang="it-IT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61586" y="220377"/>
            <a:ext cx="7789090" cy="1831070"/>
          </a:xfrm>
        </p:spPr>
        <p:txBody>
          <a:bodyPr/>
          <a:lstStyle/>
          <a:p>
            <a:pPr algn="ctr" eaLnBrk="1" hangingPunct="1"/>
            <a:r>
              <a:rPr lang="en-US" altLang="it-IT" sz="3600" dirty="0" smtClean="0">
                <a:solidFill>
                  <a:schemeClr val="bg2"/>
                </a:solidFill>
              </a:rPr>
              <a:t>I numeri </a:t>
            </a:r>
            <a:r>
              <a:rPr lang="en-US" altLang="it-IT" sz="3600" dirty="0" err="1" smtClean="0">
                <a:solidFill>
                  <a:schemeClr val="bg2"/>
                </a:solidFill>
              </a:rPr>
              <a:t>negativi</a:t>
            </a:r>
            <a:r>
              <a:rPr lang="en-US" altLang="it-IT" sz="3600" dirty="0" smtClean="0">
                <a:solidFill>
                  <a:schemeClr val="bg2"/>
                </a:solidFill>
              </a:rPr>
              <a:t> </a:t>
            </a:r>
            <a:r>
              <a:rPr lang="en-US" altLang="it-IT" sz="3600" dirty="0" err="1" smtClean="0">
                <a:solidFill>
                  <a:schemeClr val="bg2"/>
                </a:solidFill>
              </a:rPr>
              <a:t>sono</a:t>
            </a:r>
            <a:r>
              <a:rPr lang="en-US" altLang="it-IT" sz="3600" dirty="0" smtClean="0">
                <a:solidFill>
                  <a:schemeClr val="bg2"/>
                </a:solidFill>
              </a:rPr>
              <a:t> </a:t>
            </a:r>
            <a:r>
              <a:rPr lang="en-US" altLang="it-IT" sz="3600" dirty="0" err="1" smtClean="0">
                <a:solidFill>
                  <a:schemeClr val="bg2"/>
                </a:solidFill>
              </a:rPr>
              <a:t>utilizzati</a:t>
            </a:r>
            <a:r>
              <a:rPr lang="en-US" altLang="it-IT" sz="3600" dirty="0" smtClean="0">
                <a:solidFill>
                  <a:schemeClr val="bg2"/>
                </a:solidFill>
              </a:rPr>
              <a:t> (ad </a:t>
            </a:r>
            <a:r>
              <a:rPr lang="en-US" altLang="it-IT" sz="3600" dirty="0" err="1" smtClean="0">
                <a:solidFill>
                  <a:schemeClr val="bg2"/>
                </a:solidFill>
              </a:rPr>
              <a:t>esempio</a:t>
            </a:r>
            <a:r>
              <a:rPr lang="en-US" altLang="it-IT" sz="3600" dirty="0" smtClean="0">
                <a:solidFill>
                  <a:schemeClr val="bg2"/>
                </a:solidFill>
              </a:rPr>
              <a:t>) per </a:t>
            </a:r>
            <a:r>
              <a:rPr lang="en-US" altLang="it-IT" sz="3600" dirty="0" err="1" smtClean="0">
                <a:solidFill>
                  <a:schemeClr val="bg2"/>
                </a:solidFill>
              </a:rPr>
              <a:t>mostrare</a:t>
            </a:r>
            <a:r>
              <a:rPr lang="en-US" altLang="it-IT" sz="3600" dirty="0" smtClean="0">
                <a:solidFill>
                  <a:schemeClr val="bg2"/>
                </a:solidFill>
              </a:rPr>
              <a:t> </a:t>
            </a:r>
            <a:r>
              <a:rPr lang="en-US" altLang="it-IT" sz="3600" dirty="0" err="1" smtClean="0">
                <a:solidFill>
                  <a:schemeClr val="bg2"/>
                </a:solidFill>
              </a:rPr>
              <a:t>i</a:t>
            </a:r>
            <a:r>
              <a:rPr lang="en-US" altLang="it-IT" sz="3600" dirty="0" smtClean="0">
                <a:solidFill>
                  <a:schemeClr val="bg2"/>
                </a:solidFill>
              </a:rPr>
              <a:t> </a:t>
            </a:r>
            <a:r>
              <a:rPr lang="en-US" altLang="it-IT" sz="3600" dirty="0" err="1" smtClean="0">
                <a:solidFill>
                  <a:schemeClr val="bg2"/>
                </a:solidFill>
              </a:rPr>
              <a:t>debiti</a:t>
            </a:r>
            <a:endParaRPr lang="en-US" altLang="it-IT" sz="3600" dirty="0" smtClean="0">
              <a:solidFill>
                <a:schemeClr val="bg2"/>
              </a:solidFill>
            </a:endParaRPr>
          </a:p>
        </p:txBody>
      </p:sp>
      <p:sp>
        <p:nvSpPr>
          <p:cNvPr id="13315" name="Text Box 1037"/>
          <p:cNvSpPr txBox="1">
            <a:spLocks noChangeArrowheads="1"/>
          </p:cNvSpPr>
          <p:nvPr/>
        </p:nvSpPr>
        <p:spPr bwMode="auto">
          <a:xfrm>
            <a:off x="7223125" y="5451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it-IT" sz="2400">
              <a:latin typeface="Times New Roman" panose="02020603050405020304" pitchFamily="18" charset="0"/>
            </a:endParaRPr>
          </a:p>
        </p:txBody>
      </p:sp>
      <p:sp>
        <p:nvSpPr>
          <p:cNvPr id="38930" name="Text Box 1042"/>
          <p:cNvSpPr txBox="1">
            <a:spLocks noChangeArrowheads="1"/>
          </p:cNvSpPr>
          <p:nvPr/>
        </p:nvSpPr>
        <p:spPr bwMode="auto">
          <a:xfrm>
            <a:off x="133860" y="3587576"/>
            <a:ext cx="800892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Spendo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800 euro per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comprare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gli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sci.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it-IT" sz="4000" dirty="0">
              <a:solidFill>
                <a:srgbClr val="FFFF66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-43271" y="0"/>
            <a:ext cx="8987246" cy="2148672"/>
            <a:chOff x="0" y="1536"/>
            <a:chExt cx="5675" cy="663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3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5" name="Text Box 1042"/>
          <p:cNvSpPr txBox="1">
            <a:spLocks noChangeArrowheads="1"/>
          </p:cNvSpPr>
          <p:nvPr/>
        </p:nvSpPr>
        <p:spPr bwMode="auto">
          <a:xfrm>
            <a:off x="-43271" y="2913508"/>
            <a:ext cx="83631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Spendo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300 Euro per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comprare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una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bici</a:t>
            </a:r>
            <a:endParaRPr lang="en-US" altLang="it-IT" sz="40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Text Box 1042"/>
          <p:cNvSpPr txBox="1">
            <a:spLocks noChangeArrowheads="1"/>
          </p:cNvSpPr>
          <p:nvPr/>
        </p:nvSpPr>
        <p:spPr bwMode="auto">
          <a:xfrm>
            <a:off x="0" y="2280147"/>
            <a:ext cx="699582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Sul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conto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corrente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ho 1000 Euro</a:t>
            </a:r>
          </a:p>
        </p:txBody>
      </p:sp>
      <p:sp>
        <p:nvSpPr>
          <p:cNvPr id="17" name="Text Box 1042"/>
          <p:cNvSpPr txBox="1">
            <a:spLocks noChangeArrowheads="1"/>
          </p:cNvSpPr>
          <p:nvPr/>
        </p:nvSpPr>
        <p:spPr bwMode="auto">
          <a:xfrm>
            <a:off x="0" y="4615587"/>
            <a:ext cx="926247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Dopo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le due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operazioni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sono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debitore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verso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la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banca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di 100 Euro….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Cioè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sul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mio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conto</a:t>
            </a:r>
            <a:endParaRPr lang="en-US" altLang="it-IT" sz="40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Risultano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-100 Euro</a:t>
            </a:r>
          </a:p>
        </p:txBody>
      </p:sp>
    </p:spTree>
    <p:extLst>
      <p:ext uri="{BB962C8B-B14F-4D97-AF65-F5344CB8AC3E}">
        <p14:creationId xmlns:p14="http://schemas.microsoft.com/office/powerpoint/2010/main" val="1403233215"/>
      </p:ext>
    </p:extLst>
  </p:cSld>
  <p:clrMapOvr>
    <a:masterClrMapping/>
  </p:clrMapOvr>
  <p:transition advTm="1380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0" grpId="0" autoUpdateAnimBg="0"/>
      <p:bldP spid="15" grpId="0" autoUpdateAnimBg="0"/>
      <p:bldP spid="16" grpId="0" autoUpdateAnimBg="0"/>
      <p:bldP spid="1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37269" y="378328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it-IT" sz="4800" dirty="0" err="1" smtClean="0">
                <a:solidFill>
                  <a:schemeClr val="tx1"/>
                </a:solidFill>
              </a:rPr>
              <a:t>Suggerimento</a:t>
            </a:r>
            <a:endParaRPr lang="en-US" altLang="it-IT" sz="4800" dirty="0" smtClean="0">
              <a:solidFill>
                <a:schemeClr val="tx1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772400" cy="2286000"/>
          </a:xfrm>
        </p:spPr>
        <p:txBody>
          <a:bodyPr/>
          <a:lstStyle/>
          <a:p>
            <a:pPr eaLnBrk="1" hangingPunct="1"/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</a:rPr>
              <a:t>Se non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</a:rPr>
              <a:t>c’è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</a:rPr>
              <a:t> segno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</a:rPr>
              <a:t>davanti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</a:rPr>
              <a:t> ad un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</a:rPr>
              <a:t>esso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</a:rPr>
              <a:t> è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</a:rPr>
              <a:t>positivo</a:t>
            </a:r>
            <a:endParaRPr lang="en-US" altLang="it-IT" sz="4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4876800" y="4495800"/>
            <a:ext cx="64135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7200"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267200" y="4572000"/>
            <a:ext cx="65722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6600">
                <a:latin typeface="Times New Roman" panose="02020603050405020304" pitchFamily="18" charset="0"/>
              </a:rPr>
              <a:t>+</a:t>
            </a: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-43271" y="0"/>
            <a:ext cx="8987246" cy="2148672"/>
            <a:chOff x="0" y="1536"/>
            <a:chExt cx="5675" cy="663"/>
          </a:xfrm>
        </p:grpSpPr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16" name="Group 2"/>
          <p:cNvGrpSpPr>
            <a:grpSpLocks/>
          </p:cNvGrpSpPr>
          <p:nvPr/>
        </p:nvGrpSpPr>
        <p:grpSpPr bwMode="auto">
          <a:xfrm>
            <a:off x="0" y="0"/>
            <a:ext cx="8987246" cy="2148672"/>
            <a:chOff x="0" y="1536"/>
            <a:chExt cx="5675" cy="663"/>
          </a:xfrm>
        </p:grpSpPr>
        <p:grpSp>
          <p:nvGrpSpPr>
            <p:cNvPr id="1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70146932"/>
      </p:ext>
    </p:extLst>
  </p:cSld>
  <p:clrMapOvr>
    <a:masterClrMapping/>
  </p:clrMapOvr>
  <p:transition advTm="124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  <p:bldP spid="28676" grpId="0" autoUpdateAnimBg="0"/>
      <p:bldP spid="2867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793038" cy="1143000"/>
          </a:xfrm>
        </p:spPr>
        <p:txBody>
          <a:bodyPr/>
          <a:lstStyle/>
          <a:p>
            <a:pPr eaLnBrk="1" hangingPunct="1"/>
            <a:r>
              <a:rPr lang="en-US" altLang="it-IT" dirty="0" err="1" smtClean="0">
                <a:solidFill>
                  <a:schemeClr val="tx1"/>
                </a:solidFill>
              </a:rPr>
              <a:t>Definizione</a:t>
            </a:r>
            <a:endParaRPr lang="en-US" altLang="it-IT" dirty="0" smtClean="0">
              <a:solidFill>
                <a:schemeClr val="tx1"/>
              </a:solidFill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772400" cy="2590800"/>
          </a:xfrm>
        </p:spPr>
        <p:txBody>
          <a:bodyPr/>
          <a:lstStyle/>
          <a:p>
            <a:pPr eaLnBrk="1" hangingPunct="1"/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</a:rPr>
              <a:t>Valore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</a:rPr>
              <a:t>assoluto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</a:rPr>
              <a:t> di un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</a:rPr>
              <a:t> – E’ la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</a:rPr>
              <a:t>distanza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</a:rPr>
              <a:t>tra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</a:rPr>
              <a:t> zero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</a:rPr>
              <a:t>ed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</a:rPr>
              <a:t>stesso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eaLnBrk="1" hangingPunct="1"/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</a:rPr>
              <a:t>È,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</a:rPr>
              <a:t>perciò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</a:rPr>
              <a:t>sempre</a:t>
            </a:r>
            <a:r>
              <a:rPr lang="en-US" altLang="it-IT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4000" dirty="0" err="1" smtClean="0">
                <a:solidFill>
                  <a:schemeClr val="tx2">
                    <a:lumMod val="75000"/>
                  </a:schemeClr>
                </a:solidFill>
              </a:rPr>
              <a:t>positivo</a:t>
            </a:r>
            <a:endParaRPr lang="en-US" altLang="it-IT" sz="4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244" name="Text Box 8"/>
          <p:cNvSpPr txBox="1">
            <a:spLocks noChangeArrowheads="1"/>
          </p:cNvSpPr>
          <p:nvPr/>
        </p:nvSpPr>
        <p:spPr bwMode="auto">
          <a:xfrm>
            <a:off x="1295400" y="4038600"/>
            <a:ext cx="67976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 dirty="0" smtClean="0"/>
              <a:t>Il </a:t>
            </a:r>
            <a:r>
              <a:rPr lang="en-US" altLang="it-IT" sz="4800" dirty="0" err="1" smtClean="0"/>
              <a:t>valore</a:t>
            </a:r>
            <a:r>
              <a:rPr lang="en-US" altLang="it-IT" sz="4800" dirty="0" smtClean="0"/>
              <a:t> </a:t>
            </a:r>
            <a:r>
              <a:rPr lang="en-US" altLang="it-IT" sz="4800" dirty="0" err="1" smtClean="0"/>
              <a:t>assoluto</a:t>
            </a:r>
            <a:r>
              <a:rPr lang="en-US" altLang="it-IT" sz="4800" dirty="0" smtClean="0"/>
              <a:t> di </a:t>
            </a:r>
            <a:endParaRPr lang="en-US" altLang="it-IT" sz="4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 b="1" dirty="0">
                <a:solidFill>
                  <a:schemeClr val="hlink"/>
                </a:solidFill>
              </a:rPr>
              <a:t>9</a:t>
            </a:r>
            <a:r>
              <a:rPr lang="en-US" altLang="it-IT" sz="4800" dirty="0"/>
              <a:t> </a:t>
            </a:r>
            <a:r>
              <a:rPr lang="en-US" altLang="it-IT" sz="4800" dirty="0" smtClean="0"/>
              <a:t>e di </a:t>
            </a:r>
            <a:r>
              <a:rPr lang="en-US" altLang="it-IT" sz="4800" b="1" dirty="0">
                <a:solidFill>
                  <a:schemeClr val="hlink"/>
                </a:solidFill>
              </a:rPr>
              <a:t>–9</a:t>
            </a:r>
            <a:r>
              <a:rPr lang="en-US" altLang="it-IT" sz="4800" dirty="0"/>
              <a:t> è</a:t>
            </a:r>
            <a:r>
              <a:rPr lang="en-US" altLang="it-IT" sz="4800" dirty="0" smtClean="0"/>
              <a:t> </a:t>
            </a:r>
            <a:r>
              <a:rPr lang="en-US" altLang="it-IT" sz="4800" b="1" dirty="0">
                <a:solidFill>
                  <a:schemeClr val="hlink"/>
                </a:solidFill>
              </a:rPr>
              <a:t>9</a:t>
            </a:r>
            <a:r>
              <a:rPr lang="en-US" altLang="it-IT" sz="4800" dirty="0"/>
              <a:t>.</a:t>
            </a: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0" y="0"/>
            <a:ext cx="8961120" cy="1371600"/>
            <a:chOff x="0" y="1536"/>
            <a:chExt cx="5675" cy="663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3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090019948"/>
      </p:ext>
    </p:extLst>
  </p:cSld>
  <p:clrMapOvr>
    <a:masterClrMapping/>
  </p:clrMapOvr>
  <p:transition advTm="1260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it-IT" sz="4800" dirty="0">
                <a:solidFill>
                  <a:schemeClr val="tx1"/>
                </a:solidFill>
              </a:rPr>
              <a:t> </a:t>
            </a:r>
            <a:r>
              <a:rPr lang="en-US" altLang="it-IT" sz="4800" dirty="0" smtClean="0">
                <a:solidFill>
                  <a:schemeClr val="tx1"/>
                </a:solidFill>
              </a:rPr>
              <a:t>  </a:t>
            </a:r>
            <a:r>
              <a:rPr lang="en-US" altLang="it-IT" sz="4800" dirty="0" err="1" smtClean="0">
                <a:solidFill>
                  <a:schemeClr val="tx1"/>
                </a:solidFill>
              </a:rPr>
              <a:t>Regole</a:t>
            </a:r>
            <a:r>
              <a:rPr lang="en-US" altLang="it-IT" sz="4800" dirty="0" smtClean="0">
                <a:solidFill>
                  <a:schemeClr val="tx1"/>
                </a:solidFill>
              </a:rPr>
              <a:t> </a:t>
            </a:r>
            <a:r>
              <a:rPr lang="en-US" altLang="it-IT" sz="4800" dirty="0" err="1" smtClean="0">
                <a:solidFill>
                  <a:schemeClr val="tx1"/>
                </a:solidFill>
              </a:rPr>
              <a:t>pratiche</a:t>
            </a:r>
            <a:endParaRPr lang="en-US" altLang="it-IT" sz="4800" dirty="0" smtClean="0">
              <a:solidFill>
                <a:schemeClr val="tx1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8382000" cy="2819400"/>
          </a:xfrm>
        </p:spPr>
        <p:txBody>
          <a:bodyPr/>
          <a:lstStyle/>
          <a:p>
            <a:pPr eaLnBrk="1" hangingPunct="1"/>
            <a:r>
              <a:rPr lang="en-US" altLang="it-IT" sz="3600" dirty="0" smtClean="0">
                <a:solidFill>
                  <a:schemeClr val="tx2">
                    <a:lumMod val="75000"/>
                  </a:schemeClr>
                </a:solidFill>
              </a:rPr>
              <a:t>Se </a:t>
            </a:r>
            <a:r>
              <a:rPr lang="en-US" altLang="it-IT" sz="3600" dirty="0" err="1" smtClean="0">
                <a:solidFill>
                  <a:schemeClr val="tx2">
                    <a:lumMod val="75000"/>
                  </a:schemeClr>
                </a:solidFill>
              </a:rPr>
              <a:t>bisogna</a:t>
            </a:r>
            <a:r>
              <a:rPr lang="en-US" altLang="it-IT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3600" dirty="0" err="1" smtClean="0">
                <a:solidFill>
                  <a:schemeClr val="tx2">
                    <a:lumMod val="75000"/>
                  </a:schemeClr>
                </a:solidFill>
              </a:rPr>
              <a:t>sommare</a:t>
            </a:r>
            <a:r>
              <a:rPr lang="en-US" altLang="it-IT" sz="3600" dirty="0" smtClean="0">
                <a:solidFill>
                  <a:schemeClr val="tx2">
                    <a:lumMod val="75000"/>
                  </a:schemeClr>
                </a:solidFill>
              </a:rPr>
              <a:t> due numeri con lo </a:t>
            </a:r>
            <a:r>
              <a:rPr lang="en-US" altLang="it-IT" sz="3600" dirty="0" err="1" smtClean="0">
                <a:solidFill>
                  <a:schemeClr val="tx2">
                    <a:lumMod val="75000"/>
                  </a:schemeClr>
                </a:solidFill>
              </a:rPr>
              <a:t>stesso</a:t>
            </a:r>
            <a:r>
              <a:rPr lang="en-US" altLang="it-IT" sz="3600" dirty="0" smtClean="0">
                <a:solidFill>
                  <a:schemeClr val="tx2">
                    <a:lumMod val="75000"/>
                  </a:schemeClr>
                </a:solidFill>
              </a:rPr>
              <a:t> segno….</a:t>
            </a:r>
          </a:p>
          <a:p>
            <a:pPr marL="0" indent="0" eaLnBrk="1" hangingPunct="1">
              <a:buNone/>
            </a:pPr>
            <a:r>
              <a:rPr lang="en-US" altLang="it-IT" sz="3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3600" dirty="0" smtClean="0">
                <a:solidFill>
                  <a:schemeClr val="tx2">
                    <a:lumMod val="75000"/>
                  </a:schemeClr>
                </a:solidFill>
              </a:rPr>
              <a:t>  I numeri </a:t>
            </a:r>
            <a:r>
              <a:rPr lang="en-US" altLang="it-IT" sz="3600" dirty="0" err="1" smtClean="0">
                <a:solidFill>
                  <a:schemeClr val="tx2">
                    <a:lumMod val="75000"/>
                  </a:schemeClr>
                </a:solidFill>
              </a:rPr>
              <a:t>si</a:t>
            </a:r>
            <a:r>
              <a:rPr lang="en-US" altLang="it-IT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3600" dirty="0" err="1" smtClean="0">
                <a:solidFill>
                  <a:schemeClr val="tx2">
                    <a:lumMod val="75000"/>
                  </a:schemeClr>
                </a:solidFill>
              </a:rPr>
              <a:t>sommano</a:t>
            </a:r>
            <a:r>
              <a:rPr lang="en-US" altLang="it-IT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3600" dirty="0" err="1" smtClean="0">
                <a:solidFill>
                  <a:schemeClr val="tx2">
                    <a:lumMod val="75000"/>
                  </a:schemeClr>
                </a:solidFill>
              </a:rPr>
              <a:t>ed</a:t>
            </a:r>
            <a:r>
              <a:rPr lang="en-US" altLang="it-IT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3600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altLang="it-IT" sz="3600" dirty="0" smtClean="0">
                <a:solidFill>
                  <a:schemeClr val="tx2">
                    <a:lumMod val="75000"/>
                  </a:schemeClr>
                </a:solidFill>
              </a:rPr>
              <a:t> segno   </a:t>
            </a:r>
          </a:p>
          <a:p>
            <a:pPr marL="0" indent="0" eaLnBrk="1" hangingPunct="1">
              <a:buNone/>
            </a:pPr>
            <a:r>
              <a:rPr lang="en-US" altLang="it-IT" sz="3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36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US" altLang="it-IT" sz="3600" dirty="0" err="1" smtClean="0">
                <a:solidFill>
                  <a:schemeClr val="tx2">
                    <a:lumMod val="75000"/>
                  </a:schemeClr>
                </a:solidFill>
              </a:rPr>
              <a:t>rimane</a:t>
            </a:r>
            <a:r>
              <a:rPr lang="en-US" altLang="it-IT" sz="3600" dirty="0" smtClean="0">
                <a:solidFill>
                  <a:schemeClr val="tx2">
                    <a:lumMod val="75000"/>
                  </a:schemeClr>
                </a:solidFill>
              </a:rPr>
              <a:t> lo </a:t>
            </a:r>
            <a:r>
              <a:rPr lang="en-US" altLang="it-IT" sz="3600" dirty="0" err="1" smtClean="0">
                <a:solidFill>
                  <a:schemeClr val="tx2">
                    <a:lumMod val="75000"/>
                  </a:schemeClr>
                </a:solidFill>
              </a:rPr>
              <a:t>stesso</a:t>
            </a:r>
            <a:endParaRPr lang="en-US" altLang="it-IT" sz="36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819400" y="4525963"/>
            <a:ext cx="3959225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7200">
                <a:latin typeface="Times New Roman" panose="02020603050405020304" pitchFamily="18" charset="0"/>
              </a:rPr>
              <a:t>9 + 5 = 14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362200" y="5440363"/>
            <a:ext cx="4873625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7200">
                <a:latin typeface="Times New Roman" panose="02020603050405020304" pitchFamily="18" charset="0"/>
              </a:rPr>
              <a:t>-9 + -5 = -14</a:t>
            </a: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-43271" y="0"/>
            <a:ext cx="8987246" cy="2148672"/>
            <a:chOff x="0" y="1536"/>
            <a:chExt cx="5675" cy="663"/>
          </a:xfrm>
        </p:grpSpPr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2748585748"/>
      </p:ext>
    </p:extLst>
  </p:cSld>
  <p:clrMapOvr>
    <a:masterClrMapping/>
  </p:clrMapOvr>
  <p:transition advTm="289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  <p:bldP spid="29700" grpId="0" autoUpdateAnimBg="0"/>
      <p:bldP spid="2970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59411" y="140462"/>
            <a:ext cx="8497897" cy="1588151"/>
          </a:xfrm>
        </p:spPr>
        <p:txBody>
          <a:bodyPr/>
          <a:lstStyle/>
          <a:p>
            <a:pPr algn="ctr" eaLnBrk="1" hangingPunct="1"/>
            <a:r>
              <a:rPr lang="en-US" altLang="it-IT" sz="4800" dirty="0" err="1" smtClean="0">
                <a:solidFill>
                  <a:schemeClr val="bg2"/>
                </a:solidFill>
              </a:rPr>
              <a:t>Risolviamo</a:t>
            </a:r>
            <a:r>
              <a:rPr lang="en-US" altLang="it-IT" sz="4800" dirty="0" smtClean="0">
                <a:solidFill>
                  <a:schemeClr val="bg2"/>
                </a:solidFill>
              </a:rPr>
              <a:t> </a:t>
            </a:r>
            <a:r>
              <a:rPr lang="en-US" altLang="it-IT" sz="4800" dirty="0" err="1" smtClean="0">
                <a:solidFill>
                  <a:schemeClr val="bg2"/>
                </a:solidFill>
              </a:rPr>
              <a:t>insieme</a:t>
            </a:r>
            <a:r>
              <a:rPr lang="en-US" altLang="it-IT" sz="4800" dirty="0" smtClean="0">
                <a:solidFill>
                  <a:schemeClr val="bg2"/>
                </a:solidFill>
              </a:rPr>
              <a:t> </a:t>
            </a:r>
            <a:r>
              <a:rPr lang="en-US" altLang="it-IT" sz="4800" dirty="0" err="1" smtClean="0">
                <a:solidFill>
                  <a:schemeClr val="bg2"/>
                </a:solidFill>
              </a:rPr>
              <a:t>gli</a:t>
            </a:r>
            <a:r>
              <a:rPr lang="en-US" altLang="it-IT" sz="4800" dirty="0" smtClean="0">
                <a:solidFill>
                  <a:schemeClr val="bg2"/>
                </a:solidFill>
              </a:rPr>
              <a:t> </a:t>
            </a:r>
            <a:r>
              <a:rPr lang="en-US" altLang="it-IT" sz="4800" dirty="0" err="1" smtClean="0">
                <a:solidFill>
                  <a:schemeClr val="bg2"/>
                </a:solidFill>
              </a:rPr>
              <a:t>esercizi</a:t>
            </a:r>
            <a:endParaRPr lang="en-US" altLang="it-IT" dirty="0" smtClean="0">
              <a:solidFill>
                <a:schemeClr val="bg2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752600"/>
            <a:ext cx="4572000" cy="4495800"/>
          </a:xfrm>
        </p:spPr>
        <p:txBody>
          <a:bodyPr/>
          <a:lstStyle/>
          <a:p>
            <a:pPr eaLnBrk="1" hangingPunct="1"/>
            <a:r>
              <a:rPr lang="en-US" altLang="it-IT" sz="4000" smtClean="0"/>
              <a:t>-3 + -5 =</a:t>
            </a:r>
          </a:p>
          <a:p>
            <a:pPr eaLnBrk="1" hangingPunct="1"/>
            <a:r>
              <a:rPr lang="en-US" altLang="it-IT" sz="4000" smtClean="0"/>
              <a:t>4 + 7 =</a:t>
            </a:r>
          </a:p>
          <a:p>
            <a:pPr eaLnBrk="1" hangingPunct="1"/>
            <a:r>
              <a:rPr lang="en-US" altLang="it-IT" sz="4000" smtClean="0"/>
              <a:t>(+3) + (+4) =</a:t>
            </a:r>
          </a:p>
          <a:p>
            <a:pPr eaLnBrk="1" hangingPunct="1"/>
            <a:r>
              <a:rPr lang="en-US" altLang="it-IT" sz="4000" smtClean="0"/>
              <a:t>-6 + -7 = </a:t>
            </a:r>
          </a:p>
          <a:p>
            <a:pPr eaLnBrk="1" hangingPunct="1"/>
            <a:r>
              <a:rPr lang="en-US" altLang="it-IT" sz="4000" smtClean="0"/>
              <a:t>5 + 9 =</a:t>
            </a:r>
          </a:p>
          <a:p>
            <a:pPr eaLnBrk="1" hangingPunct="1"/>
            <a:r>
              <a:rPr lang="en-US" altLang="it-IT" sz="4000" smtClean="0"/>
              <a:t>-9 + -9 = 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4724400" y="1752600"/>
            <a:ext cx="1066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it-IT" sz="4000"/>
              <a:t>-8</a:t>
            </a:r>
          </a:p>
          <a:p>
            <a:pPr eaLnBrk="1" hangingPunct="1">
              <a:buClrTx/>
              <a:buSzTx/>
              <a:buFontTx/>
              <a:buNone/>
            </a:pPr>
            <a:endParaRPr lang="en-US" altLang="it-IT" sz="4000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324600" y="5867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it-IT" sz="2800">
              <a:latin typeface="Times New Roman" panose="02020603050405020304" pitchFamily="18" charset="0"/>
            </a:endParaRP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4343400" y="5410200"/>
            <a:ext cx="1295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it-IT" sz="4000" dirty="0"/>
              <a:t>-18</a:t>
            </a:r>
            <a:r>
              <a:rPr lang="en-US" altLang="it-IT" sz="40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4114800" y="4608513"/>
            <a:ext cx="739775" cy="112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it-IT" sz="4000" dirty="0"/>
              <a:t>14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it-IT" sz="2800" dirty="0">
              <a:latin typeface="Times New Roman" panose="02020603050405020304" pitchFamily="18" charset="0"/>
            </a:endParaRP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4495800" y="3922713"/>
            <a:ext cx="923925" cy="112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it-IT" sz="4000" dirty="0"/>
              <a:t>-13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it-IT" sz="2800" dirty="0">
              <a:latin typeface="Times New Roman" panose="02020603050405020304" pitchFamily="18" charset="0"/>
            </a:endParaRP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5791200" y="3160713"/>
            <a:ext cx="461963" cy="112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it-IT" sz="4000"/>
              <a:t>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it-IT" sz="2800">
              <a:latin typeface="Times New Roman" panose="02020603050405020304" pitchFamily="18" charset="0"/>
            </a:endParaRP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4724400" y="2398713"/>
            <a:ext cx="739775" cy="112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it-IT" sz="4000"/>
              <a:t>11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it-IT" sz="2800">
              <a:latin typeface="Times New Roman" panose="02020603050405020304" pitchFamily="18" charset="0"/>
            </a:endParaRPr>
          </a:p>
        </p:txBody>
      </p:sp>
      <p:grpSp>
        <p:nvGrpSpPr>
          <p:cNvPr id="11" name="Group 2"/>
          <p:cNvGrpSpPr>
            <a:grpSpLocks/>
          </p:cNvGrpSpPr>
          <p:nvPr/>
        </p:nvGrpSpPr>
        <p:grpSpPr bwMode="auto">
          <a:xfrm>
            <a:off x="-43271" y="0"/>
            <a:ext cx="8821511" cy="1524000"/>
            <a:chOff x="0" y="1536"/>
            <a:chExt cx="5675" cy="663"/>
          </a:xfrm>
        </p:grpSpPr>
        <p:grpSp>
          <p:nvGrpSpPr>
            <p:cNvPr id="12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9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0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3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163030205"/>
      </p:ext>
    </p:extLst>
  </p:cSld>
  <p:clrMapOvr>
    <a:masterClrMapping/>
  </p:clrMapOvr>
  <p:transition advTm="224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utoUpdateAnimBg="0"/>
      <p:bldP spid="31750" grpId="0" autoUpdateAnimBg="0"/>
      <p:bldP spid="31751" grpId="0" autoUpdateAnimBg="0"/>
      <p:bldP spid="31752" grpId="0" autoUpdateAnimBg="0"/>
      <p:bldP spid="31753" grpId="0" autoUpdateAnimBg="0"/>
      <p:bldP spid="3175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st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"/>
            <a:ext cx="1830977" cy="1879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1143000" y="2819400"/>
            <a:ext cx="70866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dirty="0" err="1" smtClean="0"/>
              <a:t>Risolvi</a:t>
            </a:r>
            <a:r>
              <a:rPr lang="en-US" sz="4400" dirty="0" smtClean="0"/>
              <a:t> </a:t>
            </a:r>
            <a:r>
              <a:rPr lang="en-US" sz="4400" dirty="0" err="1" smtClean="0"/>
              <a:t>i</a:t>
            </a:r>
            <a:r>
              <a:rPr lang="en-US" sz="4400" dirty="0" smtClean="0"/>
              <a:t> </a:t>
            </a:r>
            <a:r>
              <a:rPr lang="en-US" sz="4400" dirty="0" err="1" smtClean="0"/>
              <a:t>seguenti</a:t>
            </a:r>
            <a:r>
              <a:rPr lang="en-US" sz="4400" dirty="0" smtClean="0"/>
              <a:t> </a:t>
            </a:r>
            <a:r>
              <a:rPr lang="en-US" sz="4400" dirty="0" err="1" smtClean="0"/>
              <a:t>esercizi</a:t>
            </a:r>
            <a:r>
              <a:rPr lang="en-US" sz="4400" dirty="0" smtClean="0"/>
              <a:t>:</a:t>
            </a:r>
            <a:endParaRPr lang="en-US" sz="4400" dirty="0"/>
          </a:p>
          <a:p>
            <a:pPr marL="457200" indent="-457200" eaLnBrk="1" hangingPunct="1">
              <a:defRPr/>
            </a:pPr>
            <a:r>
              <a:rPr lang="en-US" sz="4400" dirty="0">
                <a:cs typeface="Times New Roman" pitchFamily="18" charset="0"/>
              </a:rPr>
              <a:t>1.   8 + 13 =</a:t>
            </a:r>
          </a:p>
          <a:p>
            <a:pPr marL="457200" indent="-457200" eaLnBrk="1" hangingPunct="1">
              <a:defRPr/>
            </a:pPr>
            <a:r>
              <a:rPr lang="en-US" sz="4400" dirty="0">
                <a:cs typeface="Times New Roman" pitchFamily="18" charset="0"/>
              </a:rPr>
              <a:t>2. –22 + -11 = </a:t>
            </a:r>
          </a:p>
          <a:p>
            <a:pPr marL="457200" indent="-457200" eaLnBrk="1" hangingPunct="1">
              <a:defRPr/>
            </a:pPr>
            <a:r>
              <a:rPr lang="en-US" sz="4400" dirty="0">
                <a:cs typeface="Times New Roman" pitchFamily="18" charset="0"/>
              </a:rPr>
              <a:t>3.   55 + 17 =	</a:t>
            </a:r>
          </a:p>
          <a:p>
            <a:pPr marL="457200" indent="-457200" eaLnBrk="1" hangingPunct="1">
              <a:defRPr/>
            </a:pPr>
            <a:r>
              <a:rPr lang="en-US" sz="4400" dirty="0">
                <a:cs typeface="Times New Roman" pitchFamily="18" charset="0"/>
              </a:rPr>
              <a:t>4. –14 + -35 = </a:t>
            </a:r>
          </a:p>
          <a:p>
            <a:pPr algn="ctr" eaLnBrk="1" hangingPunct="1">
              <a:defRPr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4494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905000" y="609600"/>
            <a:ext cx="511120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400" dirty="0" err="1" smtClean="0"/>
              <a:t>Controlla</a:t>
            </a:r>
            <a:r>
              <a:rPr lang="en-US" altLang="it-IT" sz="4400" dirty="0" smtClean="0"/>
              <a:t> le </a:t>
            </a:r>
            <a:r>
              <a:rPr lang="en-US" altLang="it-IT" sz="4400" dirty="0" err="1" smtClean="0"/>
              <a:t>risposte</a:t>
            </a:r>
            <a:endParaRPr lang="en-US" altLang="it-IT" sz="4400" dirty="0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828800" y="1905000"/>
            <a:ext cx="4884738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400">
                <a:cs typeface="Times New Roman" panose="02020603050405020304" pitchFamily="18" charset="0"/>
              </a:rPr>
              <a:t>1.   8 + 13 =	21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400">
                <a:cs typeface="Times New Roman" panose="02020603050405020304" pitchFamily="18" charset="0"/>
              </a:rPr>
              <a:t>2. –22 + -11 = -33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400">
                <a:cs typeface="Times New Roman" panose="02020603050405020304" pitchFamily="18" charset="0"/>
              </a:rPr>
              <a:t>3.   55 + 17 =	72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400">
                <a:cs typeface="Times New Roman" panose="02020603050405020304" pitchFamily="18" charset="0"/>
              </a:rPr>
              <a:t>4. –14 + -35 = -49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it-IT" sz="4400"/>
          </a:p>
        </p:txBody>
      </p:sp>
    </p:spTree>
    <p:extLst>
      <p:ext uri="{BB962C8B-B14F-4D97-AF65-F5344CB8AC3E}">
        <p14:creationId xmlns:p14="http://schemas.microsoft.com/office/powerpoint/2010/main" val="422535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it-IT" sz="4800" dirty="0" err="1" smtClean="0">
                <a:solidFill>
                  <a:schemeClr val="bg2"/>
                </a:solidFill>
              </a:rPr>
              <a:t>Regole</a:t>
            </a:r>
            <a:r>
              <a:rPr lang="en-US" altLang="it-IT" sz="4800" dirty="0" smtClean="0">
                <a:solidFill>
                  <a:schemeClr val="bg2"/>
                </a:solidFill>
              </a:rPr>
              <a:t> </a:t>
            </a:r>
            <a:r>
              <a:rPr lang="en-US" altLang="it-IT" sz="4800" dirty="0" err="1" smtClean="0">
                <a:solidFill>
                  <a:schemeClr val="bg2"/>
                </a:solidFill>
              </a:rPr>
              <a:t>pratiche</a:t>
            </a:r>
            <a:endParaRPr lang="en-US" altLang="it-IT" sz="4800" dirty="0" smtClean="0">
              <a:solidFill>
                <a:schemeClr val="bg2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5056" y="1378131"/>
            <a:ext cx="8382000" cy="182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Per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sommare</a:t>
            </a:r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 due numeri con segno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differente</a:t>
            </a:r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….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Bisogna</a:t>
            </a:r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sottrarre</a:t>
            </a:r>
            <a:r>
              <a:rPr lang="en-US" altLang="it-IT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più</a:t>
            </a:r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 piccolo dal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più</a:t>
            </a:r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endParaRPr lang="en-US" altLang="it-IT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E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considerare</a:t>
            </a:r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 segno del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più</a:t>
            </a:r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 in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valore</a:t>
            </a:r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assoluto</a:t>
            </a:r>
            <a:endParaRPr lang="en-US" altLang="it-IT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4800600" y="4419600"/>
            <a:ext cx="30622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6000">
                <a:latin typeface="Times New Roman" panose="02020603050405020304" pitchFamily="18" charset="0"/>
              </a:rPr>
              <a:t>-9 + +5 =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95400" y="5257800"/>
            <a:ext cx="3124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6000">
                <a:latin typeface="Times New Roman" panose="02020603050405020304" pitchFamily="18" charset="0"/>
              </a:rPr>
              <a:t>9 - 5 = 4</a:t>
            </a:r>
          </a:p>
        </p:txBody>
      </p:sp>
      <p:sp>
        <p:nvSpPr>
          <p:cNvPr id="30727" name="Oval 7"/>
          <p:cNvSpPr>
            <a:spLocks noChangeArrowheads="1"/>
          </p:cNvSpPr>
          <p:nvPr/>
        </p:nvSpPr>
        <p:spPr bwMode="auto">
          <a:xfrm>
            <a:off x="4800600" y="4495800"/>
            <a:ext cx="990600" cy="914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it-IT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1374533" y="4384228"/>
            <a:ext cx="337624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dirty="0" err="1" smtClean="0">
                <a:solidFill>
                  <a:schemeClr val="bg2"/>
                </a:solidFill>
                <a:latin typeface="Times New Roman" panose="02020603050405020304" pitchFamily="18" charset="0"/>
              </a:rPr>
              <a:t>Numero</a:t>
            </a:r>
            <a:r>
              <a:rPr lang="en-US" altLang="it-IT" dirty="0" smtClean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it-IT" dirty="0" err="1" smtClean="0">
                <a:solidFill>
                  <a:schemeClr val="bg2"/>
                </a:solidFill>
                <a:latin typeface="Times New Roman" panose="02020603050405020304" pitchFamily="18" charset="0"/>
              </a:rPr>
              <a:t>più</a:t>
            </a:r>
            <a:r>
              <a:rPr lang="en-US" altLang="it-IT" dirty="0" smtClean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it-IT" dirty="0" err="1" smtClean="0">
                <a:solidFill>
                  <a:schemeClr val="bg2"/>
                </a:solidFill>
                <a:latin typeface="Times New Roman" panose="02020603050405020304" pitchFamily="18" charset="0"/>
              </a:rPr>
              <a:t>grande</a:t>
            </a:r>
            <a:endParaRPr lang="en-US" altLang="it-IT" dirty="0" smtClean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dirty="0" smtClean="0">
                <a:solidFill>
                  <a:schemeClr val="bg2"/>
                </a:solidFill>
                <a:latin typeface="Times New Roman" panose="02020603050405020304" pitchFamily="18" charset="0"/>
              </a:rPr>
              <a:t>In </a:t>
            </a:r>
            <a:r>
              <a:rPr lang="en-US" altLang="it-IT" dirty="0" err="1" smtClean="0">
                <a:solidFill>
                  <a:schemeClr val="bg2"/>
                </a:solidFill>
                <a:latin typeface="Times New Roman" panose="02020603050405020304" pitchFamily="18" charset="0"/>
              </a:rPr>
              <a:t>valore</a:t>
            </a:r>
            <a:r>
              <a:rPr lang="en-US" altLang="it-IT" dirty="0" smtClean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it-IT" dirty="0" err="1" smtClean="0">
                <a:solidFill>
                  <a:schemeClr val="bg2"/>
                </a:solidFill>
                <a:latin typeface="Times New Roman" panose="02020603050405020304" pitchFamily="18" charset="0"/>
              </a:rPr>
              <a:t>assoluto</a:t>
            </a:r>
            <a:r>
              <a:rPr lang="en-US" altLang="it-IT" dirty="0" smtClean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endParaRPr lang="en-US" altLang="it-IT" dirty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4267200" y="5181600"/>
            <a:ext cx="3810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000" dirty="0" err="1" smtClean="0">
                <a:solidFill>
                  <a:schemeClr val="bg2"/>
                </a:solidFill>
                <a:latin typeface="Times New Roman" panose="02020603050405020304" pitchFamily="18" charset="0"/>
              </a:rPr>
              <a:t>Risposta</a:t>
            </a:r>
            <a:r>
              <a:rPr lang="en-US" altLang="it-IT" sz="6000" dirty="0" smtClean="0">
                <a:latin typeface="Times New Roman" panose="02020603050405020304" pitchFamily="18" charset="0"/>
              </a:rPr>
              <a:t> </a:t>
            </a:r>
            <a:r>
              <a:rPr lang="en-US" altLang="it-IT" sz="6000" dirty="0">
                <a:latin typeface="Times New Roman" panose="02020603050405020304" pitchFamily="18" charset="0"/>
              </a:rPr>
              <a:t>= - 4</a:t>
            </a:r>
          </a:p>
        </p:txBody>
      </p:sp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-43272" y="0"/>
            <a:ext cx="9043581" cy="1378131"/>
            <a:chOff x="0" y="1536"/>
            <a:chExt cx="5675" cy="663"/>
          </a:xfrm>
        </p:grpSpPr>
        <p:grpSp>
          <p:nvGrpSpPr>
            <p:cNvPr id="10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7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5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446667540"/>
      </p:ext>
    </p:extLst>
  </p:cSld>
  <p:clrMapOvr>
    <a:masterClrMapping/>
  </p:clrMapOvr>
  <p:transition advTm="3209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  <p:bldP spid="30724" grpId="0" autoUpdateAnimBg="0"/>
      <p:bldP spid="30726" grpId="0" autoUpdateAnimBg="0"/>
      <p:bldP spid="30727" grpId="0" animBg="1" autoUpdateAnimBg="0"/>
      <p:bldP spid="30728" grpId="0" autoUpdateAnimBg="0"/>
      <p:bldP spid="3072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5940" y="102394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it-IT" sz="4800" dirty="0" err="1" smtClean="0">
                <a:solidFill>
                  <a:schemeClr val="bg2"/>
                </a:solidFill>
              </a:rPr>
              <a:t>Risolviamo</a:t>
            </a:r>
            <a:r>
              <a:rPr lang="en-US" altLang="it-IT" sz="4800" dirty="0" smtClean="0">
                <a:solidFill>
                  <a:schemeClr val="bg2"/>
                </a:solidFill>
              </a:rPr>
              <a:t> </a:t>
            </a:r>
            <a:r>
              <a:rPr lang="en-US" altLang="it-IT" sz="4800" dirty="0" err="1" smtClean="0">
                <a:solidFill>
                  <a:schemeClr val="bg2"/>
                </a:solidFill>
              </a:rPr>
              <a:t>questi</a:t>
            </a:r>
            <a:r>
              <a:rPr lang="en-US" altLang="it-IT" sz="4800" dirty="0" smtClean="0">
                <a:solidFill>
                  <a:schemeClr val="bg2"/>
                </a:solidFill>
              </a:rPr>
              <a:t> </a:t>
            </a:r>
            <a:r>
              <a:rPr lang="en-US" altLang="it-IT" sz="4800" dirty="0" err="1" smtClean="0">
                <a:solidFill>
                  <a:schemeClr val="bg2"/>
                </a:solidFill>
              </a:rPr>
              <a:t>esercizi</a:t>
            </a:r>
            <a:endParaRPr lang="en-US" altLang="it-IT" sz="4800" dirty="0" smtClean="0">
              <a:solidFill>
                <a:schemeClr val="bg2"/>
              </a:solidFill>
            </a:endParaRPr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4038600" cy="47244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5000"/>
              </a:spcAft>
            </a:pPr>
            <a:r>
              <a:rPr lang="en-US" altLang="it-IT" sz="4400" smtClean="0"/>
              <a:t>3 + -5 =</a:t>
            </a:r>
          </a:p>
          <a:p>
            <a:pPr eaLnBrk="1" hangingPunct="1">
              <a:lnSpc>
                <a:spcPct val="90000"/>
              </a:lnSpc>
              <a:spcAft>
                <a:spcPct val="5000"/>
              </a:spcAft>
            </a:pPr>
            <a:r>
              <a:rPr lang="en-US" altLang="it-IT" sz="4400" smtClean="0"/>
              <a:t>-4 + 7 =</a:t>
            </a:r>
          </a:p>
          <a:p>
            <a:pPr eaLnBrk="1" hangingPunct="1">
              <a:lnSpc>
                <a:spcPct val="90000"/>
              </a:lnSpc>
              <a:spcAft>
                <a:spcPct val="5000"/>
              </a:spcAft>
            </a:pPr>
            <a:r>
              <a:rPr lang="en-US" altLang="it-IT" sz="4400" smtClean="0"/>
              <a:t>(+3) + (-4) =</a:t>
            </a:r>
          </a:p>
          <a:p>
            <a:pPr eaLnBrk="1" hangingPunct="1">
              <a:lnSpc>
                <a:spcPct val="90000"/>
              </a:lnSpc>
              <a:spcAft>
                <a:spcPct val="5000"/>
              </a:spcAft>
            </a:pPr>
            <a:r>
              <a:rPr lang="en-US" altLang="it-IT" sz="4400" smtClean="0"/>
              <a:t>-6 + 7 = </a:t>
            </a:r>
          </a:p>
          <a:p>
            <a:pPr eaLnBrk="1" hangingPunct="1">
              <a:lnSpc>
                <a:spcPct val="90000"/>
              </a:lnSpc>
              <a:spcAft>
                <a:spcPct val="5000"/>
              </a:spcAft>
            </a:pPr>
            <a:r>
              <a:rPr lang="en-US" altLang="it-IT" sz="4400" smtClean="0"/>
              <a:t>5 + -9 =</a:t>
            </a:r>
          </a:p>
          <a:p>
            <a:pPr eaLnBrk="1" hangingPunct="1">
              <a:lnSpc>
                <a:spcPct val="90000"/>
              </a:lnSpc>
              <a:spcAft>
                <a:spcPct val="5000"/>
              </a:spcAft>
            </a:pPr>
            <a:r>
              <a:rPr lang="en-US" altLang="it-IT" sz="4400" smtClean="0"/>
              <a:t>-9 + 9 = 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6324600" y="1447800"/>
            <a:ext cx="1066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it-IT" sz="4400">
                <a:solidFill>
                  <a:schemeClr val="hlink"/>
                </a:solidFill>
              </a:rPr>
              <a:t>-2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3276600" y="1524000"/>
            <a:ext cx="2895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it-IT" sz="4400"/>
              <a:t>5 – 3 = 2</a:t>
            </a:r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1981200" y="1371600"/>
            <a:ext cx="9144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4400"/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1981200" y="2209800"/>
            <a:ext cx="9144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4400"/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2895600" y="3048000"/>
            <a:ext cx="9144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4400"/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1981200" y="3810000"/>
            <a:ext cx="9144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4400"/>
          </a:p>
        </p:txBody>
      </p:sp>
      <p:sp>
        <p:nvSpPr>
          <p:cNvPr id="32779" name="Oval 11"/>
          <p:cNvSpPr>
            <a:spLocks noChangeArrowheads="1"/>
          </p:cNvSpPr>
          <p:nvPr/>
        </p:nvSpPr>
        <p:spPr bwMode="auto">
          <a:xfrm>
            <a:off x="1981200" y="4648200"/>
            <a:ext cx="9144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4400"/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6172200" y="5257800"/>
            <a:ext cx="9906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it-IT" sz="4400">
                <a:solidFill>
                  <a:schemeClr val="hlink"/>
                </a:solidFill>
              </a:rPr>
              <a:t>0</a:t>
            </a:r>
            <a:r>
              <a:rPr lang="en-US" altLang="it-IT" sz="480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it-IT" sz="2400">
              <a:latin typeface="Times New Roman" panose="02020603050405020304" pitchFamily="18" charset="0"/>
            </a:endParaRP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6172200" y="4572000"/>
            <a:ext cx="649288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it-IT" sz="4400">
                <a:solidFill>
                  <a:schemeClr val="hlink"/>
                </a:solidFill>
                <a:latin typeface="Times New Roman" panose="02020603050405020304" pitchFamily="18" charset="0"/>
              </a:rPr>
              <a:t>-4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it-IT" sz="3600">
              <a:latin typeface="Times New Roman" panose="02020603050405020304" pitchFamily="18" charset="0"/>
            </a:endParaRP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6477000" y="3733800"/>
            <a:ext cx="488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it-IT" sz="44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7543800" y="3048000"/>
            <a:ext cx="692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it-IT" sz="4400">
                <a:solidFill>
                  <a:schemeClr val="hlink"/>
                </a:solidFill>
              </a:rPr>
              <a:t>-1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it-IT" sz="3600">
              <a:latin typeface="Times New Roman" panose="02020603050405020304" pitchFamily="18" charset="0"/>
            </a:endParaRPr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6477000" y="2286000"/>
            <a:ext cx="488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it-IT" sz="4400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3352800" y="5297488"/>
            <a:ext cx="26225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it-IT" sz="4400"/>
              <a:t>9 – 9 = 0</a:t>
            </a:r>
            <a:r>
              <a:rPr lang="en-US" altLang="it-IT" sz="36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3276600" y="4572000"/>
            <a:ext cx="25082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it-IT" sz="4400"/>
              <a:t>9 – 5 = 4</a:t>
            </a:r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3429000" y="3733800"/>
            <a:ext cx="25082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it-IT" sz="4400"/>
              <a:t>7 – 6 = 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it-IT" sz="3600">
              <a:latin typeface="Times New Roman" panose="02020603050405020304" pitchFamily="18" charset="0"/>
            </a:endParaRPr>
          </a:p>
        </p:txBody>
      </p:sp>
      <p:sp>
        <p:nvSpPr>
          <p:cNvPr id="32788" name="Text Box 20"/>
          <p:cNvSpPr txBox="1">
            <a:spLocks noChangeArrowheads="1"/>
          </p:cNvSpPr>
          <p:nvPr/>
        </p:nvSpPr>
        <p:spPr bwMode="auto">
          <a:xfrm>
            <a:off x="4648200" y="3048000"/>
            <a:ext cx="2819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it-IT" sz="4400"/>
              <a:t>4 – 3 = 1</a:t>
            </a:r>
          </a:p>
        </p:txBody>
      </p:sp>
      <p:sp>
        <p:nvSpPr>
          <p:cNvPr id="32789" name="Text Box 21"/>
          <p:cNvSpPr txBox="1">
            <a:spLocks noChangeArrowheads="1"/>
          </p:cNvSpPr>
          <p:nvPr/>
        </p:nvSpPr>
        <p:spPr bwMode="auto">
          <a:xfrm>
            <a:off x="3276600" y="2286000"/>
            <a:ext cx="25082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it-IT" sz="4400"/>
              <a:t>7 – 4 = 3</a:t>
            </a:r>
          </a:p>
        </p:txBody>
      </p:sp>
      <p:sp>
        <p:nvSpPr>
          <p:cNvPr id="32790" name="Oval 22"/>
          <p:cNvSpPr>
            <a:spLocks noChangeArrowheads="1"/>
          </p:cNvSpPr>
          <p:nvPr/>
        </p:nvSpPr>
        <p:spPr bwMode="auto">
          <a:xfrm>
            <a:off x="2057400" y="5410200"/>
            <a:ext cx="9144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4400"/>
          </a:p>
        </p:txBody>
      </p:sp>
      <p:grpSp>
        <p:nvGrpSpPr>
          <p:cNvPr id="22" name="Group 2"/>
          <p:cNvGrpSpPr>
            <a:grpSpLocks/>
          </p:cNvGrpSpPr>
          <p:nvPr/>
        </p:nvGrpSpPr>
        <p:grpSpPr bwMode="auto">
          <a:xfrm>
            <a:off x="1" y="-49299"/>
            <a:ext cx="8458200" cy="1384388"/>
            <a:chOff x="0" y="1536"/>
            <a:chExt cx="5675" cy="663"/>
          </a:xfrm>
        </p:grpSpPr>
        <p:grpSp>
          <p:nvGrpSpPr>
            <p:cNvPr id="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8"/>
            <p:cNvSpPr>
              <a:spLocks noChangeArrowheads="1"/>
            </p:cNvSpPr>
            <p:nvPr/>
          </p:nvSpPr>
          <p:spPr bwMode="auto">
            <a:xfrm>
              <a:off x="495" y="1870"/>
              <a:ext cx="233" cy="29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1709029618"/>
      </p:ext>
    </p:extLst>
  </p:cSld>
  <p:clrMapOvr>
    <a:masterClrMapping/>
  </p:clrMapOvr>
  <p:transition advTm="3396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autoUpdateAnimBg="0"/>
      <p:bldP spid="32774" grpId="0" autoUpdateAnimBg="0"/>
      <p:bldP spid="32775" grpId="0" animBg="1"/>
      <p:bldP spid="32776" grpId="0" animBg="1"/>
      <p:bldP spid="32777" grpId="0" animBg="1"/>
      <p:bldP spid="32778" grpId="0" animBg="1"/>
      <p:bldP spid="32779" grpId="0" animBg="1"/>
      <p:bldP spid="32780" grpId="0" autoUpdateAnimBg="0"/>
      <p:bldP spid="32781" grpId="0" autoUpdateAnimBg="0"/>
      <p:bldP spid="32782" grpId="0" autoUpdateAnimBg="0"/>
      <p:bldP spid="32783" grpId="0" autoUpdateAnimBg="0"/>
      <p:bldP spid="32784" grpId="0" autoUpdateAnimBg="0"/>
      <p:bldP spid="32785" grpId="0" autoUpdateAnimBg="0"/>
      <p:bldP spid="32786" grpId="0" autoUpdateAnimBg="0"/>
      <p:bldP spid="32787" grpId="0" autoUpdateAnimBg="0"/>
      <p:bldP spid="32788" grpId="0" autoUpdateAnimBg="0"/>
      <p:bldP spid="32789" grpId="0" autoUpdateAnimBg="0"/>
      <p:bldP spid="3279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st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0"/>
            <a:ext cx="1653898" cy="1698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855617" y="2076994"/>
            <a:ext cx="708660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800" dirty="0" err="1" smtClean="0"/>
              <a:t>Risolvi</a:t>
            </a:r>
            <a:r>
              <a:rPr lang="en-US" sz="2800" dirty="0" smtClean="0"/>
              <a:t> </a:t>
            </a:r>
            <a:r>
              <a:rPr lang="en-US" sz="2800" dirty="0" err="1" smtClean="0"/>
              <a:t>questi</a:t>
            </a:r>
            <a:r>
              <a:rPr lang="en-US" sz="2800" dirty="0" smtClean="0"/>
              <a:t> </a:t>
            </a:r>
            <a:r>
              <a:rPr lang="en-US" sz="2800" dirty="0" err="1" smtClean="0"/>
              <a:t>esercizi</a:t>
            </a:r>
            <a:r>
              <a:rPr lang="en-US" sz="2800" dirty="0" smtClean="0"/>
              <a:t>:</a:t>
            </a:r>
            <a:endParaRPr lang="en-US" sz="2800" dirty="0"/>
          </a:p>
          <a:p>
            <a:pPr marL="457200" indent="-457200" eaLnBrk="1" hangingPunct="1">
              <a:defRPr/>
            </a:pPr>
            <a:r>
              <a:rPr lang="en-US" sz="2800" dirty="0">
                <a:cs typeface="Times New Roman" pitchFamily="18" charset="0"/>
              </a:rPr>
              <a:t>1. –12 + 22 =			</a:t>
            </a:r>
          </a:p>
          <a:p>
            <a:pPr marL="457200" indent="-457200" eaLnBrk="1" hangingPunct="1">
              <a:defRPr/>
            </a:pPr>
            <a:r>
              <a:rPr lang="en-US" sz="2800" dirty="0">
                <a:cs typeface="Times New Roman" pitchFamily="18" charset="0"/>
              </a:rPr>
              <a:t>2.  –20 + 5 = </a:t>
            </a:r>
          </a:p>
          <a:p>
            <a:pPr marL="457200" indent="-457200" eaLnBrk="1" hangingPunct="1">
              <a:defRPr/>
            </a:pPr>
            <a:r>
              <a:rPr lang="en-US" sz="2800" dirty="0">
                <a:cs typeface="Times New Roman" pitchFamily="18" charset="0"/>
              </a:rPr>
              <a:t>3.  14 + (-7) = </a:t>
            </a:r>
          </a:p>
          <a:p>
            <a:pPr marL="457200" indent="-457200" eaLnBrk="1" hangingPunct="1">
              <a:defRPr/>
            </a:pPr>
            <a:r>
              <a:rPr lang="en-US" sz="2800" dirty="0">
                <a:cs typeface="Times New Roman" pitchFamily="18" charset="0"/>
              </a:rPr>
              <a:t>4.  –70 + 15 =</a:t>
            </a:r>
            <a:r>
              <a:rPr lang="en-US" sz="2800" dirty="0"/>
              <a:t> </a:t>
            </a:r>
          </a:p>
          <a:p>
            <a:pPr algn="ctr"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91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dirty="0" smtClean="0">
                <a:solidFill>
                  <a:schemeClr val="tx1"/>
                </a:solidFill>
              </a:rPr>
              <a:t>Cosa </a:t>
            </a:r>
            <a:r>
              <a:rPr lang="en-US" altLang="it-IT" dirty="0" err="1" smtClean="0">
                <a:solidFill>
                  <a:schemeClr val="tx1"/>
                </a:solidFill>
              </a:rPr>
              <a:t>faremo</a:t>
            </a:r>
            <a:endParaRPr lang="en-US" altLang="it-IT" dirty="0" smtClean="0">
              <a:solidFill>
                <a:schemeClr val="tx1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2401887"/>
          </a:xfrm>
        </p:spPr>
        <p:txBody>
          <a:bodyPr/>
          <a:lstStyle/>
          <a:p>
            <a:pPr eaLnBrk="1" hangingPunct="1"/>
            <a:r>
              <a:rPr lang="en-US" altLang="it-IT" dirty="0" err="1" smtClean="0"/>
              <a:t>Impareremo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qualche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definizione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su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interi</a:t>
            </a:r>
            <a:endParaRPr lang="en-US" altLang="it-IT" dirty="0" smtClean="0"/>
          </a:p>
          <a:p>
            <a:pPr eaLnBrk="1" hangingPunct="1"/>
            <a:r>
              <a:rPr lang="en-US" altLang="it-IT" dirty="0" err="1" smtClean="0"/>
              <a:t>Tratteremo</a:t>
            </a:r>
            <a:r>
              <a:rPr lang="en-US" altLang="it-IT" dirty="0" smtClean="0"/>
              <a:t> le </a:t>
            </a:r>
            <a:r>
              <a:rPr lang="en-US" altLang="it-IT" dirty="0" err="1" smtClean="0"/>
              <a:t>regole</a:t>
            </a:r>
            <a:r>
              <a:rPr lang="en-US" altLang="it-IT" dirty="0" smtClean="0"/>
              <a:t> per </a:t>
            </a:r>
            <a:r>
              <a:rPr lang="en-US" altLang="it-IT" dirty="0" err="1" smtClean="0"/>
              <a:t>operare</a:t>
            </a:r>
            <a:r>
              <a:rPr lang="en-US" altLang="it-IT" dirty="0" smtClean="0"/>
              <a:t> con </a:t>
            </a:r>
            <a:r>
              <a:rPr lang="en-US" altLang="it-IT" dirty="0" err="1" smtClean="0"/>
              <a:t>gli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interi</a:t>
            </a:r>
            <a:endParaRPr lang="en-US" altLang="it-IT" dirty="0" smtClean="0"/>
          </a:p>
          <a:p>
            <a:pPr eaLnBrk="1" hangingPunct="1"/>
            <a:r>
              <a:rPr lang="en-US" altLang="it-IT" dirty="0" err="1" smtClean="0"/>
              <a:t>Risolveremo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anche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problemi</a:t>
            </a:r>
            <a:r>
              <a:rPr lang="en-US" altLang="it-IT" dirty="0" smtClean="0"/>
              <a:t> .</a:t>
            </a: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3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200665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905000" y="609600"/>
            <a:ext cx="511120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400" dirty="0" err="1" smtClean="0"/>
              <a:t>Controlla</a:t>
            </a:r>
            <a:r>
              <a:rPr lang="en-US" altLang="it-IT" sz="4400" dirty="0" smtClean="0"/>
              <a:t> le </a:t>
            </a:r>
            <a:r>
              <a:rPr lang="en-US" altLang="it-IT" sz="4400" dirty="0" err="1" smtClean="0"/>
              <a:t>risposte</a:t>
            </a:r>
            <a:endParaRPr lang="en-US" altLang="it-IT" sz="4400" dirty="0"/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669925" y="1989138"/>
            <a:ext cx="567055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400">
                <a:cs typeface="Times New Roman" panose="02020603050405020304" pitchFamily="18" charset="0"/>
              </a:rPr>
              <a:t>1. –12 + 22 =	10		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400">
                <a:cs typeface="Times New Roman" panose="02020603050405020304" pitchFamily="18" charset="0"/>
              </a:rPr>
              <a:t>2.  –20 + 5 = -15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400">
                <a:cs typeface="Times New Roman" panose="02020603050405020304" pitchFamily="18" charset="0"/>
              </a:rPr>
              <a:t>3.  14 + (-7) = 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400">
                <a:cs typeface="Times New Roman" panose="02020603050405020304" pitchFamily="18" charset="0"/>
              </a:rPr>
              <a:t>4.  –70 + 15 =</a:t>
            </a:r>
            <a:r>
              <a:rPr lang="en-US" altLang="it-IT" sz="4400"/>
              <a:t> -55</a:t>
            </a:r>
          </a:p>
        </p:txBody>
      </p:sp>
    </p:spTree>
    <p:extLst>
      <p:ext uri="{BB962C8B-B14F-4D97-AF65-F5344CB8AC3E}">
        <p14:creationId xmlns:p14="http://schemas.microsoft.com/office/powerpoint/2010/main" val="368025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dirty="0" err="1" smtClean="0">
                <a:solidFill>
                  <a:schemeClr val="bg2"/>
                </a:solidFill>
              </a:rPr>
              <a:t>Addizionare</a:t>
            </a:r>
            <a:r>
              <a:rPr lang="en-US" altLang="it-IT" dirty="0" smtClean="0">
                <a:solidFill>
                  <a:schemeClr val="bg2"/>
                </a:solidFill>
              </a:rPr>
              <a:t> due numeri </a:t>
            </a:r>
            <a:r>
              <a:rPr lang="en-US" altLang="it-IT" dirty="0" err="1" smtClean="0">
                <a:solidFill>
                  <a:schemeClr val="bg2"/>
                </a:solidFill>
              </a:rPr>
              <a:t>utilizzando</a:t>
            </a:r>
            <a:r>
              <a:rPr lang="en-US" altLang="it-IT" dirty="0" smtClean="0">
                <a:solidFill>
                  <a:schemeClr val="bg2"/>
                </a:solidFill>
              </a:rPr>
              <a:t> la </a:t>
            </a:r>
            <a:r>
              <a:rPr lang="en-US" altLang="it-IT" dirty="0" err="1" smtClean="0">
                <a:solidFill>
                  <a:schemeClr val="bg2"/>
                </a:solidFill>
              </a:rPr>
              <a:t>linea</a:t>
            </a:r>
            <a:r>
              <a:rPr lang="en-US" altLang="it-IT" dirty="0" smtClean="0">
                <a:solidFill>
                  <a:schemeClr val="bg2"/>
                </a:solidFill>
              </a:rPr>
              <a:t> </a:t>
            </a:r>
            <a:r>
              <a:rPr lang="en-US" altLang="it-IT" dirty="0" err="1" smtClean="0">
                <a:solidFill>
                  <a:schemeClr val="bg2"/>
                </a:solidFill>
              </a:rPr>
              <a:t>dei</a:t>
            </a:r>
            <a:r>
              <a:rPr lang="en-US" altLang="it-IT" dirty="0" smtClean="0">
                <a:solidFill>
                  <a:schemeClr val="bg2"/>
                </a:solidFill>
              </a:rPr>
              <a:t> numeri</a:t>
            </a:r>
          </a:p>
        </p:txBody>
      </p:sp>
      <p:grpSp>
        <p:nvGrpSpPr>
          <p:cNvPr id="23555" name="Group 31"/>
          <p:cNvGrpSpPr>
            <a:grpSpLocks/>
          </p:cNvGrpSpPr>
          <p:nvPr/>
        </p:nvGrpSpPr>
        <p:grpSpPr bwMode="auto">
          <a:xfrm>
            <a:off x="381000" y="4953000"/>
            <a:ext cx="8382000" cy="1295400"/>
            <a:chOff x="240" y="2640"/>
            <a:chExt cx="5280" cy="816"/>
          </a:xfrm>
        </p:grpSpPr>
        <p:sp>
          <p:nvSpPr>
            <p:cNvPr id="23561" name="Line 4"/>
            <p:cNvSpPr>
              <a:spLocks noChangeShapeType="1"/>
            </p:cNvSpPr>
            <p:nvPr/>
          </p:nvSpPr>
          <p:spPr bwMode="auto">
            <a:xfrm>
              <a:off x="240" y="3360"/>
              <a:ext cx="52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3562" name="Line 5"/>
            <p:cNvSpPr>
              <a:spLocks noChangeShapeType="1"/>
            </p:cNvSpPr>
            <p:nvPr/>
          </p:nvSpPr>
          <p:spPr bwMode="auto">
            <a:xfrm>
              <a:off x="2976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3563" name="Text Box 6"/>
            <p:cNvSpPr txBox="1">
              <a:spLocks noChangeArrowheads="1"/>
            </p:cNvSpPr>
            <p:nvPr/>
          </p:nvSpPr>
          <p:spPr bwMode="auto">
            <a:xfrm>
              <a:off x="2832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23564" name="Line 7"/>
            <p:cNvSpPr>
              <a:spLocks noChangeShapeType="1"/>
            </p:cNvSpPr>
            <p:nvPr/>
          </p:nvSpPr>
          <p:spPr bwMode="auto">
            <a:xfrm>
              <a:off x="3360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3565" name="Line 8"/>
            <p:cNvSpPr>
              <a:spLocks noChangeShapeType="1"/>
            </p:cNvSpPr>
            <p:nvPr/>
          </p:nvSpPr>
          <p:spPr bwMode="auto">
            <a:xfrm>
              <a:off x="3744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3566" name="Line 9"/>
            <p:cNvSpPr>
              <a:spLocks noChangeShapeType="1"/>
            </p:cNvSpPr>
            <p:nvPr/>
          </p:nvSpPr>
          <p:spPr bwMode="auto">
            <a:xfrm>
              <a:off x="4128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3567" name="Line 10"/>
            <p:cNvSpPr>
              <a:spLocks noChangeShapeType="1"/>
            </p:cNvSpPr>
            <p:nvPr/>
          </p:nvSpPr>
          <p:spPr bwMode="auto">
            <a:xfrm>
              <a:off x="4512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3568" name="Line 11"/>
            <p:cNvSpPr>
              <a:spLocks noChangeShapeType="1"/>
            </p:cNvSpPr>
            <p:nvPr/>
          </p:nvSpPr>
          <p:spPr bwMode="auto">
            <a:xfrm>
              <a:off x="4896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3569" name="Line 12"/>
            <p:cNvSpPr>
              <a:spLocks noChangeShapeType="1"/>
            </p:cNvSpPr>
            <p:nvPr/>
          </p:nvSpPr>
          <p:spPr bwMode="auto">
            <a:xfrm>
              <a:off x="5280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3570" name="Text Box 13"/>
            <p:cNvSpPr txBox="1">
              <a:spLocks noChangeArrowheads="1"/>
            </p:cNvSpPr>
            <p:nvPr/>
          </p:nvSpPr>
          <p:spPr bwMode="auto">
            <a:xfrm>
              <a:off x="3216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3571" name="Text Box 14"/>
            <p:cNvSpPr txBox="1">
              <a:spLocks noChangeArrowheads="1"/>
            </p:cNvSpPr>
            <p:nvPr/>
          </p:nvSpPr>
          <p:spPr bwMode="auto">
            <a:xfrm>
              <a:off x="3600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3572" name="Text Box 15"/>
            <p:cNvSpPr txBox="1">
              <a:spLocks noChangeArrowheads="1"/>
            </p:cNvSpPr>
            <p:nvPr/>
          </p:nvSpPr>
          <p:spPr bwMode="auto">
            <a:xfrm>
              <a:off x="3984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3573" name="Text Box 16"/>
            <p:cNvSpPr txBox="1">
              <a:spLocks noChangeArrowheads="1"/>
            </p:cNvSpPr>
            <p:nvPr/>
          </p:nvSpPr>
          <p:spPr bwMode="auto">
            <a:xfrm>
              <a:off x="4368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3574" name="Text Box 17"/>
            <p:cNvSpPr txBox="1">
              <a:spLocks noChangeArrowheads="1"/>
            </p:cNvSpPr>
            <p:nvPr/>
          </p:nvSpPr>
          <p:spPr bwMode="auto">
            <a:xfrm>
              <a:off x="4752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3575" name="Text Box 18"/>
            <p:cNvSpPr txBox="1">
              <a:spLocks noChangeArrowheads="1"/>
            </p:cNvSpPr>
            <p:nvPr/>
          </p:nvSpPr>
          <p:spPr bwMode="auto">
            <a:xfrm>
              <a:off x="5136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3576" name="Line 19"/>
            <p:cNvSpPr>
              <a:spLocks noChangeShapeType="1"/>
            </p:cNvSpPr>
            <p:nvPr/>
          </p:nvSpPr>
          <p:spPr bwMode="auto">
            <a:xfrm>
              <a:off x="2592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3577" name="Line 20"/>
            <p:cNvSpPr>
              <a:spLocks noChangeShapeType="1"/>
            </p:cNvSpPr>
            <p:nvPr/>
          </p:nvSpPr>
          <p:spPr bwMode="auto">
            <a:xfrm>
              <a:off x="2208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3578" name="Line 21"/>
            <p:cNvSpPr>
              <a:spLocks noChangeShapeType="1"/>
            </p:cNvSpPr>
            <p:nvPr/>
          </p:nvSpPr>
          <p:spPr bwMode="auto">
            <a:xfrm>
              <a:off x="1824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3579" name="Line 22"/>
            <p:cNvSpPr>
              <a:spLocks noChangeShapeType="1"/>
            </p:cNvSpPr>
            <p:nvPr/>
          </p:nvSpPr>
          <p:spPr bwMode="auto">
            <a:xfrm>
              <a:off x="1440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3580" name="Line 23"/>
            <p:cNvSpPr>
              <a:spLocks noChangeShapeType="1"/>
            </p:cNvSpPr>
            <p:nvPr/>
          </p:nvSpPr>
          <p:spPr bwMode="auto">
            <a:xfrm>
              <a:off x="1056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3581" name="Line 24"/>
            <p:cNvSpPr>
              <a:spLocks noChangeShapeType="1"/>
            </p:cNvSpPr>
            <p:nvPr/>
          </p:nvSpPr>
          <p:spPr bwMode="auto">
            <a:xfrm>
              <a:off x="672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3582" name="Text Box 25"/>
            <p:cNvSpPr txBox="1">
              <a:spLocks noChangeArrowheads="1"/>
            </p:cNvSpPr>
            <p:nvPr/>
          </p:nvSpPr>
          <p:spPr bwMode="auto">
            <a:xfrm>
              <a:off x="2448" y="2640"/>
              <a:ext cx="43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-1</a:t>
              </a:r>
            </a:p>
          </p:txBody>
        </p:sp>
        <p:sp>
          <p:nvSpPr>
            <p:cNvPr id="23583" name="Text Box 26"/>
            <p:cNvSpPr txBox="1">
              <a:spLocks noChangeArrowheads="1"/>
            </p:cNvSpPr>
            <p:nvPr/>
          </p:nvSpPr>
          <p:spPr bwMode="auto">
            <a:xfrm>
              <a:off x="2064" y="2640"/>
              <a:ext cx="43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-2</a:t>
              </a:r>
            </a:p>
          </p:txBody>
        </p:sp>
        <p:sp>
          <p:nvSpPr>
            <p:cNvPr id="23584" name="Text Box 27"/>
            <p:cNvSpPr txBox="1">
              <a:spLocks noChangeArrowheads="1"/>
            </p:cNvSpPr>
            <p:nvPr/>
          </p:nvSpPr>
          <p:spPr bwMode="auto">
            <a:xfrm>
              <a:off x="1680" y="2640"/>
              <a:ext cx="43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-3</a:t>
              </a:r>
            </a:p>
          </p:txBody>
        </p:sp>
        <p:sp>
          <p:nvSpPr>
            <p:cNvPr id="23585" name="Text Box 28"/>
            <p:cNvSpPr txBox="1">
              <a:spLocks noChangeArrowheads="1"/>
            </p:cNvSpPr>
            <p:nvPr/>
          </p:nvSpPr>
          <p:spPr bwMode="auto">
            <a:xfrm>
              <a:off x="1296" y="2640"/>
              <a:ext cx="43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-4</a:t>
              </a:r>
            </a:p>
          </p:txBody>
        </p:sp>
        <p:sp>
          <p:nvSpPr>
            <p:cNvPr id="23586" name="Text Box 29"/>
            <p:cNvSpPr txBox="1">
              <a:spLocks noChangeArrowheads="1"/>
            </p:cNvSpPr>
            <p:nvPr/>
          </p:nvSpPr>
          <p:spPr bwMode="auto">
            <a:xfrm>
              <a:off x="912" y="2640"/>
              <a:ext cx="43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-5</a:t>
              </a:r>
            </a:p>
          </p:txBody>
        </p:sp>
        <p:sp>
          <p:nvSpPr>
            <p:cNvPr id="23587" name="Text Box 30"/>
            <p:cNvSpPr txBox="1">
              <a:spLocks noChangeArrowheads="1"/>
            </p:cNvSpPr>
            <p:nvPr/>
          </p:nvSpPr>
          <p:spPr bwMode="auto">
            <a:xfrm>
              <a:off x="528" y="2640"/>
              <a:ext cx="43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-6</a:t>
              </a:r>
            </a:p>
          </p:txBody>
        </p:sp>
      </p:grpSp>
      <p:sp>
        <p:nvSpPr>
          <p:cNvPr id="39968" name="Text Box 32"/>
          <p:cNvSpPr txBox="1">
            <a:spLocks noChangeArrowheads="1"/>
          </p:cNvSpPr>
          <p:nvPr/>
        </p:nvSpPr>
        <p:spPr bwMode="auto">
          <a:xfrm>
            <a:off x="1066800" y="1687286"/>
            <a:ext cx="7047122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Quando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il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numero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è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positivo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ci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si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sposta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verso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destra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en-US" altLang="it-IT" sz="4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Quando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il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numero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è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negativo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ci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si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sposta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verso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sinistra</a:t>
            </a:r>
            <a:endParaRPr lang="en-US" altLang="it-IT" sz="4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9969" name="Text Box 33"/>
          <p:cNvSpPr txBox="1">
            <a:spLocks noChangeArrowheads="1"/>
          </p:cNvSpPr>
          <p:nvPr/>
        </p:nvSpPr>
        <p:spPr bwMode="auto">
          <a:xfrm>
            <a:off x="6172200" y="4267200"/>
            <a:ext cx="5000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400">
                <a:solidFill>
                  <a:srgbClr val="FF0000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9970" name="Line 34"/>
          <p:cNvSpPr>
            <a:spLocks noChangeShapeType="1"/>
          </p:cNvSpPr>
          <p:nvPr/>
        </p:nvSpPr>
        <p:spPr bwMode="auto">
          <a:xfrm>
            <a:off x="4876800" y="4953000"/>
            <a:ext cx="34290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39971" name="Line 35"/>
          <p:cNvSpPr>
            <a:spLocks noChangeShapeType="1"/>
          </p:cNvSpPr>
          <p:nvPr/>
        </p:nvSpPr>
        <p:spPr bwMode="auto">
          <a:xfrm flipH="1">
            <a:off x="1295400" y="4953000"/>
            <a:ext cx="33528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39972" name="Text Box 36"/>
          <p:cNvSpPr txBox="1">
            <a:spLocks noChangeArrowheads="1"/>
          </p:cNvSpPr>
          <p:nvPr/>
        </p:nvSpPr>
        <p:spPr bwMode="auto">
          <a:xfrm>
            <a:off x="3200400" y="4267200"/>
            <a:ext cx="3698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40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</a:p>
        </p:txBody>
      </p:sp>
      <p:grpSp>
        <p:nvGrpSpPr>
          <p:cNvPr id="36" name="Group 2"/>
          <p:cNvGrpSpPr>
            <a:grpSpLocks/>
          </p:cNvGrpSpPr>
          <p:nvPr/>
        </p:nvGrpSpPr>
        <p:grpSpPr bwMode="auto">
          <a:xfrm>
            <a:off x="-140517" y="196562"/>
            <a:ext cx="8745583" cy="1838450"/>
            <a:chOff x="0" y="1536"/>
            <a:chExt cx="5675" cy="663"/>
          </a:xfrm>
        </p:grpSpPr>
        <p:grpSp>
          <p:nvGrpSpPr>
            <p:cNvPr id="3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495" y="1870"/>
              <a:ext cx="233" cy="29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922836071"/>
      </p:ext>
    </p:extLst>
  </p:cSld>
  <p:clrMapOvr>
    <a:masterClrMapping/>
  </p:clrMapOvr>
  <p:transition advTm="1780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9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9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68" grpId="0" autoUpdateAnimBg="0"/>
      <p:bldP spid="39969" grpId="0" autoUpdateAnimBg="0"/>
      <p:bldP spid="39970" grpId="0" animBg="1"/>
      <p:bldP spid="39971" grpId="0" animBg="1"/>
      <p:bldP spid="39972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sz="3600" dirty="0" err="1" smtClean="0">
                <a:solidFill>
                  <a:schemeClr val="bg2"/>
                </a:solidFill>
              </a:rPr>
              <a:t>Esempio</a:t>
            </a:r>
            <a:r>
              <a:rPr lang="en-US" altLang="it-IT" sz="3600" dirty="0" smtClean="0">
                <a:solidFill>
                  <a:schemeClr val="bg2"/>
                </a:solidFill>
              </a:rPr>
              <a:t> di </a:t>
            </a:r>
            <a:r>
              <a:rPr lang="en-US" altLang="it-IT" sz="3600" dirty="0" err="1" smtClean="0">
                <a:solidFill>
                  <a:schemeClr val="bg2"/>
                </a:solidFill>
              </a:rPr>
              <a:t>somma</a:t>
            </a:r>
            <a:r>
              <a:rPr lang="en-US" altLang="it-IT" sz="3600" dirty="0" smtClean="0">
                <a:solidFill>
                  <a:schemeClr val="bg2"/>
                </a:solidFill>
              </a:rPr>
              <a:t> di due numeri </a:t>
            </a:r>
            <a:r>
              <a:rPr lang="en-US" altLang="it-IT" sz="3600" dirty="0" err="1" smtClean="0">
                <a:solidFill>
                  <a:schemeClr val="bg2"/>
                </a:solidFill>
              </a:rPr>
              <a:t>utilizzando</a:t>
            </a:r>
            <a:r>
              <a:rPr lang="en-US" altLang="it-IT" sz="3600" dirty="0" smtClean="0">
                <a:solidFill>
                  <a:schemeClr val="bg2"/>
                </a:solidFill>
              </a:rPr>
              <a:t> la </a:t>
            </a:r>
            <a:r>
              <a:rPr lang="en-US" altLang="it-IT" sz="3600" dirty="0" err="1" smtClean="0">
                <a:solidFill>
                  <a:schemeClr val="bg2"/>
                </a:solidFill>
              </a:rPr>
              <a:t>linea</a:t>
            </a:r>
            <a:r>
              <a:rPr lang="en-US" altLang="it-IT" sz="3600" dirty="0" smtClean="0">
                <a:solidFill>
                  <a:schemeClr val="bg2"/>
                </a:solidFill>
              </a:rPr>
              <a:t> </a:t>
            </a:r>
            <a:r>
              <a:rPr lang="en-US" altLang="it-IT" sz="3600" dirty="0" err="1" smtClean="0">
                <a:solidFill>
                  <a:schemeClr val="bg2"/>
                </a:solidFill>
              </a:rPr>
              <a:t>dei</a:t>
            </a:r>
            <a:r>
              <a:rPr lang="en-US" altLang="it-IT" sz="3600" dirty="0" smtClean="0">
                <a:solidFill>
                  <a:schemeClr val="bg2"/>
                </a:solidFill>
              </a:rPr>
              <a:t> numeri</a:t>
            </a:r>
          </a:p>
        </p:txBody>
      </p:sp>
      <p:grpSp>
        <p:nvGrpSpPr>
          <p:cNvPr id="24579" name="Group 3"/>
          <p:cNvGrpSpPr>
            <a:grpSpLocks/>
          </p:cNvGrpSpPr>
          <p:nvPr/>
        </p:nvGrpSpPr>
        <p:grpSpPr bwMode="auto">
          <a:xfrm>
            <a:off x="381000" y="3810000"/>
            <a:ext cx="8382000" cy="1295400"/>
            <a:chOff x="240" y="2640"/>
            <a:chExt cx="5280" cy="816"/>
          </a:xfrm>
        </p:grpSpPr>
        <p:sp>
          <p:nvSpPr>
            <p:cNvPr id="24586" name="Line 4"/>
            <p:cNvSpPr>
              <a:spLocks noChangeShapeType="1"/>
            </p:cNvSpPr>
            <p:nvPr/>
          </p:nvSpPr>
          <p:spPr bwMode="auto">
            <a:xfrm>
              <a:off x="240" y="3360"/>
              <a:ext cx="52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4587" name="Line 5"/>
            <p:cNvSpPr>
              <a:spLocks noChangeShapeType="1"/>
            </p:cNvSpPr>
            <p:nvPr/>
          </p:nvSpPr>
          <p:spPr bwMode="auto">
            <a:xfrm>
              <a:off x="2976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4588" name="Text Box 6"/>
            <p:cNvSpPr txBox="1">
              <a:spLocks noChangeArrowheads="1"/>
            </p:cNvSpPr>
            <p:nvPr/>
          </p:nvSpPr>
          <p:spPr bwMode="auto">
            <a:xfrm>
              <a:off x="2832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24589" name="Line 7"/>
            <p:cNvSpPr>
              <a:spLocks noChangeShapeType="1"/>
            </p:cNvSpPr>
            <p:nvPr/>
          </p:nvSpPr>
          <p:spPr bwMode="auto">
            <a:xfrm>
              <a:off x="3360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4590" name="Line 8"/>
            <p:cNvSpPr>
              <a:spLocks noChangeShapeType="1"/>
            </p:cNvSpPr>
            <p:nvPr/>
          </p:nvSpPr>
          <p:spPr bwMode="auto">
            <a:xfrm>
              <a:off x="3744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4591" name="Line 9"/>
            <p:cNvSpPr>
              <a:spLocks noChangeShapeType="1"/>
            </p:cNvSpPr>
            <p:nvPr/>
          </p:nvSpPr>
          <p:spPr bwMode="auto">
            <a:xfrm>
              <a:off x="4128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4592" name="Line 10"/>
            <p:cNvSpPr>
              <a:spLocks noChangeShapeType="1"/>
            </p:cNvSpPr>
            <p:nvPr/>
          </p:nvSpPr>
          <p:spPr bwMode="auto">
            <a:xfrm>
              <a:off x="4512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4593" name="Line 11"/>
            <p:cNvSpPr>
              <a:spLocks noChangeShapeType="1"/>
            </p:cNvSpPr>
            <p:nvPr/>
          </p:nvSpPr>
          <p:spPr bwMode="auto">
            <a:xfrm>
              <a:off x="4896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4594" name="Line 12"/>
            <p:cNvSpPr>
              <a:spLocks noChangeShapeType="1"/>
            </p:cNvSpPr>
            <p:nvPr/>
          </p:nvSpPr>
          <p:spPr bwMode="auto">
            <a:xfrm>
              <a:off x="5280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4595" name="Text Box 13"/>
            <p:cNvSpPr txBox="1">
              <a:spLocks noChangeArrowheads="1"/>
            </p:cNvSpPr>
            <p:nvPr/>
          </p:nvSpPr>
          <p:spPr bwMode="auto">
            <a:xfrm>
              <a:off x="3216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4596" name="Text Box 14"/>
            <p:cNvSpPr txBox="1">
              <a:spLocks noChangeArrowheads="1"/>
            </p:cNvSpPr>
            <p:nvPr/>
          </p:nvSpPr>
          <p:spPr bwMode="auto">
            <a:xfrm>
              <a:off x="3600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4597" name="Text Box 15"/>
            <p:cNvSpPr txBox="1">
              <a:spLocks noChangeArrowheads="1"/>
            </p:cNvSpPr>
            <p:nvPr/>
          </p:nvSpPr>
          <p:spPr bwMode="auto">
            <a:xfrm>
              <a:off x="3984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4598" name="Text Box 16"/>
            <p:cNvSpPr txBox="1">
              <a:spLocks noChangeArrowheads="1"/>
            </p:cNvSpPr>
            <p:nvPr/>
          </p:nvSpPr>
          <p:spPr bwMode="auto">
            <a:xfrm>
              <a:off x="4368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4599" name="Text Box 17"/>
            <p:cNvSpPr txBox="1">
              <a:spLocks noChangeArrowheads="1"/>
            </p:cNvSpPr>
            <p:nvPr/>
          </p:nvSpPr>
          <p:spPr bwMode="auto">
            <a:xfrm>
              <a:off x="4752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4600" name="Text Box 18"/>
            <p:cNvSpPr txBox="1">
              <a:spLocks noChangeArrowheads="1"/>
            </p:cNvSpPr>
            <p:nvPr/>
          </p:nvSpPr>
          <p:spPr bwMode="auto">
            <a:xfrm>
              <a:off x="5136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4601" name="Line 19"/>
            <p:cNvSpPr>
              <a:spLocks noChangeShapeType="1"/>
            </p:cNvSpPr>
            <p:nvPr/>
          </p:nvSpPr>
          <p:spPr bwMode="auto">
            <a:xfrm>
              <a:off x="2592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4602" name="Line 20"/>
            <p:cNvSpPr>
              <a:spLocks noChangeShapeType="1"/>
            </p:cNvSpPr>
            <p:nvPr/>
          </p:nvSpPr>
          <p:spPr bwMode="auto">
            <a:xfrm>
              <a:off x="2208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4603" name="Line 21"/>
            <p:cNvSpPr>
              <a:spLocks noChangeShapeType="1"/>
            </p:cNvSpPr>
            <p:nvPr/>
          </p:nvSpPr>
          <p:spPr bwMode="auto">
            <a:xfrm>
              <a:off x="1824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4604" name="Line 22"/>
            <p:cNvSpPr>
              <a:spLocks noChangeShapeType="1"/>
            </p:cNvSpPr>
            <p:nvPr/>
          </p:nvSpPr>
          <p:spPr bwMode="auto">
            <a:xfrm>
              <a:off x="1440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4605" name="Line 23"/>
            <p:cNvSpPr>
              <a:spLocks noChangeShapeType="1"/>
            </p:cNvSpPr>
            <p:nvPr/>
          </p:nvSpPr>
          <p:spPr bwMode="auto">
            <a:xfrm>
              <a:off x="1056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4606" name="Line 24"/>
            <p:cNvSpPr>
              <a:spLocks noChangeShapeType="1"/>
            </p:cNvSpPr>
            <p:nvPr/>
          </p:nvSpPr>
          <p:spPr bwMode="auto">
            <a:xfrm>
              <a:off x="672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4607" name="Text Box 25"/>
            <p:cNvSpPr txBox="1">
              <a:spLocks noChangeArrowheads="1"/>
            </p:cNvSpPr>
            <p:nvPr/>
          </p:nvSpPr>
          <p:spPr bwMode="auto">
            <a:xfrm>
              <a:off x="2448" y="2640"/>
              <a:ext cx="43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-1</a:t>
              </a:r>
            </a:p>
          </p:txBody>
        </p:sp>
        <p:sp>
          <p:nvSpPr>
            <p:cNvPr id="24608" name="Text Box 26"/>
            <p:cNvSpPr txBox="1">
              <a:spLocks noChangeArrowheads="1"/>
            </p:cNvSpPr>
            <p:nvPr/>
          </p:nvSpPr>
          <p:spPr bwMode="auto">
            <a:xfrm>
              <a:off x="2064" y="2640"/>
              <a:ext cx="43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-2</a:t>
              </a:r>
            </a:p>
          </p:txBody>
        </p:sp>
        <p:sp>
          <p:nvSpPr>
            <p:cNvPr id="24609" name="Text Box 27"/>
            <p:cNvSpPr txBox="1">
              <a:spLocks noChangeArrowheads="1"/>
            </p:cNvSpPr>
            <p:nvPr/>
          </p:nvSpPr>
          <p:spPr bwMode="auto">
            <a:xfrm>
              <a:off x="1680" y="2640"/>
              <a:ext cx="43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-3</a:t>
              </a:r>
            </a:p>
          </p:txBody>
        </p:sp>
        <p:sp>
          <p:nvSpPr>
            <p:cNvPr id="24610" name="Text Box 28"/>
            <p:cNvSpPr txBox="1">
              <a:spLocks noChangeArrowheads="1"/>
            </p:cNvSpPr>
            <p:nvPr/>
          </p:nvSpPr>
          <p:spPr bwMode="auto">
            <a:xfrm>
              <a:off x="1296" y="2640"/>
              <a:ext cx="43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-4</a:t>
              </a:r>
            </a:p>
          </p:txBody>
        </p:sp>
        <p:sp>
          <p:nvSpPr>
            <p:cNvPr id="24611" name="Text Box 29"/>
            <p:cNvSpPr txBox="1">
              <a:spLocks noChangeArrowheads="1"/>
            </p:cNvSpPr>
            <p:nvPr/>
          </p:nvSpPr>
          <p:spPr bwMode="auto">
            <a:xfrm>
              <a:off x="912" y="2640"/>
              <a:ext cx="43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-5</a:t>
              </a:r>
            </a:p>
          </p:txBody>
        </p:sp>
        <p:sp>
          <p:nvSpPr>
            <p:cNvPr id="24612" name="Text Box 30"/>
            <p:cNvSpPr txBox="1">
              <a:spLocks noChangeArrowheads="1"/>
            </p:cNvSpPr>
            <p:nvPr/>
          </p:nvSpPr>
          <p:spPr bwMode="auto">
            <a:xfrm>
              <a:off x="528" y="2640"/>
              <a:ext cx="43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-6</a:t>
              </a:r>
            </a:p>
          </p:txBody>
        </p:sp>
      </p:grpSp>
      <p:sp>
        <p:nvSpPr>
          <p:cNvPr id="40992" name="Text Box 32"/>
          <p:cNvSpPr txBox="1">
            <a:spLocks noChangeArrowheads="1"/>
          </p:cNvSpPr>
          <p:nvPr/>
        </p:nvSpPr>
        <p:spPr bwMode="auto">
          <a:xfrm>
            <a:off x="5334000" y="3124200"/>
            <a:ext cx="5000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400">
                <a:solidFill>
                  <a:srgbClr val="FF0000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0993" name="Line 33"/>
          <p:cNvSpPr>
            <a:spLocks noChangeShapeType="1"/>
          </p:cNvSpPr>
          <p:nvPr/>
        </p:nvSpPr>
        <p:spPr bwMode="auto">
          <a:xfrm>
            <a:off x="4724400" y="3810000"/>
            <a:ext cx="18288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40994" name="Line 34"/>
          <p:cNvSpPr>
            <a:spLocks noChangeShapeType="1"/>
          </p:cNvSpPr>
          <p:nvPr/>
        </p:nvSpPr>
        <p:spPr bwMode="auto">
          <a:xfrm flipH="1">
            <a:off x="3505200" y="5410200"/>
            <a:ext cx="30480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40995" name="Text Box 35"/>
          <p:cNvSpPr txBox="1">
            <a:spLocks noChangeArrowheads="1"/>
          </p:cNvSpPr>
          <p:nvPr/>
        </p:nvSpPr>
        <p:spPr bwMode="auto">
          <a:xfrm>
            <a:off x="4953000" y="5334000"/>
            <a:ext cx="3698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40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24584" name="Text Box 36"/>
          <p:cNvSpPr txBox="1">
            <a:spLocks noChangeArrowheads="1"/>
          </p:cNvSpPr>
          <p:nvPr/>
        </p:nvSpPr>
        <p:spPr bwMode="auto">
          <a:xfrm>
            <a:off x="3352800" y="1981200"/>
            <a:ext cx="2487613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+3 + -5 =</a:t>
            </a:r>
          </a:p>
        </p:txBody>
      </p:sp>
      <p:sp>
        <p:nvSpPr>
          <p:cNvPr id="40997" name="Text Box 37"/>
          <p:cNvSpPr txBox="1">
            <a:spLocks noChangeArrowheads="1"/>
          </p:cNvSpPr>
          <p:nvPr/>
        </p:nvSpPr>
        <p:spPr bwMode="auto">
          <a:xfrm>
            <a:off x="6019800" y="1981200"/>
            <a:ext cx="838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solidFill>
                  <a:srgbClr val="FF0000"/>
                </a:solidFill>
                <a:latin typeface="Times New Roman" panose="02020603050405020304" pitchFamily="18" charset="0"/>
              </a:rPr>
              <a:t>-2</a:t>
            </a:r>
          </a:p>
        </p:txBody>
      </p:sp>
      <p:grpSp>
        <p:nvGrpSpPr>
          <p:cNvPr id="37" name="Group 2"/>
          <p:cNvGrpSpPr>
            <a:grpSpLocks/>
          </p:cNvGrpSpPr>
          <p:nvPr/>
        </p:nvGrpSpPr>
        <p:grpSpPr bwMode="auto">
          <a:xfrm>
            <a:off x="0" y="23625"/>
            <a:ext cx="8745583" cy="1838450"/>
            <a:chOff x="0" y="1536"/>
            <a:chExt cx="5675" cy="663"/>
          </a:xfrm>
        </p:grpSpPr>
        <p:grpSp>
          <p:nvGrpSpPr>
            <p:cNvPr id="3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3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8"/>
            <p:cNvSpPr>
              <a:spLocks noChangeArrowheads="1"/>
            </p:cNvSpPr>
            <p:nvPr/>
          </p:nvSpPr>
          <p:spPr bwMode="auto">
            <a:xfrm>
              <a:off x="495" y="1870"/>
              <a:ext cx="233" cy="29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249982278"/>
      </p:ext>
    </p:extLst>
  </p:cSld>
  <p:clrMapOvr>
    <a:masterClrMapping/>
  </p:clrMapOvr>
  <p:transition advTm="1550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2" grpId="0" autoUpdateAnimBg="0"/>
      <p:bldP spid="40993" grpId="0" animBg="1"/>
      <p:bldP spid="40994" grpId="0" animBg="1"/>
      <p:bldP spid="40995" grpId="0" autoUpdateAnimBg="0"/>
      <p:bldP spid="40997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3" name="Group 3"/>
          <p:cNvGrpSpPr>
            <a:grpSpLocks/>
          </p:cNvGrpSpPr>
          <p:nvPr/>
        </p:nvGrpSpPr>
        <p:grpSpPr bwMode="auto">
          <a:xfrm>
            <a:off x="381000" y="3810000"/>
            <a:ext cx="8382000" cy="1295400"/>
            <a:chOff x="240" y="2640"/>
            <a:chExt cx="5280" cy="816"/>
          </a:xfrm>
        </p:grpSpPr>
        <p:sp>
          <p:nvSpPr>
            <p:cNvPr id="25610" name="Line 4"/>
            <p:cNvSpPr>
              <a:spLocks noChangeShapeType="1"/>
            </p:cNvSpPr>
            <p:nvPr/>
          </p:nvSpPr>
          <p:spPr bwMode="auto">
            <a:xfrm>
              <a:off x="240" y="3360"/>
              <a:ext cx="52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5611" name="Line 5"/>
            <p:cNvSpPr>
              <a:spLocks noChangeShapeType="1"/>
            </p:cNvSpPr>
            <p:nvPr/>
          </p:nvSpPr>
          <p:spPr bwMode="auto">
            <a:xfrm>
              <a:off x="2976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5612" name="Text Box 6"/>
            <p:cNvSpPr txBox="1">
              <a:spLocks noChangeArrowheads="1"/>
            </p:cNvSpPr>
            <p:nvPr/>
          </p:nvSpPr>
          <p:spPr bwMode="auto">
            <a:xfrm>
              <a:off x="2832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25613" name="Line 7"/>
            <p:cNvSpPr>
              <a:spLocks noChangeShapeType="1"/>
            </p:cNvSpPr>
            <p:nvPr/>
          </p:nvSpPr>
          <p:spPr bwMode="auto">
            <a:xfrm>
              <a:off x="3360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5614" name="Line 8"/>
            <p:cNvSpPr>
              <a:spLocks noChangeShapeType="1"/>
            </p:cNvSpPr>
            <p:nvPr/>
          </p:nvSpPr>
          <p:spPr bwMode="auto">
            <a:xfrm>
              <a:off x="3744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5615" name="Line 9"/>
            <p:cNvSpPr>
              <a:spLocks noChangeShapeType="1"/>
            </p:cNvSpPr>
            <p:nvPr/>
          </p:nvSpPr>
          <p:spPr bwMode="auto">
            <a:xfrm>
              <a:off x="4128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5616" name="Line 10"/>
            <p:cNvSpPr>
              <a:spLocks noChangeShapeType="1"/>
            </p:cNvSpPr>
            <p:nvPr/>
          </p:nvSpPr>
          <p:spPr bwMode="auto">
            <a:xfrm>
              <a:off x="4512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5617" name="Line 11"/>
            <p:cNvSpPr>
              <a:spLocks noChangeShapeType="1"/>
            </p:cNvSpPr>
            <p:nvPr/>
          </p:nvSpPr>
          <p:spPr bwMode="auto">
            <a:xfrm>
              <a:off x="4896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5618" name="Line 12"/>
            <p:cNvSpPr>
              <a:spLocks noChangeShapeType="1"/>
            </p:cNvSpPr>
            <p:nvPr/>
          </p:nvSpPr>
          <p:spPr bwMode="auto">
            <a:xfrm>
              <a:off x="5280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5619" name="Text Box 13"/>
            <p:cNvSpPr txBox="1">
              <a:spLocks noChangeArrowheads="1"/>
            </p:cNvSpPr>
            <p:nvPr/>
          </p:nvSpPr>
          <p:spPr bwMode="auto">
            <a:xfrm>
              <a:off x="3216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5620" name="Text Box 14"/>
            <p:cNvSpPr txBox="1">
              <a:spLocks noChangeArrowheads="1"/>
            </p:cNvSpPr>
            <p:nvPr/>
          </p:nvSpPr>
          <p:spPr bwMode="auto">
            <a:xfrm>
              <a:off x="3600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5621" name="Text Box 15"/>
            <p:cNvSpPr txBox="1">
              <a:spLocks noChangeArrowheads="1"/>
            </p:cNvSpPr>
            <p:nvPr/>
          </p:nvSpPr>
          <p:spPr bwMode="auto">
            <a:xfrm>
              <a:off x="3984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5622" name="Text Box 16"/>
            <p:cNvSpPr txBox="1">
              <a:spLocks noChangeArrowheads="1"/>
            </p:cNvSpPr>
            <p:nvPr/>
          </p:nvSpPr>
          <p:spPr bwMode="auto">
            <a:xfrm>
              <a:off x="4368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5623" name="Text Box 17"/>
            <p:cNvSpPr txBox="1">
              <a:spLocks noChangeArrowheads="1"/>
            </p:cNvSpPr>
            <p:nvPr/>
          </p:nvSpPr>
          <p:spPr bwMode="auto">
            <a:xfrm>
              <a:off x="4752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5624" name="Text Box 18"/>
            <p:cNvSpPr txBox="1">
              <a:spLocks noChangeArrowheads="1"/>
            </p:cNvSpPr>
            <p:nvPr/>
          </p:nvSpPr>
          <p:spPr bwMode="auto">
            <a:xfrm>
              <a:off x="5136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5625" name="Line 19"/>
            <p:cNvSpPr>
              <a:spLocks noChangeShapeType="1"/>
            </p:cNvSpPr>
            <p:nvPr/>
          </p:nvSpPr>
          <p:spPr bwMode="auto">
            <a:xfrm>
              <a:off x="2592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5626" name="Line 20"/>
            <p:cNvSpPr>
              <a:spLocks noChangeShapeType="1"/>
            </p:cNvSpPr>
            <p:nvPr/>
          </p:nvSpPr>
          <p:spPr bwMode="auto">
            <a:xfrm>
              <a:off x="2208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5627" name="Line 21"/>
            <p:cNvSpPr>
              <a:spLocks noChangeShapeType="1"/>
            </p:cNvSpPr>
            <p:nvPr/>
          </p:nvSpPr>
          <p:spPr bwMode="auto">
            <a:xfrm>
              <a:off x="1824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5628" name="Line 22"/>
            <p:cNvSpPr>
              <a:spLocks noChangeShapeType="1"/>
            </p:cNvSpPr>
            <p:nvPr/>
          </p:nvSpPr>
          <p:spPr bwMode="auto">
            <a:xfrm>
              <a:off x="1440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5629" name="Line 23"/>
            <p:cNvSpPr>
              <a:spLocks noChangeShapeType="1"/>
            </p:cNvSpPr>
            <p:nvPr/>
          </p:nvSpPr>
          <p:spPr bwMode="auto">
            <a:xfrm>
              <a:off x="1056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5630" name="Line 24"/>
            <p:cNvSpPr>
              <a:spLocks noChangeShapeType="1"/>
            </p:cNvSpPr>
            <p:nvPr/>
          </p:nvSpPr>
          <p:spPr bwMode="auto">
            <a:xfrm>
              <a:off x="672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5631" name="Text Box 25"/>
            <p:cNvSpPr txBox="1">
              <a:spLocks noChangeArrowheads="1"/>
            </p:cNvSpPr>
            <p:nvPr/>
          </p:nvSpPr>
          <p:spPr bwMode="auto">
            <a:xfrm>
              <a:off x="2448" y="2640"/>
              <a:ext cx="43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-1</a:t>
              </a:r>
            </a:p>
          </p:txBody>
        </p:sp>
        <p:sp>
          <p:nvSpPr>
            <p:cNvPr id="25632" name="Text Box 26"/>
            <p:cNvSpPr txBox="1">
              <a:spLocks noChangeArrowheads="1"/>
            </p:cNvSpPr>
            <p:nvPr/>
          </p:nvSpPr>
          <p:spPr bwMode="auto">
            <a:xfrm>
              <a:off x="2064" y="2640"/>
              <a:ext cx="43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-2</a:t>
              </a:r>
            </a:p>
          </p:txBody>
        </p:sp>
        <p:sp>
          <p:nvSpPr>
            <p:cNvPr id="25633" name="Text Box 27"/>
            <p:cNvSpPr txBox="1">
              <a:spLocks noChangeArrowheads="1"/>
            </p:cNvSpPr>
            <p:nvPr/>
          </p:nvSpPr>
          <p:spPr bwMode="auto">
            <a:xfrm>
              <a:off x="1680" y="2640"/>
              <a:ext cx="43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-3</a:t>
              </a:r>
            </a:p>
          </p:txBody>
        </p:sp>
        <p:sp>
          <p:nvSpPr>
            <p:cNvPr id="25634" name="Text Box 28"/>
            <p:cNvSpPr txBox="1">
              <a:spLocks noChangeArrowheads="1"/>
            </p:cNvSpPr>
            <p:nvPr/>
          </p:nvSpPr>
          <p:spPr bwMode="auto">
            <a:xfrm>
              <a:off x="1296" y="2640"/>
              <a:ext cx="43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-4</a:t>
              </a:r>
            </a:p>
          </p:txBody>
        </p:sp>
        <p:sp>
          <p:nvSpPr>
            <p:cNvPr id="25635" name="Text Box 29"/>
            <p:cNvSpPr txBox="1">
              <a:spLocks noChangeArrowheads="1"/>
            </p:cNvSpPr>
            <p:nvPr/>
          </p:nvSpPr>
          <p:spPr bwMode="auto">
            <a:xfrm>
              <a:off x="912" y="2640"/>
              <a:ext cx="43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-5</a:t>
              </a:r>
            </a:p>
          </p:txBody>
        </p:sp>
        <p:sp>
          <p:nvSpPr>
            <p:cNvPr id="25636" name="Text Box 30"/>
            <p:cNvSpPr txBox="1">
              <a:spLocks noChangeArrowheads="1"/>
            </p:cNvSpPr>
            <p:nvPr/>
          </p:nvSpPr>
          <p:spPr bwMode="auto">
            <a:xfrm>
              <a:off x="528" y="2640"/>
              <a:ext cx="43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-6</a:t>
              </a:r>
            </a:p>
          </p:txBody>
        </p:sp>
      </p:grpSp>
      <p:sp>
        <p:nvSpPr>
          <p:cNvPr id="42015" name="Text Box 31"/>
          <p:cNvSpPr txBox="1">
            <a:spLocks noChangeArrowheads="1"/>
          </p:cNvSpPr>
          <p:nvPr/>
        </p:nvSpPr>
        <p:spPr bwMode="auto">
          <a:xfrm>
            <a:off x="6172200" y="3124200"/>
            <a:ext cx="5000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400">
                <a:solidFill>
                  <a:srgbClr val="FF0000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2016" name="Line 32"/>
          <p:cNvSpPr>
            <a:spLocks noChangeShapeType="1"/>
          </p:cNvSpPr>
          <p:nvPr/>
        </p:nvSpPr>
        <p:spPr bwMode="auto">
          <a:xfrm>
            <a:off x="4724400" y="3810000"/>
            <a:ext cx="3657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 flipH="1">
            <a:off x="5943600" y="5410200"/>
            <a:ext cx="2438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42018" name="Text Box 34"/>
          <p:cNvSpPr txBox="1">
            <a:spLocks noChangeArrowheads="1"/>
          </p:cNvSpPr>
          <p:nvPr/>
        </p:nvSpPr>
        <p:spPr bwMode="auto">
          <a:xfrm>
            <a:off x="7086600" y="5334000"/>
            <a:ext cx="3698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40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25608" name="Text Box 35"/>
          <p:cNvSpPr txBox="1">
            <a:spLocks noChangeArrowheads="1"/>
          </p:cNvSpPr>
          <p:nvPr/>
        </p:nvSpPr>
        <p:spPr bwMode="auto">
          <a:xfrm>
            <a:off x="2971800" y="1981200"/>
            <a:ext cx="2487613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+6 + -4 =</a:t>
            </a:r>
          </a:p>
        </p:txBody>
      </p:sp>
      <p:sp>
        <p:nvSpPr>
          <p:cNvPr id="42020" name="Text Box 36"/>
          <p:cNvSpPr txBox="1">
            <a:spLocks noChangeArrowheads="1"/>
          </p:cNvSpPr>
          <p:nvPr/>
        </p:nvSpPr>
        <p:spPr bwMode="auto">
          <a:xfrm>
            <a:off x="5486400" y="1981200"/>
            <a:ext cx="838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solidFill>
                  <a:srgbClr val="FF0000"/>
                </a:solidFill>
                <a:latin typeface="Times New Roman" panose="02020603050405020304" pitchFamily="18" charset="0"/>
              </a:rPr>
              <a:t>+2</a:t>
            </a:r>
          </a:p>
        </p:txBody>
      </p:sp>
      <p:grpSp>
        <p:nvGrpSpPr>
          <p:cNvPr id="37" name="Group 2"/>
          <p:cNvGrpSpPr>
            <a:grpSpLocks/>
          </p:cNvGrpSpPr>
          <p:nvPr/>
        </p:nvGrpSpPr>
        <p:grpSpPr bwMode="auto">
          <a:xfrm>
            <a:off x="0" y="23625"/>
            <a:ext cx="8745583" cy="1838450"/>
            <a:chOff x="0" y="1536"/>
            <a:chExt cx="5675" cy="663"/>
          </a:xfrm>
        </p:grpSpPr>
        <p:grpSp>
          <p:nvGrpSpPr>
            <p:cNvPr id="3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3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8"/>
            <p:cNvSpPr>
              <a:spLocks noChangeArrowheads="1"/>
            </p:cNvSpPr>
            <p:nvPr/>
          </p:nvSpPr>
          <p:spPr bwMode="auto">
            <a:xfrm>
              <a:off x="495" y="1870"/>
              <a:ext cx="233" cy="29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sz="3600" dirty="0" err="1" smtClean="0">
                <a:solidFill>
                  <a:schemeClr val="bg2"/>
                </a:solidFill>
              </a:rPr>
              <a:t>Esempio</a:t>
            </a:r>
            <a:r>
              <a:rPr lang="en-US" altLang="it-IT" sz="3600" dirty="0" smtClean="0">
                <a:solidFill>
                  <a:schemeClr val="bg2"/>
                </a:solidFill>
              </a:rPr>
              <a:t> di </a:t>
            </a:r>
            <a:r>
              <a:rPr lang="en-US" altLang="it-IT" sz="3600" dirty="0" err="1" smtClean="0">
                <a:solidFill>
                  <a:schemeClr val="bg2"/>
                </a:solidFill>
              </a:rPr>
              <a:t>somma</a:t>
            </a:r>
            <a:r>
              <a:rPr lang="en-US" altLang="it-IT" sz="3600" dirty="0" smtClean="0">
                <a:solidFill>
                  <a:schemeClr val="bg2"/>
                </a:solidFill>
              </a:rPr>
              <a:t> di due numeri </a:t>
            </a:r>
            <a:r>
              <a:rPr lang="en-US" altLang="it-IT" sz="3600" dirty="0" err="1" smtClean="0">
                <a:solidFill>
                  <a:schemeClr val="bg2"/>
                </a:solidFill>
              </a:rPr>
              <a:t>utilizzando</a:t>
            </a:r>
            <a:r>
              <a:rPr lang="en-US" altLang="it-IT" sz="3600" dirty="0" smtClean="0">
                <a:solidFill>
                  <a:schemeClr val="bg2"/>
                </a:solidFill>
              </a:rPr>
              <a:t> la </a:t>
            </a:r>
            <a:r>
              <a:rPr lang="en-US" altLang="it-IT" sz="3600" dirty="0" err="1" smtClean="0">
                <a:solidFill>
                  <a:schemeClr val="bg2"/>
                </a:solidFill>
              </a:rPr>
              <a:t>linea</a:t>
            </a:r>
            <a:r>
              <a:rPr lang="en-US" altLang="it-IT" sz="3600" dirty="0" smtClean="0">
                <a:solidFill>
                  <a:schemeClr val="bg2"/>
                </a:solidFill>
              </a:rPr>
              <a:t> </a:t>
            </a:r>
            <a:r>
              <a:rPr lang="en-US" altLang="it-IT" sz="3600" dirty="0" err="1" smtClean="0">
                <a:solidFill>
                  <a:schemeClr val="bg2"/>
                </a:solidFill>
              </a:rPr>
              <a:t>dei</a:t>
            </a:r>
            <a:r>
              <a:rPr lang="en-US" altLang="it-IT" sz="3600" dirty="0" smtClean="0">
                <a:solidFill>
                  <a:schemeClr val="bg2"/>
                </a:solidFill>
              </a:rPr>
              <a:t> numeri</a:t>
            </a:r>
          </a:p>
        </p:txBody>
      </p:sp>
    </p:spTree>
    <p:extLst>
      <p:ext uri="{BB962C8B-B14F-4D97-AF65-F5344CB8AC3E}">
        <p14:creationId xmlns:p14="http://schemas.microsoft.com/office/powerpoint/2010/main" val="4261447603"/>
      </p:ext>
    </p:extLst>
  </p:cSld>
  <p:clrMapOvr>
    <a:masterClrMapping/>
  </p:clrMapOvr>
  <p:transition advTm="1107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15" grpId="0" autoUpdateAnimBg="0"/>
      <p:bldP spid="42016" grpId="0" animBg="1"/>
      <p:bldP spid="42017" grpId="0" animBg="1"/>
      <p:bldP spid="42018" grpId="0" autoUpdateAnimBg="0"/>
      <p:bldP spid="42020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7" name="Group 3"/>
          <p:cNvGrpSpPr>
            <a:grpSpLocks/>
          </p:cNvGrpSpPr>
          <p:nvPr/>
        </p:nvGrpSpPr>
        <p:grpSpPr bwMode="auto">
          <a:xfrm>
            <a:off x="381000" y="3810000"/>
            <a:ext cx="8382000" cy="1295400"/>
            <a:chOff x="240" y="2640"/>
            <a:chExt cx="5280" cy="816"/>
          </a:xfrm>
        </p:grpSpPr>
        <p:sp>
          <p:nvSpPr>
            <p:cNvPr id="26634" name="Line 4"/>
            <p:cNvSpPr>
              <a:spLocks noChangeShapeType="1"/>
            </p:cNvSpPr>
            <p:nvPr/>
          </p:nvSpPr>
          <p:spPr bwMode="auto">
            <a:xfrm>
              <a:off x="240" y="3360"/>
              <a:ext cx="52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6635" name="Line 5"/>
            <p:cNvSpPr>
              <a:spLocks noChangeShapeType="1"/>
            </p:cNvSpPr>
            <p:nvPr/>
          </p:nvSpPr>
          <p:spPr bwMode="auto">
            <a:xfrm>
              <a:off x="2976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6636" name="Text Box 6"/>
            <p:cNvSpPr txBox="1">
              <a:spLocks noChangeArrowheads="1"/>
            </p:cNvSpPr>
            <p:nvPr/>
          </p:nvSpPr>
          <p:spPr bwMode="auto">
            <a:xfrm>
              <a:off x="2832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26637" name="Line 7"/>
            <p:cNvSpPr>
              <a:spLocks noChangeShapeType="1"/>
            </p:cNvSpPr>
            <p:nvPr/>
          </p:nvSpPr>
          <p:spPr bwMode="auto">
            <a:xfrm>
              <a:off x="3360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6638" name="Line 8"/>
            <p:cNvSpPr>
              <a:spLocks noChangeShapeType="1"/>
            </p:cNvSpPr>
            <p:nvPr/>
          </p:nvSpPr>
          <p:spPr bwMode="auto">
            <a:xfrm>
              <a:off x="3744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6639" name="Line 9"/>
            <p:cNvSpPr>
              <a:spLocks noChangeShapeType="1"/>
            </p:cNvSpPr>
            <p:nvPr/>
          </p:nvSpPr>
          <p:spPr bwMode="auto">
            <a:xfrm>
              <a:off x="4128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6640" name="Line 10"/>
            <p:cNvSpPr>
              <a:spLocks noChangeShapeType="1"/>
            </p:cNvSpPr>
            <p:nvPr/>
          </p:nvSpPr>
          <p:spPr bwMode="auto">
            <a:xfrm>
              <a:off x="4512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6641" name="Line 11"/>
            <p:cNvSpPr>
              <a:spLocks noChangeShapeType="1"/>
            </p:cNvSpPr>
            <p:nvPr/>
          </p:nvSpPr>
          <p:spPr bwMode="auto">
            <a:xfrm>
              <a:off x="4896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6642" name="Line 12"/>
            <p:cNvSpPr>
              <a:spLocks noChangeShapeType="1"/>
            </p:cNvSpPr>
            <p:nvPr/>
          </p:nvSpPr>
          <p:spPr bwMode="auto">
            <a:xfrm>
              <a:off x="5280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6643" name="Text Box 13"/>
            <p:cNvSpPr txBox="1">
              <a:spLocks noChangeArrowheads="1"/>
            </p:cNvSpPr>
            <p:nvPr/>
          </p:nvSpPr>
          <p:spPr bwMode="auto">
            <a:xfrm>
              <a:off x="3216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6644" name="Text Box 14"/>
            <p:cNvSpPr txBox="1">
              <a:spLocks noChangeArrowheads="1"/>
            </p:cNvSpPr>
            <p:nvPr/>
          </p:nvSpPr>
          <p:spPr bwMode="auto">
            <a:xfrm>
              <a:off x="3600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6645" name="Text Box 15"/>
            <p:cNvSpPr txBox="1">
              <a:spLocks noChangeArrowheads="1"/>
            </p:cNvSpPr>
            <p:nvPr/>
          </p:nvSpPr>
          <p:spPr bwMode="auto">
            <a:xfrm>
              <a:off x="3984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6646" name="Text Box 16"/>
            <p:cNvSpPr txBox="1">
              <a:spLocks noChangeArrowheads="1"/>
            </p:cNvSpPr>
            <p:nvPr/>
          </p:nvSpPr>
          <p:spPr bwMode="auto">
            <a:xfrm>
              <a:off x="4368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6647" name="Text Box 17"/>
            <p:cNvSpPr txBox="1">
              <a:spLocks noChangeArrowheads="1"/>
            </p:cNvSpPr>
            <p:nvPr/>
          </p:nvSpPr>
          <p:spPr bwMode="auto">
            <a:xfrm>
              <a:off x="4752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6648" name="Text Box 18"/>
            <p:cNvSpPr txBox="1">
              <a:spLocks noChangeArrowheads="1"/>
            </p:cNvSpPr>
            <p:nvPr/>
          </p:nvSpPr>
          <p:spPr bwMode="auto">
            <a:xfrm>
              <a:off x="5136" y="2640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6649" name="Line 19"/>
            <p:cNvSpPr>
              <a:spLocks noChangeShapeType="1"/>
            </p:cNvSpPr>
            <p:nvPr/>
          </p:nvSpPr>
          <p:spPr bwMode="auto">
            <a:xfrm>
              <a:off x="2592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6650" name="Line 20"/>
            <p:cNvSpPr>
              <a:spLocks noChangeShapeType="1"/>
            </p:cNvSpPr>
            <p:nvPr/>
          </p:nvSpPr>
          <p:spPr bwMode="auto">
            <a:xfrm>
              <a:off x="2208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6651" name="Line 21"/>
            <p:cNvSpPr>
              <a:spLocks noChangeShapeType="1"/>
            </p:cNvSpPr>
            <p:nvPr/>
          </p:nvSpPr>
          <p:spPr bwMode="auto">
            <a:xfrm>
              <a:off x="1824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6652" name="Line 22"/>
            <p:cNvSpPr>
              <a:spLocks noChangeShapeType="1"/>
            </p:cNvSpPr>
            <p:nvPr/>
          </p:nvSpPr>
          <p:spPr bwMode="auto">
            <a:xfrm>
              <a:off x="1440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6653" name="Line 23"/>
            <p:cNvSpPr>
              <a:spLocks noChangeShapeType="1"/>
            </p:cNvSpPr>
            <p:nvPr/>
          </p:nvSpPr>
          <p:spPr bwMode="auto">
            <a:xfrm>
              <a:off x="1056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6654" name="Line 24"/>
            <p:cNvSpPr>
              <a:spLocks noChangeShapeType="1"/>
            </p:cNvSpPr>
            <p:nvPr/>
          </p:nvSpPr>
          <p:spPr bwMode="auto">
            <a:xfrm>
              <a:off x="672" y="32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6655" name="Text Box 25"/>
            <p:cNvSpPr txBox="1">
              <a:spLocks noChangeArrowheads="1"/>
            </p:cNvSpPr>
            <p:nvPr/>
          </p:nvSpPr>
          <p:spPr bwMode="auto">
            <a:xfrm>
              <a:off x="2448" y="2640"/>
              <a:ext cx="43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-1</a:t>
              </a:r>
            </a:p>
          </p:txBody>
        </p:sp>
        <p:sp>
          <p:nvSpPr>
            <p:cNvPr id="26656" name="Text Box 26"/>
            <p:cNvSpPr txBox="1">
              <a:spLocks noChangeArrowheads="1"/>
            </p:cNvSpPr>
            <p:nvPr/>
          </p:nvSpPr>
          <p:spPr bwMode="auto">
            <a:xfrm>
              <a:off x="2064" y="2640"/>
              <a:ext cx="43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-2</a:t>
              </a:r>
            </a:p>
          </p:txBody>
        </p:sp>
        <p:sp>
          <p:nvSpPr>
            <p:cNvPr id="26657" name="Text Box 27"/>
            <p:cNvSpPr txBox="1">
              <a:spLocks noChangeArrowheads="1"/>
            </p:cNvSpPr>
            <p:nvPr/>
          </p:nvSpPr>
          <p:spPr bwMode="auto">
            <a:xfrm>
              <a:off x="1680" y="2640"/>
              <a:ext cx="43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-3</a:t>
              </a:r>
            </a:p>
          </p:txBody>
        </p:sp>
        <p:sp>
          <p:nvSpPr>
            <p:cNvPr id="26658" name="Text Box 28"/>
            <p:cNvSpPr txBox="1">
              <a:spLocks noChangeArrowheads="1"/>
            </p:cNvSpPr>
            <p:nvPr/>
          </p:nvSpPr>
          <p:spPr bwMode="auto">
            <a:xfrm>
              <a:off x="1296" y="2640"/>
              <a:ext cx="43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-4</a:t>
              </a:r>
            </a:p>
          </p:txBody>
        </p:sp>
        <p:sp>
          <p:nvSpPr>
            <p:cNvPr id="26659" name="Text Box 29"/>
            <p:cNvSpPr txBox="1">
              <a:spLocks noChangeArrowheads="1"/>
            </p:cNvSpPr>
            <p:nvPr/>
          </p:nvSpPr>
          <p:spPr bwMode="auto">
            <a:xfrm>
              <a:off x="912" y="2640"/>
              <a:ext cx="43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-5</a:t>
              </a:r>
            </a:p>
          </p:txBody>
        </p:sp>
        <p:sp>
          <p:nvSpPr>
            <p:cNvPr id="26660" name="Text Box 30"/>
            <p:cNvSpPr txBox="1">
              <a:spLocks noChangeArrowheads="1"/>
            </p:cNvSpPr>
            <p:nvPr/>
          </p:nvSpPr>
          <p:spPr bwMode="auto">
            <a:xfrm>
              <a:off x="528" y="2640"/>
              <a:ext cx="43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>
                  <a:latin typeface="Times New Roman" panose="02020603050405020304" pitchFamily="18" charset="0"/>
                </a:rPr>
                <a:t>-6</a:t>
              </a:r>
            </a:p>
          </p:txBody>
        </p:sp>
      </p:grpSp>
      <p:sp>
        <p:nvSpPr>
          <p:cNvPr id="43039" name="Text Box 31"/>
          <p:cNvSpPr txBox="1">
            <a:spLocks noChangeArrowheads="1"/>
          </p:cNvSpPr>
          <p:nvPr/>
        </p:nvSpPr>
        <p:spPr bwMode="auto">
          <a:xfrm>
            <a:off x="5410200" y="3200400"/>
            <a:ext cx="5000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400">
                <a:solidFill>
                  <a:srgbClr val="FF0000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3040" name="Line 32"/>
          <p:cNvSpPr>
            <a:spLocks noChangeShapeType="1"/>
          </p:cNvSpPr>
          <p:nvPr/>
        </p:nvSpPr>
        <p:spPr bwMode="auto">
          <a:xfrm>
            <a:off x="4724400" y="3810000"/>
            <a:ext cx="18288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43041" name="Line 33"/>
          <p:cNvSpPr>
            <a:spLocks noChangeShapeType="1"/>
          </p:cNvSpPr>
          <p:nvPr/>
        </p:nvSpPr>
        <p:spPr bwMode="auto">
          <a:xfrm flipH="1">
            <a:off x="2286000" y="5257800"/>
            <a:ext cx="42672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43042" name="Text Box 34"/>
          <p:cNvSpPr txBox="1">
            <a:spLocks noChangeArrowheads="1"/>
          </p:cNvSpPr>
          <p:nvPr/>
        </p:nvSpPr>
        <p:spPr bwMode="auto">
          <a:xfrm>
            <a:off x="4343400" y="5105400"/>
            <a:ext cx="3698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40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26632" name="Text Box 35"/>
          <p:cNvSpPr txBox="1">
            <a:spLocks noChangeArrowheads="1"/>
          </p:cNvSpPr>
          <p:nvPr/>
        </p:nvSpPr>
        <p:spPr bwMode="auto">
          <a:xfrm>
            <a:off x="2971800" y="1981200"/>
            <a:ext cx="2487613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+3 + -7 =</a:t>
            </a:r>
          </a:p>
        </p:txBody>
      </p:sp>
      <p:sp>
        <p:nvSpPr>
          <p:cNvPr id="43044" name="Text Box 36"/>
          <p:cNvSpPr txBox="1">
            <a:spLocks noChangeArrowheads="1"/>
          </p:cNvSpPr>
          <p:nvPr/>
        </p:nvSpPr>
        <p:spPr bwMode="auto">
          <a:xfrm>
            <a:off x="5486400" y="1981200"/>
            <a:ext cx="838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solidFill>
                  <a:srgbClr val="FF0000"/>
                </a:solidFill>
                <a:latin typeface="Times New Roman" panose="02020603050405020304" pitchFamily="18" charset="0"/>
              </a:rPr>
              <a:t>-4</a:t>
            </a:r>
          </a:p>
        </p:txBody>
      </p:sp>
      <p:grpSp>
        <p:nvGrpSpPr>
          <p:cNvPr id="38" name="Group 2"/>
          <p:cNvGrpSpPr>
            <a:grpSpLocks/>
          </p:cNvGrpSpPr>
          <p:nvPr/>
        </p:nvGrpSpPr>
        <p:grpSpPr bwMode="auto">
          <a:xfrm>
            <a:off x="0" y="23625"/>
            <a:ext cx="8745583" cy="1838450"/>
            <a:chOff x="0" y="1536"/>
            <a:chExt cx="5675" cy="663"/>
          </a:xfrm>
        </p:grpSpPr>
        <p:grpSp>
          <p:nvGrpSpPr>
            <p:cNvPr id="3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0" name="Rectangle 8"/>
            <p:cNvSpPr>
              <a:spLocks noChangeArrowheads="1"/>
            </p:cNvSpPr>
            <p:nvPr/>
          </p:nvSpPr>
          <p:spPr bwMode="auto">
            <a:xfrm>
              <a:off x="495" y="1870"/>
              <a:ext cx="233" cy="29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6" name="Rectangle 2"/>
          <p:cNvSpPr txBox="1">
            <a:spLocks noChangeArrowheads="1"/>
          </p:cNvSpPr>
          <p:nvPr/>
        </p:nvSpPr>
        <p:spPr>
          <a:xfrm>
            <a:off x="1303338" y="366713"/>
            <a:ext cx="7793037" cy="1462087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it-IT" sz="3600" kern="0" smtClean="0">
                <a:solidFill>
                  <a:schemeClr val="bg2"/>
                </a:solidFill>
              </a:rPr>
              <a:t>Esempio di somma di due numeri utilizzando la linea dei numeri</a:t>
            </a:r>
            <a:endParaRPr lang="en-US" altLang="it-IT" sz="3600" kern="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839887"/>
      </p:ext>
    </p:extLst>
  </p:cSld>
  <p:clrMapOvr>
    <a:masterClrMapping/>
  </p:clrMapOvr>
  <p:transition advTm="1174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39" grpId="0" autoUpdateAnimBg="0"/>
      <p:bldP spid="43040" grpId="0" animBg="1"/>
      <p:bldP spid="43041" grpId="0" animBg="1"/>
      <p:bldP spid="43042" grpId="0" autoUpdateAnimBg="0"/>
      <p:bldP spid="43044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Problema con numeri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(tratto dalla gara </a:t>
            </a:r>
            <a:r>
              <a:rPr lang="it-IT" dirty="0" err="1" smtClean="0"/>
              <a:t>Kangourou</a:t>
            </a:r>
            <a:r>
              <a:rPr lang="it-IT" dirty="0" smtClean="0"/>
              <a:t>)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 smtClean="0"/>
              <a:t>Quale numero è coperto dal muso del Panda?</a:t>
            </a:r>
            <a:endParaRPr lang="it-IT" dirty="0"/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0" y="23625"/>
            <a:ext cx="8745583" cy="1838450"/>
            <a:chOff x="0" y="1536"/>
            <a:chExt cx="5675" cy="663"/>
          </a:xfrm>
        </p:grpSpPr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95" y="1870"/>
              <a:ext cx="233" cy="29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pic>
        <p:nvPicPr>
          <p:cNvPr id="197634" name="Picture 2" descr="Risultati immagini per quale numero è coperto dal muso del pan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974" y="4408396"/>
            <a:ext cx="6029325" cy="105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90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Problema con numeri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(tratto dalla gara </a:t>
            </a:r>
            <a:r>
              <a:rPr lang="it-IT" dirty="0" err="1" smtClean="0"/>
              <a:t>Kangourou</a:t>
            </a:r>
            <a:r>
              <a:rPr lang="it-IT" dirty="0"/>
              <a:t>)</a:t>
            </a:r>
          </a:p>
        </p:txBody>
      </p:sp>
      <p:sp>
        <p:nvSpPr>
          <p:cNvPr id="5" name="Rettangolo 4"/>
          <p:cNvSpPr/>
          <p:nvPr/>
        </p:nvSpPr>
        <p:spPr>
          <a:xfrm>
            <a:off x="1959429" y="2682465"/>
            <a:ext cx="632242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Paolo è partito al lunedì per un’escursione di 5 giorni in montagna. Ogni giorno dal lunedì al venerdì ha camminato 2 km in più del giorno precedente, percorrendo in tutto 70 km. Quanti chilometri ha percorso giovedì</a:t>
            </a:r>
            <a:r>
              <a:rPr lang="it-IT" dirty="0" smtClean="0"/>
              <a:t>?</a:t>
            </a:r>
          </a:p>
          <a:p>
            <a:endParaRPr lang="it-IT" dirty="0"/>
          </a:p>
          <a:p>
            <a:r>
              <a:rPr lang="it-IT" dirty="0" smtClean="0"/>
              <a:t> </a:t>
            </a:r>
            <a:r>
              <a:rPr lang="it-IT" dirty="0"/>
              <a:t>A) 12 B) 13 C) 14 D) 15 E) 16 </a:t>
            </a: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0" y="23625"/>
            <a:ext cx="8745583" cy="1838450"/>
            <a:chOff x="0" y="1536"/>
            <a:chExt cx="5675" cy="663"/>
          </a:xfrm>
        </p:grpSpPr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95" y="1870"/>
              <a:ext cx="233" cy="29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138905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Problema con numeri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48448" y="1446160"/>
            <a:ext cx="7772400" cy="4114800"/>
          </a:xfrm>
        </p:spPr>
        <p:txBody>
          <a:bodyPr/>
          <a:lstStyle/>
          <a:p>
            <a:r>
              <a:rPr lang="it-IT" dirty="0" smtClean="0"/>
              <a:t>(tratto dalla gara </a:t>
            </a:r>
            <a:r>
              <a:rPr lang="it-IT" dirty="0" err="1" smtClean="0"/>
              <a:t>Kangourou</a:t>
            </a:r>
            <a:r>
              <a:rPr lang="it-IT" dirty="0"/>
              <a:t>)</a:t>
            </a: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0" y="23625"/>
            <a:ext cx="8745583" cy="1838450"/>
            <a:chOff x="0" y="1536"/>
            <a:chExt cx="5675" cy="663"/>
          </a:xfrm>
        </p:grpSpPr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95" y="1870"/>
              <a:ext cx="233" cy="29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" name="Rettangolo 3"/>
          <p:cNvSpPr/>
          <p:nvPr/>
        </p:nvSpPr>
        <p:spPr>
          <a:xfrm>
            <a:off x="1698170" y="2363599"/>
            <a:ext cx="645958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Adriano ha una somma di denaro e 3 bacchette magiche: </a:t>
            </a:r>
            <a:endParaRPr lang="it-IT" dirty="0" smtClean="0"/>
          </a:p>
          <a:p>
            <a:r>
              <a:rPr lang="it-IT" dirty="0" smtClean="0"/>
              <a:t>• </a:t>
            </a:r>
            <a:r>
              <a:rPr lang="it-IT" dirty="0"/>
              <a:t>la bacchetta A aggiunge 1 euro alla somma; </a:t>
            </a:r>
            <a:endParaRPr lang="it-IT" dirty="0" smtClean="0"/>
          </a:p>
          <a:p>
            <a:r>
              <a:rPr lang="it-IT" dirty="0" smtClean="0"/>
              <a:t>• </a:t>
            </a:r>
            <a:r>
              <a:rPr lang="it-IT" dirty="0"/>
              <a:t>la bacchetta T toglie 1 euro alla somma; </a:t>
            </a:r>
            <a:endParaRPr lang="it-IT" dirty="0" smtClean="0"/>
          </a:p>
          <a:p>
            <a:r>
              <a:rPr lang="it-IT" dirty="0" smtClean="0"/>
              <a:t>• </a:t>
            </a:r>
            <a:r>
              <a:rPr lang="it-IT" dirty="0"/>
              <a:t>la bacchetta R raddoppia la somma. </a:t>
            </a:r>
            <a:endParaRPr lang="it-IT" dirty="0" smtClean="0"/>
          </a:p>
          <a:p>
            <a:r>
              <a:rPr lang="it-IT" dirty="0" smtClean="0"/>
              <a:t>Deve </a:t>
            </a:r>
            <a:r>
              <a:rPr lang="it-IT" dirty="0"/>
              <a:t>usarle tutte, ciascuna una sola volta. In quale ordine deve usarle per ottenere la maggior quantità possibile </a:t>
            </a:r>
            <a:r>
              <a:rPr lang="it-IT" dirty="0" smtClean="0"/>
              <a:t>di</a:t>
            </a:r>
          </a:p>
          <a:p>
            <a:r>
              <a:rPr lang="it-IT" dirty="0" smtClean="0"/>
              <a:t> </a:t>
            </a:r>
            <a:r>
              <a:rPr lang="it-IT" dirty="0"/>
              <a:t>denaro? </a:t>
            </a: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A</a:t>
            </a:r>
            <a:r>
              <a:rPr lang="it-IT" dirty="0"/>
              <a:t>) R, A, T B) A, T, R C) R, T, A D) A, R, T E) T, A, R </a:t>
            </a:r>
          </a:p>
        </p:txBody>
      </p:sp>
    </p:spTree>
    <p:extLst>
      <p:ext uri="{BB962C8B-B14F-4D97-AF65-F5344CB8AC3E}">
        <p14:creationId xmlns:p14="http://schemas.microsoft.com/office/powerpoint/2010/main" val="370324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Problema con numeri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(tratto dalla gara </a:t>
            </a:r>
            <a:r>
              <a:rPr lang="it-IT" dirty="0" err="1" smtClean="0"/>
              <a:t>Kangourou</a:t>
            </a:r>
            <a:r>
              <a:rPr lang="it-IT" dirty="0"/>
              <a:t>)</a:t>
            </a: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0" y="23625"/>
            <a:ext cx="8745583" cy="1838450"/>
            <a:chOff x="0" y="1536"/>
            <a:chExt cx="5675" cy="663"/>
          </a:xfrm>
        </p:grpSpPr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95" y="1870"/>
              <a:ext cx="233" cy="29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" name="Rettangolo 3"/>
          <p:cNvSpPr/>
          <p:nvPr/>
        </p:nvSpPr>
        <p:spPr>
          <a:xfrm>
            <a:off x="1619793" y="3035163"/>
            <a:ext cx="66620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Giovanna </a:t>
            </a:r>
            <a:r>
              <a:rPr lang="it-IT" dirty="0"/>
              <a:t>ha 20 euro. Ognuna delle sue quattro sorelle ha 10 euro. Quanti sono gli euro che Giovanna deve dare a ciascuna delle sue sorelle perché ognuna delle cinque ragazze abbia la stessa quantità di denaro? 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A</a:t>
            </a:r>
            <a:r>
              <a:rPr lang="it-IT" dirty="0"/>
              <a:t>) 2 B) 4 C) 5 D) 8 E) 10</a:t>
            </a:r>
          </a:p>
        </p:txBody>
      </p:sp>
    </p:spTree>
    <p:extLst>
      <p:ext uri="{BB962C8B-B14F-4D97-AF65-F5344CB8AC3E}">
        <p14:creationId xmlns:p14="http://schemas.microsoft.com/office/powerpoint/2010/main" val="286221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Problema con numeri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(tratto dalla gara </a:t>
            </a:r>
            <a:r>
              <a:rPr lang="it-IT" dirty="0" err="1" smtClean="0"/>
              <a:t>Kangourou</a:t>
            </a:r>
            <a:r>
              <a:rPr lang="it-IT" dirty="0"/>
              <a:t>)</a:t>
            </a: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0" y="23625"/>
            <a:ext cx="8745583" cy="1838450"/>
            <a:chOff x="0" y="1536"/>
            <a:chExt cx="5675" cy="663"/>
          </a:xfrm>
        </p:grpSpPr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95" y="1870"/>
              <a:ext cx="233" cy="29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" name="Rettangolo 3"/>
          <p:cNvSpPr/>
          <p:nvPr/>
        </p:nvSpPr>
        <p:spPr>
          <a:xfrm>
            <a:off x="1619793" y="3035163"/>
            <a:ext cx="66620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Giovanna </a:t>
            </a:r>
            <a:r>
              <a:rPr lang="it-IT" dirty="0"/>
              <a:t>ha 20 euro. Ognuna delle sue quattro sorelle ha 10 euro. Quanti sono gli euro che Giovanna deve dare a ciascuna delle sue sorelle perché ognuna delle cinque ragazze abbia la stessa quantità di denaro? 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A</a:t>
            </a:r>
            <a:r>
              <a:rPr lang="it-IT" dirty="0"/>
              <a:t>) 2 B) 4 C) 5 D) 8 E) 10</a:t>
            </a:r>
          </a:p>
        </p:txBody>
      </p:sp>
    </p:spTree>
    <p:extLst>
      <p:ext uri="{BB962C8B-B14F-4D97-AF65-F5344CB8AC3E}">
        <p14:creationId xmlns:p14="http://schemas.microsoft.com/office/powerpoint/2010/main" val="354074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dirty="0" err="1" smtClean="0">
                <a:solidFill>
                  <a:schemeClr val="tx1"/>
                </a:solidFill>
              </a:rPr>
              <a:t>Definizione</a:t>
            </a:r>
            <a:endParaRPr lang="en-US" altLang="it-IT" dirty="0" smtClean="0">
              <a:solidFill>
                <a:schemeClr val="tx1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1447800"/>
          </a:xfrm>
        </p:spPr>
        <p:txBody>
          <a:bodyPr/>
          <a:lstStyle/>
          <a:p>
            <a:pPr eaLnBrk="1" hangingPunct="1"/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</a:rPr>
              <a:t>Un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</a:rPr>
              <a:t>positivo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</a:rPr>
              <a:t> è un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</a:rPr>
              <a:t>più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</a:rPr>
              <a:t> di zero.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81000" y="53340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47244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4958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6151" name="Line 8"/>
          <p:cNvSpPr>
            <a:spLocks noChangeShapeType="1"/>
          </p:cNvSpPr>
          <p:nvPr/>
        </p:nvSpPr>
        <p:spPr bwMode="auto">
          <a:xfrm>
            <a:off x="53340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6152" name="Line 9"/>
          <p:cNvSpPr>
            <a:spLocks noChangeShapeType="1"/>
          </p:cNvSpPr>
          <p:nvPr/>
        </p:nvSpPr>
        <p:spPr bwMode="auto">
          <a:xfrm>
            <a:off x="59436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6153" name="Line 10"/>
          <p:cNvSpPr>
            <a:spLocks noChangeShapeType="1"/>
          </p:cNvSpPr>
          <p:nvPr/>
        </p:nvSpPr>
        <p:spPr bwMode="auto">
          <a:xfrm>
            <a:off x="65532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6154" name="Line 11"/>
          <p:cNvSpPr>
            <a:spLocks noChangeShapeType="1"/>
          </p:cNvSpPr>
          <p:nvPr/>
        </p:nvSpPr>
        <p:spPr bwMode="auto">
          <a:xfrm>
            <a:off x="71628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6155" name="Line 12"/>
          <p:cNvSpPr>
            <a:spLocks noChangeShapeType="1"/>
          </p:cNvSpPr>
          <p:nvPr/>
        </p:nvSpPr>
        <p:spPr bwMode="auto">
          <a:xfrm>
            <a:off x="77724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6156" name="Line 13"/>
          <p:cNvSpPr>
            <a:spLocks noChangeShapeType="1"/>
          </p:cNvSpPr>
          <p:nvPr/>
        </p:nvSpPr>
        <p:spPr bwMode="auto">
          <a:xfrm>
            <a:off x="83820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51054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57150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63246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69342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75438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81534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4724400" y="5867400"/>
            <a:ext cx="3962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21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6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7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2897467205"/>
      </p:ext>
    </p:extLst>
  </p:cSld>
  <p:clrMapOvr>
    <a:masterClrMapping/>
  </p:clrMapOvr>
  <p:transition advTm="1436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  <p:bldP spid="33807" grpId="0" build="p" autoUpdateAnimBg="0"/>
      <p:bldP spid="33808" grpId="0" autoUpdateAnimBg="0"/>
      <p:bldP spid="33809" grpId="0" autoUpdateAnimBg="0"/>
      <p:bldP spid="33810" grpId="0" autoUpdateAnimBg="0"/>
      <p:bldP spid="33811" grpId="0" autoUpdateAnimBg="0"/>
      <p:bldP spid="33812" grpId="0" autoUpdateAnimBg="0"/>
      <p:bldP spid="3381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55463"/>
            <a:ext cx="7895880" cy="1036624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6" name="TextBox 1"/>
          <p:cNvSpPr txBox="1"/>
          <p:nvPr/>
        </p:nvSpPr>
        <p:spPr>
          <a:xfrm>
            <a:off x="934278" y="0"/>
            <a:ext cx="5546036" cy="95410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Pro</a:t>
            </a:r>
            <a:r>
              <a:rPr lang="en-US" sz="3200" b="1" dirty="0" err="1" smtClean="0">
                <a:solidFill>
                  <a:srgbClr val="FF0000"/>
                </a:solidFill>
              </a:rPr>
              <a:t>pos</a:t>
            </a:r>
            <a:r>
              <a:rPr lang="en-US" sz="3200" b="1" dirty="0" err="1" smtClean="0">
                <a:solidFill>
                  <a:srgbClr val="FFC000"/>
                </a:solidFill>
              </a:rPr>
              <a:t>t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lav</a:t>
            </a:r>
            <a:r>
              <a:rPr lang="en-US" sz="3200" b="1" dirty="0" err="1" smtClean="0">
                <a:solidFill>
                  <a:srgbClr val="FFC000"/>
                </a:solidFill>
              </a:rPr>
              <a:t>o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ro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>
          <a:xfrm>
            <a:off x="-496498" y="1245181"/>
            <a:ext cx="9435627" cy="5203431"/>
          </a:xfrm>
          <a:prstGeom prst="rect">
            <a:avLst/>
          </a:prstGeom>
        </p:spPr>
        <p:txBody>
          <a:bodyPr/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Ed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ora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lavorate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voi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 (a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gruppi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en-US" sz="2000" kern="0" dirty="0" err="1" smtClean="0">
                <a:latin typeface="Times New Roman" charset="0"/>
                <a:cs typeface="Times New Roman" charset="0"/>
              </a:rPr>
              <a:t>Risolvete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I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seguenti</a:t>
            </a:r>
            <a:r>
              <a:rPr lang="en-US" sz="2000" kern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smtClean="0">
                <a:latin typeface="Times New Roman" charset="0"/>
                <a:cs typeface="Times New Roman" charset="0"/>
              </a:rPr>
              <a:t>problem</a:t>
            </a:r>
          </a:p>
          <a:p>
            <a:pPr marR="0" lvl="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tabLst/>
              <a:defRPr/>
            </a:pPr>
            <a:endParaRPr lang="en-US" sz="2000" kern="0" dirty="0" smtClean="0">
              <a:latin typeface="Times New Roman" charset="0"/>
              <a:cs typeface="Times New Roman" charset="0"/>
            </a:endParaRPr>
          </a:p>
          <a:p>
            <a:pPr marL="971550" marR="0" lvl="1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AutoNum type="alphaLcParenR"/>
              <a:tabLst/>
              <a:defRPr/>
            </a:pPr>
            <a:r>
              <a:rPr lang="en-US" kern="0" dirty="0" err="1" smtClean="0">
                <a:latin typeface="Times New Roman" charset="0"/>
                <a:cs typeface="Times New Roman" charset="0"/>
              </a:rPr>
              <a:t>Scrivete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in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ordine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crescentei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seguenti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numeri: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r>
              <a:rPr lang="en-US" kern="0" dirty="0" smtClean="0">
                <a:latin typeface="Times New Roman" charset="0"/>
                <a:cs typeface="Times New Roman" charset="0"/>
              </a:rPr>
              <a:t>       -6 ; -20; 76;1099;1101;-8999; -9001</a:t>
            </a: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AutoNum type="alphaLcParenR"/>
              <a:defRPr/>
            </a:pPr>
            <a:r>
              <a:rPr lang="en-US" kern="0" dirty="0" err="1" smtClean="0">
                <a:latin typeface="Times New Roman" charset="0"/>
                <a:cs typeface="Times New Roman" charset="0"/>
              </a:rPr>
              <a:t>Scrivete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kern="0" dirty="0">
                <a:latin typeface="Times New Roman" charset="0"/>
                <a:cs typeface="Times New Roman" charset="0"/>
              </a:rPr>
              <a:t>in </a:t>
            </a:r>
            <a:r>
              <a:rPr lang="en-US" kern="0" dirty="0" err="1">
                <a:latin typeface="Times New Roman" charset="0"/>
                <a:cs typeface="Times New Roman" charset="0"/>
              </a:rPr>
              <a:t>ordine</a:t>
            </a:r>
            <a:r>
              <a:rPr lang="en-US" kern="0" dirty="0">
                <a:latin typeface="Times New Roman" charset="0"/>
                <a:cs typeface="Times New Roman" charset="0"/>
              </a:rPr>
              <a:t>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decrescente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i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kern="0" dirty="0" err="1">
                <a:latin typeface="Times New Roman" charset="0"/>
                <a:cs typeface="Times New Roman" charset="0"/>
              </a:rPr>
              <a:t>seguenti</a:t>
            </a:r>
            <a:r>
              <a:rPr lang="en-US" kern="0" dirty="0">
                <a:latin typeface="Times New Roman" charset="0"/>
                <a:cs typeface="Times New Roman" charset="0"/>
              </a:rPr>
              <a:t> numeri: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r>
              <a:rPr lang="en-US" kern="0" dirty="0" smtClean="0">
                <a:latin typeface="Times New Roman" charset="0"/>
                <a:cs typeface="Times New Roman" charset="0"/>
              </a:rPr>
              <a:t>       2099 </a:t>
            </a:r>
            <a:r>
              <a:rPr lang="en-US" kern="0" dirty="0">
                <a:latin typeface="Times New Roman" charset="0"/>
                <a:cs typeface="Times New Roman" charset="0"/>
              </a:rPr>
              <a:t>; -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2010; -2009; 2101; 2109;-2100; </a:t>
            </a:r>
            <a:r>
              <a:rPr lang="en-US" kern="0" dirty="0">
                <a:latin typeface="Times New Roman" charset="0"/>
                <a:cs typeface="Times New Roman" charset="0"/>
              </a:rPr>
              <a:t>-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9001</a:t>
            </a:r>
            <a:endParaRPr lang="en-US" kern="0" dirty="0">
              <a:latin typeface="Times New Roman" charset="0"/>
              <a:cs typeface="Times New Roman" charset="0"/>
            </a:endParaRP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AutoNum type="alphaLcParenR"/>
              <a:defRPr/>
            </a:pPr>
            <a:r>
              <a:rPr lang="en-US" kern="0" dirty="0" err="1">
                <a:latin typeface="Times New Roman" charset="0"/>
                <a:cs typeface="Times New Roman" charset="0"/>
              </a:rPr>
              <a:t>Scrivete</a:t>
            </a:r>
            <a:r>
              <a:rPr lang="en-US" kern="0" dirty="0">
                <a:latin typeface="Times New Roman" charset="0"/>
                <a:cs typeface="Times New Roman" charset="0"/>
              </a:rPr>
              <a:t> in </a:t>
            </a:r>
            <a:r>
              <a:rPr lang="en-US" kern="0" dirty="0" err="1">
                <a:latin typeface="Times New Roman" charset="0"/>
                <a:cs typeface="Times New Roman" charset="0"/>
              </a:rPr>
              <a:t>ordine</a:t>
            </a:r>
            <a:r>
              <a:rPr lang="en-US" kern="0" dirty="0">
                <a:latin typeface="Times New Roman" charset="0"/>
                <a:cs typeface="Times New Roman" charset="0"/>
              </a:rPr>
              <a:t>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crescente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kern="0" dirty="0" err="1">
                <a:latin typeface="Times New Roman" charset="0"/>
                <a:cs typeface="Times New Roman" charset="0"/>
              </a:rPr>
              <a:t>i</a:t>
            </a:r>
            <a:r>
              <a:rPr lang="en-US" kern="0" dirty="0">
                <a:latin typeface="Times New Roman" charset="0"/>
                <a:cs typeface="Times New Roman" charset="0"/>
              </a:rPr>
              <a:t> </a:t>
            </a:r>
            <a:r>
              <a:rPr lang="en-US" kern="0" dirty="0" err="1">
                <a:latin typeface="Times New Roman" charset="0"/>
                <a:cs typeface="Times New Roman" charset="0"/>
              </a:rPr>
              <a:t>seguenti</a:t>
            </a:r>
            <a:r>
              <a:rPr lang="en-US" kern="0" dirty="0">
                <a:latin typeface="Times New Roman" charset="0"/>
                <a:cs typeface="Times New Roman" charset="0"/>
              </a:rPr>
              <a:t> 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numeri e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disponeteli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sulla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retta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orientata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:</a:t>
            </a:r>
            <a:endParaRPr lang="en-US" kern="0" dirty="0">
              <a:latin typeface="Times New Roman" charset="0"/>
              <a:cs typeface="Times New Roman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r>
              <a:rPr lang="en-US" kern="0" dirty="0">
                <a:latin typeface="Times New Roman" charset="0"/>
                <a:cs typeface="Times New Roman" charset="0"/>
              </a:rPr>
              <a:t>       7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kern="0" dirty="0">
                <a:latin typeface="Times New Roman" charset="0"/>
                <a:cs typeface="Times New Roman" charset="0"/>
              </a:rPr>
              <a:t>; 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-</a:t>
            </a:r>
            <a:r>
              <a:rPr lang="en-US" kern="0" dirty="0">
                <a:latin typeface="Times New Roman" charset="0"/>
                <a:cs typeface="Times New Roman" charset="0"/>
              </a:rPr>
              <a:t>8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; -</a:t>
            </a:r>
            <a:r>
              <a:rPr lang="en-US" kern="0" dirty="0">
                <a:latin typeface="Times New Roman" charset="0"/>
                <a:cs typeface="Times New Roman" charset="0"/>
              </a:rPr>
              <a:t>5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; 2;  9;- 3;  -9; -4; 11</a:t>
            </a: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AutoNum type="alphaLcParenR"/>
              <a:defRPr/>
            </a:pPr>
            <a:r>
              <a:rPr lang="en-US" kern="0" dirty="0" err="1" smtClean="0">
                <a:latin typeface="Times New Roman" charset="0"/>
                <a:cs typeface="Times New Roman" charset="0"/>
              </a:rPr>
              <a:t>Socrate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è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nato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nel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470 A.C e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Aristotele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è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nato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nel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384 A.C.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r>
              <a:rPr lang="en-US" kern="0" dirty="0">
                <a:latin typeface="Times New Roman" charset="0"/>
                <a:cs typeface="Times New Roman" charset="0"/>
              </a:rPr>
              <a:t> 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      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Quanti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anni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fa è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nato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Socrate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e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quanti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anni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fa è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nato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Aristotele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?</a:t>
            </a: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AutoNum type="alphaLcParenR"/>
              <a:defRPr/>
            </a:pPr>
            <a:r>
              <a:rPr lang="en-US" kern="0" dirty="0" smtClean="0">
                <a:latin typeface="Times New Roman" charset="0"/>
                <a:cs typeface="Times New Roman" charset="0"/>
              </a:rPr>
              <a:t>A Roma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il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31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gennaio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dello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scorso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anno la temperature minima è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stata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di -3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gradi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e la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massima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di 7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gradi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.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Qual’è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stata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la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differenza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tra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la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massima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e la minima ?</a:t>
            </a: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AutoNum type="alphaLcParenR"/>
              <a:defRPr/>
            </a:pPr>
            <a:endParaRPr lang="en-US" kern="0" dirty="0">
              <a:latin typeface="Times New Roman" charset="0"/>
              <a:cs typeface="Times New Roman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endParaRPr lang="en-US" kern="0" dirty="0">
              <a:latin typeface="Times New Roman" charset="0"/>
              <a:cs typeface="Times New Roman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endParaRPr lang="en-US" kern="0" dirty="0" smtClean="0">
              <a:latin typeface="Times New Roman" charset="0"/>
              <a:cs typeface="Times New Roman" charset="0"/>
            </a:endParaRP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AutoNum type="alphaLcParenR"/>
              <a:defRPr/>
            </a:pPr>
            <a:endParaRPr lang="en-US" kern="0" dirty="0" smtClean="0">
              <a:latin typeface="Times New Roman" charset="0"/>
              <a:cs typeface="Times New Roman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endParaRPr lang="en-US" kern="0" dirty="0">
              <a:latin typeface="Times New Roman" charset="0"/>
              <a:cs typeface="Times New Roman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r>
              <a:rPr lang="en-US" kern="0" dirty="0">
                <a:latin typeface="Times New Roman" charset="0"/>
                <a:cs typeface="Times New Roman" charset="0"/>
              </a:rPr>
              <a:t>      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endParaRPr lang="en-US" kern="0" dirty="0">
              <a:latin typeface="Times New Roman" charset="0"/>
              <a:cs typeface="Times New Roman" charset="0"/>
            </a:endParaRPr>
          </a:p>
          <a:p>
            <a:pPr marR="0" lvl="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tabLst/>
              <a:defRPr/>
            </a:pPr>
            <a:endParaRPr lang="en-US" kern="0" dirty="0" smtClean="0">
              <a:latin typeface="Times New Roman" charset="0"/>
              <a:cs typeface="Times New Roman" charset="0"/>
            </a:endParaRPr>
          </a:p>
          <a:p>
            <a:pPr marR="0" lvl="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tabLst/>
              <a:defRPr/>
            </a:pPr>
            <a:endParaRPr lang="en-US" sz="2800" kern="0" dirty="0" smtClean="0">
              <a:latin typeface="Times New Roman" charset="0"/>
              <a:cs typeface="Times New Roman" charset="0"/>
            </a:endParaRPr>
          </a:p>
          <a:p>
            <a:pPr marR="0" lvl="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tabLst/>
              <a:defRPr/>
            </a:pPr>
            <a:endParaRPr lang="en-US" sz="2800" kern="0" dirty="0" smtClean="0">
              <a:latin typeface="Times New Roman" charset="0"/>
              <a:cs typeface="Times New Roman" charset="0"/>
            </a:endParaRPr>
          </a:p>
          <a:p>
            <a:pPr marL="971550" marR="0" lvl="1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AutoNum type="alphaLcParenR"/>
              <a:tabLst/>
              <a:defRPr/>
            </a:pPr>
            <a:endParaRPr lang="en-US" sz="2800" kern="0" dirty="0" smtClean="0">
              <a:latin typeface="Times New Roman" charset="0"/>
              <a:cs typeface="Times New Roman" charset="0"/>
            </a:endParaRPr>
          </a:p>
          <a:p>
            <a:pPr marR="0" lvl="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tabLst/>
              <a:defRPr/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 </a:t>
            </a:r>
            <a:endParaRPr lang="en-US" sz="2800" kern="0" dirty="0" smtClean="0">
              <a:latin typeface="Times New Roman" charset="0"/>
              <a:cs typeface="Times New Roman" charset="0"/>
            </a:endParaRP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FontTx/>
              <a:buAutoNum type="arabicPeriod"/>
              <a:defRPr/>
            </a:pPr>
            <a:endParaRPr lang="en-US" sz="2800" kern="0" dirty="0" smtClean="0">
              <a:latin typeface="Times New Roman" charset="0"/>
              <a:cs typeface="Times New Roman" charset="0"/>
            </a:endParaRP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FontTx/>
              <a:buAutoNum type="arabicPeriod"/>
              <a:defRPr/>
            </a:pPr>
            <a:endParaRPr lang="en-US" sz="2800" kern="0" dirty="0" smtClean="0">
              <a:latin typeface="Times New Roman" charset="0"/>
              <a:cs typeface="Times New Roman" charset="0"/>
            </a:endParaRPr>
          </a:p>
          <a:p>
            <a:pPr marL="971550" marR="0" lvl="1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AutoNum type="arabicPeriod"/>
              <a:tabLst/>
              <a:defRPr/>
            </a:pPr>
            <a:endParaRPr lang="en-US" sz="2800" kern="0" dirty="0" smtClean="0">
              <a:latin typeface="Times New Roman" charset="0"/>
              <a:cs typeface="Times New Roman" charset="0"/>
            </a:endParaRPr>
          </a:p>
          <a:p>
            <a:pPr marL="971550" marR="0" lvl="1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AutoNum type="arabicPeriod"/>
              <a:tabLst/>
              <a:defRPr/>
            </a:pPr>
            <a:endParaRPr lang="en-US" sz="2800" kern="0" dirty="0" smtClean="0">
              <a:latin typeface="Times New Roman" charset="0"/>
              <a:cs typeface="Times New Roman" charset="0"/>
            </a:endParaRPr>
          </a:p>
          <a:p>
            <a:pPr marR="0" lvl="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tabLst/>
              <a:defRPr/>
            </a:pP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p" bldLvl="3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03266"/>
            <a:ext cx="7772400" cy="1447800"/>
          </a:xfrm>
        </p:spPr>
        <p:txBody>
          <a:bodyPr/>
          <a:lstStyle/>
          <a:p>
            <a:pPr eaLnBrk="1" hangingPunct="1"/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</a:rPr>
              <a:t>Un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</a:rPr>
              <a:t>negativo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</a:rPr>
              <a:t> è un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4400" dirty="0" err="1" smtClean="0">
                <a:solidFill>
                  <a:schemeClr val="tx2">
                    <a:lumMod val="75000"/>
                  </a:schemeClr>
                </a:solidFill>
              </a:rPr>
              <a:t>più</a:t>
            </a:r>
            <a:r>
              <a:rPr lang="en-US" altLang="it-IT" sz="4400" dirty="0" smtClean="0">
                <a:solidFill>
                  <a:schemeClr val="tx2">
                    <a:lumMod val="75000"/>
                  </a:schemeClr>
                </a:solidFill>
              </a:rPr>
              <a:t> piccolo di zero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381000" y="53340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47244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4958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53340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76" name="Line 9"/>
          <p:cNvSpPr>
            <a:spLocks noChangeShapeType="1"/>
          </p:cNvSpPr>
          <p:nvPr/>
        </p:nvSpPr>
        <p:spPr bwMode="auto">
          <a:xfrm>
            <a:off x="59436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77" name="Line 10"/>
          <p:cNvSpPr>
            <a:spLocks noChangeShapeType="1"/>
          </p:cNvSpPr>
          <p:nvPr/>
        </p:nvSpPr>
        <p:spPr bwMode="auto">
          <a:xfrm>
            <a:off x="65532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78" name="Line 11"/>
          <p:cNvSpPr>
            <a:spLocks noChangeShapeType="1"/>
          </p:cNvSpPr>
          <p:nvPr/>
        </p:nvSpPr>
        <p:spPr bwMode="auto">
          <a:xfrm>
            <a:off x="71628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79" name="Line 12"/>
          <p:cNvSpPr>
            <a:spLocks noChangeShapeType="1"/>
          </p:cNvSpPr>
          <p:nvPr/>
        </p:nvSpPr>
        <p:spPr bwMode="auto">
          <a:xfrm>
            <a:off x="77724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80" name="Line 13"/>
          <p:cNvSpPr>
            <a:spLocks noChangeShapeType="1"/>
          </p:cNvSpPr>
          <p:nvPr/>
        </p:nvSpPr>
        <p:spPr bwMode="auto">
          <a:xfrm>
            <a:off x="83820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81" name="Text Box 14"/>
          <p:cNvSpPr txBox="1">
            <a:spLocks noChangeArrowheads="1"/>
          </p:cNvSpPr>
          <p:nvPr/>
        </p:nvSpPr>
        <p:spPr bwMode="auto">
          <a:xfrm>
            <a:off x="51054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7182" name="Text Box 15"/>
          <p:cNvSpPr txBox="1">
            <a:spLocks noChangeArrowheads="1"/>
          </p:cNvSpPr>
          <p:nvPr/>
        </p:nvSpPr>
        <p:spPr bwMode="auto">
          <a:xfrm>
            <a:off x="57150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183" name="Text Box 16"/>
          <p:cNvSpPr txBox="1">
            <a:spLocks noChangeArrowheads="1"/>
          </p:cNvSpPr>
          <p:nvPr/>
        </p:nvSpPr>
        <p:spPr bwMode="auto">
          <a:xfrm>
            <a:off x="63246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184" name="Text Box 17"/>
          <p:cNvSpPr txBox="1">
            <a:spLocks noChangeArrowheads="1"/>
          </p:cNvSpPr>
          <p:nvPr/>
        </p:nvSpPr>
        <p:spPr bwMode="auto">
          <a:xfrm>
            <a:off x="69342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7185" name="Text Box 18"/>
          <p:cNvSpPr txBox="1">
            <a:spLocks noChangeArrowheads="1"/>
          </p:cNvSpPr>
          <p:nvPr/>
        </p:nvSpPr>
        <p:spPr bwMode="auto">
          <a:xfrm>
            <a:off x="75438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7186" name="Text Box 19"/>
          <p:cNvSpPr txBox="1">
            <a:spLocks noChangeArrowheads="1"/>
          </p:cNvSpPr>
          <p:nvPr/>
        </p:nvSpPr>
        <p:spPr bwMode="auto">
          <a:xfrm>
            <a:off x="81534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7187" name="Line 20"/>
          <p:cNvSpPr>
            <a:spLocks noChangeShapeType="1"/>
          </p:cNvSpPr>
          <p:nvPr/>
        </p:nvSpPr>
        <p:spPr bwMode="auto">
          <a:xfrm>
            <a:off x="41148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88" name="Line 21"/>
          <p:cNvSpPr>
            <a:spLocks noChangeShapeType="1"/>
          </p:cNvSpPr>
          <p:nvPr/>
        </p:nvSpPr>
        <p:spPr bwMode="auto">
          <a:xfrm>
            <a:off x="35052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89" name="Line 22"/>
          <p:cNvSpPr>
            <a:spLocks noChangeShapeType="1"/>
          </p:cNvSpPr>
          <p:nvPr/>
        </p:nvSpPr>
        <p:spPr bwMode="auto">
          <a:xfrm>
            <a:off x="28956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90" name="Line 23"/>
          <p:cNvSpPr>
            <a:spLocks noChangeShapeType="1"/>
          </p:cNvSpPr>
          <p:nvPr/>
        </p:nvSpPr>
        <p:spPr bwMode="auto">
          <a:xfrm>
            <a:off x="22860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91" name="Line 24"/>
          <p:cNvSpPr>
            <a:spLocks noChangeShapeType="1"/>
          </p:cNvSpPr>
          <p:nvPr/>
        </p:nvSpPr>
        <p:spPr bwMode="auto">
          <a:xfrm>
            <a:off x="16764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92" name="Line 25"/>
          <p:cNvSpPr>
            <a:spLocks noChangeShapeType="1"/>
          </p:cNvSpPr>
          <p:nvPr/>
        </p:nvSpPr>
        <p:spPr bwMode="auto">
          <a:xfrm>
            <a:off x="10668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3886200" y="4191000"/>
            <a:ext cx="692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-1</a:t>
            </a:r>
          </a:p>
        </p:txBody>
      </p:sp>
      <p:sp>
        <p:nvSpPr>
          <p:cNvPr id="34843" name="Text Box 27"/>
          <p:cNvSpPr txBox="1">
            <a:spLocks noChangeArrowheads="1"/>
          </p:cNvSpPr>
          <p:nvPr/>
        </p:nvSpPr>
        <p:spPr bwMode="auto">
          <a:xfrm>
            <a:off x="3276600" y="4191000"/>
            <a:ext cx="692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-2</a:t>
            </a:r>
          </a:p>
        </p:txBody>
      </p: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2667000" y="4191000"/>
            <a:ext cx="692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-3</a:t>
            </a:r>
          </a:p>
        </p:txBody>
      </p:sp>
      <p:sp>
        <p:nvSpPr>
          <p:cNvPr id="34845" name="Text Box 29"/>
          <p:cNvSpPr txBox="1">
            <a:spLocks noChangeArrowheads="1"/>
          </p:cNvSpPr>
          <p:nvPr/>
        </p:nvSpPr>
        <p:spPr bwMode="auto">
          <a:xfrm>
            <a:off x="2057400" y="4191000"/>
            <a:ext cx="692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-4</a:t>
            </a:r>
          </a:p>
        </p:txBody>
      </p:sp>
      <p:sp>
        <p:nvSpPr>
          <p:cNvPr id="34846" name="Text Box 30"/>
          <p:cNvSpPr txBox="1">
            <a:spLocks noChangeArrowheads="1"/>
          </p:cNvSpPr>
          <p:nvPr/>
        </p:nvSpPr>
        <p:spPr bwMode="auto">
          <a:xfrm>
            <a:off x="1447800" y="4191000"/>
            <a:ext cx="692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-5</a:t>
            </a:r>
          </a:p>
        </p:txBody>
      </p:sp>
      <p:sp>
        <p:nvSpPr>
          <p:cNvPr id="34847" name="Text Box 31"/>
          <p:cNvSpPr txBox="1">
            <a:spLocks noChangeArrowheads="1"/>
          </p:cNvSpPr>
          <p:nvPr/>
        </p:nvSpPr>
        <p:spPr bwMode="auto">
          <a:xfrm>
            <a:off x="838200" y="4191000"/>
            <a:ext cx="692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-6</a:t>
            </a:r>
          </a:p>
        </p:txBody>
      </p:sp>
      <p:sp>
        <p:nvSpPr>
          <p:cNvPr id="34848" name="Line 32"/>
          <p:cNvSpPr>
            <a:spLocks noChangeShapeType="1"/>
          </p:cNvSpPr>
          <p:nvPr/>
        </p:nvSpPr>
        <p:spPr bwMode="auto">
          <a:xfrm flipH="1">
            <a:off x="990600" y="5943600"/>
            <a:ext cx="37338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grpSp>
        <p:nvGrpSpPr>
          <p:cNvPr id="3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3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8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9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7296647"/>
      </p:ext>
    </p:extLst>
  </p:cSld>
  <p:clrMapOvr>
    <a:masterClrMapping/>
  </p:clrMapOvr>
  <p:transition advTm="129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  <p:bldP spid="34842" grpId="0" autoUpdateAnimBg="0"/>
      <p:bldP spid="34843" grpId="0" autoUpdateAnimBg="0"/>
      <p:bldP spid="34844" grpId="0" autoUpdateAnimBg="0"/>
      <p:bldP spid="34845" grpId="0" autoUpdateAnimBg="0"/>
      <p:bldP spid="34846" grpId="0" autoUpdateAnimBg="0"/>
      <p:bldP spid="34847" grpId="0" autoUpdateAnimBg="0"/>
      <p:bldP spid="348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03266"/>
            <a:ext cx="7772400" cy="1447800"/>
          </a:xfrm>
        </p:spPr>
        <p:txBody>
          <a:bodyPr/>
          <a:lstStyle/>
          <a:p>
            <a:pPr eaLnBrk="1" hangingPunct="1"/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Numeri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opposti</a:t>
            </a:r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 : numeri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che</a:t>
            </a:r>
            <a:r>
              <a:rPr lang="en-US" altLang="it-IT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hanno</a:t>
            </a:r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 la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stessa</a:t>
            </a:r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distanza</a:t>
            </a:r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 da zero ma…in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direzione</a:t>
            </a:r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opposta</a:t>
            </a:r>
            <a:endParaRPr lang="en-US" altLang="it-IT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381000" y="53340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47244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4958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53340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76" name="Line 9"/>
          <p:cNvSpPr>
            <a:spLocks noChangeShapeType="1"/>
          </p:cNvSpPr>
          <p:nvPr/>
        </p:nvSpPr>
        <p:spPr bwMode="auto">
          <a:xfrm>
            <a:off x="59436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77" name="Line 10"/>
          <p:cNvSpPr>
            <a:spLocks noChangeShapeType="1"/>
          </p:cNvSpPr>
          <p:nvPr/>
        </p:nvSpPr>
        <p:spPr bwMode="auto">
          <a:xfrm>
            <a:off x="65532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78" name="Line 11"/>
          <p:cNvSpPr>
            <a:spLocks noChangeShapeType="1"/>
          </p:cNvSpPr>
          <p:nvPr/>
        </p:nvSpPr>
        <p:spPr bwMode="auto">
          <a:xfrm>
            <a:off x="71628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79" name="Line 12"/>
          <p:cNvSpPr>
            <a:spLocks noChangeShapeType="1"/>
          </p:cNvSpPr>
          <p:nvPr/>
        </p:nvSpPr>
        <p:spPr bwMode="auto">
          <a:xfrm>
            <a:off x="77724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80" name="Line 13"/>
          <p:cNvSpPr>
            <a:spLocks noChangeShapeType="1"/>
          </p:cNvSpPr>
          <p:nvPr/>
        </p:nvSpPr>
        <p:spPr bwMode="auto">
          <a:xfrm>
            <a:off x="83820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81" name="Text Box 14"/>
          <p:cNvSpPr txBox="1">
            <a:spLocks noChangeArrowheads="1"/>
          </p:cNvSpPr>
          <p:nvPr/>
        </p:nvSpPr>
        <p:spPr bwMode="auto">
          <a:xfrm>
            <a:off x="51054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7182" name="Text Box 15"/>
          <p:cNvSpPr txBox="1">
            <a:spLocks noChangeArrowheads="1"/>
          </p:cNvSpPr>
          <p:nvPr/>
        </p:nvSpPr>
        <p:spPr bwMode="auto">
          <a:xfrm>
            <a:off x="57150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183" name="Text Box 16"/>
          <p:cNvSpPr txBox="1">
            <a:spLocks noChangeArrowheads="1"/>
          </p:cNvSpPr>
          <p:nvPr/>
        </p:nvSpPr>
        <p:spPr bwMode="auto">
          <a:xfrm>
            <a:off x="63246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184" name="Text Box 17"/>
          <p:cNvSpPr txBox="1">
            <a:spLocks noChangeArrowheads="1"/>
          </p:cNvSpPr>
          <p:nvPr/>
        </p:nvSpPr>
        <p:spPr bwMode="auto">
          <a:xfrm>
            <a:off x="69342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7185" name="Text Box 18"/>
          <p:cNvSpPr txBox="1">
            <a:spLocks noChangeArrowheads="1"/>
          </p:cNvSpPr>
          <p:nvPr/>
        </p:nvSpPr>
        <p:spPr bwMode="auto">
          <a:xfrm>
            <a:off x="75438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7186" name="Text Box 19"/>
          <p:cNvSpPr txBox="1">
            <a:spLocks noChangeArrowheads="1"/>
          </p:cNvSpPr>
          <p:nvPr/>
        </p:nvSpPr>
        <p:spPr bwMode="auto">
          <a:xfrm>
            <a:off x="81534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7187" name="Line 20"/>
          <p:cNvSpPr>
            <a:spLocks noChangeShapeType="1"/>
          </p:cNvSpPr>
          <p:nvPr/>
        </p:nvSpPr>
        <p:spPr bwMode="auto">
          <a:xfrm>
            <a:off x="41148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88" name="Line 21"/>
          <p:cNvSpPr>
            <a:spLocks noChangeShapeType="1"/>
          </p:cNvSpPr>
          <p:nvPr/>
        </p:nvSpPr>
        <p:spPr bwMode="auto">
          <a:xfrm>
            <a:off x="35052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89" name="Line 22"/>
          <p:cNvSpPr>
            <a:spLocks noChangeShapeType="1"/>
          </p:cNvSpPr>
          <p:nvPr/>
        </p:nvSpPr>
        <p:spPr bwMode="auto">
          <a:xfrm>
            <a:off x="28956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90" name="Line 23"/>
          <p:cNvSpPr>
            <a:spLocks noChangeShapeType="1"/>
          </p:cNvSpPr>
          <p:nvPr/>
        </p:nvSpPr>
        <p:spPr bwMode="auto">
          <a:xfrm>
            <a:off x="22860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91" name="Line 24"/>
          <p:cNvSpPr>
            <a:spLocks noChangeShapeType="1"/>
          </p:cNvSpPr>
          <p:nvPr/>
        </p:nvSpPr>
        <p:spPr bwMode="auto">
          <a:xfrm>
            <a:off x="16764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7192" name="Line 25"/>
          <p:cNvSpPr>
            <a:spLocks noChangeShapeType="1"/>
          </p:cNvSpPr>
          <p:nvPr/>
        </p:nvSpPr>
        <p:spPr bwMode="auto">
          <a:xfrm>
            <a:off x="10668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3886200" y="4191000"/>
            <a:ext cx="692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-1</a:t>
            </a:r>
          </a:p>
        </p:txBody>
      </p:sp>
      <p:sp>
        <p:nvSpPr>
          <p:cNvPr id="34843" name="Text Box 27"/>
          <p:cNvSpPr txBox="1">
            <a:spLocks noChangeArrowheads="1"/>
          </p:cNvSpPr>
          <p:nvPr/>
        </p:nvSpPr>
        <p:spPr bwMode="auto">
          <a:xfrm>
            <a:off x="3276600" y="4191000"/>
            <a:ext cx="692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-2</a:t>
            </a:r>
          </a:p>
        </p:txBody>
      </p: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2667000" y="4191000"/>
            <a:ext cx="692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-3</a:t>
            </a:r>
          </a:p>
        </p:txBody>
      </p:sp>
      <p:sp>
        <p:nvSpPr>
          <p:cNvPr id="34845" name="Text Box 29"/>
          <p:cNvSpPr txBox="1">
            <a:spLocks noChangeArrowheads="1"/>
          </p:cNvSpPr>
          <p:nvPr/>
        </p:nvSpPr>
        <p:spPr bwMode="auto">
          <a:xfrm>
            <a:off x="2057400" y="4191000"/>
            <a:ext cx="692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-4</a:t>
            </a:r>
          </a:p>
        </p:txBody>
      </p:sp>
      <p:sp>
        <p:nvSpPr>
          <p:cNvPr id="34846" name="Text Box 30"/>
          <p:cNvSpPr txBox="1">
            <a:spLocks noChangeArrowheads="1"/>
          </p:cNvSpPr>
          <p:nvPr/>
        </p:nvSpPr>
        <p:spPr bwMode="auto">
          <a:xfrm>
            <a:off x="1447800" y="4191000"/>
            <a:ext cx="692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-5</a:t>
            </a:r>
          </a:p>
        </p:txBody>
      </p:sp>
      <p:sp>
        <p:nvSpPr>
          <p:cNvPr id="34847" name="Text Box 31"/>
          <p:cNvSpPr txBox="1">
            <a:spLocks noChangeArrowheads="1"/>
          </p:cNvSpPr>
          <p:nvPr/>
        </p:nvSpPr>
        <p:spPr bwMode="auto">
          <a:xfrm>
            <a:off x="838200" y="4191000"/>
            <a:ext cx="692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-6</a:t>
            </a:r>
          </a:p>
        </p:txBody>
      </p:sp>
      <p:sp>
        <p:nvSpPr>
          <p:cNvPr id="34848" name="Line 32"/>
          <p:cNvSpPr>
            <a:spLocks noChangeShapeType="1"/>
          </p:cNvSpPr>
          <p:nvPr/>
        </p:nvSpPr>
        <p:spPr bwMode="auto">
          <a:xfrm flipH="1">
            <a:off x="990600" y="5943600"/>
            <a:ext cx="37338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grpSp>
        <p:nvGrpSpPr>
          <p:cNvPr id="3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3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8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9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0918933"/>
      </p:ext>
    </p:extLst>
  </p:cSld>
  <p:clrMapOvr>
    <a:masterClrMapping/>
  </p:clrMapOvr>
  <p:transition advTm="129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  <p:bldP spid="34842" grpId="0" autoUpdateAnimBg="0"/>
      <p:bldP spid="34843" grpId="0" autoUpdateAnimBg="0"/>
      <p:bldP spid="34844" grpId="0" autoUpdateAnimBg="0"/>
      <p:bldP spid="34845" grpId="0" autoUpdateAnimBg="0"/>
      <p:bldP spid="34846" grpId="0" autoUpdateAnimBg="0"/>
      <p:bldP spid="34847" grpId="0" autoUpdateAnimBg="0"/>
      <p:bldP spid="348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it-IT" dirty="0">
                <a:solidFill>
                  <a:schemeClr val="tx1"/>
                </a:solidFill>
              </a:rPr>
              <a:t> </a:t>
            </a:r>
            <a:r>
              <a:rPr lang="en-US" altLang="it-IT" dirty="0" smtClean="0">
                <a:solidFill>
                  <a:schemeClr val="tx1"/>
                </a:solidFill>
              </a:rPr>
              <a:t>  </a:t>
            </a:r>
            <a:r>
              <a:rPr lang="en-US" altLang="it-IT" dirty="0" err="1" smtClean="0">
                <a:solidFill>
                  <a:schemeClr val="tx1"/>
                </a:solidFill>
              </a:rPr>
              <a:t>Definizione</a:t>
            </a:r>
            <a:endParaRPr lang="en-US" altLang="it-IT" dirty="0" smtClean="0">
              <a:solidFill>
                <a:schemeClr val="tx1"/>
              </a:solidFill>
            </a:endParaRPr>
          </a:p>
        </p:txBody>
      </p:sp>
      <p:sp>
        <p:nvSpPr>
          <p:cNvPr id="35872" name="Oval 1056"/>
          <p:cNvSpPr>
            <a:spLocks noChangeArrowheads="1"/>
          </p:cNvSpPr>
          <p:nvPr/>
        </p:nvSpPr>
        <p:spPr bwMode="auto">
          <a:xfrm>
            <a:off x="2667000" y="4191000"/>
            <a:ext cx="838200" cy="8382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4400"/>
          </a:p>
        </p:txBody>
      </p:sp>
      <p:sp>
        <p:nvSpPr>
          <p:cNvPr id="35873" name="Oval 1057"/>
          <p:cNvSpPr>
            <a:spLocks noChangeArrowheads="1"/>
          </p:cNvSpPr>
          <p:nvPr/>
        </p:nvSpPr>
        <p:spPr bwMode="auto">
          <a:xfrm>
            <a:off x="6172200" y="4191000"/>
            <a:ext cx="838200" cy="8382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4400"/>
          </a:p>
        </p:txBody>
      </p:sp>
      <p:sp>
        <p:nvSpPr>
          <p:cNvPr id="8198" name="Line 1058"/>
          <p:cNvSpPr>
            <a:spLocks noChangeShapeType="1"/>
          </p:cNvSpPr>
          <p:nvPr/>
        </p:nvSpPr>
        <p:spPr bwMode="auto">
          <a:xfrm>
            <a:off x="381000" y="53340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8199" name="Line 1059"/>
          <p:cNvSpPr>
            <a:spLocks noChangeShapeType="1"/>
          </p:cNvSpPr>
          <p:nvPr/>
        </p:nvSpPr>
        <p:spPr bwMode="auto">
          <a:xfrm>
            <a:off x="47244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8200" name="Text Box 1060"/>
          <p:cNvSpPr txBox="1">
            <a:spLocks noChangeArrowheads="1"/>
          </p:cNvSpPr>
          <p:nvPr/>
        </p:nvSpPr>
        <p:spPr bwMode="auto">
          <a:xfrm>
            <a:off x="44958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8201" name="Line 1061"/>
          <p:cNvSpPr>
            <a:spLocks noChangeShapeType="1"/>
          </p:cNvSpPr>
          <p:nvPr/>
        </p:nvSpPr>
        <p:spPr bwMode="auto">
          <a:xfrm>
            <a:off x="53340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8202" name="Line 1062"/>
          <p:cNvSpPr>
            <a:spLocks noChangeShapeType="1"/>
          </p:cNvSpPr>
          <p:nvPr/>
        </p:nvSpPr>
        <p:spPr bwMode="auto">
          <a:xfrm>
            <a:off x="59436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8203" name="Line 1063"/>
          <p:cNvSpPr>
            <a:spLocks noChangeShapeType="1"/>
          </p:cNvSpPr>
          <p:nvPr/>
        </p:nvSpPr>
        <p:spPr bwMode="auto">
          <a:xfrm>
            <a:off x="65532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8204" name="Line 1064"/>
          <p:cNvSpPr>
            <a:spLocks noChangeShapeType="1"/>
          </p:cNvSpPr>
          <p:nvPr/>
        </p:nvSpPr>
        <p:spPr bwMode="auto">
          <a:xfrm>
            <a:off x="71628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8205" name="Line 1065"/>
          <p:cNvSpPr>
            <a:spLocks noChangeShapeType="1"/>
          </p:cNvSpPr>
          <p:nvPr/>
        </p:nvSpPr>
        <p:spPr bwMode="auto">
          <a:xfrm>
            <a:off x="77724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8206" name="Line 1066"/>
          <p:cNvSpPr>
            <a:spLocks noChangeShapeType="1"/>
          </p:cNvSpPr>
          <p:nvPr/>
        </p:nvSpPr>
        <p:spPr bwMode="auto">
          <a:xfrm>
            <a:off x="83820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8207" name="Text Box 1067"/>
          <p:cNvSpPr txBox="1">
            <a:spLocks noChangeArrowheads="1"/>
          </p:cNvSpPr>
          <p:nvPr/>
        </p:nvSpPr>
        <p:spPr bwMode="auto">
          <a:xfrm>
            <a:off x="51054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8208" name="Text Box 1068"/>
          <p:cNvSpPr txBox="1">
            <a:spLocks noChangeArrowheads="1"/>
          </p:cNvSpPr>
          <p:nvPr/>
        </p:nvSpPr>
        <p:spPr bwMode="auto">
          <a:xfrm>
            <a:off x="57150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8209" name="Text Box 1069"/>
          <p:cNvSpPr txBox="1">
            <a:spLocks noChangeArrowheads="1"/>
          </p:cNvSpPr>
          <p:nvPr/>
        </p:nvSpPr>
        <p:spPr bwMode="auto">
          <a:xfrm>
            <a:off x="63246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8210" name="Text Box 1070"/>
          <p:cNvSpPr txBox="1">
            <a:spLocks noChangeArrowheads="1"/>
          </p:cNvSpPr>
          <p:nvPr/>
        </p:nvSpPr>
        <p:spPr bwMode="auto">
          <a:xfrm>
            <a:off x="69342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8211" name="Text Box 1071"/>
          <p:cNvSpPr txBox="1">
            <a:spLocks noChangeArrowheads="1"/>
          </p:cNvSpPr>
          <p:nvPr/>
        </p:nvSpPr>
        <p:spPr bwMode="auto">
          <a:xfrm>
            <a:off x="75438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8212" name="Text Box 1072"/>
          <p:cNvSpPr txBox="1">
            <a:spLocks noChangeArrowheads="1"/>
          </p:cNvSpPr>
          <p:nvPr/>
        </p:nvSpPr>
        <p:spPr bwMode="auto">
          <a:xfrm>
            <a:off x="8153400" y="4191000"/>
            <a:ext cx="488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8213" name="Line 1073"/>
          <p:cNvSpPr>
            <a:spLocks noChangeShapeType="1"/>
          </p:cNvSpPr>
          <p:nvPr/>
        </p:nvSpPr>
        <p:spPr bwMode="auto">
          <a:xfrm>
            <a:off x="41148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8214" name="Line 1074"/>
          <p:cNvSpPr>
            <a:spLocks noChangeShapeType="1"/>
          </p:cNvSpPr>
          <p:nvPr/>
        </p:nvSpPr>
        <p:spPr bwMode="auto">
          <a:xfrm>
            <a:off x="35052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8215" name="Line 1075"/>
          <p:cNvSpPr>
            <a:spLocks noChangeShapeType="1"/>
          </p:cNvSpPr>
          <p:nvPr/>
        </p:nvSpPr>
        <p:spPr bwMode="auto">
          <a:xfrm>
            <a:off x="28956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8216" name="Line 1076"/>
          <p:cNvSpPr>
            <a:spLocks noChangeShapeType="1"/>
          </p:cNvSpPr>
          <p:nvPr/>
        </p:nvSpPr>
        <p:spPr bwMode="auto">
          <a:xfrm>
            <a:off x="22860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8217" name="Line 1077"/>
          <p:cNvSpPr>
            <a:spLocks noChangeShapeType="1"/>
          </p:cNvSpPr>
          <p:nvPr/>
        </p:nvSpPr>
        <p:spPr bwMode="auto">
          <a:xfrm>
            <a:off x="16764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8218" name="Line 1078"/>
          <p:cNvSpPr>
            <a:spLocks noChangeShapeType="1"/>
          </p:cNvSpPr>
          <p:nvPr/>
        </p:nvSpPr>
        <p:spPr bwMode="auto">
          <a:xfrm>
            <a:off x="10668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8219" name="Text Box 1079"/>
          <p:cNvSpPr txBox="1">
            <a:spLocks noChangeArrowheads="1"/>
          </p:cNvSpPr>
          <p:nvPr/>
        </p:nvSpPr>
        <p:spPr bwMode="auto">
          <a:xfrm>
            <a:off x="3886200" y="4191000"/>
            <a:ext cx="692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-1</a:t>
            </a:r>
          </a:p>
        </p:txBody>
      </p:sp>
      <p:sp>
        <p:nvSpPr>
          <p:cNvPr id="8220" name="Text Box 1080"/>
          <p:cNvSpPr txBox="1">
            <a:spLocks noChangeArrowheads="1"/>
          </p:cNvSpPr>
          <p:nvPr/>
        </p:nvSpPr>
        <p:spPr bwMode="auto">
          <a:xfrm>
            <a:off x="3276600" y="4191000"/>
            <a:ext cx="692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-2</a:t>
            </a:r>
          </a:p>
        </p:txBody>
      </p:sp>
      <p:sp>
        <p:nvSpPr>
          <p:cNvPr id="8221" name="Text Box 1081"/>
          <p:cNvSpPr txBox="1">
            <a:spLocks noChangeArrowheads="1"/>
          </p:cNvSpPr>
          <p:nvPr/>
        </p:nvSpPr>
        <p:spPr bwMode="auto">
          <a:xfrm>
            <a:off x="2667000" y="4191000"/>
            <a:ext cx="692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-3</a:t>
            </a:r>
          </a:p>
        </p:txBody>
      </p:sp>
      <p:sp>
        <p:nvSpPr>
          <p:cNvPr id="8222" name="Text Box 1082"/>
          <p:cNvSpPr txBox="1">
            <a:spLocks noChangeArrowheads="1"/>
          </p:cNvSpPr>
          <p:nvPr/>
        </p:nvSpPr>
        <p:spPr bwMode="auto">
          <a:xfrm>
            <a:off x="2057400" y="4191000"/>
            <a:ext cx="692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 dirty="0">
                <a:latin typeface="Times New Roman" panose="02020603050405020304" pitchFamily="18" charset="0"/>
              </a:rPr>
              <a:t>-4</a:t>
            </a:r>
          </a:p>
        </p:txBody>
      </p:sp>
      <p:sp>
        <p:nvSpPr>
          <p:cNvPr id="8223" name="Text Box 1083"/>
          <p:cNvSpPr txBox="1">
            <a:spLocks noChangeArrowheads="1"/>
          </p:cNvSpPr>
          <p:nvPr/>
        </p:nvSpPr>
        <p:spPr bwMode="auto">
          <a:xfrm>
            <a:off x="1447800" y="4191000"/>
            <a:ext cx="692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-5</a:t>
            </a:r>
          </a:p>
        </p:txBody>
      </p:sp>
      <p:sp>
        <p:nvSpPr>
          <p:cNvPr id="8224" name="Text Box 1084"/>
          <p:cNvSpPr txBox="1">
            <a:spLocks noChangeArrowheads="1"/>
          </p:cNvSpPr>
          <p:nvPr/>
        </p:nvSpPr>
        <p:spPr bwMode="auto">
          <a:xfrm>
            <a:off x="838200" y="4191000"/>
            <a:ext cx="692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800">
                <a:latin typeface="Times New Roman" panose="02020603050405020304" pitchFamily="18" charset="0"/>
              </a:rPr>
              <a:t>-6</a:t>
            </a:r>
          </a:p>
        </p:txBody>
      </p:sp>
      <p:grpSp>
        <p:nvGrpSpPr>
          <p:cNvPr id="33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3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1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6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7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8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Numeri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opposti</a:t>
            </a:r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 : numeri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che</a:t>
            </a:r>
            <a:r>
              <a:rPr lang="en-US" altLang="it-IT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hanno</a:t>
            </a:r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 la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stessa</a:t>
            </a:r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distanza</a:t>
            </a:r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 da zero ma…in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direzione</a:t>
            </a:r>
            <a:r>
              <a:rPr lang="en-US" altLang="it-IT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dirty="0" err="1" smtClean="0">
                <a:solidFill>
                  <a:schemeClr val="tx2">
                    <a:lumMod val="75000"/>
                  </a:schemeClr>
                </a:solidFill>
              </a:rPr>
              <a:t>opposta</a:t>
            </a:r>
            <a:endParaRPr lang="en-US" altLang="it-IT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299668"/>
      </p:ext>
    </p:extLst>
  </p:cSld>
  <p:clrMapOvr>
    <a:masterClrMapping/>
  </p:clrMapOvr>
  <p:transition advTm="1060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72" grpId="0" animBg="1"/>
      <p:bldP spid="35873" grpId="0" animBg="1"/>
      <p:bldP spid="44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dirty="0" err="1" smtClean="0">
                <a:solidFill>
                  <a:schemeClr val="tx1"/>
                </a:solidFill>
              </a:rPr>
              <a:t>Definizione</a:t>
            </a:r>
            <a:endParaRPr lang="en-US" altLang="it-IT" dirty="0" smtClean="0">
              <a:solidFill>
                <a:schemeClr val="tx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2590800"/>
          </a:xfrm>
        </p:spPr>
        <p:txBody>
          <a:bodyPr/>
          <a:lstStyle/>
          <a:p>
            <a:pPr eaLnBrk="1" hangingPunct="1"/>
            <a:r>
              <a:rPr lang="en-US" altLang="it-IT" sz="2800" dirty="0" err="1" smtClean="0">
                <a:solidFill>
                  <a:schemeClr val="tx2">
                    <a:lumMod val="75000"/>
                  </a:schemeClr>
                </a:solidFill>
              </a:rPr>
              <a:t>Interi</a:t>
            </a:r>
            <a:r>
              <a:rPr lang="en-US" altLang="it-IT" sz="2800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US" altLang="it-IT" sz="2800" dirty="0" err="1" smtClean="0">
                <a:solidFill>
                  <a:schemeClr val="tx2">
                    <a:lumMod val="75000"/>
                  </a:schemeClr>
                </a:solidFill>
              </a:rPr>
              <a:t>si</a:t>
            </a:r>
            <a:r>
              <a:rPr lang="en-US" altLang="it-IT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2800" dirty="0" err="1" smtClean="0">
                <a:solidFill>
                  <a:schemeClr val="tx2">
                    <a:lumMod val="75000"/>
                  </a:schemeClr>
                </a:solidFill>
              </a:rPr>
              <a:t>definiscono</a:t>
            </a:r>
            <a:r>
              <a:rPr lang="en-US" altLang="it-IT" sz="2800" dirty="0" smtClean="0">
                <a:solidFill>
                  <a:schemeClr val="tx2">
                    <a:lumMod val="75000"/>
                  </a:schemeClr>
                </a:solidFill>
              </a:rPr>
              <a:t> numeri </a:t>
            </a:r>
            <a:r>
              <a:rPr lang="en-US" altLang="it-IT" sz="2800" dirty="0" err="1" smtClean="0">
                <a:solidFill>
                  <a:schemeClr val="tx2">
                    <a:lumMod val="75000"/>
                  </a:schemeClr>
                </a:solidFill>
              </a:rPr>
              <a:t>interi</a:t>
            </a:r>
            <a:r>
              <a:rPr lang="en-US" altLang="it-IT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2800" dirty="0" err="1" smtClean="0">
                <a:solidFill>
                  <a:schemeClr val="tx2">
                    <a:lumMod val="75000"/>
                  </a:schemeClr>
                </a:solidFill>
              </a:rPr>
              <a:t>tutti</a:t>
            </a:r>
            <a:r>
              <a:rPr lang="en-US" altLang="it-IT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2800" dirty="0" err="1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US" altLang="it-IT" sz="2800" dirty="0" smtClean="0">
                <a:solidFill>
                  <a:schemeClr val="tx2">
                    <a:lumMod val="75000"/>
                  </a:schemeClr>
                </a:solidFill>
              </a:rPr>
              <a:t> numeri </a:t>
            </a:r>
            <a:r>
              <a:rPr lang="en-US" altLang="it-IT" sz="2800" dirty="0" err="1" smtClean="0">
                <a:solidFill>
                  <a:schemeClr val="tx2">
                    <a:lumMod val="75000"/>
                  </a:schemeClr>
                </a:solidFill>
              </a:rPr>
              <a:t>interi</a:t>
            </a:r>
            <a:r>
              <a:rPr lang="en-US" altLang="it-IT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2800" dirty="0" err="1" smtClean="0">
                <a:solidFill>
                  <a:schemeClr val="tx2">
                    <a:lumMod val="75000"/>
                  </a:schemeClr>
                </a:solidFill>
              </a:rPr>
              <a:t>naturali</a:t>
            </a:r>
            <a:r>
              <a:rPr lang="en-US" altLang="it-IT" sz="2800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n-US" altLang="it-IT" sz="2800" dirty="0" err="1" smtClean="0">
                <a:solidFill>
                  <a:schemeClr val="tx2">
                    <a:lumMod val="75000"/>
                  </a:schemeClr>
                </a:solidFill>
              </a:rPr>
              <a:t>quelli</a:t>
            </a:r>
            <a:r>
              <a:rPr lang="en-US" altLang="it-IT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2800" dirty="0" err="1" smtClean="0">
                <a:solidFill>
                  <a:schemeClr val="tx2">
                    <a:lumMod val="75000"/>
                  </a:schemeClr>
                </a:solidFill>
              </a:rPr>
              <a:t>che</a:t>
            </a:r>
            <a:r>
              <a:rPr lang="en-US" altLang="it-IT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2800" dirty="0" err="1" smtClean="0">
                <a:solidFill>
                  <a:schemeClr val="tx2">
                    <a:lumMod val="75000"/>
                  </a:schemeClr>
                </a:solidFill>
              </a:rPr>
              <a:t>utilizziamo</a:t>
            </a:r>
            <a:r>
              <a:rPr lang="en-US" altLang="it-IT" sz="2800" dirty="0" smtClean="0">
                <a:solidFill>
                  <a:schemeClr val="tx2">
                    <a:lumMod val="75000"/>
                  </a:schemeClr>
                </a:solidFill>
              </a:rPr>
              <a:t> per </a:t>
            </a:r>
            <a:r>
              <a:rPr lang="en-US" altLang="it-IT" sz="2800" dirty="0" err="1" smtClean="0">
                <a:solidFill>
                  <a:schemeClr val="tx2">
                    <a:lumMod val="75000"/>
                  </a:schemeClr>
                </a:solidFill>
              </a:rPr>
              <a:t>contare</a:t>
            </a:r>
            <a:r>
              <a:rPr lang="en-US" altLang="it-IT" sz="2800" dirty="0" smtClean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en-US" altLang="it-IT" sz="2800" dirty="0" err="1" smtClean="0">
                <a:solidFill>
                  <a:schemeClr val="tx2">
                    <a:lumMod val="75000"/>
                  </a:schemeClr>
                </a:solidFill>
              </a:rPr>
              <a:t>ed</a:t>
            </a:r>
            <a:r>
              <a:rPr lang="en-US" altLang="it-IT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2800" dirty="0" err="1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US" altLang="it-IT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2800" dirty="0" err="1" smtClean="0">
                <a:solidFill>
                  <a:schemeClr val="tx2">
                    <a:lumMod val="75000"/>
                  </a:schemeClr>
                </a:solidFill>
              </a:rPr>
              <a:t>loro</a:t>
            </a:r>
            <a:r>
              <a:rPr lang="en-US" altLang="it-IT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it-IT" sz="2800" dirty="0" err="1" smtClean="0">
                <a:solidFill>
                  <a:schemeClr val="tx2">
                    <a:lumMod val="75000"/>
                  </a:schemeClr>
                </a:solidFill>
              </a:rPr>
              <a:t>opposti</a:t>
            </a:r>
            <a:r>
              <a:rPr lang="en-US" altLang="it-IT" sz="2800" dirty="0" smtClean="0">
                <a:solidFill>
                  <a:schemeClr val="tx2">
                    <a:lumMod val="75000"/>
                  </a:schemeClr>
                </a:solidFill>
              </a:rPr>
              <a:t> .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057400" y="4648200"/>
            <a:ext cx="4692650" cy="1098550"/>
            <a:chOff x="1296" y="2928"/>
            <a:chExt cx="2956" cy="692"/>
          </a:xfrm>
        </p:grpSpPr>
        <p:sp>
          <p:nvSpPr>
            <p:cNvPr id="9221" name="Text Box 4"/>
            <p:cNvSpPr txBox="1">
              <a:spLocks noChangeArrowheads="1"/>
            </p:cNvSpPr>
            <p:nvPr/>
          </p:nvSpPr>
          <p:spPr bwMode="auto">
            <a:xfrm>
              <a:off x="1296" y="2928"/>
              <a:ext cx="380" cy="6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6600"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9222" name="Text Box 5"/>
            <p:cNvSpPr txBox="1">
              <a:spLocks noChangeArrowheads="1"/>
            </p:cNvSpPr>
            <p:nvPr/>
          </p:nvSpPr>
          <p:spPr bwMode="auto">
            <a:xfrm>
              <a:off x="2064" y="3024"/>
              <a:ext cx="1344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4800" dirty="0" err="1" smtClean="0">
                  <a:latin typeface="Times New Roman" panose="02020603050405020304" pitchFamily="18" charset="0"/>
                </a:rPr>
                <a:t>opposto</a:t>
              </a:r>
              <a:endParaRPr lang="en-US" altLang="it-IT" sz="4800" dirty="0">
                <a:latin typeface="Times New Roman" panose="02020603050405020304" pitchFamily="18" charset="0"/>
              </a:endParaRPr>
            </a:p>
          </p:txBody>
        </p:sp>
        <p:sp>
          <p:nvSpPr>
            <p:cNvPr id="9223" name="Text Box 6"/>
            <p:cNvSpPr txBox="1">
              <a:spLocks noChangeArrowheads="1"/>
            </p:cNvSpPr>
            <p:nvPr/>
          </p:nvSpPr>
          <p:spPr bwMode="auto">
            <a:xfrm>
              <a:off x="3696" y="2928"/>
              <a:ext cx="556" cy="6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it-IT" sz="6600">
                  <a:latin typeface="Times New Roman" panose="02020603050405020304" pitchFamily="18" charset="0"/>
                </a:rPr>
                <a:t>-7</a:t>
              </a:r>
            </a:p>
          </p:txBody>
        </p:sp>
      </p:grp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4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5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494945768"/>
      </p:ext>
    </p:extLst>
  </p:cSld>
  <p:clrMapOvr>
    <a:masterClrMapping/>
  </p:clrMapOvr>
  <p:transition advTm="1260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dirty="0" smtClean="0">
                <a:solidFill>
                  <a:schemeClr val="bg2"/>
                </a:solidFill>
              </a:rPr>
              <a:t>I numeri </a:t>
            </a:r>
            <a:r>
              <a:rPr lang="en-US" altLang="it-IT" dirty="0" err="1" smtClean="0">
                <a:solidFill>
                  <a:schemeClr val="bg2"/>
                </a:solidFill>
              </a:rPr>
              <a:t>interi</a:t>
            </a:r>
            <a:r>
              <a:rPr lang="en-US" altLang="it-IT" dirty="0" smtClean="0">
                <a:solidFill>
                  <a:schemeClr val="bg2"/>
                </a:solidFill>
              </a:rPr>
              <a:t> </a:t>
            </a:r>
            <a:r>
              <a:rPr lang="en-US" altLang="it-IT" dirty="0" err="1" smtClean="0">
                <a:solidFill>
                  <a:schemeClr val="bg2"/>
                </a:solidFill>
              </a:rPr>
              <a:t>sono</a:t>
            </a:r>
            <a:r>
              <a:rPr lang="en-US" altLang="it-IT" dirty="0" smtClean="0">
                <a:solidFill>
                  <a:schemeClr val="bg2"/>
                </a:solidFill>
              </a:rPr>
              <a:t> </a:t>
            </a:r>
            <a:r>
              <a:rPr lang="en-US" altLang="it-IT" dirty="0" err="1" smtClean="0">
                <a:solidFill>
                  <a:schemeClr val="bg2"/>
                </a:solidFill>
              </a:rPr>
              <a:t>usati</a:t>
            </a:r>
            <a:r>
              <a:rPr lang="en-US" altLang="it-IT" dirty="0" smtClean="0">
                <a:solidFill>
                  <a:schemeClr val="bg2"/>
                </a:solidFill>
              </a:rPr>
              <a:t> per </a:t>
            </a:r>
            <a:r>
              <a:rPr lang="en-US" altLang="it-IT" dirty="0" err="1" smtClean="0">
                <a:solidFill>
                  <a:schemeClr val="bg2"/>
                </a:solidFill>
              </a:rPr>
              <a:t>misurare</a:t>
            </a:r>
            <a:r>
              <a:rPr lang="en-US" altLang="it-IT" dirty="0" smtClean="0">
                <a:solidFill>
                  <a:schemeClr val="bg2"/>
                </a:solidFill>
              </a:rPr>
              <a:t> le temperature</a:t>
            </a:r>
          </a:p>
        </p:txBody>
      </p:sp>
      <p:pic>
        <p:nvPicPr>
          <p:cNvPr id="11267" name="Picture 4" descr="H_HBK1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144713"/>
            <a:ext cx="4114800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-43271" y="0"/>
            <a:ext cx="8987246" cy="2148672"/>
            <a:chOff x="0" y="1536"/>
            <a:chExt cx="5675" cy="663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3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462889401"/>
      </p:ext>
    </p:extLst>
  </p:cSld>
  <p:clrMapOvr>
    <a:masterClrMapping/>
  </p:clrMapOvr>
  <p:transition advTm="6256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26793" y="87313"/>
            <a:ext cx="7793037" cy="1304077"/>
          </a:xfrm>
        </p:spPr>
        <p:txBody>
          <a:bodyPr/>
          <a:lstStyle/>
          <a:p>
            <a:pPr eaLnBrk="1" hangingPunct="1"/>
            <a:r>
              <a:rPr lang="en-US" altLang="it-IT" sz="3600" dirty="0" smtClean="0">
                <a:solidFill>
                  <a:schemeClr val="bg2"/>
                </a:solidFill>
              </a:rPr>
              <a:t>I numeri </a:t>
            </a:r>
            <a:r>
              <a:rPr lang="en-US" altLang="it-IT" sz="3600" dirty="0" err="1" smtClean="0">
                <a:solidFill>
                  <a:schemeClr val="bg2"/>
                </a:solidFill>
              </a:rPr>
              <a:t>negativi</a:t>
            </a:r>
            <a:r>
              <a:rPr lang="en-US" altLang="it-IT" sz="3600" dirty="0" smtClean="0">
                <a:solidFill>
                  <a:schemeClr val="bg2"/>
                </a:solidFill>
              </a:rPr>
              <a:t> </a:t>
            </a:r>
            <a:r>
              <a:rPr lang="en-US" altLang="it-IT" sz="3600" dirty="0" err="1" smtClean="0">
                <a:solidFill>
                  <a:schemeClr val="bg2"/>
                </a:solidFill>
              </a:rPr>
              <a:t>sono</a:t>
            </a:r>
            <a:r>
              <a:rPr lang="en-US" altLang="it-IT" sz="3600" dirty="0" smtClean="0">
                <a:solidFill>
                  <a:schemeClr val="bg2"/>
                </a:solidFill>
              </a:rPr>
              <a:t> </a:t>
            </a:r>
            <a:r>
              <a:rPr lang="en-US" altLang="it-IT" sz="3600" dirty="0" err="1" smtClean="0">
                <a:solidFill>
                  <a:schemeClr val="bg2"/>
                </a:solidFill>
              </a:rPr>
              <a:t>usati</a:t>
            </a:r>
            <a:r>
              <a:rPr lang="en-US" altLang="it-IT" sz="3600" dirty="0" smtClean="0">
                <a:solidFill>
                  <a:schemeClr val="bg2"/>
                </a:solidFill>
              </a:rPr>
              <a:t> per </a:t>
            </a:r>
            <a:r>
              <a:rPr lang="en-US" altLang="it-IT" sz="3600" dirty="0" err="1" smtClean="0">
                <a:solidFill>
                  <a:schemeClr val="bg2"/>
                </a:solidFill>
              </a:rPr>
              <a:t>misurare</a:t>
            </a:r>
            <a:r>
              <a:rPr lang="en-US" altLang="it-IT" sz="3600" dirty="0" smtClean="0">
                <a:solidFill>
                  <a:schemeClr val="bg2"/>
                </a:solidFill>
              </a:rPr>
              <a:t> </a:t>
            </a:r>
            <a:r>
              <a:rPr lang="en-US" altLang="it-IT" sz="3600" dirty="0" err="1" smtClean="0">
                <a:solidFill>
                  <a:schemeClr val="bg2"/>
                </a:solidFill>
              </a:rPr>
              <a:t>il</a:t>
            </a:r>
            <a:r>
              <a:rPr lang="en-US" altLang="it-IT" sz="3600" dirty="0" smtClean="0">
                <a:solidFill>
                  <a:schemeClr val="bg2"/>
                </a:solidFill>
              </a:rPr>
              <a:t> </a:t>
            </a:r>
            <a:r>
              <a:rPr lang="en-US" altLang="it-IT" sz="3600" dirty="0" err="1" smtClean="0">
                <a:solidFill>
                  <a:schemeClr val="bg2"/>
                </a:solidFill>
              </a:rPr>
              <a:t>livello</a:t>
            </a:r>
            <a:r>
              <a:rPr lang="en-US" altLang="it-IT" sz="3600" dirty="0" smtClean="0">
                <a:solidFill>
                  <a:schemeClr val="bg2"/>
                </a:solidFill>
              </a:rPr>
              <a:t> al di sotto del mare</a:t>
            </a:r>
          </a:p>
        </p:txBody>
      </p:sp>
      <p:pic>
        <p:nvPicPr>
          <p:cNvPr id="12291" name="Picture 1029" descr="ag00531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981200"/>
            <a:ext cx="391160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Freeform 1030"/>
          <p:cNvSpPr>
            <a:spLocks/>
          </p:cNvSpPr>
          <p:nvPr/>
        </p:nvSpPr>
        <p:spPr bwMode="auto">
          <a:xfrm>
            <a:off x="5562600" y="3581400"/>
            <a:ext cx="3581400" cy="163513"/>
          </a:xfrm>
          <a:custGeom>
            <a:avLst/>
            <a:gdLst>
              <a:gd name="T0" fmla="*/ 0 w 2256"/>
              <a:gd name="T1" fmla="*/ 34925 h 103"/>
              <a:gd name="T2" fmla="*/ 558800 w 2256"/>
              <a:gd name="T3" fmla="*/ 131763 h 103"/>
              <a:gd name="T4" fmla="*/ 1035050 w 2256"/>
              <a:gd name="T5" fmla="*/ 46038 h 103"/>
              <a:gd name="T6" fmla="*/ 1600200 w 2256"/>
              <a:gd name="T7" fmla="*/ 131763 h 103"/>
              <a:gd name="T8" fmla="*/ 2068513 w 2256"/>
              <a:gd name="T9" fmla="*/ 46038 h 103"/>
              <a:gd name="T10" fmla="*/ 2565400 w 2256"/>
              <a:gd name="T11" fmla="*/ 157163 h 103"/>
              <a:gd name="T12" fmla="*/ 2946400 w 2256"/>
              <a:gd name="T13" fmla="*/ 4763 h 103"/>
              <a:gd name="T14" fmla="*/ 3225800 w 2256"/>
              <a:gd name="T15" fmla="*/ 131763 h 103"/>
              <a:gd name="T16" fmla="*/ 3343275 w 2256"/>
              <a:gd name="T17" fmla="*/ 96838 h 103"/>
              <a:gd name="T18" fmla="*/ 3581400 w 2256"/>
              <a:gd name="T19" fmla="*/ 96838 h 10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256"/>
              <a:gd name="T31" fmla="*/ 0 h 103"/>
              <a:gd name="T32" fmla="*/ 2256 w 2256"/>
              <a:gd name="T33" fmla="*/ 103 h 10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256" h="103">
                <a:moveTo>
                  <a:pt x="0" y="22"/>
                </a:moveTo>
                <a:cubicBezTo>
                  <a:pt x="59" y="32"/>
                  <a:pt x="243" y="82"/>
                  <a:pt x="352" y="83"/>
                </a:cubicBezTo>
                <a:cubicBezTo>
                  <a:pt x="461" y="84"/>
                  <a:pt x="543" y="29"/>
                  <a:pt x="652" y="29"/>
                </a:cubicBezTo>
                <a:cubicBezTo>
                  <a:pt x="761" y="29"/>
                  <a:pt x="900" y="83"/>
                  <a:pt x="1008" y="83"/>
                </a:cubicBezTo>
                <a:cubicBezTo>
                  <a:pt x="1116" y="83"/>
                  <a:pt x="1202" y="26"/>
                  <a:pt x="1303" y="29"/>
                </a:cubicBezTo>
                <a:cubicBezTo>
                  <a:pt x="1404" y="32"/>
                  <a:pt x="1524" y="103"/>
                  <a:pt x="1616" y="99"/>
                </a:cubicBezTo>
                <a:cubicBezTo>
                  <a:pt x="1708" y="95"/>
                  <a:pt x="1787" y="6"/>
                  <a:pt x="1856" y="3"/>
                </a:cubicBezTo>
                <a:cubicBezTo>
                  <a:pt x="1925" y="0"/>
                  <a:pt x="1990" y="73"/>
                  <a:pt x="2032" y="83"/>
                </a:cubicBezTo>
                <a:cubicBezTo>
                  <a:pt x="2074" y="93"/>
                  <a:pt x="2069" y="65"/>
                  <a:pt x="2106" y="61"/>
                </a:cubicBezTo>
                <a:cubicBezTo>
                  <a:pt x="2143" y="57"/>
                  <a:pt x="2212" y="64"/>
                  <a:pt x="2256" y="61"/>
                </a:cubicBezTo>
              </a:path>
            </a:pathLst>
          </a:custGeom>
          <a:noFill/>
          <a:ln w="57150" cmpd="sng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12293" name="Freeform 1031"/>
          <p:cNvSpPr>
            <a:spLocks/>
          </p:cNvSpPr>
          <p:nvPr/>
        </p:nvSpPr>
        <p:spPr bwMode="auto">
          <a:xfrm>
            <a:off x="3733800" y="3581400"/>
            <a:ext cx="2266950" cy="2949575"/>
          </a:xfrm>
          <a:custGeom>
            <a:avLst/>
            <a:gdLst>
              <a:gd name="T0" fmla="*/ 582613 w 1428"/>
              <a:gd name="T1" fmla="*/ 76200 h 1858"/>
              <a:gd name="T2" fmla="*/ 608013 w 1428"/>
              <a:gd name="T3" fmla="*/ 228600 h 1858"/>
              <a:gd name="T4" fmla="*/ 481013 w 1428"/>
              <a:gd name="T5" fmla="*/ 584200 h 1858"/>
              <a:gd name="T6" fmla="*/ 430213 w 1428"/>
              <a:gd name="T7" fmla="*/ 736600 h 1858"/>
              <a:gd name="T8" fmla="*/ 404813 w 1428"/>
              <a:gd name="T9" fmla="*/ 863600 h 1858"/>
              <a:gd name="T10" fmla="*/ 252413 w 1428"/>
              <a:gd name="T11" fmla="*/ 939800 h 1858"/>
              <a:gd name="T12" fmla="*/ 100013 w 1428"/>
              <a:gd name="T13" fmla="*/ 1473200 h 1858"/>
              <a:gd name="T14" fmla="*/ 74613 w 1428"/>
              <a:gd name="T15" fmla="*/ 2032000 h 1858"/>
              <a:gd name="T16" fmla="*/ 49213 w 1428"/>
              <a:gd name="T17" fmla="*/ 2260600 h 1858"/>
              <a:gd name="T18" fmla="*/ 125413 w 1428"/>
              <a:gd name="T19" fmla="*/ 2463800 h 1858"/>
              <a:gd name="T20" fmla="*/ 150813 w 1428"/>
              <a:gd name="T21" fmla="*/ 2540000 h 1858"/>
              <a:gd name="T22" fmla="*/ 201613 w 1428"/>
              <a:gd name="T23" fmla="*/ 2616200 h 1858"/>
              <a:gd name="T24" fmla="*/ 176213 w 1428"/>
              <a:gd name="T25" fmla="*/ 2692400 h 1858"/>
              <a:gd name="T26" fmla="*/ 658813 w 1428"/>
              <a:gd name="T27" fmla="*/ 2794000 h 1858"/>
              <a:gd name="T28" fmla="*/ 1497013 w 1428"/>
              <a:gd name="T29" fmla="*/ 2921000 h 1858"/>
              <a:gd name="T30" fmla="*/ 2106613 w 1428"/>
              <a:gd name="T31" fmla="*/ 2844800 h 1858"/>
              <a:gd name="T32" fmla="*/ 2208213 w 1428"/>
              <a:gd name="T33" fmla="*/ 2565400 h 1858"/>
              <a:gd name="T34" fmla="*/ 2233613 w 1428"/>
              <a:gd name="T35" fmla="*/ 2463800 h 1858"/>
              <a:gd name="T36" fmla="*/ 2055813 w 1428"/>
              <a:gd name="T37" fmla="*/ 2032000 h 1858"/>
              <a:gd name="T38" fmla="*/ 2208213 w 1428"/>
              <a:gd name="T39" fmla="*/ 1524000 h 1858"/>
              <a:gd name="T40" fmla="*/ 1979613 w 1428"/>
              <a:gd name="T41" fmla="*/ 1066800 h 1858"/>
              <a:gd name="T42" fmla="*/ 1852613 w 1428"/>
              <a:gd name="T43" fmla="*/ 457200 h 1858"/>
              <a:gd name="T44" fmla="*/ 1852613 w 1428"/>
              <a:gd name="T45" fmla="*/ 127000 h 1858"/>
              <a:gd name="T46" fmla="*/ 1827213 w 1428"/>
              <a:gd name="T47" fmla="*/ 50800 h 1858"/>
              <a:gd name="T48" fmla="*/ 1624013 w 1428"/>
              <a:gd name="T49" fmla="*/ 0 h 1858"/>
              <a:gd name="T50" fmla="*/ 1471613 w 1428"/>
              <a:gd name="T51" fmla="*/ 0 h 1858"/>
              <a:gd name="T52" fmla="*/ 1268413 w 1428"/>
              <a:gd name="T53" fmla="*/ 25400 h 1858"/>
              <a:gd name="T54" fmla="*/ 963613 w 1428"/>
              <a:gd name="T55" fmla="*/ 50800 h 1858"/>
              <a:gd name="T56" fmla="*/ 811213 w 1428"/>
              <a:gd name="T57" fmla="*/ 0 h 1858"/>
              <a:gd name="T58" fmla="*/ 633413 w 1428"/>
              <a:gd name="T59" fmla="*/ 50800 h 1858"/>
              <a:gd name="T60" fmla="*/ 582613 w 1428"/>
              <a:gd name="T61" fmla="*/ 127000 h 1858"/>
              <a:gd name="T62" fmla="*/ 582613 w 1428"/>
              <a:gd name="T63" fmla="*/ 76200 h 185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428"/>
              <a:gd name="T97" fmla="*/ 0 h 1858"/>
              <a:gd name="T98" fmla="*/ 1428 w 1428"/>
              <a:gd name="T99" fmla="*/ 1858 h 1858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428" h="1858">
                <a:moveTo>
                  <a:pt x="367" y="48"/>
                </a:moveTo>
                <a:cubicBezTo>
                  <a:pt x="372" y="80"/>
                  <a:pt x="385" y="112"/>
                  <a:pt x="383" y="144"/>
                </a:cubicBezTo>
                <a:cubicBezTo>
                  <a:pt x="375" y="258"/>
                  <a:pt x="342" y="279"/>
                  <a:pt x="303" y="368"/>
                </a:cubicBezTo>
                <a:cubicBezTo>
                  <a:pt x="289" y="399"/>
                  <a:pt x="282" y="432"/>
                  <a:pt x="271" y="464"/>
                </a:cubicBezTo>
                <a:cubicBezTo>
                  <a:pt x="262" y="490"/>
                  <a:pt x="268" y="520"/>
                  <a:pt x="255" y="544"/>
                </a:cubicBezTo>
                <a:cubicBezTo>
                  <a:pt x="240" y="570"/>
                  <a:pt x="184" y="584"/>
                  <a:pt x="159" y="592"/>
                </a:cubicBezTo>
                <a:cubicBezTo>
                  <a:pt x="122" y="704"/>
                  <a:pt x="91" y="814"/>
                  <a:pt x="63" y="928"/>
                </a:cubicBezTo>
                <a:cubicBezTo>
                  <a:pt x="46" y="1098"/>
                  <a:pt x="28" y="1113"/>
                  <a:pt x="47" y="1280"/>
                </a:cubicBezTo>
                <a:cubicBezTo>
                  <a:pt x="42" y="1328"/>
                  <a:pt x="39" y="1376"/>
                  <a:pt x="31" y="1424"/>
                </a:cubicBezTo>
                <a:cubicBezTo>
                  <a:pt x="17" y="1506"/>
                  <a:pt x="0" y="1499"/>
                  <a:pt x="79" y="1552"/>
                </a:cubicBezTo>
                <a:cubicBezTo>
                  <a:pt x="84" y="1568"/>
                  <a:pt x="87" y="1585"/>
                  <a:pt x="95" y="1600"/>
                </a:cubicBezTo>
                <a:cubicBezTo>
                  <a:pt x="104" y="1617"/>
                  <a:pt x="124" y="1629"/>
                  <a:pt x="127" y="1648"/>
                </a:cubicBezTo>
                <a:cubicBezTo>
                  <a:pt x="130" y="1665"/>
                  <a:pt x="116" y="1680"/>
                  <a:pt x="111" y="1696"/>
                </a:cubicBezTo>
                <a:cubicBezTo>
                  <a:pt x="212" y="1721"/>
                  <a:pt x="313" y="1740"/>
                  <a:pt x="415" y="1760"/>
                </a:cubicBezTo>
                <a:cubicBezTo>
                  <a:pt x="562" y="1858"/>
                  <a:pt x="782" y="1832"/>
                  <a:pt x="943" y="1840"/>
                </a:cubicBezTo>
                <a:cubicBezTo>
                  <a:pt x="1074" y="1827"/>
                  <a:pt x="1196" y="1805"/>
                  <a:pt x="1327" y="1792"/>
                </a:cubicBezTo>
                <a:cubicBezTo>
                  <a:pt x="1428" y="1758"/>
                  <a:pt x="1365" y="1795"/>
                  <a:pt x="1391" y="1616"/>
                </a:cubicBezTo>
                <a:cubicBezTo>
                  <a:pt x="1394" y="1594"/>
                  <a:pt x="1402" y="1573"/>
                  <a:pt x="1407" y="1552"/>
                </a:cubicBezTo>
                <a:cubicBezTo>
                  <a:pt x="1385" y="1290"/>
                  <a:pt x="1425" y="1410"/>
                  <a:pt x="1295" y="1280"/>
                </a:cubicBezTo>
                <a:cubicBezTo>
                  <a:pt x="1306" y="1132"/>
                  <a:pt x="1273" y="1039"/>
                  <a:pt x="1391" y="960"/>
                </a:cubicBezTo>
                <a:cubicBezTo>
                  <a:pt x="1367" y="839"/>
                  <a:pt x="1378" y="716"/>
                  <a:pt x="1247" y="672"/>
                </a:cubicBezTo>
                <a:cubicBezTo>
                  <a:pt x="1168" y="553"/>
                  <a:pt x="1211" y="420"/>
                  <a:pt x="1167" y="288"/>
                </a:cubicBezTo>
                <a:cubicBezTo>
                  <a:pt x="1183" y="159"/>
                  <a:pt x="1193" y="186"/>
                  <a:pt x="1167" y="80"/>
                </a:cubicBezTo>
                <a:cubicBezTo>
                  <a:pt x="1163" y="64"/>
                  <a:pt x="1166" y="40"/>
                  <a:pt x="1151" y="32"/>
                </a:cubicBezTo>
                <a:cubicBezTo>
                  <a:pt x="1113" y="11"/>
                  <a:pt x="1066" y="11"/>
                  <a:pt x="1023" y="0"/>
                </a:cubicBezTo>
                <a:cubicBezTo>
                  <a:pt x="895" y="43"/>
                  <a:pt x="1055" y="0"/>
                  <a:pt x="927" y="0"/>
                </a:cubicBezTo>
                <a:cubicBezTo>
                  <a:pt x="884" y="0"/>
                  <a:pt x="842" y="11"/>
                  <a:pt x="799" y="16"/>
                </a:cubicBezTo>
                <a:cubicBezTo>
                  <a:pt x="717" y="70"/>
                  <a:pt x="753" y="61"/>
                  <a:pt x="607" y="32"/>
                </a:cubicBezTo>
                <a:cubicBezTo>
                  <a:pt x="574" y="25"/>
                  <a:pt x="511" y="0"/>
                  <a:pt x="511" y="0"/>
                </a:cubicBezTo>
                <a:cubicBezTo>
                  <a:pt x="507" y="1"/>
                  <a:pt x="409" y="24"/>
                  <a:pt x="399" y="32"/>
                </a:cubicBezTo>
                <a:cubicBezTo>
                  <a:pt x="384" y="44"/>
                  <a:pt x="384" y="71"/>
                  <a:pt x="367" y="80"/>
                </a:cubicBezTo>
                <a:cubicBezTo>
                  <a:pt x="357" y="85"/>
                  <a:pt x="367" y="59"/>
                  <a:pt x="367" y="48"/>
                </a:cubicBezTo>
                <a:close/>
              </a:path>
            </a:pathLst>
          </a:cu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2294" name="Line 1032"/>
          <p:cNvSpPr>
            <a:spLocks noChangeShapeType="1"/>
          </p:cNvSpPr>
          <p:nvPr/>
        </p:nvSpPr>
        <p:spPr bwMode="auto">
          <a:xfrm>
            <a:off x="6781800" y="18288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12295" name="Text Box 1033"/>
          <p:cNvSpPr txBox="1">
            <a:spLocks noChangeArrowheads="1"/>
          </p:cNvSpPr>
          <p:nvPr/>
        </p:nvSpPr>
        <p:spPr bwMode="auto">
          <a:xfrm>
            <a:off x="7391400" y="3352800"/>
            <a:ext cx="438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0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2296" name="Text Box 1035"/>
          <p:cNvSpPr txBox="1">
            <a:spLocks noChangeArrowheads="1"/>
          </p:cNvSpPr>
          <p:nvPr/>
        </p:nvSpPr>
        <p:spPr bwMode="auto">
          <a:xfrm>
            <a:off x="7162800" y="2819400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000">
                <a:latin typeface="Times New Roman" panose="02020603050405020304" pitchFamily="18" charset="0"/>
              </a:rPr>
              <a:t>10</a:t>
            </a:r>
            <a:endParaRPr lang="en-US" altLang="it-IT" sz="2400">
              <a:latin typeface="Times New Roman" panose="02020603050405020304" pitchFamily="18" charset="0"/>
            </a:endParaRPr>
          </a:p>
        </p:txBody>
      </p:sp>
      <p:sp>
        <p:nvSpPr>
          <p:cNvPr id="12297" name="Text Box 1036"/>
          <p:cNvSpPr txBox="1">
            <a:spLocks noChangeArrowheads="1"/>
          </p:cNvSpPr>
          <p:nvPr/>
        </p:nvSpPr>
        <p:spPr bwMode="auto">
          <a:xfrm>
            <a:off x="7162800" y="2286000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000">
                <a:latin typeface="Times New Roman" panose="02020603050405020304" pitchFamily="18" charset="0"/>
              </a:rPr>
              <a:t>20</a:t>
            </a:r>
            <a:endParaRPr lang="en-US" altLang="it-IT" sz="2400">
              <a:latin typeface="Times New Roman" panose="02020603050405020304" pitchFamily="18" charset="0"/>
            </a:endParaRPr>
          </a:p>
        </p:txBody>
      </p:sp>
      <p:sp>
        <p:nvSpPr>
          <p:cNvPr id="12298" name="Text Box 1037"/>
          <p:cNvSpPr txBox="1">
            <a:spLocks noChangeArrowheads="1"/>
          </p:cNvSpPr>
          <p:nvPr/>
        </p:nvSpPr>
        <p:spPr bwMode="auto">
          <a:xfrm>
            <a:off x="7162800" y="1752600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000">
                <a:latin typeface="Times New Roman" panose="02020603050405020304" pitchFamily="18" charset="0"/>
              </a:rPr>
              <a:t>30</a:t>
            </a:r>
            <a:endParaRPr lang="en-US" altLang="it-IT" sz="2400">
              <a:latin typeface="Times New Roman" panose="02020603050405020304" pitchFamily="18" charset="0"/>
            </a:endParaRPr>
          </a:p>
        </p:txBody>
      </p:sp>
      <p:sp>
        <p:nvSpPr>
          <p:cNvPr id="12299" name="Text Box 1038"/>
          <p:cNvSpPr txBox="1">
            <a:spLocks noChangeArrowheads="1"/>
          </p:cNvSpPr>
          <p:nvPr/>
        </p:nvSpPr>
        <p:spPr bwMode="auto">
          <a:xfrm>
            <a:off x="7010400" y="3886200"/>
            <a:ext cx="1219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000">
                <a:latin typeface="Times New Roman" panose="02020603050405020304" pitchFamily="18" charset="0"/>
              </a:rPr>
              <a:t>-10</a:t>
            </a:r>
            <a:endParaRPr lang="en-US" altLang="it-IT" sz="2400">
              <a:latin typeface="Times New Roman" panose="02020603050405020304" pitchFamily="18" charset="0"/>
            </a:endParaRPr>
          </a:p>
        </p:txBody>
      </p:sp>
      <p:sp>
        <p:nvSpPr>
          <p:cNvPr id="12300" name="Text Box 1039"/>
          <p:cNvSpPr txBox="1">
            <a:spLocks noChangeArrowheads="1"/>
          </p:cNvSpPr>
          <p:nvPr/>
        </p:nvSpPr>
        <p:spPr bwMode="auto">
          <a:xfrm>
            <a:off x="7010400" y="4419600"/>
            <a:ext cx="914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000">
                <a:latin typeface="Times New Roman" panose="02020603050405020304" pitchFamily="18" charset="0"/>
              </a:rPr>
              <a:t>-20</a:t>
            </a:r>
            <a:endParaRPr lang="en-US" altLang="it-IT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it-IT" sz="2400">
              <a:latin typeface="Times New Roman" panose="02020603050405020304" pitchFamily="18" charset="0"/>
            </a:endParaRPr>
          </a:p>
        </p:txBody>
      </p:sp>
      <p:sp>
        <p:nvSpPr>
          <p:cNvPr id="12301" name="Text Box 1040"/>
          <p:cNvSpPr txBox="1">
            <a:spLocks noChangeArrowheads="1"/>
          </p:cNvSpPr>
          <p:nvPr/>
        </p:nvSpPr>
        <p:spPr bwMode="auto">
          <a:xfrm>
            <a:off x="7223125" y="5299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it-IT" sz="2400">
              <a:latin typeface="Times New Roman" panose="02020603050405020304" pitchFamily="18" charset="0"/>
            </a:endParaRPr>
          </a:p>
        </p:txBody>
      </p:sp>
      <p:sp>
        <p:nvSpPr>
          <p:cNvPr id="12302" name="Rectangle 1041"/>
          <p:cNvSpPr>
            <a:spLocks noChangeArrowheads="1"/>
          </p:cNvSpPr>
          <p:nvPr/>
        </p:nvSpPr>
        <p:spPr bwMode="auto">
          <a:xfrm>
            <a:off x="7010400" y="5029200"/>
            <a:ext cx="8620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000">
                <a:latin typeface="Times New Roman" panose="02020603050405020304" pitchFamily="18" charset="0"/>
              </a:rPr>
              <a:t>-30</a:t>
            </a:r>
          </a:p>
        </p:txBody>
      </p:sp>
      <p:sp>
        <p:nvSpPr>
          <p:cNvPr id="12303" name="Text Box 1042"/>
          <p:cNvSpPr txBox="1">
            <a:spLocks noChangeArrowheads="1"/>
          </p:cNvSpPr>
          <p:nvPr/>
        </p:nvSpPr>
        <p:spPr bwMode="auto">
          <a:xfrm>
            <a:off x="7010400" y="5562600"/>
            <a:ext cx="1219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000">
                <a:latin typeface="Times New Roman" panose="02020603050405020304" pitchFamily="18" charset="0"/>
              </a:rPr>
              <a:t>-40</a:t>
            </a:r>
            <a:endParaRPr lang="en-US" altLang="it-IT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it-IT" sz="2400">
              <a:latin typeface="Times New Roman" panose="02020603050405020304" pitchFamily="18" charset="0"/>
            </a:endParaRPr>
          </a:p>
        </p:txBody>
      </p:sp>
      <p:sp>
        <p:nvSpPr>
          <p:cNvPr id="12304" name="Text Box 1043"/>
          <p:cNvSpPr txBox="1">
            <a:spLocks noChangeArrowheads="1"/>
          </p:cNvSpPr>
          <p:nvPr/>
        </p:nvSpPr>
        <p:spPr bwMode="auto">
          <a:xfrm>
            <a:off x="7010400" y="6096000"/>
            <a:ext cx="86201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4000">
                <a:latin typeface="Times New Roman" panose="02020603050405020304" pitchFamily="18" charset="0"/>
              </a:rPr>
              <a:t>-50</a:t>
            </a:r>
            <a:endParaRPr lang="en-US" altLang="it-IT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it-IT" sz="2400">
              <a:latin typeface="Times New Roman" panose="02020603050405020304" pitchFamily="18" charset="0"/>
            </a:endParaRPr>
          </a:p>
        </p:txBody>
      </p:sp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-43271" y="0"/>
            <a:ext cx="8987246" cy="2148672"/>
            <a:chOff x="0" y="1536"/>
            <a:chExt cx="5675" cy="663"/>
          </a:xfrm>
        </p:grpSpPr>
        <p:grpSp>
          <p:nvGrpSpPr>
            <p:cNvPr id="1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4280167719"/>
      </p:ext>
    </p:extLst>
  </p:cSld>
  <p:clrMapOvr>
    <a:masterClrMapping/>
  </p:clrMapOvr>
  <p:transition advTm="8128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3755</TotalTime>
  <Words>1238</Words>
  <Application>Microsoft Office PowerPoint</Application>
  <PresentationFormat>Presentazione su schermo (4:3)</PresentationFormat>
  <Paragraphs>300</Paragraphs>
  <Slides>30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30</vt:i4>
      </vt:variant>
    </vt:vector>
  </HeadingPairs>
  <TitlesOfParts>
    <vt:vector size="37" baseType="lpstr">
      <vt:lpstr>Arial</vt:lpstr>
      <vt:lpstr>Calibri</vt:lpstr>
      <vt:lpstr>Tahoma</vt:lpstr>
      <vt:lpstr>Times New Roman</vt:lpstr>
      <vt:lpstr>Wingdings</vt:lpstr>
      <vt:lpstr>Blends</vt:lpstr>
      <vt:lpstr>Personalizza struttura</vt:lpstr>
      <vt:lpstr> </vt:lpstr>
      <vt:lpstr>Cosa faremo</vt:lpstr>
      <vt:lpstr>Definizione</vt:lpstr>
      <vt:lpstr>Definizione</vt:lpstr>
      <vt:lpstr>Definizione</vt:lpstr>
      <vt:lpstr>   Definizione</vt:lpstr>
      <vt:lpstr>Definizione</vt:lpstr>
      <vt:lpstr>I numeri interi sono usati per misurare le temperature</vt:lpstr>
      <vt:lpstr>I numeri negativi sono usati per misurare il livello al di sotto del mare</vt:lpstr>
      <vt:lpstr>I numeri negativi sono utilizzati (ad esempio) per mostrare i debiti</vt:lpstr>
      <vt:lpstr>Suggerimento</vt:lpstr>
      <vt:lpstr>Definizione</vt:lpstr>
      <vt:lpstr>   Regole pratiche</vt:lpstr>
      <vt:lpstr>Risolviamo insieme gli esercizi</vt:lpstr>
      <vt:lpstr>Presentazione standard di PowerPoint</vt:lpstr>
      <vt:lpstr>Presentazione standard di PowerPoint</vt:lpstr>
      <vt:lpstr>Regole pratiche</vt:lpstr>
      <vt:lpstr>Risolviamo questi esercizi</vt:lpstr>
      <vt:lpstr>Presentazione standard di PowerPoint</vt:lpstr>
      <vt:lpstr>Presentazione standard di PowerPoint</vt:lpstr>
      <vt:lpstr>Addizionare due numeri utilizzando la linea dei numeri</vt:lpstr>
      <vt:lpstr>Esempio di somma di due numeri utilizzando la linea dei numeri</vt:lpstr>
      <vt:lpstr>Esempio di somma di due numeri utilizzando la linea dei numeri</vt:lpstr>
      <vt:lpstr>Presentazione standard di PowerPoint</vt:lpstr>
      <vt:lpstr>Problema con numeri</vt:lpstr>
      <vt:lpstr>Problema con numeri</vt:lpstr>
      <vt:lpstr>Problema con numeri</vt:lpstr>
      <vt:lpstr>Problema con numeri</vt:lpstr>
      <vt:lpstr>Problema con numeri</vt:lpstr>
      <vt:lpstr>Presentazione standard di PowerPoint</vt:lpstr>
    </vt:vector>
  </TitlesOfParts>
  <Company>Stanford Univesity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kristinc</dc:creator>
  <cp:lastModifiedBy>Claudio Marchesano</cp:lastModifiedBy>
  <cp:revision>266</cp:revision>
  <dcterms:created xsi:type="dcterms:W3CDTF">2004-09-29T20:13:20Z</dcterms:created>
  <dcterms:modified xsi:type="dcterms:W3CDTF">2018-01-28T19:04:52Z</dcterms:modified>
</cp:coreProperties>
</file>