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1"/>
  </p:notesMasterIdLst>
  <p:handoutMasterIdLst>
    <p:handoutMasterId r:id="rId22"/>
  </p:handoutMasterIdLst>
  <p:sldIdLst>
    <p:sldId id="370" r:id="rId3"/>
    <p:sldId id="639" r:id="rId4"/>
    <p:sldId id="643" r:id="rId5"/>
    <p:sldId id="644" r:id="rId6"/>
    <p:sldId id="645" r:id="rId7"/>
    <p:sldId id="647" r:id="rId8"/>
    <p:sldId id="648" r:id="rId9"/>
    <p:sldId id="649" r:id="rId10"/>
    <p:sldId id="654" r:id="rId11"/>
    <p:sldId id="657" r:id="rId12"/>
    <p:sldId id="663" r:id="rId13"/>
    <p:sldId id="662" r:id="rId14"/>
    <p:sldId id="661" r:id="rId15"/>
    <p:sldId id="650" r:id="rId16"/>
    <p:sldId id="651" r:id="rId17"/>
    <p:sldId id="653" r:id="rId18"/>
    <p:sldId id="656" r:id="rId19"/>
    <p:sldId id="659" r:id="rId20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67025" autoAdjust="0"/>
  </p:normalViewPr>
  <p:slideViewPr>
    <p:cSldViewPr snapToGrid="0">
      <p:cViewPr varScale="1">
        <p:scale>
          <a:sx n="59" d="100"/>
          <a:sy n="59" d="100"/>
        </p:scale>
        <p:origin x="15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5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369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05/02/2018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png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2" y="1079293"/>
            <a:ext cx="7989757" cy="1826415"/>
          </a:xfrm>
        </p:spPr>
        <p:txBody>
          <a:bodyPr/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smtClean="0"/>
              <a:t>22 </a:t>
            </a:r>
            <a:r>
              <a:rPr lang="en-US" sz="1560" dirty="0" err="1" smtClean="0"/>
              <a:t>gennaio</a:t>
            </a:r>
            <a:r>
              <a:rPr lang="en-US" sz="1560" dirty="0" smtClean="0"/>
              <a:t> 2018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Marchesano</a:t>
            </a:r>
          </a:p>
          <a:p>
            <a:r>
              <a:rPr lang="en-US" dirty="0" smtClean="0"/>
              <a:t>Vera </a:t>
            </a:r>
            <a:r>
              <a:rPr lang="en-US" dirty="0" err="1" smtClean="0"/>
              <a:t>Francioli</a:t>
            </a:r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67855" y="2805528"/>
            <a:ext cx="4134328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Apprendimento visuale:</a:t>
            </a:r>
          </a:p>
          <a:p>
            <a:r>
              <a:rPr lang="it-IT" sz="2800" kern="0" dirty="0" smtClean="0">
                <a:solidFill>
                  <a:schemeClr val="tx2"/>
                </a:solidFill>
              </a:rPr>
              <a:t>Problemi con le frazioni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Diffe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</a:t>
            </a:r>
            <a:r>
              <a:rPr lang="en-US" sz="3200" b="1" dirty="0" err="1" smtClean="0">
                <a:solidFill>
                  <a:srgbClr val="D2452E"/>
                </a:solidFill>
              </a:rPr>
              <a:t>n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4036681" y="1470991"/>
          <a:ext cx="932884" cy="9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5" name="Equazione" r:id="rId3" imgW="393529" imgH="393529" progId="Equation.3">
                  <p:embed/>
                </p:oleObj>
              </mc:Choice>
              <mc:Fallback>
                <p:oleObj name="Equazione" r:id="rId3" imgW="393529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681" y="1470991"/>
                        <a:ext cx="932884" cy="99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3478696" y="4540828"/>
          <a:ext cx="2456177" cy="1144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6" name="Equazione" r:id="rId5" imgW="837836" imgH="393529" progId="Equation.3">
                  <p:embed/>
                </p:oleObj>
              </mc:Choice>
              <mc:Fallback>
                <p:oleObj name="Equazione" r:id="rId5" imgW="837836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696" y="4540828"/>
                        <a:ext cx="2456177" cy="1144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16" grpId="0" animBg="1" autoUpdateAnimBg="0"/>
      <p:bldP spid="17" grpId="0" animBg="1" autoUpdateAnimBg="0"/>
      <p:bldP spid="1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492439"/>
              </p:ext>
            </p:extLst>
          </p:nvPr>
        </p:nvGraphicFramePr>
        <p:xfrm>
          <a:off x="5562600" y="4816517"/>
          <a:ext cx="2044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2" name="Equation" r:id="rId3" imgW="812447" imgH="393529" progId="">
                  <p:embed/>
                </p:oleObj>
              </mc:Choice>
              <mc:Fallback>
                <p:oleObj name="Equation" r:id="rId3" imgW="812447" imgH="3935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16517"/>
                        <a:ext cx="20447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1389165" y="-21387"/>
            <a:ext cx="66416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en-US" sz="3200" b="1" dirty="0" err="1" smtClean="0">
                <a:solidFill>
                  <a:srgbClr val="D2452E"/>
                </a:solidFill>
              </a:rPr>
              <a:t>mm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C00000"/>
                </a:solidFill>
              </a:rPr>
              <a:t> : </a:t>
            </a:r>
            <a:r>
              <a:rPr lang="en-US" sz="3200" b="1" dirty="0" err="1" smtClean="0">
                <a:solidFill>
                  <a:srgbClr val="C00000"/>
                </a:solidFill>
              </a:rPr>
              <a:t>il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m.c.m</a:t>
            </a:r>
            <a:r>
              <a:rPr lang="en-US" sz="3200" b="1" dirty="0" smtClean="0">
                <a:solidFill>
                  <a:srgbClr val="C00000"/>
                </a:solidFill>
              </a:rPr>
              <a:t>.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810000" y="19130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7" name="TextBox 1"/>
          <p:cNvSpPr txBox="1"/>
          <p:nvPr/>
        </p:nvSpPr>
        <p:spPr>
          <a:xfrm>
            <a:off x="1463040" y="4624252"/>
            <a:ext cx="5531294" cy="963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diventa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ttangolo 37"/>
              <p:cNvSpPr/>
              <p:nvPr/>
            </p:nvSpPr>
            <p:spPr>
              <a:xfrm>
                <a:off x="1012875" y="4839312"/>
                <a:ext cx="2263724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sz="32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t-IT" sz="32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32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>
          <p:sp>
            <p:nvSpPr>
              <p:cNvPr id="38" name="Rettangolo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75" y="4839312"/>
                <a:ext cx="2263724" cy="10175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89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17" grpId="0" animBg="1"/>
      <p:bldP spid="19" grpId="0" animBg="1"/>
      <p:bldP spid="38" grpId="0"/>
      <p:bldP spid="3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134937" y="4475945"/>
            <a:ext cx="74596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diventa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068772"/>
              </p:ext>
            </p:extLst>
          </p:nvPr>
        </p:nvGraphicFramePr>
        <p:xfrm>
          <a:off x="673234" y="4746768"/>
          <a:ext cx="932884" cy="9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6" name="Equazione" r:id="rId3" imgW="393529" imgH="393529" progId="Equation.3">
                  <p:embed/>
                </p:oleObj>
              </mc:Choice>
              <mc:Fallback>
                <p:oleObj name="Equazione" r:id="rId3" imgW="3935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34" y="4746768"/>
                        <a:ext cx="932884" cy="99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31466"/>
              </p:ext>
            </p:extLst>
          </p:nvPr>
        </p:nvGraphicFramePr>
        <p:xfrm>
          <a:off x="6090181" y="4625887"/>
          <a:ext cx="2456177" cy="1144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7" name="Equazione" r:id="rId5" imgW="837836" imgH="393529" progId="Equation.3">
                  <p:embed/>
                </p:oleObj>
              </mc:Choice>
              <mc:Fallback>
                <p:oleObj name="Equazione" r:id="rId5" imgW="8378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0181" y="4625887"/>
                        <a:ext cx="2456177" cy="1144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1"/>
          <p:cNvSpPr txBox="1"/>
          <p:nvPr/>
        </p:nvSpPr>
        <p:spPr>
          <a:xfrm>
            <a:off x="1086678" y="152400"/>
            <a:ext cx="74596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Il </a:t>
            </a:r>
            <a:r>
              <a:rPr lang="en-US" sz="3200" b="1" dirty="0" err="1" smtClean="0">
                <a:solidFill>
                  <a:srgbClr val="FF0000"/>
                </a:solidFill>
              </a:rPr>
              <a:t>Minimo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comune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multiplo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16" grpId="0" animBg="1" autoUpdateAnimBg="0"/>
      <p:bldP spid="17" grpId="0" animBg="1" autoUpdateAnimBg="0"/>
      <p:bldP spid="1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1650" name="Object 2"/>
          <p:cNvGraphicFramePr>
            <a:graphicFrameLocks noChangeAspect="1"/>
          </p:cNvGraphicFramePr>
          <p:nvPr/>
        </p:nvGraphicFramePr>
        <p:xfrm>
          <a:off x="4616450" y="2689225"/>
          <a:ext cx="476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0" name="Equazione" r:id="rId4" imgW="114120" imgH="215640" progId="Equation.3">
                  <p:embed/>
                </p:oleObj>
              </mc:Choice>
              <mc:Fallback>
                <p:oleObj name="Equazione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2689225"/>
                        <a:ext cx="4762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1" name="Equazione" r:id="rId6" imgW="114120" imgH="215640" progId="Equation.3">
                  <p:embed/>
                </p:oleObj>
              </mc:Choice>
              <mc:Fallback>
                <p:oleObj name="Equazione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10343" y="0"/>
            <a:ext cx="643525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Scomponiamo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insieme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300</a:t>
            </a:r>
          </a:p>
          <a:p>
            <a:r>
              <a:rPr lang="en-US" sz="3600" b="1" dirty="0" smtClean="0"/>
              <a:t>  </a:t>
            </a:r>
            <a:endParaRPr lang="en-US" sz="3600" b="1" dirty="0"/>
          </a:p>
        </p:txBody>
      </p:sp>
      <p:sp>
        <p:nvSpPr>
          <p:cNvPr id="463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560000" y="748144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300 </a:t>
            </a:r>
            <a:endParaRPr lang="es-SV" dirty="0">
              <a:latin typeface="Arial" charset="0"/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8272440" y="776782"/>
            <a:ext cx="45719" cy="226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7560000" y="1036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150 </a:t>
            </a:r>
            <a:endParaRPr lang="es-SV" dirty="0">
              <a:latin typeface="Arial" charset="0"/>
            </a:endParaRPr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7560000" y="1324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  75</a:t>
            </a:r>
            <a:endParaRPr lang="es-SV" dirty="0">
              <a:latin typeface="Arial" charset="0"/>
            </a:endParaRPr>
          </a:p>
        </p:txBody>
      </p: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7560000" y="1612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  25 </a:t>
            </a:r>
            <a:endParaRPr lang="es-SV" dirty="0">
              <a:latin typeface="Arial" charset="0"/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7560000" y="1900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    5 </a:t>
            </a:r>
            <a:endParaRPr lang="es-SV" dirty="0">
              <a:latin typeface="Arial" charset="0"/>
            </a:endParaRPr>
          </a:p>
        </p:txBody>
      </p:sp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7545600" y="2188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    1 </a:t>
            </a:r>
            <a:endParaRPr lang="es-SV" dirty="0">
              <a:latin typeface="Arial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8280000" y="748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2 </a:t>
            </a:r>
            <a:endParaRPr lang="es-SV" dirty="0">
              <a:latin typeface="Arial" charset="0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8280000" y="1036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2</a:t>
            </a:r>
            <a:endParaRPr lang="es-SV" dirty="0">
              <a:latin typeface="Arial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8280000" y="1324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3</a:t>
            </a:r>
            <a:endParaRPr lang="es-SV" dirty="0">
              <a:latin typeface="Arial" charset="0"/>
            </a:endParaRPr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8280000" y="1612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5 </a:t>
            </a:r>
            <a:endParaRPr lang="es-SV" dirty="0">
              <a:latin typeface="Arial" charset="0"/>
            </a:endParaRPr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8280000" y="19008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SV" dirty="0">
                <a:latin typeface="Arial" charset="0"/>
              </a:rPr>
              <a:t> </a:t>
            </a:r>
            <a:r>
              <a:rPr lang="es-SV" dirty="0" smtClean="0">
                <a:latin typeface="Arial" charset="0"/>
              </a:rPr>
              <a:t>5 </a:t>
            </a:r>
            <a:endParaRPr lang="es-SV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6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5" grpId="0"/>
      <p:bldP spid="28" grpId="0" animBg="1"/>
      <p:bldP spid="33" grpId="0"/>
      <p:bldP spid="34" grpId="0"/>
      <p:bldP spid="35" grpId="0"/>
      <p:bldP spid="36" grpId="0"/>
      <p:bldP spid="38" grpId="0"/>
      <p:bldP spid="40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59295" y="1321905"/>
            <a:ext cx="7947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000" dirty="0" smtClean="0"/>
              <a:t>Ho </a:t>
            </a:r>
            <a:r>
              <a:rPr lang="en-US" sz="2000" dirty="0" err="1" smtClean="0"/>
              <a:t>dato</a:t>
            </a:r>
            <a:r>
              <a:rPr lang="en-US" sz="2000" dirty="0" smtClean="0"/>
              <a:t> </a:t>
            </a:r>
            <a:r>
              <a:rPr lang="en-US" sz="2000" b="1" dirty="0" smtClean="0"/>
              <a:t>1/5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bottiglia</a:t>
            </a:r>
            <a:r>
              <a:rPr lang="en-US" sz="2000" dirty="0" smtClean="0"/>
              <a:t> </a:t>
            </a:r>
            <a:r>
              <a:rPr lang="en-US" sz="2000" dirty="0" err="1" smtClean="0"/>
              <a:t>piena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mezzo </a:t>
            </a:r>
            <a:r>
              <a:rPr lang="en-US" sz="2000" dirty="0" err="1" smtClean="0"/>
              <a:t>litro</a:t>
            </a:r>
            <a:r>
              <a:rPr lang="en-US" sz="2000" dirty="0" smtClean="0"/>
              <a:t> </a:t>
            </a:r>
            <a:r>
              <a:rPr lang="en-US" sz="2000" dirty="0" err="1" smtClean="0"/>
              <a:t>d’acqua</a:t>
            </a:r>
            <a:r>
              <a:rPr lang="en-US" sz="2000" dirty="0" smtClean="0"/>
              <a:t>  a Remo e </a:t>
            </a:r>
            <a:r>
              <a:rPr lang="en-US" sz="2000" dirty="0"/>
              <a:t>2/5 </a:t>
            </a:r>
            <a:r>
              <a:rPr lang="en-US" sz="2000" dirty="0" smtClean="0"/>
              <a:t>a </a:t>
            </a:r>
            <a:r>
              <a:rPr lang="en-US" sz="2000" dirty="0" err="1" smtClean="0"/>
              <a:t>Romolo</a:t>
            </a:r>
            <a:r>
              <a:rPr lang="en-US" sz="2000" dirty="0" smtClean="0"/>
              <a:t>.  Quanta </a:t>
            </a:r>
            <a:r>
              <a:rPr lang="en-US" sz="2000" dirty="0" err="1" smtClean="0"/>
              <a:t>acqua</a:t>
            </a:r>
            <a:r>
              <a:rPr lang="en-US" sz="2000" dirty="0" smtClean="0"/>
              <a:t> è </a:t>
            </a:r>
            <a:r>
              <a:rPr lang="en-US" sz="2000" dirty="0" err="1" smtClean="0"/>
              <a:t>rimasta</a:t>
            </a:r>
            <a:r>
              <a:rPr lang="en-US" sz="2000" dirty="0" smtClean="0"/>
              <a:t> in </a:t>
            </a:r>
            <a:r>
              <a:rPr lang="en-US" sz="2000" dirty="0" err="1" smtClean="0"/>
              <a:t>bottiglia</a:t>
            </a:r>
            <a:r>
              <a:rPr lang="en-US" sz="2000" dirty="0" smtClean="0"/>
              <a:t>  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676400" y="3048000"/>
            <a:ext cx="60960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61522" y="2259495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Mezzo </a:t>
            </a:r>
            <a:r>
              <a:rPr lang="en-US" dirty="0" err="1" smtClean="0"/>
              <a:t>litro</a:t>
            </a:r>
            <a:r>
              <a:rPr lang="en-US" dirty="0" smtClean="0"/>
              <a:t> </a:t>
            </a:r>
            <a:r>
              <a:rPr lang="en-US" dirty="0" err="1" smtClean="0"/>
              <a:t>d’acqua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495800" y="-241852"/>
            <a:ext cx="381000" cy="6019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76400" y="3048000"/>
            <a:ext cx="1219200" cy="762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2095500" y="3543300"/>
            <a:ext cx="381000" cy="1219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76400" y="4419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Remo</a:t>
            </a: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81400" y="4419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Romolo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14800" y="3048000"/>
            <a:ext cx="1219200" cy="762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3048000"/>
            <a:ext cx="1219200" cy="762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rot="16200000">
            <a:off x="3886200" y="2895600"/>
            <a:ext cx="457200" cy="2438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6286500" y="2933700"/>
            <a:ext cx="533400" cy="2438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24600" y="44958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?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43199" y="5486400"/>
            <a:ext cx="506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2/5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acqua</a:t>
            </a:r>
            <a:r>
              <a:rPr lang="en-US" sz="2400" dirty="0" smtClean="0"/>
              <a:t> è </a:t>
            </a:r>
            <a:r>
              <a:rPr lang="en-US" sz="2400" dirty="0" err="1" smtClean="0"/>
              <a:t>rimasta</a:t>
            </a:r>
            <a:r>
              <a:rPr lang="en-US" sz="2400" dirty="0" smtClean="0"/>
              <a:t> in </a:t>
            </a:r>
            <a:r>
              <a:rPr lang="en-US" sz="2400" dirty="0" err="1" smtClean="0"/>
              <a:t>bottiglia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" name="Rettangolo 31"/>
          <p:cNvSpPr/>
          <p:nvPr/>
        </p:nvSpPr>
        <p:spPr>
          <a:xfrm>
            <a:off x="1053549" y="477078"/>
            <a:ext cx="6082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Problema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70113" y="1285461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4/5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al </a:t>
            </a:r>
            <a:r>
              <a:rPr lang="en-US" sz="2400" dirty="0" err="1" smtClean="0"/>
              <a:t>corso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matematica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donne</a:t>
            </a:r>
            <a:r>
              <a:rPr lang="en-US" sz="2400" dirty="0" smtClean="0"/>
              <a:t>.  Se </a:t>
            </a:r>
            <a:r>
              <a:rPr lang="en-US" sz="2400" dirty="0" err="1" smtClean="0"/>
              <a:t>ci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2"/>
                </a:solidFill>
              </a:rPr>
              <a:t>6</a:t>
            </a:r>
            <a:r>
              <a:rPr lang="en-US" sz="2400" dirty="0" smtClean="0"/>
              <a:t> </a:t>
            </a:r>
            <a:r>
              <a:rPr lang="en-US" sz="2400" dirty="0" err="1" smtClean="0"/>
              <a:t>maschi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accent2"/>
                </a:solidFill>
              </a:rPr>
              <a:t>quanti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in </a:t>
            </a:r>
            <a:r>
              <a:rPr lang="en-US" sz="2400" dirty="0" err="1" smtClean="0">
                <a:solidFill>
                  <a:schemeClr val="accent2"/>
                </a:solidFill>
              </a:rPr>
              <a:t>tutto</a:t>
            </a:r>
            <a:r>
              <a:rPr lang="en-US" sz="2400" dirty="0" smtClean="0"/>
              <a:t>?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47800" y="3352800"/>
            <a:ext cx="609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Brace 9"/>
          <p:cNvSpPr/>
          <p:nvPr/>
        </p:nvSpPr>
        <p:spPr>
          <a:xfrm rot="5400000">
            <a:off x="4267200" y="-76200"/>
            <a:ext cx="457200" cy="609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16357" y="2348948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Iscritti</a:t>
            </a:r>
            <a:r>
              <a:rPr lang="en-US" dirty="0" smtClean="0"/>
              <a:t> al </a:t>
            </a:r>
            <a:r>
              <a:rPr lang="en-US" dirty="0" err="1" smtClean="0"/>
              <a:t>corso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3619500" y="1943100"/>
            <a:ext cx="533400" cy="4876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1400" y="4724400"/>
            <a:ext cx="1606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Femmine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6743700" y="3771900"/>
            <a:ext cx="4572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05600" y="4724400"/>
            <a:ext cx="1225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Maschi</a:t>
            </a:r>
            <a:endParaRPr lang="en-US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28800" y="3352800"/>
            <a:ext cx="457200" cy="584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3352800"/>
            <a:ext cx="41081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67200" y="3352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65913" y="3359426"/>
            <a:ext cx="3014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705600" y="3378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5800" y="4724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6 </a:t>
            </a:r>
            <a:r>
              <a:rPr lang="en-US" sz="3200" dirty="0"/>
              <a:t>x 5 = </a:t>
            </a:r>
            <a:r>
              <a:rPr lang="en-US" sz="3200" dirty="0" smtClean="0"/>
              <a:t>30 </a:t>
            </a:r>
            <a:endParaRPr lang="en-US" sz="32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057400" y="56388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err="1" smtClean="0"/>
              <a:t>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sono</a:t>
            </a:r>
            <a:r>
              <a:rPr lang="en-US" sz="2400" i="1" dirty="0" smtClean="0"/>
              <a:t> 30 </a:t>
            </a:r>
            <a:r>
              <a:rPr lang="en-US" sz="2400" i="1" dirty="0" err="1" smtClean="0"/>
              <a:t>iscritti</a:t>
            </a:r>
            <a:r>
              <a:rPr lang="en-US" sz="2400" i="1" dirty="0" smtClean="0"/>
              <a:t> in </a:t>
            </a:r>
            <a:r>
              <a:rPr lang="en-US" sz="2400" i="1" dirty="0" err="1" smtClean="0"/>
              <a:t>tutto</a:t>
            </a:r>
            <a:endParaRPr lang="en-US" sz="2400" i="1" dirty="0"/>
          </a:p>
        </p:txBody>
      </p: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8" name="Rettangolo 37"/>
          <p:cNvSpPr/>
          <p:nvPr/>
        </p:nvSpPr>
        <p:spPr>
          <a:xfrm>
            <a:off x="1276601" y="342108"/>
            <a:ext cx="3951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  <p:bldP spid="15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eft Brace 18"/>
          <p:cNvSpPr/>
          <p:nvPr/>
        </p:nvSpPr>
        <p:spPr>
          <a:xfrm rot="5400000">
            <a:off x="4343400" y="-990600"/>
            <a:ext cx="609600" cy="7315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399" y="1981200"/>
            <a:ext cx="19215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00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3048000"/>
            <a:ext cx="7315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3048000" y="1828800"/>
            <a:ext cx="457200" cy="4572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6705600" y="2743200"/>
            <a:ext cx="457200" cy="2743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62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77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91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09800" y="44958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Ferrari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0" y="4495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marche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Left Brace 33"/>
          <p:cNvSpPr/>
          <p:nvPr/>
        </p:nvSpPr>
        <p:spPr>
          <a:xfrm rot="16200000">
            <a:off x="4800600" y="914400"/>
            <a:ext cx="609600" cy="6400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76800" y="4495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09800" y="51816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7/8 x </a:t>
            </a:r>
            <a:r>
              <a:rPr lang="en-US" sz="2000" dirty="0" smtClean="0"/>
              <a:t>200 </a:t>
            </a:r>
            <a:r>
              <a:rPr lang="en-US" sz="2000" dirty="0"/>
              <a:t>= 7 x (1/8 x </a:t>
            </a:r>
            <a:r>
              <a:rPr lang="en-US" sz="2000" dirty="0" smtClean="0"/>
              <a:t>200</a:t>
            </a:r>
            <a:r>
              <a:rPr lang="en-US" sz="2000" dirty="0"/>
              <a:t>) = 7 x </a:t>
            </a:r>
            <a:r>
              <a:rPr lang="en-US" sz="2000" dirty="0" smtClean="0"/>
              <a:t>25 </a:t>
            </a:r>
            <a:r>
              <a:rPr lang="en-US" sz="2000" dirty="0"/>
              <a:t>= </a:t>
            </a:r>
            <a:r>
              <a:rPr lang="en-US" sz="2000" dirty="0" smtClean="0"/>
              <a:t>175</a:t>
            </a:r>
            <a:endParaRPr lang="en-US" sz="2000" dirty="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047999" y="5710239"/>
            <a:ext cx="5141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ancora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175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134937" y="215705"/>
            <a:ext cx="8730767" cy="519791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877956" y="894522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dirty="0" smtClean="0">
                <a:solidFill>
                  <a:srgbClr val="FF0000"/>
                </a:solidFill>
              </a:rPr>
              <a:t>200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000" dirty="0" smtClean="0"/>
              <a:t> .  </a:t>
            </a:r>
            <a:r>
              <a:rPr lang="en-US" sz="2000" dirty="0">
                <a:solidFill>
                  <a:srgbClr val="FF0000"/>
                </a:solidFill>
              </a:rPr>
              <a:t>5/8</a:t>
            </a:r>
            <a:r>
              <a:rPr lang="en-US" sz="2000" dirty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esse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Ferrari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restante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case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automobilistiche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Ha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dato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1/5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Ferrari ad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suo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amico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000" dirty="0" err="1" smtClean="0">
                <a:solidFill>
                  <a:srgbClr val="FF0000"/>
                </a:solidFill>
              </a:rPr>
              <a:t>Quante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macchinine</a:t>
            </a:r>
            <a:r>
              <a:rPr lang="en-US" sz="2000" dirty="0" smtClean="0">
                <a:solidFill>
                  <a:srgbClr val="FF0000"/>
                </a:solidFill>
              </a:rPr>
              <a:t> ha in </a:t>
            </a:r>
            <a:r>
              <a:rPr lang="en-US" sz="2000" dirty="0" err="1" smtClean="0">
                <a:solidFill>
                  <a:srgbClr val="FF0000"/>
                </a:solidFill>
              </a:rPr>
              <a:t>tutto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 animBg="1"/>
      <p:bldP spid="22" grpId="1" animBg="1"/>
      <p:bldP spid="23" grpId="0" animBg="1"/>
      <p:bldP spid="23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/>
      <p:bldP spid="24" grpId="1"/>
      <p:bldP spid="25" grpId="0"/>
      <p:bldP spid="25" grpId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4" grpId="0" animBg="1"/>
      <p:bldP spid="35" grpId="0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52800"/>
            <a:ext cx="5334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113184" y="477076"/>
            <a:ext cx="8030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Aldo ha  3/7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ha Teresa . Se Aldo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1/6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sue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Teresa 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ha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rispetto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Teresa .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Esprimere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risultato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come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frazione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5253" y="3379306"/>
            <a:ext cx="1053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Teresa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259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Aldo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8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90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8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63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8200" y="51054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 Il </a:t>
            </a:r>
            <a:r>
              <a:rPr lang="en-US" sz="2400" dirty="0" err="1" smtClean="0"/>
              <a:t>rapporto</a:t>
            </a:r>
            <a:r>
              <a:rPr lang="en-US" sz="2400" dirty="0" smtClean="0"/>
              <a:t> </a:t>
            </a:r>
            <a:r>
              <a:rPr lang="en-US" sz="2400" dirty="0" err="1" smtClean="0"/>
              <a:t>cercato</a:t>
            </a:r>
            <a:r>
              <a:rPr lang="en-US" sz="2400" dirty="0" smtClean="0"/>
              <a:t> è in termini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frazione</a:t>
            </a:r>
            <a:r>
              <a:rPr lang="en-US" sz="2400" dirty="0" smtClean="0"/>
              <a:t>   </a:t>
            </a:r>
            <a:r>
              <a:rPr lang="en-US" sz="2400" dirty="0"/>
              <a:t>5:15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33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28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28800" y="24384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638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526157" y="5824330"/>
            <a:ext cx="2398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oppure</a:t>
            </a:r>
            <a:r>
              <a:rPr lang="en-US" sz="2400" dirty="0" smtClean="0"/>
              <a:t>     1:3</a:t>
            </a:r>
            <a:endParaRPr lang="en-US" sz="2400" dirty="0"/>
          </a:p>
        </p:txBody>
      </p: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134936" y="255462"/>
            <a:ext cx="8531985" cy="1712485"/>
            <a:chOff x="0" y="1536"/>
            <a:chExt cx="5675" cy="663"/>
          </a:xfrm>
        </p:grpSpPr>
        <p:grpSp>
          <p:nvGrpSpPr>
            <p:cNvPr id="4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188 -0.00926 0.34375 -0.01829 0.40608 0.00393 C 0.4684 0.02615 0.42135 0.07963 0.37431 0.13333 " pathEditMode="relative" ptsTypes="aaA"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8" grpId="0" animBg="1"/>
      <p:bldP spid="17" grpId="0" animBg="1"/>
      <p:bldP spid="17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Pro</a:t>
            </a:r>
            <a:r>
              <a:rPr lang="en-US" sz="3200" b="1" dirty="0" err="1" smtClean="0">
                <a:solidFill>
                  <a:srgbClr val="FF0000"/>
                </a:solidFill>
              </a:rPr>
              <a:t>pos</a:t>
            </a:r>
            <a:r>
              <a:rPr lang="en-US" sz="3200" b="1" dirty="0" err="1" smtClean="0">
                <a:solidFill>
                  <a:srgbClr val="FFC000"/>
                </a:solidFill>
              </a:rPr>
              <a:t>t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lav</a:t>
            </a:r>
            <a:r>
              <a:rPr lang="en-US" sz="3200" b="1" dirty="0" err="1" smtClean="0">
                <a:solidFill>
                  <a:srgbClr val="FFC000"/>
                </a:solidFill>
              </a:rPr>
              <a:t>o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ro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348453" y="1484752"/>
            <a:ext cx="8060051" cy="900639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Ed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ora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lavorate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voi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(a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gruppi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en-US" sz="2000" kern="0" dirty="0" err="1" smtClean="0">
                <a:latin typeface="Times New Roman" charset="0"/>
                <a:cs typeface="Times New Roman" charset="0"/>
              </a:rPr>
              <a:t>Risolvete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I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seguenti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problemi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: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Andrea ha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¾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dei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soldi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che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ha Nicola. Nicola Ha 80 Euro.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Quanti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soldi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ha Andre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a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lang="en-US" sz="2000" kern="0" dirty="0" smtClean="0">
                <a:latin typeface="Times New Roman" charset="0"/>
                <a:cs typeface="Times New Roman" charset="0"/>
              </a:rPr>
              <a:t>Andrea ha ¼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delle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caramelle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che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ha Francesca.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kern="0" dirty="0">
                <a:latin typeface="Times New Roman" charset="0"/>
                <a:cs typeface="Times New Roman" charset="0"/>
              </a:rPr>
              <a:t> 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   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Sapendo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che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Andrea Ha 12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caramelle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,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quante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caramelle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ha Francesca ? 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rabicPeriod" startAt="3"/>
              <a:defRPr/>
            </a:pPr>
            <a:r>
              <a:rPr lang="en-US" sz="2000" kern="0" dirty="0" smtClean="0">
                <a:latin typeface="Times New Roman" charset="0"/>
                <a:cs typeface="Times New Roman" charset="0"/>
              </a:rPr>
              <a:t>In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una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classe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1/8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degli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alunni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è di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sesso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maschile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.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Sapendo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che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le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femmine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sono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21,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quanti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sono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gli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alunni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della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classe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?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rabicPeriod" startAt="3"/>
              <a:defRPr/>
            </a:pPr>
            <a:r>
              <a:rPr lang="en-US" sz="2000" kern="0" dirty="0" smtClean="0">
                <a:latin typeface="Times New Roman" charset="0"/>
                <a:cs typeface="Times New Roman" charset="0"/>
              </a:rPr>
              <a:t>A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quanti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metri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corrispondono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5/4 di 80 cm ?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rabicPeriod" startAt="3"/>
              <a:defRPr/>
            </a:pPr>
            <a:r>
              <a:rPr lang="en-US" sz="2000" kern="0" dirty="0" smtClean="0">
                <a:latin typeface="Times New Roman" charset="0"/>
                <a:cs typeface="Times New Roman" charset="0"/>
              </a:rPr>
              <a:t>A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quanti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metri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corrisponde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0.4 m per </a:t>
            </a:r>
            <a:r>
              <a:rPr lang="en-US" sz="2000" kern="0" dirty="0">
                <a:latin typeface="Times New Roman" charset="0"/>
                <a:cs typeface="Times New Roman" charset="0"/>
              </a:rPr>
              <a:t>2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,5 m ?</a:t>
            </a:r>
            <a:endParaRPr lang="en-US" sz="2000" kern="0" dirty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800" kern="0" dirty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rabicPeriod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rabicPeriod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38200" y="2133600"/>
            <a:ext cx="777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5400000">
            <a:off x="6096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19050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32004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4958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7912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0866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3820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609600" y="25146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0</a:t>
            </a: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5791200" y="24384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1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1143000" y="381000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Le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il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metodo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barra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19599" y="2514600"/>
            <a:ext cx="11065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3/4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858079" y="3538330"/>
            <a:ext cx="39624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098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00600" y="49530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2590800" y="3810000"/>
            <a:ext cx="533400" cy="3886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14600" y="6019800"/>
            <a:ext cx="1321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3/4</a:t>
            </a: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113183" y="298176"/>
            <a:ext cx="77922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Rappresentazioni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frazione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27654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4038601"/>
            <a:ext cx="1878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Diagramma</a:t>
            </a:r>
            <a:r>
              <a:rPr lang="en-US" dirty="0" smtClean="0"/>
              <a:t> a </a:t>
            </a:r>
            <a:r>
              <a:rPr lang="en-US" dirty="0" err="1" smtClean="0"/>
              <a:t>torta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62400" y="2362200"/>
            <a:ext cx="1219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2743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3124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3505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23622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5791200" y="3124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0800000">
            <a:off x="5791200" y="3124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5791200" y="2362200"/>
            <a:ext cx="1219200" cy="762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5791200" y="2362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24400" y="4038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Rettangoli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822095" y="1398104"/>
          <a:ext cx="5302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7" name="Equation" r:id="rId4" imgW="152334" imgH="393529" progId="">
                  <p:embed/>
                </p:oleObj>
              </mc:Choice>
              <mc:Fallback>
                <p:oleObj name="Equation" r:id="rId4" imgW="152334" imgH="393529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2095" y="1398104"/>
                        <a:ext cx="53022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134937" y="295218"/>
            <a:ext cx="9009063" cy="1052513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113183" y="298174"/>
            <a:ext cx="6838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Rappresentazione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insiemi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9" name="Picture 2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0050" y="4838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6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7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3335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8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9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0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1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2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695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3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4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15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6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17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52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8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19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0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0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1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9" name="TextBox 22"/>
          <p:cNvSpPr txBox="1">
            <a:spLocks noChangeArrowheads="1"/>
          </p:cNvSpPr>
          <p:nvPr/>
        </p:nvSpPr>
        <p:spPr bwMode="auto">
          <a:xfrm>
            <a:off x="761999" y="1676400"/>
            <a:ext cx="2537791" cy="37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Se in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classe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20</a:t>
            </a:r>
            <a:r>
              <a:rPr lang="en-US" sz="2800" dirty="0" smtClean="0"/>
              <a:t> </a:t>
            </a:r>
            <a:r>
              <a:rPr lang="en-US" sz="2800" dirty="0" err="1" smtClean="0"/>
              <a:t>studenti</a:t>
            </a:r>
            <a:r>
              <a:rPr lang="en-US" sz="2800" dirty="0" smtClean="0"/>
              <a:t> </a:t>
            </a:r>
            <a:r>
              <a:rPr lang="en-US" sz="2800" dirty="0" err="1" smtClean="0"/>
              <a:t>ci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15</a:t>
            </a:r>
            <a:r>
              <a:rPr lang="en-US" sz="2800" dirty="0"/>
              <a:t> </a:t>
            </a:r>
            <a:r>
              <a:rPr lang="en-US" sz="2800" dirty="0" err="1" smtClean="0"/>
              <a:t>ragazze</a:t>
            </a:r>
            <a:r>
              <a:rPr lang="en-US" sz="2800" dirty="0" smtClean="0"/>
              <a:t> e </a:t>
            </a:r>
            <a:r>
              <a:rPr lang="en-US" sz="2800" b="1" dirty="0">
                <a:solidFill>
                  <a:schemeClr val="accent2"/>
                </a:solidFill>
              </a:rPr>
              <a:t>5</a:t>
            </a:r>
            <a:r>
              <a:rPr lang="en-US" sz="2800" dirty="0"/>
              <a:t> </a:t>
            </a:r>
            <a:r>
              <a:rPr lang="en-US" sz="2800" dirty="0" err="1" smtClean="0"/>
              <a:t>ragazzi</a:t>
            </a:r>
            <a:r>
              <a:rPr lang="en-US" sz="2800" dirty="0" smtClean="0"/>
              <a:t> , </a:t>
            </a:r>
            <a:r>
              <a:rPr lang="en-US" sz="2800" dirty="0" err="1" smtClean="0"/>
              <a:t>allora</a:t>
            </a:r>
            <a:r>
              <a:rPr lang="en-US" sz="2800" dirty="0" smtClean="0"/>
              <a:t> I </a:t>
            </a:r>
            <a:r>
              <a:rPr lang="en-US" sz="3600" b="1" dirty="0" smtClean="0">
                <a:solidFill>
                  <a:schemeClr val="accent2"/>
                </a:solidFill>
              </a:rPr>
              <a:t>¾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ragazze</a:t>
            </a:r>
            <a:endParaRPr lang="en-US" sz="2800" dirty="0"/>
          </a:p>
        </p:txBody>
      </p:sp>
      <p:sp>
        <p:nvSpPr>
          <p:cNvPr id="24" name="Left Brace 23"/>
          <p:cNvSpPr/>
          <p:nvPr/>
        </p:nvSpPr>
        <p:spPr>
          <a:xfrm>
            <a:off x="3352800" y="1371600"/>
            <a:ext cx="838200" cy="3429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34937" y="215705"/>
            <a:ext cx="9009063" cy="996869"/>
            <a:chOff x="0" y="1536"/>
            <a:chExt cx="5675" cy="663"/>
          </a:xfrm>
        </p:grpSpPr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7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212574" y="516835"/>
            <a:ext cx="7931426" cy="53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Confronto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frazioni</a:t>
            </a:r>
            <a:r>
              <a:rPr lang="en-US" sz="2800" b="1" dirty="0" smtClean="0"/>
              <a:t> </a:t>
            </a:r>
            <a:r>
              <a:rPr lang="en-US" sz="1600" b="1" dirty="0" smtClean="0"/>
              <a:t>con lo </a:t>
            </a:r>
            <a:r>
              <a:rPr lang="en-US" sz="1600" b="1" dirty="0" err="1" smtClean="0"/>
              <a:t>stesso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denominatore</a:t>
            </a:r>
            <a:endParaRPr lang="en-US" sz="1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29135" y="2819401"/>
          <a:ext cx="3508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8" name="Equation" r:id="rId3" imgW="139639" imgH="393529" progId="">
                  <p:embed/>
                </p:oleObj>
              </mc:Choice>
              <mc:Fallback>
                <p:oleObj name="Equation" r:id="rId3" imgW="139639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35" y="2819401"/>
                        <a:ext cx="3508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 rot="10800000">
            <a:off x="1152939" y="3094273"/>
            <a:ext cx="357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&gt;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679713" y="2703443"/>
          <a:ext cx="350838" cy="118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9" name="Equation" r:id="rId5" imgW="139639" imgH="393529" progId="">
                  <p:embed/>
                </p:oleObj>
              </mc:Choice>
              <mc:Fallback>
                <p:oleObj name="Equation" r:id="rId5" imgW="139639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713" y="2703443"/>
                        <a:ext cx="350838" cy="1186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352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3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7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3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638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95400" y="43434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dirty="0"/>
          </a:p>
        </p:txBody>
      </p: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1" y="258417"/>
            <a:ext cx="8627164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904461" y="434009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/>
              <a:t>    </a:t>
            </a:r>
            <a:r>
              <a:rPr lang="en-US" sz="2800" b="1" dirty="0" err="1" smtClean="0"/>
              <a:t>Confronto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frazioni</a:t>
            </a:r>
            <a:r>
              <a:rPr lang="en-US" sz="2800" b="1" dirty="0" smtClean="0"/>
              <a:t> </a:t>
            </a:r>
            <a:r>
              <a:rPr lang="en-US" sz="1600" b="1" dirty="0" smtClean="0"/>
              <a:t>con lo </a:t>
            </a:r>
            <a:r>
              <a:rPr lang="en-US" sz="1600" b="1" dirty="0" err="1" smtClean="0"/>
              <a:t>stesso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numeratore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49363" y="1905000"/>
          <a:ext cx="3841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2" name="Equation" r:id="rId3" imgW="152334" imgH="393529" progId="">
                  <p:embed/>
                </p:oleObj>
              </mc:Choice>
              <mc:Fallback>
                <p:oleObj name="Equation" r:id="rId3" imgW="152334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905000"/>
                        <a:ext cx="3841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6238" y="21336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&gt;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041525" y="1905000"/>
          <a:ext cx="382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3" name="Equation" r:id="rId5" imgW="152334" imgH="393529" progId="">
                  <p:embed/>
                </p:oleObj>
              </mc:Choice>
              <mc:Fallback>
                <p:oleObj name="Equation" r:id="rId5" imgW="152334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1905000"/>
                        <a:ext cx="3825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29718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5814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910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006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4102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4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18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0386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054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172200" y="1981200"/>
            <a:ext cx="1066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822173" y="311427"/>
            <a:ext cx="453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equivalenti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2209800"/>
            <a:ext cx="3352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19600" y="2209800"/>
            <a:ext cx="3352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153400" y="16764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4" name="Equation" r:id="rId3" imgW="152334" imgH="393529" progId="">
                  <p:embed/>
                </p:oleObj>
              </mc:Choice>
              <mc:Fallback>
                <p:oleObj name="Equation" r:id="rId3" imgW="152334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6764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066800" y="2209800"/>
            <a:ext cx="1676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2209800"/>
            <a:ext cx="1676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2209800"/>
            <a:ext cx="1676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0" y="2209800"/>
            <a:ext cx="1676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692400" y="41910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5" name="Equation" r:id="rId5" imgW="152334" imgH="393529" progId="">
                  <p:embed/>
                </p:oleObj>
              </mc:Choice>
              <mc:Fallback>
                <p:oleObj name="Equation" r:id="rId5" imgW="152334" imgH="39352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41910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178800" y="1654175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6" name="Equation" r:id="rId7" imgW="152334" imgH="393529" progId="">
                  <p:embed/>
                </p:oleObj>
              </mc:Choice>
              <mc:Fallback>
                <p:oleObj name="Equation" r:id="rId7" imgW="152334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800" y="1654175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8178800" y="16764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7" name="Equation" r:id="rId9" imgW="152334" imgH="393529" progId="">
                  <p:embed/>
                </p:oleObj>
              </mc:Choice>
              <mc:Fallback>
                <p:oleObj name="Equation" r:id="rId9" imgW="152334" imgH="39352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800" y="16764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4064000" y="41910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8" name="Equation" r:id="rId11" imgW="152334" imgH="393529" progId="">
                  <p:embed/>
                </p:oleObj>
              </mc:Choice>
              <mc:Fallback>
                <p:oleObj name="Equation" r:id="rId11" imgW="152334" imgH="393529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41910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334000" y="41910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9" name="Equation" r:id="rId13" imgW="152334" imgH="393529" progId="">
                  <p:embed/>
                </p:oleObj>
              </mc:Choice>
              <mc:Fallback>
                <p:oleObj name="Equation" r:id="rId13" imgW="152334" imgH="393529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910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52800" y="45720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=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48200" y="45720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=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42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27" grpId="0"/>
      <p:bldP spid="28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86000" y="1981200"/>
            <a:ext cx="3962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25908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32004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86000" y="38100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86000" y="1981200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7010400" y="25146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7" name="Equation" r:id="rId3" imgW="152334" imgH="393529" progId="">
                  <p:embed/>
                </p:oleObj>
              </mc:Choice>
              <mc:Fallback>
                <p:oleObj name="Equation" r:id="rId3" imgW="152334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5146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4267200" y="1981200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286000" y="25908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25908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000" y="32004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32004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86000" y="38100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267200" y="38100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766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78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7010400" y="2514600"/>
          <a:ext cx="4651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8" name="Equation" r:id="rId5" imgW="139639" imgH="393529" progId="">
                  <p:embed/>
                </p:oleObj>
              </mc:Choice>
              <mc:Fallback>
                <p:oleObj name="Equation" r:id="rId5" imgW="139639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514600"/>
                        <a:ext cx="465138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6934200" y="2492375"/>
          <a:ext cx="67786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9" name="Equation" r:id="rId7" imgW="203112" imgH="393529" progId="">
                  <p:embed/>
                </p:oleObj>
              </mc:Choice>
              <mc:Fallback>
                <p:oleObj name="Equation" r:id="rId7" imgW="203112" imgH="39352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492375"/>
                        <a:ext cx="677863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1822173" y="311427"/>
            <a:ext cx="453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equivalenti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3657600" y="4724400"/>
          <a:ext cx="2044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4" name="Equation" r:id="rId3" imgW="812447" imgH="393529" progId="">
                  <p:embed/>
                </p:oleObj>
              </mc:Choice>
              <mc:Fallback>
                <p:oleObj name="Equation" r:id="rId3" imgW="812447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24400"/>
                        <a:ext cx="20447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en-US" sz="3200" b="1" dirty="0" err="1" smtClean="0">
                <a:solidFill>
                  <a:srgbClr val="D2452E"/>
                </a:solidFill>
              </a:rPr>
              <a:t>mm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657600" y="20252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3559465" y="1519303"/>
                <a:ext cx="17745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sz="28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t-IT" sz="28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8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465" y="1519303"/>
                <a:ext cx="1774535" cy="9017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17" grpId="0" animBg="1"/>
      <p:bldP spid="19" grpId="0" animBg="1"/>
      <p:bldP spid="3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3674</TotalTime>
  <Words>431</Words>
  <Application>Microsoft Office PowerPoint</Application>
  <PresentationFormat>Presentazione su schermo (4:3)</PresentationFormat>
  <Paragraphs>112</Paragraphs>
  <Slides>18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Times New Roman</vt:lpstr>
      <vt:lpstr>Wingdings</vt:lpstr>
      <vt:lpstr>Blends</vt:lpstr>
      <vt:lpstr>Personalizza struttura</vt:lpstr>
      <vt:lpstr>Equation</vt:lpstr>
      <vt:lpstr>Equazione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250</cp:revision>
  <dcterms:created xsi:type="dcterms:W3CDTF">2004-09-29T20:13:20Z</dcterms:created>
  <dcterms:modified xsi:type="dcterms:W3CDTF">2018-02-05T19:21:24Z</dcterms:modified>
</cp:coreProperties>
</file>