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3"/>
  </p:notesMasterIdLst>
  <p:handoutMasterIdLst>
    <p:handoutMasterId r:id="rId14"/>
  </p:handoutMasterIdLst>
  <p:sldIdLst>
    <p:sldId id="370" r:id="rId3"/>
    <p:sldId id="731" r:id="rId4"/>
    <p:sldId id="732" r:id="rId5"/>
    <p:sldId id="734" r:id="rId6"/>
    <p:sldId id="738" r:id="rId7"/>
    <p:sldId id="739" r:id="rId8"/>
    <p:sldId id="740" r:id="rId9"/>
    <p:sldId id="723" r:id="rId10"/>
    <p:sldId id="736" r:id="rId11"/>
    <p:sldId id="729" r:id="rId12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35FAD"/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67025" autoAdjust="0"/>
  </p:normalViewPr>
  <p:slideViewPr>
    <p:cSldViewPr snapToGrid="0">
      <p:cViewPr varScale="1">
        <p:scale>
          <a:sx n="59" d="100"/>
          <a:sy n="59" d="100"/>
        </p:scale>
        <p:origin x="15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6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22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560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640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9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18/02/2018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7608756" cy="2053652"/>
          </a:xfrm>
        </p:spPr>
        <p:txBody>
          <a:bodyPr/>
          <a:lstStyle/>
          <a:p>
            <a:r>
              <a:rPr lang="it-IT" sz="3600" dirty="0" smtClean="0"/>
              <a:t>Apprendimento visuale</a:t>
            </a: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Marchesano</a:t>
            </a:r>
          </a:p>
          <a:p>
            <a:r>
              <a:rPr lang="en-US" dirty="0" smtClean="0"/>
              <a:t>Vera </a:t>
            </a:r>
            <a:r>
              <a:rPr lang="en-US" dirty="0" err="1" smtClean="0"/>
              <a:t>Francioli</a:t>
            </a:r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15131" y="2329933"/>
            <a:ext cx="4632049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rgbClr val="FF0000"/>
                </a:solidFill>
              </a:rPr>
              <a:t> Problemi ed esercizi </a:t>
            </a:r>
          </a:p>
          <a:p>
            <a:r>
              <a:rPr lang="it-IT" sz="2800" kern="0" dirty="0">
                <a:solidFill>
                  <a:srgbClr val="FF0000"/>
                </a:solidFill>
              </a:rPr>
              <a:t>c</a:t>
            </a:r>
            <a:r>
              <a:rPr lang="it-IT" sz="2800" kern="0" dirty="0" smtClean="0">
                <a:solidFill>
                  <a:srgbClr val="FF0000"/>
                </a:solidFill>
              </a:rPr>
              <a:t>on le percentuali…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Pro</a:t>
            </a:r>
            <a:r>
              <a:rPr lang="en-US" sz="3200" b="1" dirty="0" err="1" smtClean="0">
                <a:solidFill>
                  <a:srgbClr val="FF0000"/>
                </a:solidFill>
              </a:rPr>
              <a:t>pos</a:t>
            </a:r>
            <a:r>
              <a:rPr lang="en-US" sz="3200" b="1" dirty="0" err="1" smtClean="0">
                <a:solidFill>
                  <a:srgbClr val="FFC000"/>
                </a:solidFill>
              </a:rPr>
              <a:t>t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lav</a:t>
            </a:r>
            <a:r>
              <a:rPr lang="en-US" sz="3200" b="1" dirty="0" err="1" smtClean="0">
                <a:solidFill>
                  <a:srgbClr val="FFC000"/>
                </a:solidFill>
              </a:rPr>
              <a:t>o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ro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348453" y="1484752"/>
            <a:ext cx="8060051" cy="900639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Ed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ora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lavorate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voi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(a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gruppi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en-US" sz="2000" kern="0" dirty="0" err="1" smtClean="0">
                <a:latin typeface="Times New Roman" charset="0"/>
                <a:cs typeface="Times New Roman" charset="0"/>
              </a:rPr>
              <a:t>Risolvete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I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seguenti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problemi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,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anche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in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modo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visuale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: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r>
              <a:rPr lang="en-US" sz="2000" kern="0" smtClean="0">
                <a:latin typeface="Times New Roman" charset="0"/>
                <a:cs typeface="Times New Roman" charset="0"/>
              </a:rPr>
              <a:t>In 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un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circolo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sportivo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il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40%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degli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iscritti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è di Roma ,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3/10 del resto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d’Italia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ed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restanti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90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sono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stranieri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.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Quanti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sono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gli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iscritti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al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circolo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sportivo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?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r>
              <a:rPr lang="en-US" sz="2000" kern="0" dirty="0" err="1" smtClean="0">
                <a:latin typeface="Times New Roman" charset="0"/>
                <a:cs typeface="Times New Roman" charset="0"/>
              </a:rPr>
              <a:t>Ogni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giorno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Andrea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spende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esattamente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la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metà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dei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soldi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che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ha in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tasca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.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Oggi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è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rimasto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con due euro.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Quanti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soldi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aveva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una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settimana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fa ?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r>
              <a:rPr lang="en-US" sz="2000" kern="0" dirty="0" err="1" smtClean="0">
                <a:latin typeface="Times New Roman" charset="0"/>
                <a:cs typeface="Times New Roman" charset="0"/>
              </a:rPr>
              <a:t>Vado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a Milano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ed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all’andata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ho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una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media di 40 km/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ora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mentre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al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ritorno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ho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una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media di 120 km/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ora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.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Qual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è la media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complessiva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?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r>
              <a:rPr lang="en-US" sz="2000" kern="0" dirty="0" smtClean="0">
                <a:latin typeface="Times New Roman" charset="0"/>
                <a:cs typeface="Times New Roman" charset="0"/>
              </a:rPr>
              <a:t>Beppe e Nicola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impiegherebbero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rispettivamente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6 ore e 15 ore per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svuotare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la cantina.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Quanto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impiegherebbero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se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lavorassero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000" kern="0" dirty="0" err="1" smtClean="0">
                <a:latin typeface="Times New Roman" charset="0"/>
                <a:cs typeface="Times New Roman" charset="0"/>
              </a:rPr>
              <a:t>insieme</a:t>
            </a:r>
            <a:r>
              <a:rPr lang="en-US" sz="2000" kern="0" dirty="0" smtClean="0">
                <a:latin typeface="Times New Roman" charset="0"/>
                <a:cs typeface="Times New Roman" charset="0"/>
              </a:rPr>
              <a:t>?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en-US" sz="2000" kern="0" dirty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000" kern="0" dirty="0" smtClean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000" kern="0" dirty="0" smtClean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000" kern="0" dirty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rabicPeriod"/>
              <a:tabLst/>
              <a:defRPr/>
            </a:pPr>
            <a:endParaRPr lang="en-US" sz="2000" kern="0" dirty="0" smtClean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rabicPeriod"/>
              <a:tabLst/>
              <a:defRPr/>
            </a:pPr>
            <a:endParaRPr lang="en-US" sz="2000" kern="0" dirty="0" smtClean="0">
              <a:latin typeface="Times New Roman" charset="0"/>
              <a:cs typeface="Times New Roman" charset="0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641600" y="304800"/>
            <a:ext cx="4165600" cy="558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Percentuali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1044575"/>
            <a:ext cx="17580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 err="1" smtClean="0"/>
              <a:t>Percentuali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0" y="1704975"/>
            <a:ext cx="7632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/>
              <a:t>Come   </a:t>
            </a:r>
            <a:r>
              <a:rPr lang="en-GB" dirty="0" err="1" smtClean="0"/>
              <a:t>calcolare</a:t>
            </a:r>
            <a:r>
              <a:rPr lang="en-GB" dirty="0" smtClean="0"/>
              <a:t> la </a:t>
            </a:r>
            <a:r>
              <a:rPr lang="en-GB" dirty="0" err="1" smtClean="0"/>
              <a:t>percentuale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quantità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2379663"/>
            <a:ext cx="1576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Esempio</a:t>
            </a:r>
            <a:r>
              <a:rPr lang="en-GB" dirty="0" smtClean="0"/>
              <a:t> </a:t>
            </a:r>
            <a:r>
              <a:rPr lang="en-GB" dirty="0"/>
              <a:t>1:</a:t>
            </a:r>
          </a:p>
        </p:txBody>
      </p: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368300" y="2801938"/>
            <a:ext cx="386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Calcolare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 </a:t>
            </a:r>
            <a:r>
              <a:rPr lang="en-GB" dirty="0"/>
              <a:t>12</a:t>
            </a:r>
            <a:r>
              <a:rPr lang="en-GB" dirty="0" smtClean="0"/>
              <a:t>% </a:t>
            </a:r>
            <a:r>
              <a:rPr lang="en-GB" dirty="0" err="1" smtClean="0"/>
              <a:t>di</a:t>
            </a:r>
            <a:r>
              <a:rPr lang="en-GB" dirty="0" smtClean="0"/>
              <a:t> 200</a:t>
            </a:r>
            <a:endParaRPr lang="en-GB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40225" y="2779713"/>
            <a:ext cx="157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u="sng" dirty="0"/>
              <a:t> 12 </a:t>
            </a:r>
            <a:r>
              <a:rPr lang="en-GB" dirty="0"/>
              <a:t>  ×  200</a:t>
            </a:r>
          </a:p>
          <a:p>
            <a:r>
              <a:rPr lang="en-GB" dirty="0"/>
              <a:t>100	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410398" y="3116517"/>
            <a:ext cx="321617" cy="232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H="1" flipV="1">
            <a:off x="5371510" y="2828931"/>
            <a:ext cx="233363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75313" y="2598738"/>
            <a:ext cx="3238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dirty="0"/>
              <a:t>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2638" y="2787650"/>
            <a:ext cx="73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= 24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666750" y="3235325"/>
            <a:ext cx="3381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 err="1" smtClean="0"/>
              <a:t>Eliminando</a:t>
            </a:r>
            <a:r>
              <a:rPr lang="en-GB" sz="2000" dirty="0" smtClean="0"/>
              <a:t> 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fattori</a:t>
            </a:r>
            <a:r>
              <a:rPr lang="en-GB" sz="2000" dirty="0" smtClean="0"/>
              <a:t> </a:t>
            </a:r>
            <a:r>
              <a:rPr lang="en-GB" sz="2000" dirty="0" err="1" smtClean="0"/>
              <a:t>comuni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7425" y="2095500"/>
            <a:ext cx="819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318000" y="3581400"/>
            <a:ext cx="24657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Il 12% </a:t>
            </a:r>
            <a:r>
              <a:rPr lang="en-GB" dirty="0" err="1" smtClean="0"/>
              <a:t>di</a:t>
            </a:r>
            <a:r>
              <a:rPr lang="en-GB" dirty="0" smtClean="0"/>
              <a:t> 200 è 24</a:t>
            </a:r>
            <a:endParaRPr lang="en-GB" dirty="0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5600" y="4056063"/>
            <a:ext cx="1576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Esempio</a:t>
            </a:r>
            <a:r>
              <a:rPr lang="en-GB" dirty="0" smtClean="0"/>
              <a:t> </a:t>
            </a:r>
            <a:r>
              <a:rPr lang="en-GB" dirty="0"/>
              <a:t>2:</a:t>
            </a:r>
          </a:p>
        </p:txBody>
      </p:sp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419100" y="4478338"/>
            <a:ext cx="386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Calcolare</a:t>
            </a:r>
            <a:r>
              <a:rPr lang="en-GB" dirty="0" smtClean="0"/>
              <a:t>   </a:t>
            </a:r>
            <a:r>
              <a:rPr lang="en-GB" dirty="0" err="1" smtClean="0"/>
              <a:t>il</a:t>
            </a:r>
            <a:r>
              <a:rPr lang="en-GB" dirty="0" smtClean="0"/>
              <a:t> 40% </a:t>
            </a:r>
            <a:r>
              <a:rPr lang="en-GB" dirty="0" err="1" smtClean="0"/>
              <a:t>di</a:t>
            </a:r>
            <a:r>
              <a:rPr lang="en-GB" dirty="0" smtClean="0"/>
              <a:t> 270</a:t>
            </a:r>
            <a:endParaRPr lang="en-GB" dirty="0"/>
          </a:p>
        </p:txBody>
      </p:sp>
      <p:sp>
        <p:nvSpPr>
          <p:cNvPr id="30" name="TextBox 20"/>
          <p:cNvSpPr txBox="1">
            <a:spLocks noChangeArrowheads="1"/>
          </p:cNvSpPr>
          <p:nvPr/>
        </p:nvSpPr>
        <p:spPr bwMode="auto">
          <a:xfrm>
            <a:off x="692150" y="4873625"/>
            <a:ext cx="3381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 err="1" smtClean="0"/>
              <a:t>Eliminando</a:t>
            </a:r>
            <a:r>
              <a:rPr lang="en-GB" sz="2000" dirty="0" smtClean="0"/>
              <a:t> 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fattori</a:t>
            </a:r>
            <a:r>
              <a:rPr lang="en-GB" sz="2000" dirty="0" smtClean="0"/>
              <a:t> </a:t>
            </a:r>
            <a:r>
              <a:rPr lang="en-GB" sz="2000" dirty="0" err="1" smtClean="0"/>
              <a:t>comuni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368800" y="5257800"/>
            <a:ext cx="2619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Il 40% </a:t>
            </a:r>
            <a:r>
              <a:rPr lang="en-GB" dirty="0" err="1" smtClean="0"/>
              <a:t>di</a:t>
            </a:r>
            <a:r>
              <a:rPr lang="en-GB" dirty="0" smtClean="0"/>
              <a:t> 270 è 108</a:t>
            </a:r>
            <a:endParaRPr lang="en-GB" dirty="0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330700" y="4352925"/>
            <a:ext cx="2359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u="sng"/>
              <a:t> 40 </a:t>
            </a:r>
            <a:r>
              <a:rPr lang="en-GB"/>
              <a:t>            ×  270</a:t>
            </a:r>
          </a:p>
          <a:p>
            <a:r>
              <a:rPr lang="en-GB"/>
              <a:t>100	</a:t>
            </a:r>
          </a:p>
        </p:txBody>
      </p:sp>
      <p:cxnSp>
        <p:nvCxnSpPr>
          <p:cNvPr id="34" name="Straight Connector 19"/>
          <p:cNvCxnSpPr/>
          <p:nvPr/>
        </p:nvCxnSpPr>
        <p:spPr>
          <a:xfrm>
            <a:off x="4486960" y="4678659"/>
            <a:ext cx="307360" cy="282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>
            <a:off x="5938310" y="4459585"/>
            <a:ext cx="515039" cy="1997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9"/>
          <p:cNvCxnSpPr/>
          <p:nvPr/>
        </p:nvCxnSpPr>
        <p:spPr>
          <a:xfrm rot="10800000" flipH="1" flipV="1">
            <a:off x="4541069" y="4394563"/>
            <a:ext cx="231775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892675" y="4275138"/>
            <a:ext cx="736600" cy="889000"/>
            <a:chOff x="5044396" y="3004457"/>
            <a:chExt cx="737960" cy="889000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5290226" y="3004452"/>
              <a:ext cx="492124" cy="888999"/>
              <a:chOff x="2278744" y="4404632"/>
              <a:chExt cx="492443" cy="889836"/>
            </a:xfrm>
          </p:grpSpPr>
          <p:sp>
            <p:nvSpPr>
              <p:cNvPr id="3102" name="Text Box 3"/>
              <p:cNvSpPr txBox="1">
                <a:spLocks noChangeArrowheads="1"/>
              </p:cNvSpPr>
              <p:nvPr/>
            </p:nvSpPr>
            <p:spPr bwMode="auto">
              <a:xfrm>
                <a:off x="2387600" y="4404632"/>
                <a:ext cx="33855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V="1">
                <a:off x="2379693" y="4840022"/>
                <a:ext cx="356488" cy="47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04" name="Text Box 3"/>
              <p:cNvSpPr txBox="1">
                <a:spLocks noChangeArrowheads="1"/>
              </p:cNvSpPr>
              <p:nvPr/>
            </p:nvSpPr>
            <p:spPr bwMode="auto">
              <a:xfrm>
                <a:off x="2278744" y="4832803"/>
                <a:ext cx="49244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10</a:t>
                </a:r>
              </a:p>
            </p:txBody>
          </p:sp>
        </p:grpSp>
        <p:sp>
          <p:nvSpPr>
            <p:cNvPr id="3101" name="TextBox 35"/>
            <p:cNvSpPr txBox="1">
              <a:spLocks noChangeArrowheads="1"/>
            </p:cNvSpPr>
            <p:nvPr/>
          </p:nvSpPr>
          <p:spPr bwMode="auto">
            <a:xfrm>
              <a:off x="5044396" y="3243942"/>
              <a:ext cx="35718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≡</a:t>
              </a:r>
            </a:p>
          </p:txBody>
        </p:sp>
      </p:grpSp>
      <p:cxnSp>
        <p:nvCxnSpPr>
          <p:cNvPr id="43" name="Straight Connector 21"/>
          <p:cNvCxnSpPr/>
          <p:nvPr/>
        </p:nvCxnSpPr>
        <p:spPr>
          <a:xfrm>
            <a:off x="5289259" y="4810921"/>
            <a:ext cx="284156" cy="1807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3"/>
          <p:cNvSpPr txBox="1">
            <a:spLocks noChangeArrowheads="1"/>
          </p:cNvSpPr>
          <p:nvPr/>
        </p:nvSpPr>
        <p:spPr bwMode="auto">
          <a:xfrm>
            <a:off x="6724650" y="4360863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= 108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05121" y="4254450"/>
            <a:ext cx="337711" cy="46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6381565" y="4145291"/>
            <a:ext cx="437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27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18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7" grpId="0" autoUpdateAnimBg="0"/>
      <p:bldP spid="10" grpId="0" autoUpdateAnimBg="0"/>
      <p:bldP spid="12" grpId="0"/>
      <p:bldP spid="13" grpId="0" autoUpdateAnimBg="0"/>
      <p:bldP spid="16" grpId="0"/>
      <p:bldP spid="17" grpId="0"/>
      <p:bldP spid="18" grpId="0"/>
      <p:bldP spid="21" grpId="0"/>
      <p:bldP spid="23" grpId="0" autoUpdateAnimBg="0"/>
      <p:bldP spid="24" grpId="0"/>
      <p:bldP spid="30" grpId="0"/>
      <p:bldP spid="31" grpId="0"/>
      <p:bldP spid="33" grpId="0" autoUpdateAnimBg="0"/>
      <p:bldP spid="44" grpId="0"/>
      <p:bldP spid="32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641600" y="304800"/>
            <a:ext cx="4165600" cy="558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Percentuali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1044575"/>
            <a:ext cx="3552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 err="1" smtClean="0"/>
              <a:t>L’aumento</a:t>
            </a:r>
            <a:r>
              <a:rPr lang="en-GB" b="1" dirty="0" smtClean="0"/>
              <a:t> </a:t>
            </a:r>
            <a:r>
              <a:rPr lang="en-GB" b="1" dirty="0" err="1" smtClean="0"/>
              <a:t>percentuale</a:t>
            </a:r>
            <a:r>
              <a:rPr lang="en-GB" b="1" dirty="0" smtClean="0"/>
              <a:t> :  </a:t>
            </a:r>
            <a:endParaRPr lang="en-GB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0" y="1704975"/>
            <a:ext cx="7632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Trovare</a:t>
            </a:r>
            <a:r>
              <a:rPr lang="en-GB" dirty="0" smtClean="0"/>
              <a:t> la </a:t>
            </a:r>
            <a:r>
              <a:rPr lang="en-GB" dirty="0" err="1" smtClean="0"/>
              <a:t>percentuale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quantità</a:t>
            </a:r>
            <a:r>
              <a:rPr lang="en-GB" dirty="0" smtClean="0"/>
              <a:t> </a:t>
            </a:r>
            <a:r>
              <a:rPr lang="en-GB" dirty="0" err="1" smtClean="0"/>
              <a:t>ed</a:t>
            </a:r>
            <a:r>
              <a:rPr lang="en-GB" dirty="0" smtClean="0"/>
              <a:t> </a:t>
            </a:r>
            <a:r>
              <a:rPr lang="en-GB" dirty="0" err="1" smtClean="0"/>
              <a:t>aggiungerla</a:t>
            </a:r>
            <a:r>
              <a:rPr lang="en-GB" dirty="0" smtClean="0"/>
              <a:t> ad </a:t>
            </a:r>
            <a:r>
              <a:rPr lang="en-GB" dirty="0" err="1" smtClean="0"/>
              <a:t>essa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2379663"/>
            <a:ext cx="1576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Esempio</a:t>
            </a:r>
            <a:r>
              <a:rPr lang="en-GB" dirty="0" smtClean="0"/>
              <a:t> </a:t>
            </a:r>
            <a:r>
              <a:rPr lang="en-GB" dirty="0"/>
              <a:t>1:</a:t>
            </a:r>
          </a:p>
        </p:txBody>
      </p: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368300" y="2801938"/>
            <a:ext cx="386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Aumentare</a:t>
            </a:r>
            <a:r>
              <a:rPr lang="en-GB" dirty="0" smtClean="0"/>
              <a:t>  </a:t>
            </a:r>
            <a:r>
              <a:rPr lang="en-GB" dirty="0"/>
              <a:t>200 </a:t>
            </a:r>
            <a:r>
              <a:rPr lang="en-GB" dirty="0" smtClean="0"/>
              <a:t>del  20%</a:t>
            </a:r>
            <a:endParaRPr lang="en-GB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40225" y="2779713"/>
            <a:ext cx="15888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u="sng" dirty="0"/>
              <a:t> </a:t>
            </a:r>
            <a:r>
              <a:rPr lang="en-GB" u="sng" dirty="0" smtClean="0"/>
              <a:t>20 </a:t>
            </a:r>
            <a:r>
              <a:rPr lang="en-GB" dirty="0" smtClean="0"/>
              <a:t>  </a:t>
            </a:r>
            <a:r>
              <a:rPr lang="en-GB" dirty="0"/>
              <a:t>×  200</a:t>
            </a:r>
          </a:p>
          <a:p>
            <a:r>
              <a:rPr lang="en-GB" dirty="0"/>
              <a:t>100	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 flipH="1" flipV="1">
            <a:off x="4381501" y="3087347"/>
            <a:ext cx="449262" cy="329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H="1" flipV="1">
            <a:off x="5355275" y="2828931"/>
            <a:ext cx="233363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75313" y="2598738"/>
            <a:ext cx="3238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/>
              <a:t>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2638" y="2787650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= </a:t>
            </a:r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666750" y="3235325"/>
            <a:ext cx="3381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 err="1" smtClean="0"/>
              <a:t>Eliminando</a:t>
            </a:r>
            <a:r>
              <a:rPr lang="en-GB" sz="2000" dirty="0" smtClean="0"/>
              <a:t> 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fattori</a:t>
            </a:r>
            <a:r>
              <a:rPr lang="en-GB" sz="2000" dirty="0" smtClean="0"/>
              <a:t> </a:t>
            </a:r>
            <a:r>
              <a:rPr lang="en-GB" sz="2000" dirty="0" err="1" smtClean="0"/>
              <a:t>comuni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7425" y="2095500"/>
            <a:ext cx="819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318000" y="3581400"/>
            <a:ext cx="1281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200 + </a:t>
            </a:r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614988" y="3592513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= </a:t>
            </a:r>
            <a:r>
              <a:rPr lang="en-GB" dirty="0" smtClean="0"/>
              <a:t>240</a:t>
            </a:r>
            <a:endParaRPr lang="en-GB" dirty="0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5600" y="4056063"/>
            <a:ext cx="1576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Esempio</a:t>
            </a:r>
            <a:r>
              <a:rPr lang="en-GB" dirty="0" smtClean="0"/>
              <a:t> </a:t>
            </a:r>
            <a:r>
              <a:rPr lang="en-GB" dirty="0"/>
              <a:t>2:</a:t>
            </a:r>
          </a:p>
        </p:txBody>
      </p:sp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419100" y="4478338"/>
            <a:ext cx="386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Aumentare</a:t>
            </a:r>
            <a:r>
              <a:rPr lang="en-GB" dirty="0" smtClean="0"/>
              <a:t>  </a:t>
            </a:r>
            <a:r>
              <a:rPr lang="en-GB" dirty="0"/>
              <a:t>270  </a:t>
            </a:r>
            <a:r>
              <a:rPr lang="en-GB" dirty="0" smtClean="0"/>
              <a:t>del  </a:t>
            </a:r>
            <a:r>
              <a:rPr lang="en-GB" dirty="0"/>
              <a:t>3</a:t>
            </a:r>
            <a:r>
              <a:rPr lang="en-GB" dirty="0" smtClean="0"/>
              <a:t>0</a:t>
            </a:r>
            <a:r>
              <a:rPr lang="en-GB" dirty="0"/>
              <a:t>%</a:t>
            </a:r>
          </a:p>
        </p:txBody>
      </p:sp>
      <p:sp>
        <p:nvSpPr>
          <p:cNvPr id="30" name="TextBox 20"/>
          <p:cNvSpPr txBox="1">
            <a:spLocks noChangeArrowheads="1"/>
          </p:cNvSpPr>
          <p:nvPr/>
        </p:nvSpPr>
        <p:spPr bwMode="auto">
          <a:xfrm>
            <a:off x="692150" y="4873625"/>
            <a:ext cx="3381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 err="1" smtClean="0"/>
              <a:t>Eliminando</a:t>
            </a:r>
            <a:r>
              <a:rPr lang="en-GB" sz="2000" dirty="0" smtClean="0"/>
              <a:t> 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fattori</a:t>
            </a:r>
            <a:r>
              <a:rPr lang="en-GB" sz="2000" dirty="0" smtClean="0"/>
              <a:t> </a:t>
            </a:r>
            <a:r>
              <a:rPr lang="en-GB" sz="2000" dirty="0" err="1" smtClean="0"/>
              <a:t>comuni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368800" y="5257800"/>
            <a:ext cx="1281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270 + </a:t>
            </a:r>
            <a:r>
              <a:rPr lang="en-GB" dirty="0" smtClean="0"/>
              <a:t>81</a:t>
            </a:r>
            <a:endParaRPr lang="en-GB" dirty="0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665788" y="5268913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= </a:t>
            </a:r>
            <a:r>
              <a:rPr lang="en-GB" dirty="0" smtClean="0"/>
              <a:t>351</a:t>
            </a:r>
            <a:endParaRPr lang="en-GB" dirty="0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331065" y="4346879"/>
            <a:ext cx="2358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u="sng" dirty="0"/>
              <a:t> </a:t>
            </a:r>
            <a:r>
              <a:rPr lang="en-GB" u="sng" dirty="0" smtClean="0"/>
              <a:t>30 </a:t>
            </a:r>
            <a:r>
              <a:rPr lang="en-GB" dirty="0" smtClean="0"/>
              <a:t>            </a:t>
            </a:r>
            <a:r>
              <a:rPr lang="en-GB" dirty="0"/>
              <a:t>×  270</a:t>
            </a:r>
          </a:p>
          <a:p>
            <a:r>
              <a:rPr lang="en-GB" dirty="0"/>
              <a:t>100	</a:t>
            </a:r>
          </a:p>
        </p:txBody>
      </p:sp>
      <p:cxnSp>
        <p:nvCxnSpPr>
          <p:cNvPr id="34" name="Straight Connector 19"/>
          <p:cNvCxnSpPr/>
          <p:nvPr/>
        </p:nvCxnSpPr>
        <p:spPr>
          <a:xfrm>
            <a:off x="4483919" y="4711783"/>
            <a:ext cx="373509" cy="161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10800000" flipH="1" flipV="1">
            <a:off x="6203259" y="4379687"/>
            <a:ext cx="233362" cy="3032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9"/>
          <p:cNvCxnSpPr/>
          <p:nvPr/>
        </p:nvCxnSpPr>
        <p:spPr>
          <a:xfrm rot="10800000" flipH="1" flipV="1">
            <a:off x="4599807" y="4401922"/>
            <a:ext cx="231775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892675" y="4275138"/>
            <a:ext cx="736600" cy="889000"/>
            <a:chOff x="5044396" y="3004457"/>
            <a:chExt cx="737960" cy="889000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5290226" y="3004452"/>
              <a:ext cx="492124" cy="888999"/>
              <a:chOff x="2278744" y="4404632"/>
              <a:chExt cx="492443" cy="889836"/>
            </a:xfrm>
          </p:grpSpPr>
          <p:sp>
            <p:nvSpPr>
              <p:cNvPr id="3102" name="Text Box 3"/>
              <p:cNvSpPr txBox="1">
                <a:spLocks noChangeArrowheads="1"/>
              </p:cNvSpPr>
              <p:nvPr/>
            </p:nvSpPr>
            <p:spPr bwMode="auto">
              <a:xfrm>
                <a:off x="2387600" y="4404632"/>
                <a:ext cx="339399" cy="462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3</a:t>
                </a: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V="1">
                <a:off x="2379693" y="4840022"/>
                <a:ext cx="356488" cy="47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04" name="Text Box 3"/>
              <p:cNvSpPr txBox="1">
                <a:spLocks noChangeArrowheads="1"/>
              </p:cNvSpPr>
              <p:nvPr/>
            </p:nvSpPr>
            <p:spPr bwMode="auto">
              <a:xfrm>
                <a:off x="2278744" y="4832803"/>
                <a:ext cx="49244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10</a:t>
                </a:r>
              </a:p>
            </p:txBody>
          </p:sp>
        </p:grpSp>
        <p:sp>
          <p:nvSpPr>
            <p:cNvPr id="3101" name="TextBox 35"/>
            <p:cNvSpPr txBox="1">
              <a:spLocks noChangeArrowheads="1"/>
            </p:cNvSpPr>
            <p:nvPr/>
          </p:nvSpPr>
          <p:spPr bwMode="auto">
            <a:xfrm>
              <a:off x="5044396" y="3243942"/>
              <a:ext cx="35718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≡</a:t>
              </a:r>
            </a:p>
          </p:txBody>
        </p:sp>
      </p:grpSp>
      <p:cxnSp>
        <p:nvCxnSpPr>
          <p:cNvPr id="43" name="Straight Connector 21"/>
          <p:cNvCxnSpPr/>
          <p:nvPr/>
        </p:nvCxnSpPr>
        <p:spPr>
          <a:xfrm rot="10800000" flipH="1" flipV="1">
            <a:off x="5276507" y="4770468"/>
            <a:ext cx="233362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3"/>
          <p:cNvSpPr txBox="1">
            <a:spLocks noChangeArrowheads="1"/>
          </p:cNvSpPr>
          <p:nvPr/>
        </p:nvSpPr>
        <p:spPr bwMode="auto">
          <a:xfrm>
            <a:off x="6724650" y="4360863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= </a:t>
            </a:r>
            <a:r>
              <a:rPr lang="en-GB" dirty="0" smtClean="0"/>
              <a:t>81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1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7" grpId="0" autoUpdateAnimBg="0"/>
      <p:bldP spid="10" grpId="0" autoUpdateAnimBg="0"/>
      <p:bldP spid="12" grpId="0"/>
      <p:bldP spid="13" grpId="0" autoUpdateAnimBg="0"/>
      <p:bldP spid="16" grpId="0"/>
      <p:bldP spid="17" grpId="0"/>
      <p:bldP spid="18" grpId="0"/>
      <p:bldP spid="21" grpId="0"/>
      <p:bldP spid="22" grpId="0"/>
      <p:bldP spid="23" grpId="0" autoUpdateAnimBg="0"/>
      <p:bldP spid="24" grpId="0"/>
      <p:bldP spid="30" grpId="0"/>
      <p:bldP spid="31" grpId="0"/>
      <p:bldP spid="32" grpId="0"/>
      <p:bldP spid="33" grpId="0" autoUpdateAnimBg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641600" y="304800"/>
            <a:ext cx="4165600" cy="558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Percentuali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2379663"/>
            <a:ext cx="1576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Esempio</a:t>
            </a:r>
            <a:r>
              <a:rPr lang="en-GB" dirty="0" smtClean="0"/>
              <a:t> </a:t>
            </a:r>
            <a:r>
              <a:rPr lang="en-GB" dirty="0"/>
              <a:t>1:</a:t>
            </a:r>
          </a:p>
        </p:txBody>
      </p: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368300" y="2801938"/>
            <a:ext cx="386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Diminuire</a:t>
            </a:r>
            <a:r>
              <a:rPr lang="en-GB" dirty="0" smtClean="0"/>
              <a:t> </a:t>
            </a:r>
            <a:r>
              <a:rPr lang="en-GB" dirty="0"/>
              <a:t>200 </a:t>
            </a:r>
            <a:r>
              <a:rPr lang="en-GB" dirty="0" smtClean="0"/>
              <a:t>del </a:t>
            </a:r>
            <a:r>
              <a:rPr lang="en-GB" dirty="0"/>
              <a:t>12%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40225" y="2779713"/>
            <a:ext cx="157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u="sng"/>
              <a:t> 12 </a:t>
            </a:r>
            <a:r>
              <a:rPr lang="en-GB"/>
              <a:t>  ×  200</a:t>
            </a:r>
          </a:p>
          <a:p>
            <a:r>
              <a:rPr lang="en-GB"/>
              <a:t>100	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 flipH="1" flipV="1">
            <a:off x="4532224" y="3128963"/>
            <a:ext cx="231775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H="1" flipV="1">
            <a:off x="5357812" y="2851966"/>
            <a:ext cx="233363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75313" y="2598738"/>
            <a:ext cx="3238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/>
              <a:t>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2638" y="2787650"/>
            <a:ext cx="73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= 24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666750" y="3235325"/>
            <a:ext cx="338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semplificando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7425" y="2095500"/>
            <a:ext cx="819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318000" y="3581400"/>
            <a:ext cx="1211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200 - 24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614988" y="3592513"/>
            <a:ext cx="896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= 176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5600" y="4056063"/>
            <a:ext cx="1576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Esempio</a:t>
            </a:r>
            <a:r>
              <a:rPr lang="en-GB" dirty="0" smtClean="0"/>
              <a:t> 2</a:t>
            </a:r>
            <a:r>
              <a:rPr lang="en-GB" dirty="0"/>
              <a:t>:</a:t>
            </a:r>
          </a:p>
        </p:txBody>
      </p:sp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419100" y="4478338"/>
            <a:ext cx="386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Diminuire</a:t>
            </a:r>
            <a:r>
              <a:rPr lang="en-GB" dirty="0" smtClean="0"/>
              <a:t>  </a:t>
            </a:r>
            <a:r>
              <a:rPr lang="en-GB" dirty="0"/>
              <a:t>270  </a:t>
            </a:r>
            <a:r>
              <a:rPr lang="en-GB" dirty="0" smtClean="0"/>
              <a:t>del  </a:t>
            </a:r>
            <a:r>
              <a:rPr lang="en-GB" dirty="0"/>
              <a:t>40%</a:t>
            </a:r>
          </a:p>
        </p:txBody>
      </p:sp>
      <p:sp>
        <p:nvSpPr>
          <p:cNvPr id="30" name="TextBox 20"/>
          <p:cNvSpPr txBox="1">
            <a:spLocks noChangeArrowheads="1"/>
          </p:cNvSpPr>
          <p:nvPr/>
        </p:nvSpPr>
        <p:spPr bwMode="auto">
          <a:xfrm>
            <a:off x="717550" y="4911725"/>
            <a:ext cx="338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semplificando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368800" y="525780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270 - 108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665788" y="5268913"/>
            <a:ext cx="896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= 162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330700" y="4352925"/>
            <a:ext cx="2359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u="sng"/>
              <a:t> 40 </a:t>
            </a:r>
            <a:r>
              <a:rPr lang="en-GB"/>
              <a:t>            ×  270</a:t>
            </a:r>
          </a:p>
          <a:p>
            <a:r>
              <a:rPr lang="en-GB"/>
              <a:t>100	</a:t>
            </a:r>
          </a:p>
        </p:txBody>
      </p:sp>
      <p:cxnSp>
        <p:nvCxnSpPr>
          <p:cNvPr id="34" name="Straight Connector 19"/>
          <p:cNvCxnSpPr/>
          <p:nvPr/>
        </p:nvCxnSpPr>
        <p:spPr>
          <a:xfrm rot="10800000" flipH="1" flipV="1">
            <a:off x="4550836" y="4646409"/>
            <a:ext cx="231775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10800000" flipH="1" flipV="1">
            <a:off x="6230938" y="4406106"/>
            <a:ext cx="233362" cy="3032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9"/>
          <p:cNvCxnSpPr/>
          <p:nvPr/>
        </p:nvCxnSpPr>
        <p:spPr>
          <a:xfrm rot="10800000" flipH="1" flipV="1">
            <a:off x="4625566" y="4421847"/>
            <a:ext cx="231775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892675" y="4275138"/>
            <a:ext cx="736600" cy="889000"/>
            <a:chOff x="5044396" y="3004457"/>
            <a:chExt cx="737960" cy="889000"/>
          </a:xfrm>
        </p:grpSpPr>
        <p:grpSp>
          <p:nvGrpSpPr>
            <p:cNvPr id="4124" name="Group 17"/>
            <p:cNvGrpSpPr>
              <a:grpSpLocks/>
            </p:cNvGrpSpPr>
            <p:nvPr/>
          </p:nvGrpSpPr>
          <p:grpSpPr bwMode="auto">
            <a:xfrm>
              <a:off x="5290226" y="3004452"/>
              <a:ext cx="492124" cy="888999"/>
              <a:chOff x="2278744" y="4404632"/>
              <a:chExt cx="492443" cy="889836"/>
            </a:xfrm>
          </p:grpSpPr>
          <p:sp>
            <p:nvSpPr>
              <p:cNvPr id="4126" name="Text Box 3"/>
              <p:cNvSpPr txBox="1">
                <a:spLocks noChangeArrowheads="1"/>
              </p:cNvSpPr>
              <p:nvPr/>
            </p:nvSpPr>
            <p:spPr bwMode="auto">
              <a:xfrm>
                <a:off x="2387600" y="4404632"/>
                <a:ext cx="33855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4</a:t>
                </a: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V="1">
                <a:off x="2379693" y="4840022"/>
                <a:ext cx="356488" cy="47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8" name="Text Box 3"/>
              <p:cNvSpPr txBox="1">
                <a:spLocks noChangeArrowheads="1"/>
              </p:cNvSpPr>
              <p:nvPr/>
            </p:nvSpPr>
            <p:spPr bwMode="auto">
              <a:xfrm>
                <a:off x="2278744" y="4832803"/>
                <a:ext cx="49244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10</a:t>
                </a:r>
              </a:p>
            </p:txBody>
          </p:sp>
        </p:grpSp>
        <p:sp>
          <p:nvSpPr>
            <p:cNvPr id="4125" name="TextBox 35"/>
            <p:cNvSpPr txBox="1">
              <a:spLocks noChangeArrowheads="1"/>
            </p:cNvSpPr>
            <p:nvPr/>
          </p:nvSpPr>
          <p:spPr bwMode="auto">
            <a:xfrm>
              <a:off x="5044396" y="3243942"/>
              <a:ext cx="35718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≡</a:t>
              </a:r>
            </a:p>
          </p:txBody>
        </p:sp>
      </p:grpSp>
      <p:cxnSp>
        <p:nvCxnSpPr>
          <p:cNvPr id="43" name="Straight Connector 21"/>
          <p:cNvCxnSpPr/>
          <p:nvPr/>
        </p:nvCxnSpPr>
        <p:spPr>
          <a:xfrm rot="10800000" flipH="1" flipV="1">
            <a:off x="5305522" y="4743576"/>
            <a:ext cx="233362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3"/>
          <p:cNvSpPr txBox="1">
            <a:spLocks noChangeArrowheads="1"/>
          </p:cNvSpPr>
          <p:nvPr/>
        </p:nvSpPr>
        <p:spPr bwMode="auto">
          <a:xfrm>
            <a:off x="6724650" y="4360863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= 108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0" y="1044575"/>
            <a:ext cx="39301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 smtClean="0"/>
              <a:t>La </a:t>
            </a:r>
            <a:r>
              <a:rPr lang="en-GB" b="1" dirty="0" err="1" smtClean="0"/>
              <a:t>diminuzione</a:t>
            </a:r>
            <a:r>
              <a:rPr lang="en-GB" b="1" dirty="0" smtClean="0"/>
              <a:t>  </a:t>
            </a:r>
            <a:r>
              <a:rPr lang="en-GB" b="1" dirty="0" err="1" smtClean="0"/>
              <a:t>percentuale</a:t>
            </a:r>
            <a:endParaRPr lang="en-GB" b="1" dirty="0"/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90500" y="1704975"/>
            <a:ext cx="7632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err="1" smtClean="0"/>
              <a:t>Trovare</a:t>
            </a:r>
            <a:r>
              <a:rPr lang="en-GB" dirty="0" smtClean="0"/>
              <a:t> la </a:t>
            </a:r>
            <a:r>
              <a:rPr lang="en-GB" dirty="0" err="1" smtClean="0"/>
              <a:t>percentuale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quantità</a:t>
            </a:r>
            <a:r>
              <a:rPr lang="en-GB" dirty="0" smtClean="0"/>
              <a:t> e </a:t>
            </a:r>
            <a:r>
              <a:rPr lang="en-GB" dirty="0" err="1" smtClean="0"/>
              <a:t>sottrarla</a:t>
            </a:r>
            <a:r>
              <a:rPr lang="en-GB" dirty="0" smtClean="0"/>
              <a:t> ad </a:t>
            </a:r>
            <a:r>
              <a:rPr lang="en-GB" dirty="0" err="1" smtClean="0"/>
              <a:t>essa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2" grpId="0"/>
      <p:bldP spid="13" grpId="0" autoUpdateAnimBg="0"/>
      <p:bldP spid="16" grpId="0"/>
      <p:bldP spid="17" grpId="0"/>
      <p:bldP spid="18" grpId="0"/>
      <p:bldP spid="21" grpId="0"/>
      <p:bldP spid="22" grpId="0"/>
      <p:bldP spid="23" grpId="0" autoUpdateAnimBg="0"/>
      <p:bldP spid="24" grpId="0"/>
      <p:bldP spid="30" grpId="0"/>
      <p:bldP spid="31" grpId="0"/>
      <p:bldP spid="32" grpId="0"/>
      <p:bldP spid="33" grpId="0" autoUpdateAnimBg="0"/>
      <p:bldP spid="44" grpId="0"/>
      <p:bldP spid="37" grpId="0" autoUpdateAnimBg="0"/>
      <p:bldP spid="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914400" y="5304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600" b="1" dirty="0" smtClean="0"/>
              <a:t>  </a:t>
            </a:r>
            <a:endParaRPr lang="en-US" sz="3600" b="1" dirty="0"/>
          </a:p>
        </p:txBody>
      </p:sp>
      <p:pic>
        <p:nvPicPr>
          <p:cNvPr id="41165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34007" y="6035121"/>
            <a:ext cx="327056" cy="333685"/>
          </a:xfrm>
          <a:prstGeom prst="rect">
            <a:avLst/>
          </a:prstGeom>
          <a:noFill/>
        </p:spPr>
      </p:pic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/>
          </p:nvPr>
        </p:nvGraphicFramePr>
        <p:xfrm>
          <a:off x="2459038" y="1797050"/>
          <a:ext cx="29527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zione" r:id="rId5" imgW="114120" imgH="215640" progId="Equation.3">
                  <p:embed/>
                </p:oleObj>
              </mc:Choice>
              <mc:Fallback>
                <p:oleObj name="Equazione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1797050"/>
                        <a:ext cx="295275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0" y="6858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zione" r:id="rId7" imgW="114120" imgH="215640" progId="Equation.3">
                  <p:embed/>
                </p:oleObj>
              </mc:Choice>
              <mc:Fallback>
                <p:oleObj name="Equazione" r:id="rId7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1143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14300" y="0"/>
            <a:ext cx="8567787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Un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maglione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costa 75 Euro</a:t>
            </a:r>
          </a:p>
          <a:p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Quanto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costerebbe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con lo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del 20%?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073896" y="1687398"/>
            <a:ext cx="353847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400" u="sng" dirty="0" smtClean="0"/>
              <a:t> </a:t>
            </a:r>
            <a:r>
              <a:rPr lang="en-GB" sz="3200" u="sng" dirty="0" smtClean="0"/>
              <a:t>20 </a:t>
            </a:r>
            <a:r>
              <a:rPr lang="en-GB" sz="3200" dirty="0" smtClean="0"/>
              <a:t>   x  75</a:t>
            </a:r>
            <a:endParaRPr lang="en-GB" sz="3200" dirty="0"/>
          </a:p>
          <a:p>
            <a:r>
              <a:rPr lang="en-GB" sz="3200" dirty="0"/>
              <a:t>100	</a:t>
            </a:r>
          </a:p>
        </p:txBody>
      </p:sp>
      <p:cxnSp>
        <p:nvCxnSpPr>
          <p:cNvPr id="16" name="Straight Connector 13"/>
          <p:cNvCxnSpPr/>
          <p:nvPr/>
        </p:nvCxnSpPr>
        <p:spPr>
          <a:xfrm>
            <a:off x="2382043" y="1989302"/>
            <a:ext cx="449263" cy="329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3"/>
          <p:cNvCxnSpPr/>
          <p:nvPr/>
        </p:nvCxnSpPr>
        <p:spPr>
          <a:xfrm>
            <a:off x="2234406" y="2488841"/>
            <a:ext cx="449263" cy="329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1915200" y="1676004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/>
              <a:t>2</a:t>
            </a: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1787008" y="2742145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 smtClean="0"/>
              <a:t>10</a:t>
            </a:r>
            <a:endParaRPr lang="en-GB" sz="3200" b="1" dirty="0"/>
          </a:p>
        </p:txBody>
      </p:sp>
      <p:cxnSp>
        <p:nvCxnSpPr>
          <p:cNvPr id="21" name="Straight Connector 13"/>
          <p:cNvCxnSpPr/>
          <p:nvPr/>
        </p:nvCxnSpPr>
        <p:spPr>
          <a:xfrm>
            <a:off x="1866331" y="1824783"/>
            <a:ext cx="449263" cy="329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3"/>
          <p:cNvCxnSpPr/>
          <p:nvPr/>
        </p:nvCxnSpPr>
        <p:spPr>
          <a:xfrm>
            <a:off x="1927892" y="2859565"/>
            <a:ext cx="449263" cy="329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1409773" y="157732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/>
              <a:t>1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1409773" y="3056113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/>
              <a:t>5</a:t>
            </a:r>
          </a:p>
        </p:txBody>
      </p:sp>
      <p:cxnSp>
        <p:nvCxnSpPr>
          <p:cNvPr id="25" name="Straight Connector 13"/>
          <p:cNvCxnSpPr/>
          <p:nvPr/>
        </p:nvCxnSpPr>
        <p:spPr>
          <a:xfrm>
            <a:off x="3760536" y="1989302"/>
            <a:ext cx="449263" cy="329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5"/>
          <p:cNvSpPr txBox="1">
            <a:spLocks noChangeArrowheads="1"/>
          </p:cNvSpPr>
          <p:nvPr/>
        </p:nvSpPr>
        <p:spPr bwMode="auto">
          <a:xfrm>
            <a:off x="4007092" y="1527735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/>
              <a:t>1</a:t>
            </a:r>
            <a:r>
              <a:rPr lang="en-GB" sz="3200" b="1" dirty="0" smtClean="0"/>
              <a:t>5</a:t>
            </a:r>
            <a:endParaRPr lang="en-GB" sz="3200" b="1" dirty="0"/>
          </a:p>
        </p:txBody>
      </p:sp>
      <p:cxnSp>
        <p:nvCxnSpPr>
          <p:cNvPr id="27" name="Straight Connector 13"/>
          <p:cNvCxnSpPr/>
          <p:nvPr/>
        </p:nvCxnSpPr>
        <p:spPr>
          <a:xfrm>
            <a:off x="1350360" y="3190053"/>
            <a:ext cx="449263" cy="329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67512" y="1108408"/>
            <a:ext cx="84935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Calcolo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20% di 75 ,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e’</a:t>
            </a:r>
          </a:p>
          <a:p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6006651" y="1068709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/>
              <a:t>1</a:t>
            </a:r>
            <a:r>
              <a:rPr lang="en-GB" sz="3200" b="1" dirty="0" smtClean="0"/>
              <a:t>5</a:t>
            </a:r>
            <a:endParaRPr lang="en-GB" sz="3200" b="1" dirty="0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457619" y="3739507"/>
            <a:ext cx="84935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Lo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consiste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quindi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, in 15 Euro</a:t>
            </a:r>
          </a:p>
          <a:p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650449" y="4408885"/>
            <a:ext cx="849355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Applicando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lo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del 20%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maglione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costerà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75 Euro – 15 Euro =   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60 Euro</a:t>
            </a:r>
          </a:p>
          <a:p>
            <a:r>
              <a:rPr lang="en-US" sz="2800" b="1" dirty="0" smtClean="0"/>
              <a:t>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2288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9" grpId="0"/>
      <p:bldP spid="20" grpId="0"/>
      <p:bldP spid="23" grpId="0"/>
      <p:bldP spid="24" grpId="0"/>
      <p:bldP spid="26" grpId="0"/>
      <p:bldP spid="28" grpId="0" autoUpdateAnimBg="0"/>
      <p:bldP spid="29" grpId="0"/>
      <p:bldP spid="30" grpId="0" autoUpdateAnimBg="0"/>
      <p:bldP spid="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5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34007" y="6035121"/>
            <a:ext cx="327056" cy="333685"/>
          </a:xfrm>
          <a:prstGeom prst="rect">
            <a:avLst/>
          </a:prstGeom>
          <a:noFill/>
        </p:spPr>
      </p:pic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1111666" y="300177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/>
          </p:nvPr>
        </p:nvGraphicFramePr>
        <p:xfrm>
          <a:off x="2459038" y="1797050"/>
          <a:ext cx="29527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zione" r:id="rId5" imgW="114120" imgH="215640" progId="Equation.3">
                  <p:embed/>
                </p:oleObj>
              </mc:Choice>
              <mc:Fallback>
                <p:oleObj name="Equazione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1797050"/>
                        <a:ext cx="295275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0" y="6858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zione" r:id="rId7" imgW="114120" imgH="215640" progId="Equation.3">
                  <p:embed/>
                </p:oleObj>
              </mc:Choice>
              <mc:Fallback>
                <p:oleObj name="Equazione" r:id="rId7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1143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332510" y="308440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883049" y="2117826"/>
            <a:ext cx="35384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u="sng" dirty="0" smtClean="0"/>
              <a:t> 75</a:t>
            </a:r>
            <a:r>
              <a:rPr lang="en-GB" sz="3200" dirty="0" smtClean="0"/>
              <a:t>  x  100 =</a:t>
            </a:r>
            <a:endParaRPr lang="en-GB" sz="3200" dirty="0"/>
          </a:p>
          <a:p>
            <a:r>
              <a:rPr lang="en-GB" sz="3200" dirty="0" smtClean="0"/>
              <a:t> 25</a:t>
            </a:r>
            <a:r>
              <a:rPr lang="en-GB" sz="3200" dirty="0"/>
              <a:t>	</a:t>
            </a:r>
          </a:p>
        </p:txBody>
      </p:sp>
      <p:cxnSp>
        <p:nvCxnSpPr>
          <p:cNvPr id="18" name="Straight Connector 13"/>
          <p:cNvCxnSpPr/>
          <p:nvPr/>
        </p:nvCxnSpPr>
        <p:spPr>
          <a:xfrm>
            <a:off x="3113287" y="2267310"/>
            <a:ext cx="449263" cy="329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3"/>
          <p:cNvCxnSpPr/>
          <p:nvPr/>
        </p:nvCxnSpPr>
        <p:spPr>
          <a:xfrm>
            <a:off x="3037581" y="2753245"/>
            <a:ext cx="449263" cy="3290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2634673" y="2633145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/>
              <a:t>1</a:t>
            </a: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2563936" y="1967718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/>
              <a:t>3</a:t>
            </a:r>
          </a:p>
        </p:txBody>
      </p:sp>
      <p:sp>
        <p:nvSpPr>
          <p:cNvPr id="26" name="TextBox 15"/>
          <p:cNvSpPr txBox="1">
            <a:spLocks noChangeArrowheads="1"/>
          </p:cNvSpPr>
          <p:nvPr/>
        </p:nvSpPr>
        <p:spPr bwMode="auto">
          <a:xfrm>
            <a:off x="5503257" y="2074540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 dirty="0" smtClean="0"/>
              <a:t>300</a:t>
            </a:r>
            <a:endParaRPr lang="en-GB" sz="3200" b="1" dirty="0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339177" y="3398202"/>
            <a:ext cx="84935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b="1" dirty="0" smtClean="0"/>
              <a:t>  </a:t>
            </a:r>
            <a:endParaRPr lang="en-US" sz="2800" b="1" dirty="0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260455" y="1216064"/>
            <a:ext cx="76674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 smtClean="0"/>
              <a:t>75 Euro = 25% del </a:t>
            </a:r>
            <a:r>
              <a:rPr lang="en-GB" sz="2800" b="1" dirty="0" err="1" smtClean="0"/>
              <a:t>prezzo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della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bicicletta</a:t>
            </a:r>
            <a:endParaRPr lang="en-GB" sz="2800" b="1" dirty="0" smtClean="0"/>
          </a:p>
          <a:p>
            <a:endParaRPr lang="en-GB" sz="2800" b="1" dirty="0"/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457619" y="3739507"/>
            <a:ext cx="84935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bicicletta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costerebbe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 300 Euro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sz="2800" b="1" dirty="0" smtClean="0"/>
              <a:t>(</a:t>
            </a:r>
            <a:r>
              <a:rPr lang="en-US" sz="2800" b="1" dirty="0" err="1" smtClean="0"/>
              <a:t>senza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sconto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147872" y="26840"/>
            <a:ext cx="8398992" cy="1044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bicicletta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mi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piace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(con lo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del 25%) </a:t>
            </a:r>
          </a:p>
          <a:p>
            <a:pPr algn="ctr"/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costerebbe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75 Euro in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meno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Quanto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costerebbe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senza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</a:p>
          <a:p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264241" y="4719990"/>
            <a:ext cx="2016000" cy="169277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Di quale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numero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75 è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25 %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147872" y="1750145"/>
            <a:ext cx="65843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solidFill>
                  <a:schemeClr val="tx2"/>
                </a:solidFill>
              </a:rPr>
              <a:t>Calcolo</a:t>
            </a:r>
            <a:r>
              <a:rPr lang="en-GB" sz="2000" b="1" dirty="0" smtClean="0">
                <a:solidFill>
                  <a:schemeClr val="tx2"/>
                </a:solidFill>
              </a:rPr>
              <a:t> l’1% del </a:t>
            </a:r>
            <a:r>
              <a:rPr lang="en-GB" sz="2000" b="1" dirty="0" err="1" smtClean="0">
                <a:solidFill>
                  <a:schemeClr val="tx2"/>
                </a:solidFill>
              </a:rPr>
              <a:t>costo</a:t>
            </a:r>
            <a:r>
              <a:rPr lang="en-GB" sz="2000" b="1" dirty="0" smtClean="0">
                <a:solidFill>
                  <a:schemeClr val="tx2"/>
                </a:solidFill>
              </a:rPr>
              <a:t> e lo </a:t>
            </a:r>
            <a:r>
              <a:rPr lang="en-GB" sz="2000" b="1" dirty="0" err="1" smtClean="0">
                <a:solidFill>
                  <a:schemeClr val="tx2"/>
                </a:solidFill>
              </a:rPr>
              <a:t>moltiplico</a:t>
            </a:r>
            <a:r>
              <a:rPr lang="en-GB" sz="2000" b="1" dirty="0" smtClean="0">
                <a:solidFill>
                  <a:schemeClr val="tx2"/>
                </a:solidFill>
              </a:rPr>
              <a:t> per 100</a:t>
            </a:r>
          </a:p>
          <a:p>
            <a:endParaRPr lang="en-GB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23" grpId="0"/>
      <p:bldP spid="24" grpId="0"/>
      <p:bldP spid="26" grpId="0"/>
      <p:bldP spid="28" grpId="0" autoUpdateAnimBg="0"/>
      <p:bldP spid="29" grpId="0"/>
      <p:bldP spid="30" grpId="0" autoUpdateAnimBg="0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929743" y="864831"/>
            <a:ext cx="7929154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Ho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pagato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un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scontato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del 40%)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360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Euro</a:t>
            </a:r>
          </a:p>
          <a:p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Quanto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costava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prima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dello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5405" y="3002919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29805" y="2013043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8762" y="2882502"/>
            <a:ext cx="3601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Prezzo</a:t>
            </a:r>
            <a:r>
              <a:rPr lang="en-US" dirty="0" smtClean="0"/>
              <a:t> prima </a:t>
            </a:r>
            <a:r>
              <a:rPr lang="en-US" dirty="0" err="1" smtClean="0"/>
              <a:t>dello</a:t>
            </a:r>
            <a:r>
              <a:rPr lang="en-US" dirty="0" smtClean="0"/>
              <a:t> </a:t>
            </a:r>
            <a:r>
              <a:rPr lang="en-US" dirty="0" err="1" smtClean="0"/>
              <a:t>sconto</a:t>
            </a:r>
            <a:r>
              <a:rPr lang="en-US" dirty="0" smtClean="0"/>
              <a:t> (100%)</a:t>
            </a: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36286" y="1897258"/>
            <a:ext cx="2297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Prezzo</a:t>
            </a:r>
            <a:r>
              <a:rPr lang="en-US" dirty="0" smtClean="0"/>
              <a:t> </a:t>
            </a:r>
            <a:r>
              <a:rPr lang="en-US" dirty="0" err="1" smtClean="0"/>
              <a:t>scontato</a:t>
            </a:r>
            <a:r>
              <a:rPr lang="en-US" dirty="0" smtClean="0"/>
              <a:t>  360 Euro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85290" y="2013043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94912" y="2013043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78045" y="3005487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78045" y="2015611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59045" y="2013043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42367" y="2013043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23367" y="2013043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59045" y="3002919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21045" y="3005017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245203" y="3002919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82875" y="3004995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96887" y="3002919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47492" y="3005489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04386" y="3002678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797" y="3002678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1711" y="4740420"/>
            <a:ext cx="7431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Quindi</a:t>
            </a:r>
            <a:r>
              <a:rPr lang="en-US" dirty="0" smtClean="0"/>
              <a:t> 360 è </a:t>
            </a:r>
            <a:r>
              <a:rPr lang="en-US" dirty="0" err="1" smtClean="0"/>
              <a:t>il</a:t>
            </a:r>
            <a:r>
              <a:rPr lang="en-US" dirty="0" smtClean="0"/>
              <a:t> 60 % del </a:t>
            </a:r>
            <a:r>
              <a:rPr lang="en-US" dirty="0" err="1" smtClean="0"/>
              <a:t>costo</a:t>
            </a:r>
            <a:r>
              <a:rPr lang="en-US" dirty="0" smtClean="0"/>
              <a:t> del </a:t>
            </a:r>
            <a:r>
              <a:rPr lang="en-US" dirty="0" err="1" smtClean="0"/>
              <a:t>cappotto</a:t>
            </a:r>
            <a:endParaRPr lang="en-US" sz="2400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69250"/>
            <a:ext cx="8666921" cy="705961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" name="Rettangolo 40"/>
          <p:cNvSpPr/>
          <p:nvPr/>
        </p:nvSpPr>
        <p:spPr>
          <a:xfrm>
            <a:off x="1558992" y="122267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Un </a:t>
            </a:r>
            <a:r>
              <a:rPr lang="en-US" sz="2400" b="1" dirty="0" err="1" smtClean="0">
                <a:solidFill>
                  <a:schemeClr val="tx2"/>
                </a:solidFill>
              </a:rPr>
              <a:t>problema</a:t>
            </a:r>
            <a:r>
              <a:rPr lang="en-US" sz="2400" b="1" dirty="0" smtClean="0">
                <a:solidFill>
                  <a:schemeClr val="tx2"/>
                </a:solidFill>
              </a:rPr>
              <a:t> con le </a:t>
            </a:r>
            <a:r>
              <a:rPr lang="en-US" sz="2400" b="1" dirty="0" err="1" smtClean="0">
                <a:solidFill>
                  <a:schemeClr val="tx2"/>
                </a:solidFill>
              </a:rPr>
              <a:t>percentuali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804404" y="4077336"/>
            <a:ext cx="79291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pratica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ho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pagato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(con lo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del 40%) </a:t>
            </a:r>
          </a:p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60% del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prezzo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iniziale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Rectangle 17"/>
          <p:cNvSpPr/>
          <p:nvPr/>
        </p:nvSpPr>
        <p:spPr>
          <a:xfrm>
            <a:off x="4166290" y="2013043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17"/>
          <p:cNvSpPr/>
          <p:nvPr/>
        </p:nvSpPr>
        <p:spPr>
          <a:xfrm>
            <a:off x="4547290" y="2013043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7"/>
          <p:cNvSpPr/>
          <p:nvPr/>
        </p:nvSpPr>
        <p:spPr>
          <a:xfrm>
            <a:off x="4928290" y="2015034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5114449" y="5437920"/>
            <a:ext cx="6280598" cy="125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u="sng" dirty="0" smtClean="0"/>
              <a:t>360</a:t>
            </a:r>
            <a:r>
              <a:rPr lang="en-GB" sz="3770" u="sng" dirty="0" smtClean="0"/>
              <a:t> </a:t>
            </a:r>
            <a:r>
              <a:rPr lang="en-GB" sz="3770" dirty="0" smtClean="0"/>
              <a:t>  </a:t>
            </a:r>
            <a:r>
              <a:rPr lang="en-GB" sz="3770" dirty="0"/>
              <a:t>× </a:t>
            </a:r>
            <a:r>
              <a:rPr lang="en-GB" sz="3770" dirty="0" smtClean="0"/>
              <a:t>100 </a:t>
            </a:r>
            <a:endParaRPr lang="en-GB" sz="3770" dirty="0"/>
          </a:p>
          <a:p>
            <a:r>
              <a:rPr lang="en-GB" sz="3770" dirty="0"/>
              <a:t>6</a:t>
            </a:r>
            <a:r>
              <a:rPr lang="en-GB" sz="3770" dirty="0" smtClean="0"/>
              <a:t>0</a:t>
            </a:r>
            <a:r>
              <a:rPr lang="en-GB" sz="3770" dirty="0"/>
              <a:t>	</a:t>
            </a:r>
            <a:r>
              <a:rPr lang="en-GB" sz="3770" dirty="0" smtClean="0"/>
              <a:t> </a:t>
            </a:r>
            <a:endParaRPr lang="en-GB" sz="3770" dirty="0"/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279480" y="5327923"/>
            <a:ext cx="6468375" cy="67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770" dirty="0" err="1" smtClean="0"/>
              <a:t>Prezzo</a:t>
            </a:r>
            <a:r>
              <a:rPr lang="en-GB" sz="3770" dirty="0" smtClean="0"/>
              <a:t> del </a:t>
            </a:r>
            <a:r>
              <a:rPr lang="en-GB" sz="3770" dirty="0" err="1" smtClean="0"/>
              <a:t>cappotto</a:t>
            </a:r>
            <a:r>
              <a:rPr lang="en-GB" sz="3770" dirty="0"/>
              <a:t>	</a:t>
            </a:r>
            <a:r>
              <a:rPr lang="en-GB" sz="3770" dirty="0" smtClean="0"/>
              <a:t> </a:t>
            </a:r>
            <a:endParaRPr lang="en-GB" sz="3770" dirty="0"/>
          </a:p>
        </p:txBody>
      </p:sp>
      <p:cxnSp>
        <p:nvCxnSpPr>
          <p:cNvPr id="55" name="Straight Connector 13"/>
          <p:cNvCxnSpPr/>
          <p:nvPr/>
        </p:nvCxnSpPr>
        <p:spPr>
          <a:xfrm>
            <a:off x="5196872" y="5621675"/>
            <a:ext cx="646522" cy="352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13"/>
          <p:cNvCxnSpPr/>
          <p:nvPr/>
        </p:nvCxnSpPr>
        <p:spPr>
          <a:xfrm>
            <a:off x="5169499" y="6300477"/>
            <a:ext cx="449263" cy="2118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5"/>
          <p:cNvSpPr txBox="1">
            <a:spLocks noChangeArrowheads="1"/>
          </p:cNvSpPr>
          <p:nvPr/>
        </p:nvSpPr>
        <p:spPr bwMode="auto">
          <a:xfrm flipH="1">
            <a:off x="929742" y="5784710"/>
            <a:ext cx="29540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/>
              <a:t>600 Euro</a:t>
            </a:r>
            <a:endParaRPr lang="en-GB" sz="3200" b="1" dirty="0"/>
          </a:p>
        </p:txBody>
      </p:sp>
      <p:sp>
        <p:nvSpPr>
          <p:cNvPr id="64" name="TextBox 15"/>
          <p:cNvSpPr txBox="1">
            <a:spLocks noChangeArrowheads="1"/>
          </p:cNvSpPr>
          <p:nvPr/>
        </p:nvSpPr>
        <p:spPr bwMode="auto">
          <a:xfrm flipH="1">
            <a:off x="4749978" y="5366269"/>
            <a:ext cx="6346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/>
              <a:t>6</a:t>
            </a:r>
          </a:p>
        </p:txBody>
      </p:sp>
      <p:pic>
        <p:nvPicPr>
          <p:cNvPr id="59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8754" y="6360457"/>
            <a:ext cx="268167" cy="2736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890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/>
      <p:bldP spid="15" grpId="0"/>
      <p:bldP spid="18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  <p:bldP spid="37" grpId="0"/>
      <p:bldP spid="42" grpId="0"/>
      <p:bldP spid="43" grpId="0" animBg="1"/>
      <p:bldP spid="44" grpId="0" animBg="1"/>
      <p:bldP spid="45" grpId="0" animBg="1"/>
      <p:bldP spid="45" grpId="1" animBg="1"/>
      <p:bldP spid="53" grpId="0" autoUpdateAnimBg="0"/>
      <p:bldP spid="54" grpId="0" autoUpdateAnimBg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399182"/>
            <a:ext cx="3816626" cy="5632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399183"/>
            <a:ext cx="1828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Totale</a:t>
            </a:r>
            <a:r>
              <a:rPr lang="en-US" dirty="0" smtClean="0"/>
              <a:t> </a:t>
            </a:r>
            <a:r>
              <a:rPr lang="en-US" dirty="0" err="1" smtClean="0"/>
              <a:t>iscritti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62101" y="4280297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07425" y="4280297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72777" y="4282472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90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71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352800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8776" y="5568348"/>
            <a:ext cx="74311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7 </a:t>
            </a:r>
            <a:r>
              <a:rPr lang="en-US" sz="2400" dirty="0" err="1" smtClean="0"/>
              <a:t>parti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14 (la </a:t>
            </a:r>
            <a:r>
              <a:rPr lang="en-US" sz="2400" dirty="0" err="1" smtClean="0"/>
              <a:t>metà</a:t>
            </a:r>
            <a:r>
              <a:rPr lang="en-US" sz="2400" dirty="0" smtClean="0"/>
              <a:t>); 4 </a:t>
            </a:r>
            <a:r>
              <a:rPr lang="en-US" sz="2400" dirty="0" err="1" smtClean="0"/>
              <a:t>parti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14  (due </a:t>
            </a:r>
            <a:r>
              <a:rPr lang="en-US" sz="2400" dirty="0" err="1" smtClean="0"/>
              <a:t>settimi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 </a:t>
            </a:r>
            <a:r>
              <a:rPr lang="en-US" sz="2400" dirty="0" err="1" smtClean="0"/>
              <a:t>restanti</a:t>
            </a:r>
            <a:r>
              <a:rPr lang="en-US" sz="2400" dirty="0" smtClean="0"/>
              <a:t> 60 </a:t>
            </a:r>
            <a:r>
              <a:rPr lang="en-US" sz="2400" dirty="0" err="1" smtClean="0"/>
              <a:t>costituiscono</a:t>
            </a:r>
            <a:r>
              <a:rPr lang="en-US" sz="2400" dirty="0" smtClean="0"/>
              <a:t> </a:t>
            </a:r>
            <a:r>
              <a:rPr lang="en-US" sz="2400" dirty="0" err="1" smtClean="0"/>
              <a:t>perciò</a:t>
            </a:r>
            <a:r>
              <a:rPr lang="en-US" sz="2400" dirty="0" smtClean="0"/>
              <a:t> 3 </a:t>
            </a:r>
            <a:r>
              <a:rPr lang="en-US" sz="2400" dirty="0" err="1" smtClean="0"/>
              <a:t>parti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14</a:t>
            </a:r>
          </a:p>
          <a:p>
            <a:r>
              <a:rPr lang="en-US" sz="2400" dirty="0" smtClean="0"/>
              <a:t>Il </a:t>
            </a:r>
            <a:r>
              <a:rPr lang="en-US" sz="2400" dirty="0" err="1" smtClean="0"/>
              <a:t>totale</a:t>
            </a:r>
            <a:r>
              <a:rPr lang="en-US" sz="2400" dirty="0" smtClean="0"/>
              <a:t> è 280---- </a:t>
            </a: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barra</a:t>
            </a:r>
            <a:r>
              <a:rPr lang="en-US" sz="2400" dirty="0" smtClean="0"/>
              <a:t> vale 20 (</a:t>
            </a:r>
            <a:r>
              <a:rPr lang="en-US" sz="2400" dirty="0" err="1" smtClean="0"/>
              <a:t>sono</a:t>
            </a:r>
            <a:r>
              <a:rPr lang="en-US" sz="2400" dirty="0" smtClean="0"/>
              <a:t> 14 !!) 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69250"/>
            <a:ext cx="8666921" cy="705961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" name="Rettangolo 40"/>
          <p:cNvSpPr/>
          <p:nvPr/>
        </p:nvSpPr>
        <p:spPr>
          <a:xfrm>
            <a:off x="1558991" y="122267"/>
            <a:ext cx="69579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Un </a:t>
            </a:r>
            <a:r>
              <a:rPr lang="en-US" sz="2400" b="1" dirty="0" err="1" smtClean="0">
                <a:solidFill>
                  <a:schemeClr val="tx2"/>
                </a:solidFill>
              </a:rPr>
              <a:t>problema</a:t>
            </a:r>
            <a:r>
              <a:rPr lang="en-US" sz="2400" b="1" dirty="0" smtClean="0">
                <a:solidFill>
                  <a:schemeClr val="tx2"/>
                </a:solidFill>
              </a:rPr>
              <a:t> con le </a:t>
            </a:r>
            <a:r>
              <a:rPr lang="en-US" sz="2400" b="1" dirty="0" err="1" smtClean="0">
                <a:solidFill>
                  <a:schemeClr val="tx2"/>
                </a:solidFill>
              </a:rPr>
              <a:t>percentuali</a:t>
            </a:r>
            <a:r>
              <a:rPr lang="en-US" sz="2400" b="1" dirty="0" smtClean="0">
                <a:solidFill>
                  <a:schemeClr val="tx2"/>
                </a:solidFill>
              </a:rPr>
              <a:t> e le </a:t>
            </a:r>
            <a:r>
              <a:rPr lang="en-US" sz="2400" b="1" dirty="0" err="1" smtClean="0">
                <a:solidFill>
                  <a:schemeClr val="tx2"/>
                </a:solidFill>
              </a:rPr>
              <a:t>frazioni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21771" y="1001390"/>
            <a:ext cx="87453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 un club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sportivo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50%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degli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iscritti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è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Roma,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2/7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altri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paesi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città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italiane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restanti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60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all’estero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gli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iscritti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al club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sportivo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Rectangle 34"/>
          <p:cNvSpPr/>
          <p:nvPr/>
        </p:nvSpPr>
        <p:spPr>
          <a:xfrm>
            <a:off x="5645426" y="3352800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34"/>
          <p:cNvSpPr/>
          <p:nvPr/>
        </p:nvSpPr>
        <p:spPr>
          <a:xfrm>
            <a:off x="6026425" y="3362926"/>
            <a:ext cx="387626" cy="59947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34"/>
          <p:cNvSpPr/>
          <p:nvPr/>
        </p:nvSpPr>
        <p:spPr>
          <a:xfrm>
            <a:off x="6414051" y="3362925"/>
            <a:ext cx="394252" cy="59947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34"/>
          <p:cNvSpPr/>
          <p:nvPr/>
        </p:nvSpPr>
        <p:spPr>
          <a:xfrm>
            <a:off x="6801676" y="3362135"/>
            <a:ext cx="394251" cy="6002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2746683" y="4626581"/>
            <a:ext cx="16165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Resto </a:t>
            </a:r>
            <a:r>
              <a:rPr lang="en-US" dirty="0" err="1" smtClean="0"/>
              <a:t>d’Italia</a:t>
            </a:r>
            <a:endParaRPr lang="en-US" dirty="0"/>
          </a:p>
        </p:txBody>
      </p:sp>
      <p:sp>
        <p:nvSpPr>
          <p:cNvPr id="55" name="TextBox 13"/>
          <p:cNvSpPr txBox="1">
            <a:spLocks noChangeArrowheads="1"/>
          </p:cNvSpPr>
          <p:nvPr/>
        </p:nvSpPr>
        <p:spPr bwMode="auto">
          <a:xfrm>
            <a:off x="691505" y="4626581"/>
            <a:ext cx="1403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Roma</a:t>
            </a:r>
            <a:endParaRPr lang="en-US" dirty="0"/>
          </a:p>
        </p:txBody>
      </p:sp>
      <p:sp>
        <p:nvSpPr>
          <p:cNvPr id="56" name="TextBox 13"/>
          <p:cNvSpPr txBox="1">
            <a:spLocks noChangeArrowheads="1"/>
          </p:cNvSpPr>
          <p:nvPr/>
        </p:nvSpPr>
        <p:spPr bwMode="auto">
          <a:xfrm>
            <a:off x="5624452" y="4611257"/>
            <a:ext cx="1403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Estero</a:t>
            </a:r>
            <a:endParaRPr lang="en-US" dirty="0"/>
          </a:p>
        </p:txBody>
      </p:sp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539105" y="2328664"/>
            <a:ext cx="74311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Siccome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50% è ½…</a:t>
            </a:r>
            <a:r>
              <a:rPr lang="en-US" sz="2400" dirty="0" err="1" smtClean="0"/>
              <a:t>conviene</a:t>
            </a:r>
            <a:r>
              <a:rPr lang="en-US" sz="2400" dirty="0" smtClean="0"/>
              <a:t> </a:t>
            </a:r>
            <a:r>
              <a:rPr lang="en-US" sz="2400" dirty="0" err="1" smtClean="0"/>
              <a:t>suddividere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in 14 </a:t>
            </a:r>
            <a:r>
              <a:rPr lang="en-US" sz="2400" dirty="0" err="1" smtClean="0"/>
              <a:t>parti</a:t>
            </a:r>
            <a:r>
              <a:rPr lang="en-US" sz="2400" dirty="0" smtClean="0"/>
              <a:t>…. </a:t>
            </a:r>
            <a:r>
              <a:rPr lang="en-US" sz="2400" dirty="0" err="1" smtClean="0"/>
              <a:t>perchè</a:t>
            </a:r>
            <a:r>
              <a:rPr lang="en-US" sz="2400" dirty="0" smtClean="0"/>
              <a:t> 14=mcm(2,7) </a:t>
            </a:r>
          </a:p>
        </p:txBody>
      </p:sp>
    </p:spTree>
    <p:extLst>
      <p:ext uri="{BB962C8B-B14F-4D97-AF65-F5344CB8AC3E}">
        <p14:creationId xmlns:p14="http://schemas.microsoft.com/office/powerpoint/2010/main" val="17236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6" grpId="0" animBg="1"/>
      <p:bldP spid="7" grpId="0" animBg="1"/>
      <p:bldP spid="8" grpId="0" animBg="1"/>
      <p:bldP spid="9" grpId="0" animBg="1"/>
      <p:bldP spid="14" grpId="0"/>
      <p:bldP spid="17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  <p:bldP spid="36" grpId="0" animBg="1"/>
      <p:bldP spid="37" grpId="0"/>
      <p:bldP spid="43" grpId="0" animBg="1"/>
      <p:bldP spid="44" grpId="0" animBg="1"/>
      <p:bldP spid="45" grpId="0" animBg="1"/>
      <p:bldP spid="53" grpId="0" animBg="1"/>
      <p:bldP spid="54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399182"/>
            <a:ext cx="3816626" cy="5632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111348" y="1139483"/>
            <a:ext cx="80326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costa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200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Euro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Il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negozio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decide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praticare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uno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del 40 %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costerà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con lo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del 40%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399183"/>
            <a:ext cx="18288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Prezzo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prima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dello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" y="2445026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Prezzo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scontato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8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9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90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9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7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11200" y="4279901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Ogni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blocco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vale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200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Euro : 10 =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Euro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Lo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è                      20x4 =80 euro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perciò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costerà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120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Euro 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60%)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812" y="255462"/>
            <a:ext cx="8498109" cy="898089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1192695" y="278297"/>
            <a:ext cx="8274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le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percentuali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368300" y="5549900"/>
            <a:ext cx="2324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u="sng" dirty="0"/>
              <a:t> </a:t>
            </a:r>
            <a:r>
              <a:rPr lang="en-GB" u="sng" dirty="0" smtClean="0"/>
              <a:t>10 </a:t>
            </a:r>
            <a:r>
              <a:rPr lang="en-GB" dirty="0" smtClean="0"/>
              <a:t>  </a:t>
            </a:r>
            <a:r>
              <a:rPr lang="en-GB" dirty="0"/>
              <a:t>×  </a:t>
            </a:r>
            <a:r>
              <a:rPr lang="en-GB" dirty="0" smtClean="0"/>
              <a:t>200 = 20 </a:t>
            </a:r>
            <a:endParaRPr lang="en-GB" dirty="0"/>
          </a:p>
          <a:p>
            <a:r>
              <a:rPr lang="en-GB" dirty="0"/>
              <a:t>100	</a:t>
            </a:r>
          </a:p>
        </p:txBody>
      </p:sp>
      <p:cxnSp>
        <p:nvCxnSpPr>
          <p:cNvPr id="43" name="Straight Connector 14"/>
          <p:cNvCxnSpPr/>
          <p:nvPr/>
        </p:nvCxnSpPr>
        <p:spPr>
          <a:xfrm>
            <a:off x="1255972" y="5604992"/>
            <a:ext cx="496629" cy="306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4"/>
          <p:cNvCxnSpPr/>
          <p:nvPr/>
        </p:nvCxnSpPr>
        <p:spPr>
          <a:xfrm>
            <a:off x="531412" y="5911851"/>
            <a:ext cx="324275" cy="1095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759200" y="5537201"/>
            <a:ext cx="2755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u="sng" dirty="0"/>
              <a:t> </a:t>
            </a:r>
            <a:r>
              <a:rPr lang="en-GB" u="sng" dirty="0" smtClean="0"/>
              <a:t>15 </a:t>
            </a:r>
            <a:r>
              <a:rPr lang="en-GB" dirty="0" smtClean="0"/>
              <a:t>  </a:t>
            </a:r>
            <a:r>
              <a:rPr lang="en-GB" dirty="0"/>
              <a:t>×  </a:t>
            </a:r>
            <a:r>
              <a:rPr lang="en-GB" dirty="0" smtClean="0"/>
              <a:t>200 = 30 </a:t>
            </a:r>
            <a:endParaRPr lang="en-GB" dirty="0"/>
          </a:p>
          <a:p>
            <a:r>
              <a:rPr lang="en-GB" dirty="0"/>
              <a:t>100	</a:t>
            </a:r>
          </a:p>
        </p:txBody>
      </p:sp>
      <p:cxnSp>
        <p:nvCxnSpPr>
          <p:cNvPr id="53" name="Straight Connector 14"/>
          <p:cNvCxnSpPr/>
          <p:nvPr/>
        </p:nvCxnSpPr>
        <p:spPr>
          <a:xfrm rot="10800000" flipH="1" flipV="1">
            <a:off x="4833937" y="5593399"/>
            <a:ext cx="233363" cy="3032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14"/>
          <p:cNvCxnSpPr/>
          <p:nvPr/>
        </p:nvCxnSpPr>
        <p:spPr>
          <a:xfrm>
            <a:off x="3858418" y="5902488"/>
            <a:ext cx="361950" cy="2145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15"/>
          <p:cNvSpPr txBox="1">
            <a:spLocks noChangeArrowheads="1"/>
          </p:cNvSpPr>
          <p:nvPr/>
        </p:nvSpPr>
        <p:spPr bwMode="auto">
          <a:xfrm>
            <a:off x="1663700" y="5372100"/>
            <a:ext cx="2159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/>
              <a:t>2</a:t>
            </a:r>
          </a:p>
        </p:txBody>
      </p:sp>
      <p:sp>
        <p:nvSpPr>
          <p:cNvPr id="57" name="TextBox 15"/>
          <p:cNvSpPr txBox="1">
            <a:spLocks noChangeArrowheads="1"/>
          </p:cNvSpPr>
          <p:nvPr/>
        </p:nvSpPr>
        <p:spPr bwMode="auto">
          <a:xfrm>
            <a:off x="4978400" y="5346701"/>
            <a:ext cx="30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703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188 -0.00926 0.34375 -0.01829 0.40608 0.00393 C 0.4684 0.02615 0.42135 0.07963 0.37431 0.13333 " pathEditMode="relative" ptsTypes="a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  <p:bldP spid="37" grpId="0"/>
      <p:bldP spid="42" grpId="0" autoUpdateAnimBg="0"/>
      <p:bldP spid="45" grpId="0" autoUpdateAnimBg="0"/>
      <p:bldP spid="55" grpId="0"/>
      <p:bldP spid="57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4407</TotalTime>
  <Words>738</Words>
  <Application>Microsoft Office PowerPoint</Application>
  <PresentationFormat>Presentazione su schermo (4:3)</PresentationFormat>
  <Paragraphs>194</Paragraphs>
  <Slides>10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Calibri</vt:lpstr>
      <vt:lpstr>Comic Sans MS</vt:lpstr>
      <vt:lpstr>Tahoma</vt:lpstr>
      <vt:lpstr>Times New Roman</vt:lpstr>
      <vt:lpstr>Wingdings</vt:lpstr>
      <vt:lpstr>Blends</vt:lpstr>
      <vt:lpstr>Personalizza struttura</vt:lpstr>
      <vt:lpstr>Equazione</vt:lpstr>
      <vt:lpstr>Apprendimento visuale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337</cp:revision>
  <dcterms:created xsi:type="dcterms:W3CDTF">2004-09-29T20:13:20Z</dcterms:created>
  <dcterms:modified xsi:type="dcterms:W3CDTF">2018-02-18T19:04:05Z</dcterms:modified>
</cp:coreProperties>
</file>