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29"/>
  </p:notesMasterIdLst>
  <p:handoutMasterIdLst>
    <p:handoutMasterId r:id="rId30"/>
  </p:handoutMasterIdLst>
  <p:sldIdLst>
    <p:sldId id="701" r:id="rId3"/>
    <p:sldId id="660" r:id="rId4"/>
    <p:sldId id="707" r:id="rId5"/>
    <p:sldId id="663" r:id="rId6"/>
    <p:sldId id="664" r:id="rId7"/>
    <p:sldId id="665" r:id="rId8"/>
    <p:sldId id="666" r:id="rId9"/>
    <p:sldId id="705" r:id="rId10"/>
    <p:sldId id="671" r:id="rId11"/>
    <p:sldId id="706" r:id="rId12"/>
    <p:sldId id="703" r:id="rId13"/>
    <p:sldId id="704" r:id="rId14"/>
    <p:sldId id="699" r:id="rId15"/>
    <p:sldId id="672" r:id="rId16"/>
    <p:sldId id="695" r:id="rId17"/>
    <p:sldId id="673" r:id="rId18"/>
    <p:sldId id="678" r:id="rId19"/>
    <p:sldId id="675" r:id="rId20"/>
    <p:sldId id="679" r:id="rId21"/>
    <p:sldId id="681" r:id="rId22"/>
    <p:sldId id="697" r:id="rId23"/>
    <p:sldId id="698" r:id="rId24"/>
    <p:sldId id="696" r:id="rId25"/>
    <p:sldId id="688" r:id="rId26"/>
    <p:sldId id="689" r:id="rId27"/>
    <p:sldId id="684" r:id="rId28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35FAD"/>
    <a:srgbClr val="D2452E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67025" autoAdjust="0"/>
  </p:normalViewPr>
  <p:slideViewPr>
    <p:cSldViewPr snapToGrid="0">
      <p:cViewPr varScale="1">
        <p:scale>
          <a:sx n="59" d="100"/>
          <a:sy n="59" d="100"/>
        </p:scale>
        <p:origin x="21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96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04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2478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4758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70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69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98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92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27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2" y="1079293"/>
            <a:ext cx="7989757" cy="1826415"/>
          </a:xfrm>
        </p:spPr>
        <p:txBody>
          <a:bodyPr/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endParaRPr lang="en-US" sz="36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9617" y="5528602"/>
            <a:ext cx="2729823" cy="572393"/>
          </a:xfrm>
        </p:spPr>
        <p:txBody>
          <a:bodyPr/>
          <a:lstStyle/>
          <a:p>
            <a:r>
              <a:rPr lang="en-US" sz="1560" dirty="0" err="1" smtClean="0"/>
              <a:t>aprile</a:t>
            </a:r>
            <a:r>
              <a:rPr lang="en-US" sz="1560" dirty="0" smtClean="0"/>
              <a:t> </a:t>
            </a:r>
            <a:r>
              <a:rPr lang="en-US" sz="1560" dirty="0" smtClean="0"/>
              <a:t>2018</a:t>
            </a:r>
            <a:endParaRPr lang="en-US" sz="156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Marchesano</a:t>
            </a:r>
          </a:p>
          <a:p>
            <a:r>
              <a:rPr lang="en-US" dirty="0" smtClean="0"/>
              <a:t>Vera </a:t>
            </a:r>
            <a:r>
              <a:rPr lang="en-US" dirty="0" err="1" smtClean="0"/>
              <a:t>Francioli</a:t>
            </a:r>
            <a:endParaRPr lang="en-US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67855" y="2805528"/>
            <a:ext cx="4134328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chemeClr val="tx2"/>
                </a:solidFill>
              </a:rPr>
              <a:t>Apprendimento visuale:</a:t>
            </a:r>
          </a:p>
          <a:p>
            <a:r>
              <a:rPr lang="it-IT" sz="2800" kern="0" dirty="0" smtClean="0">
                <a:solidFill>
                  <a:schemeClr val="tx2"/>
                </a:solidFill>
              </a:rPr>
              <a:t>Problemi di geometria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27285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3738768" y="2821058"/>
            <a:ext cx="414134" cy="22860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5" y="-1"/>
            <a:ext cx="76133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La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differenza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la base 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12 cm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4/3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39548" y="4393096"/>
            <a:ext cx="1765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4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5446646" y="1636643"/>
            <a:ext cx="318052" cy="1881809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42383" y="2325757"/>
            <a:ext cx="2087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0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67678" y="3254400"/>
            <a:ext cx="609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 rot="5400000">
            <a:off x="4267200" y="-76200"/>
            <a:ext cx="457200" cy="6096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5774" y="2246243"/>
            <a:ext cx="12523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B a s 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74304" y="3253408"/>
            <a:ext cx="15228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Left Brace 16"/>
          <p:cNvSpPr/>
          <p:nvPr/>
        </p:nvSpPr>
        <p:spPr>
          <a:xfrm rot="16200000">
            <a:off x="5062330" y="2113721"/>
            <a:ext cx="553278" cy="4396407"/>
          </a:xfrm>
          <a:prstGeom prst="leftBrace">
            <a:avLst>
              <a:gd name="adj1" fmla="val 135041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50296" y="4870175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Altezza</a:t>
            </a:r>
            <a:endParaRPr lang="en-US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51113" y="4373216"/>
            <a:ext cx="1630017" cy="3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Differenza</a:t>
            </a:r>
            <a:endParaRPr lang="en-US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948071" y="3339549"/>
            <a:ext cx="6957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38" name="Rettangolo 37"/>
          <p:cNvSpPr/>
          <p:nvPr/>
        </p:nvSpPr>
        <p:spPr>
          <a:xfrm>
            <a:off x="1013792" y="417443"/>
            <a:ext cx="55062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4/3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loro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differenza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è 12 cm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Rectangle 14"/>
          <p:cNvSpPr/>
          <p:nvPr/>
        </p:nvSpPr>
        <p:spPr>
          <a:xfrm>
            <a:off x="6044400" y="3254400"/>
            <a:ext cx="1522800" cy="687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2" name="Rectangle 4"/>
          <p:cNvSpPr/>
          <p:nvPr/>
        </p:nvSpPr>
        <p:spPr>
          <a:xfrm>
            <a:off x="2998800" y="3254400"/>
            <a:ext cx="15228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3" name="Rectangle 4"/>
          <p:cNvSpPr/>
          <p:nvPr/>
        </p:nvSpPr>
        <p:spPr>
          <a:xfrm>
            <a:off x="4521600" y="3254400"/>
            <a:ext cx="15228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3419061" y="3340800"/>
            <a:ext cx="69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45" name="TextBox 21"/>
          <p:cNvSpPr txBox="1">
            <a:spLocks noChangeArrowheads="1"/>
          </p:cNvSpPr>
          <p:nvPr/>
        </p:nvSpPr>
        <p:spPr bwMode="auto">
          <a:xfrm>
            <a:off x="4830417" y="3340800"/>
            <a:ext cx="69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46" name="TextBox 25"/>
          <p:cNvSpPr txBox="1">
            <a:spLocks noChangeArrowheads="1"/>
          </p:cNvSpPr>
          <p:nvPr/>
        </p:nvSpPr>
        <p:spPr bwMode="auto">
          <a:xfrm>
            <a:off x="0" y="6003235"/>
            <a:ext cx="4234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 cm  </a:t>
            </a:r>
            <a:r>
              <a:rPr lang="en-US" sz="3200" dirty="0"/>
              <a:t>x </a:t>
            </a:r>
            <a:r>
              <a:rPr lang="en-US" sz="3200" dirty="0" smtClean="0"/>
              <a:t>4 </a:t>
            </a:r>
            <a:r>
              <a:rPr lang="en-US" sz="3200" dirty="0"/>
              <a:t>= </a:t>
            </a:r>
            <a:r>
              <a:rPr lang="en-US" sz="3200" dirty="0" smtClean="0"/>
              <a:t>48 cm</a:t>
            </a:r>
            <a:endParaRPr lang="en-US" sz="3200" dirty="0"/>
          </a:p>
        </p:txBody>
      </p:sp>
      <p:sp>
        <p:nvSpPr>
          <p:cNvPr id="47" name="TextBox 25"/>
          <p:cNvSpPr txBox="1">
            <a:spLocks noChangeArrowheads="1"/>
          </p:cNvSpPr>
          <p:nvPr/>
        </p:nvSpPr>
        <p:spPr bwMode="auto">
          <a:xfrm>
            <a:off x="0" y="5287617"/>
            <a:ext cx="3975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 cm  </a:t>
            </a:r>
            <a:r>
              <a:rPr lang="en-US" sz="3200" dirty="0"/>
              <a:t>x </a:t>
            </a:r>
            <a:r>
              <a:rPr lang="en-US" sz="3200" dirty="0" smtClean="0"/>
              <a:t>3 </a:t>
            </a:r>
            <a:r>
              <a:rPr lang="en-US" sz="3200" dirty="0"/>
              <a:t>= </a:t>
            </a:r>
            <a:r>
              <a:rPr lang="en-US" sz="3200" dirty="0" smtClean="0"/>
              <a:t>36 cm</a:t>
            </a:r>
            <a:endParaRPr lang="en-US" sz="3200" dirty="0"/>
          </a:p>
        </p:txBody>
      </p:sp>
      <p:sp>
        <p:nvSpPr>
          <p:cNvPr id="50" name="TextBox 21"/>
          <p:cNvSpPr txBox="1">
            <a:spLocks noChangeArrowheads="1"/>
          </p:cNvSpPr>
          <p:nvPr/>
        </p:nvSpPr>
        <p:spPr bwMode="auto">
          <a:xfrm rot="10800000" flipV="1">
            <a:off x="6540886" y="3340800"/>
            <a:ext cx="69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51" name="Left Brace 18"/>
          <p:cNvSpPr/>
          <p:nvPr/>
        </p:nvSpPr>
        <p:spPr>
          <a:xfrm rot="16200000">
            <a:off x="2087221" y="3518452"/>
            <a:ext cx="377687" cy="1451112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5" grpId="0" animBg="1"/>
      <p:bldP spid="17" grpId="0" animBg="1"/>
      <p:bldP spid="18" grpId="0"/>
      <p:bldP spid="20" grpId="0"/>
      <p:bldP spid="22" grpId="0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3738768" y="2821058"/>
            <a:ext cx="414134" cy="22860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5" y="-1"/>
            <a:ext cx="76133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La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differenza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la base 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12 cm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4/3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39548" y="4393096"/>
            <a:ext cx="1765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48 cm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5446646" y="1636643"/>
            <a:ext cx="318052" cy="1881809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42383" y="2325757"/>
            <a:ext cx="2087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36 cm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25"/>
          <p:cNvSpPr txBox="1">
            <a:spLocks noChangeArrowheads="1"/>
          </p:cNvSpPr>
          <p:nvPr/>
        </p:nvSpPr>
        <p:spPr bwMode="auto">
          <a:xfrm>
            <a:off x="-1" y="5287617"/>
            <a:ext cx="85476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Perimetro</a:t>
            </a:r>
            <a:r>
              <a:rPr lang="en-US" sz="3200" dirty="0" smtClean="0"/>
              <a:t> =36 cm + 36 cm + 48 cm+ 48 cm</a:t>
            </a:r>
            <a:endParaRPr lang="en-US" sz="3200" dirty="0"/>
          </a:p>
        </p:txBody>
      </p: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596347" y="5956852"/>
            <a:ext cx="85476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Perimetro</a:t>
            </a:r>
            <a:r>
              <a:rPr lang="en-US" sz="3200" dirty="0" smtClean="0"/>
              <a:t> =168 cm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352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186031" y="3288199"/>
            <a:ext cx="374374" cy="262393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815008" y="0"/>
            <a:ext cx="763325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isoscele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è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360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cm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. 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e la base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stanno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in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rapporto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7:4.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Base 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4800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rot="3614674">
            <a:off x="5671014" y="2251656"/>
            <a:ext cx="1729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</a:rPr>
              <a:t>18 </a:t>
            </a:r>
            <a:r>
              <a:rPr lang="en-US" sz="2800" b="1" dirty="0" err="1" smtClean="0">
                <a:latin typeface="Calibri" pitchFamily="34" charset="0"/>
              </a:rPr>
              <a:t>unità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lineari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formano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il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perimetro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Ciascuna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è </a:t>
            </a:r>
            <a:r>
              <a:rPr lang="en-US" sz="2800" b="1" dirty="0" smtClean="0">
                <a:latin typeface="Calibri" pitchFamily="34" charset="0"/>
              </a:rPr>
              <a:t>20 </a:t>
            </a:r>
            <a:r>
              <a:rPr lang="it-IT" sz="2800" b="1" dirty="0" smtClean="0"/>
              <a:t>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Base </a:t>
            </a:r>
            <a:r>
              <a:rPr lang="it-IT" sz="2800" b="1" dirty="0" smtClean="0">
                <a:latin typeface="Calibri" pitchFamily="34" charset="0"/>
              </a:rPr>
              <a:t>80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Lato</a:t>
            </a:r>
            <a:r>
              <a:rPr lang="it-IT" sz="2800" b="1" dirty="0" smtClean="0">
                <a:latin typeface="Calibri" pitchFamily="34" charset="0"/>
              </a:rPr>
              <a:t> 140 cm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riangolo isoscele 45"/>
          <p:cNvSpPr/>
          <p:nvPr/>
        </p:nvSpPr>
        <p:spPr bwMode="auto">
          <a:xfrm>
            <a:off x="2902226" y="1351722"/>
            <a:ext cx="2790113" cy="292210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Right Brace 30"/>
          <p:cNvSpPr/>
          <p:nvPr/>
        </p:nvSpPr>
        <p:spPr>
          <a:xfrm rot="19987718">
            <a:off x="5472931" y="1061805"/>
            <a:ext cx="616227" cy="3240851"/>
          </a:xfrm>
          <a:prstGeom prst="rightBrace">
            <a:avLst>
              <a:gd name="adj1" fmla="val 0"/>
              <a:gd name="adj2" fmla="val 34511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8" name="Right Brace 30"/>
          <p:cNvSpPr/>
          <p:nvPr/>
        </p:nvSpPr>
        <p:spPr>
          <a:xfrm rot="1542318" flipH="1">
            <a:off x="2603228" y="1096486"/>
            <a:ext cx="687014" cy="2950558"/>
          </a:xfrm>
          <a:prstGeom prst="rightBrace">
            <a:avLst>
              <a:gd name="adj1" fmla="val 0"/>
              <a:gd name="adj2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9" name="TextBox 31"/>
          <p:cNvSpPr txBox="1">
            <a:spLocks noChangeArrowheads="1"/>
          </p:cNvSpPr>
          <p:nvPr/>
        </p:nvSpPr>
        <p:spPr bwMode="auto">
          <a:xfrm rot="18204972">
            <a:off x="1668636" y="1965217"/>
            <a:ext cx="13458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2" grpId="0"/>
      <p:bldP spid="34" grpId="0"/>
      <p:bldP spid="47" grpId="0" animBg="1"/>
      <p:bldP spid="48" grpId="0" animBg="1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600200"/>
            <a:ext cx="6553200" cy="3657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71600" y="320040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066799" y="112715"/>
            <a:ext cx="722243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Area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Figura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geometrica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formata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da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due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rettangoli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 algn="ctr"/>
            <a:endParaRPr lang="en-US" sz="2800" dirty="0">
              <a:latin typeface="Calibri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19200" y="1600200"/>
            <a:ext cx="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1371600"/>
            <a:ext cx="655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153400" y="1600200"/>
            <a:ext cx="0" cy="3657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14800" y="5486400"/>
            <a:ext cx="3810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9" name="TextBox 14"/>
          <p:cNvSpPr txBox="1">
            <a:spLocks noChangeArrowheads="1"/>
          </p:cNvSpPr>
          <p:nvPr/>
        </p:nvSpPr>
        <p:spPr bwMode="auto">
          <a:xfrm>
            <a:off x="4343400" y="10668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30 </a:t>
            </a:r>
            <a:r>
              <a:rPr lang="en-US" dirty="0" smtClean="0">
                <a:latin typeface="Calibri" pitchFamily="34" charset="0"/>
              </a:rPr>
              <a:t> cm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5370" name="TextBox 15"/>
          <p:cNvSpPr txBox="1">
            <a:spLocks noChangeArrowheads="1"/>
          </p:cNvSpPr>
          <p:nvPr/>
        </p:nvSpPr>
        <p:spPr bwMode="auto">
          <a:xfrm>
            <a:off x="5562600" y="5486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22 cm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8153400" y="3200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18 cm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>
            <a:off x="381000" y="22098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8 </a:t>
            </a:r>
            <a:r>
              <a:rPr lang="en-US" dirty="0" smtClean="0">
                <a:latin typeface="Calibri" pitchFamily="34" charset="0"/>
              </a:rPr>
              <a:t>cm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4800" y="3200400"/>
            <a:ext cx="3810000" cy="2057400"/>
          </a:xfrm>
          <a:prstGeom prst="rect">
            <a:avLst/>
          </a:prstGeom>
          <a:solidFill>
            <a:srgbClr val="435F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62400" y="3276600"/>
            <a:ext cx="0" cy="1905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24200" y="40386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10 cm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90800" y="1828800"/>
            <a:ext cx="441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Area = 30 x 8</a:t>
            </a:r>
          </a:p>
          <a:p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Area = 240 </a:t>
            </a:r>
            <a:r>
              <a:rPr lang="it-IT" sz="2800" dirty="0" err="1" smtClean="0"/>
              <a:t>cm²</a:t>
            </a:r>
            <a:r>
              <a:rPr lang="it-IT" sz="2800" dirty="0" smtClean="0"/>
              <a:t> 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191000" y="3581400"/>
            <a:ext cx="3810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Area = 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22 x 10</a:t>
            </a:r>
            <a:r>
              <a:rPr lang="it-IT" sz="2800" dirty="0" smtClean="0"/>
              <a:t> </a:t>
            </a:r>
            <a:r>
              <a:rPr lang="it-IT" sz="2800" dirty="0" err="1" smtClean="0"/>
              <a:t>cm²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Area = 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220</a:t>
            </a:r>
            <a:r>
              <a:rPr lang="it-IT" sz="2800" dirty="0" smtClean="0"/>
              <a:t> </a:t>
            </a:r>
            <a:r>
              <a:rPr lang="it-IT" sz="2800" dirty="0" err="1" smtClean="0"/>
              <a:t>cm²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3400" y="5562600"/>
            <a:ext cx="3505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Area = 240 + </a:t>
            </a:r>
            <a:r>
              <a:rPr lang="en-US" sz="2800" dirty="0" smtClean="0">
                <a:latin typeface="Calibri" pitchFamily="34" charset="0"/>
              </a:rPr>
              <a:t>220</a:t>
            </a:r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Area= </a:t>
            </a:r>
            <a:r>
              <a:rPr lang="en-US" sz="2800" dirty="0" smtClean="0">
                <a:latin typeface="Calibri" pitchFamily="34" charset="0"/>
              </a:rPr>
              <a:t>460 </a:t>
            </a:r>
            <a:r>
              <a:rPr lang="it-IT" sz="2800" dirty="0" err="1" smtClean="0"/>
              <a:t>cm²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126395" y="2910509"/>
            <a:ext cx="314739" cy="3160644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2743200" y="1677600"/>
            <a:ext cx="3042000" cy="24450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4" y="0"/>
            <a:ext cx="763325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L’ area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1620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tx2">
                    <a:lumMod val="75000"/>
                  </a:schemeClr>
                </a:solidFill>
              </a:rPr>
              <a:t>cm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</a:rPr>
              <a:t>²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. 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5/4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4800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5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6553200" y="1676400"/>
            <a:ext cx="381000" cy="24384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934200" y="25146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624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528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7432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816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16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816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816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sono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20 </a:t>
            </a:r>
            <a:r>
              <a:rPr lang="en-US" sz="2800" b="1" dirty="0" err="1" smtClean="0">
                <a:latin typeface="Calibri" pitchFamily="34" charset="0"/>
              </a:rPr>
              <a:t>unità</a:t>
            </a:r>
            <a:r>
              <a:rPr lang="en-US" sz="2800" b="1" dirty="0" smtClean="0">
                <a:latin typeface="Calibri" pitchFamily="34" charset="0"/>
              </a:rPr>
              <a:t> quadrate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Ciascuna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è </a:t>
            </a:r>
            <a:r>
              <a:rPr lang="en-US" sz="2800" b="1" dirty="0" smtClean="0">
                <a:latin typeface="Calibri" pitchFamily="34" charset="0"/>
              </a:rPr>
              <a:t>81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cm²</a:t>
            </a:r>
            <a:endParaRPr lang="it-IT" sz="2800" b="1" dirty="0" smtClean="0"/>
          </a:p>
          <a:p>
            <a:pPr algn="ctr"/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Unità lineare è </a:t>
            </a:r>
            <a:r>
              <a:rPr lang="it-IT" sz="2800" b="1" dirty="0" smtClean="0">
                <a:latin typeface="Calibri" pitchFamily="34" charset="0"/>
              </a:rPr>
              <a:t>9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Base </a:t>
            </a:r>
            <a:r>
              <a:rPr lang="it-IT" sz="2800" b="1" dirty="0" smtClean="0">
                <a:latin typeface="Calibri" pitchFamily="34" charset="0"/>
              </a:rPr>
              <a:t>45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Altezza</a:t>
            </a:r>
            <a:r>
              <a:rPr lang="it-IT" sz="2800" b="1" dirty="0" smtClean="0">
                <a:latin typeface="Calibri" pitchFamily="34" charset="0"/>
              </a:rPr>
              <a:t> 36 cm</a:t>
            </a:r>
          </a:p>
          <a:p>
            <a:pPr algn="ctr"/>
            <a:r>
              <a:rPr lang="it-IT" sz="3600" b="1" dirty="0" smtClean="0">
                <a:solidFill>
                  <a:srgbClr val="FF0000"/>
                </a:solidFill>
                <a:latin typeface="Calibri" pitchFamily="34" charset="0"/>
              </a:rPr>
              <a:t>Perimetro</a:t>
            </a:r>
            <a:r>
              <a:rPr lang="it-IT" sz="2800" b="1" dirty="0" smtClean="0">
                <a:latin typeface="Calibri" pitchFamily="34" charset="0"/>
              </a:rPr>
              <a:t> 162 cm</a:t>
            </a:r>
            <a:endParaRPr lang="en-US" sz="2800" b="1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Trapezoid 119"/>
          <p:cNvSpPr/>
          <p:nvPr/>
        </p:nvSpPr>
        <p:spPr>
          <a:xfrm>
            <a:off x="1659835" y="2363857"/>
            <a:ext cx="4800600" cy="2667000"/>
          </a:xfrm>
          <a:prstGeom prst="trapezoid">
            <a:avLst>
              <a:gd name="adj" fmla="val 19122"/>
            </a:avLst>
          </a:prstGeom>
          <a:solidFill>
            <a:srgbClr val="FFFF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2057399" y="457200"/>
            <a:ext cx="67089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Come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trovare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area</a:t>
            </a:r>
            <a:r>
              <a:rPr lang="en-US" sz="3200" dirty="0" smtClean="0">
                <a:latin typeface="Calibri" pitchFamily="34" charset="0"/>
              </a:rPr>
              <a:t>.</a:t>
            </a:r>
            <a:endParaRPr lang="en-US" sz="3200" dirty="0">
              <a:latin typeface="Calibri" pitchFamily="34" charset="0"/>
            </a:endParaRPr>
          </a:p>
        </p:txBody>
      </p:sp>
      <p:grpSp>
        <p:nvGrpSpPr>
          <p:cNvPr id="121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122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23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436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102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34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766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09800" y="3200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436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102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768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434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766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7432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09800" y="2667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ight Triangle 2"/>
          <p:cNvSpPr/>
          <p:nvPr/>
        </p:nvSpPr>
        <p:spPr>
          <a:xfrm>
            <a:off x="2229678" y="2647122"/>
            <a:ext cx="4267200" cy="106680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ight Triangle 19"/>
          <p:cNvSpPr/>
          <p:nvPr/>
        </p:nvSpPr>
        <p:spPr>
          <a:xfrm>
            <a:off x="2209800" y="2667000"/>
            <a:ext cx="4267200" cy="1066800"/>
          </a:xfrm>
          <a:prstGeom prst="rtTriangle">
            <a:avLst/>
          </a:prstGeom>
          <a:solidFill>
            <a:schemeClr val="tx2">
              <a:lumMod val="75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ight Brace 21"/>
          <p:cNvSpPr/>
          <p:nvPr/>
        </p:nvSpPr>
        <p:spPr>
          <a:xfrm rot="10800000">
            <a:off x="1676400" y="2667000"/>
            <a:ext cx="381000" cy="10668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3" name="Right Brace 22"/>
          <p:cNvSpPr/>
          <p:nvPr/>
        </p:nvSpPr>
        <p:spPr>
          <a:xfrm rot="5400000">
            <a:off x="4152900" y="1943100"/>
            <a:ext cx="381000" cy="42672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8456" name="TextBox 23"/>
          <p:cNvSpPr txBox="1">
            <a:spLocks noChangeArrowheads="1"/>
          </p:cNvSpPr>
          <p:nvPr/>
        </p:nvSpPr>
        <p:spPr bwMode="auto">
          <a:xfrm>
            <a:off x="3962400" y="44196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 cm</a:t>
            </a:r>
          </a:p>
        </p:txBody>
      </p:sp>
      <p:sp>
        <p:nvSpPr>
          <p:cNvPr id="18457" name="TextBox 24"/>
          <p:cNvSpPr txBox="1">
            <a:spLocks noChangeArrowheads="1"/>
          </p:cNvSpPr>
          <p:nvPr/>
        </p:nvSpPr>
        <p:spPr bwMode="auto">
          <a:xfrm>
            <a:off x="990600" y="3048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 cm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143000" y="5257800"/>
            <a:ext cx="6629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 smtClean="0"/>
              <a:t>L’area</a:t>
            </a:r>
            <a:r>
              <a:rPr lang="en-US" sz="2800" dirty="0" smtClean="0"/>
              <a:t> del </a:t>
            </a:r>
            <a:r>
              <a:rPr lang="en-US" sz="2800" dirty="0" err="1" smtClean="0"/>
              <a:t>triangolo</a:t>
            </a:r>
            <a:r>
              <a:rPr lang="en-US" sz="2800" dirty="0" smtClean="0"/>
              <a:t> è </a:t>
            </a:r>
            <a:r>
              <a:rPr lang="en-US" sz="4400" b="1" u="sng" dirty="0">
                <a:solidFill>
                  <a:srgbClr val="FF0000"/>
                </a:solidFill>
              </a:rPr>
              <a:t>8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it-IT" sz="2800" dirty="0" err="1" smtClean="0"/>
              <a:t>cm²</a:t>
            </a:r>
            <a:r>
              <a:rPr lang="it-IT" sz="2800" dirty="0" smtClean="0"/>
              <a:t> </a:t>
            </a:r>
            <a:endParaRPr lang="en-US" sz="2800" dirty="0"/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2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7" name="TextBox 20"/>
          <p:cNvSpPr txBox="1">
            <a:spLocks noChangeArrowheads="1"/>
          </p:cNvSpPr>
          <p:nvPr/>
        </p:nvSpPr>
        <p:spPr bwMode="auto">
          <a:xfrm>
            <a:off x="1490870" y="298175"/>
            <a:ext cx="7653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triangolo:Metà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Area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 animBg="1"/>
      <p:bldP spid="20" grpId="0" animBg="1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626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92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58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624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62200" y="33528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819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626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92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58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290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62200" y="28194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1828801" y="2839279"/>
            <a:ext cx="4267200" cy="1066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ight Brace 18"/>
          <p:cNvSpPr/>
          <p:nvPr/>
        </p:nvSpPr>
        <p:spPr>
          <a:xfrm rot="10800000">
            <a:off x="1371600" y="2819400"/>
            <a:ext cx="381000" cy="10668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0" name="Right Brace 19"/>
          <p:cNvSpPr/>
          <p:nvPr/>
        </p:nvSpPr>
        <p:spPr>
          <a:xfrm rot="5400000">
            <a:off x="3771900" y="2095500"/>
            <a:ext cx="381000" cy="42672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9477" name="TextBox 20"/>
          <p:cNvSpPr txBox="1">
            <a:spLocks noChangeArrowheads="1"/>
          </p:cNvSpPr>
          <p:nvPr/>
        </p:nvSpPr>
        <p:spPr bwMode="auto">
          <a:xfrm>
            <a:off x="3657600" y="4495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 cm</a:t>
            </a:r>
          </a:p>
        </p:txBody>
      </p:sp>
      <p:sp>
        <p:nvSpPr>
          <p:cNvPr id="19478" name="TextBox 21"/>
          <p:cNvSpPr txBox="1">
            <a:spLocks noChangeArrowheads="1"/>
          </p:cNvSpPr>
          <p:nvPr/>
        </p:nvSpPr>
        <p:spPr bwMode="auto">
          <a:xfrm>
            <a:off x="685800" y="31242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 cm</a:t>
            </a:r>
          </a:p>
        </p:txBody>
      </p:sp>
      <p:sp>
        <p:nvSpPr>
          <p:cNvPr id="19479" name="TextBox 22"/>
          <p:cNvSpPr txBox="1">
            <a:spLocks noChangeArrowheads="1"/>
          </p:cNvSpPr>
          <p:nvPr/>
        </p:nvSpPr>
        <p:spPr bwMode="auto">
          <a:xfrm>
            <a:off x="1232452" y="318052"/>
            <a:ext cx="59303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Altro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tipo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1859635" y="2840244"/>
            <a:ext cx="4267200" cy="1066800"/>
          </a:xfrm>
          <a:prstGeom prst="triangle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ight Triangle 24"/>
          <p:cNvSpPr/>
          <p:nvPr/>
        </p:nvSpPr>
        <p:spPr>
          <a:xfrm>
            <a:off x="3962402" y="2820367"/>
            <a:ext cx="2133600" cy="1066800"/>
          </a:xfrm>
          <a:prstGeom prst="rtTriangle">
            <a:avLst/>
          </a:prstGeom>
          <a:solidFill>
            <a:srgbClr val="FFC00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143000" y="5257800"/>
            <a:ext cx="6629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 smtClean="0"/>
              <a:t>L’area</a:t>
            </a:r>
            <a:r>
              <a:rPr lang="en-US" sz="2800" dirty="0" smtClean="0"/>
              <a:t> del </a:t>
            </a:r>
            <a:r>
              <a:rPr lang="en-US" sz="2800" dirty="0" err="1" smtClean="0"/>
              <a:t>triangolo</a:t>
            </a:r>
            <a:r>
              <a:rPr lang="en-US" sz="2800" dirty="0" smtClean="0"/>
              <a:t> è </a:t>
            </a:r>
            <a:r>
              <a:rPr lang="en-US" sz="4400" b="1" u="sng" dirty="0">
                <a:solidFill>
                  <a:srgbClr val="FF0000"/>
                </a:solidFill>
              </a:rPr>
              <a:t>8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it-IT" sz="2800" dirty="0" err="1" smtClean="0"/>
              <a:t>cm²</a:t>
            </a:r>
            <a:endParaRPr lang="en-US" sz="2800" dirty="0"/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2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25" grpId="0" animBg="1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724400" y="1752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91000" y="1752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57600" y="1752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124200" y="1752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3886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0" y="3886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3886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3886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3352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91000" y="3352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57600" y="3352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24200" y="3352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24400" y="2819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91000" y="2819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0" y="2819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24200" y="2819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24400" y="2286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191000" y="2286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657600" y="2286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124200" y="2286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3144078" y="1752601"/>
            <a:ext cx="2133600" cy="2667000"/>
          </a:xfrm>
          <a:prstGeom prst="triangle">
            <a:avLst>
              <a:gd name="adj" fmla="val 75102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144078" y="1772478"/>
            <a:ext cx="2133600" cy="2667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4" name="Isosceles Triangle 33"/>
          <p:cNvSpPr/>
          <p:nvPr/>
        </p:nvSpPr>
        <p:spPr>
          <a:xfrm rot="10800000">
            <a:off x="3081131" y="1752601"/>
            <a:ext cx="1600200" cy="2667000"/>
          </a:xfrm>
          <a:prstGeom prst="triangle">
            <a:avLst>
              <a:gd name="adj" fmla="val 1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ight Triangle 34"/>
          <p:cNvSpPr/>
          <p:nvPr/>
        </p:nvSpPr>
        <p:spPr>
          <a:xfrm rot="5400000" flipV="1">
            <a:off x="3677478" y="2819400"/>
            <a:ext cx="2667000" cy="533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523999" y="5029200"/>
            <a:ext cx="706341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Area </a:t>
            </a:r>
            <a:r>
              <a:rPr lang="en-US" sz="2200" dirty="0" smtClean="0"/>
              <a:t>del </a:t>
            </a:r>
            <a:r>
              <a:rPr lang="en-US" sz="2200" dirty="0" err="1" smtClean="0"/>
              <a:t>rettangolo</a:t>
            </a:r>
            <a:r>
              <a:rPr lang="en-US" sz="2200" dirty="0" smtClean="0"/>
              <a:t> </a:t>
            </a:r>
            <a:r>
              <a:rPr lang="en-US" sz="2200" dirty="0"/>
              <a:t>= 20 </a:t>
            </a:r>
            <a:r>
              <a:rPr lang="en-US" sz="2200" dirty="0" err="1" smtClean="0"/>
              <a:t>unità</a:t>
            </a:r>
            <a:r>
              <a:rPr lang="en-US" sz="2200" dirty="0" smtClean="0"/>
              <a:t> quadrate</a:t>
            </a:r>
            <a:endParaRPr lang="en-US" sz="2200" dirty="0"/>
          </a:p>
          <a:p>
            <a:pPr algn="ctr"/>
            <a:r>
              <a:rPr lang="en-US" sz="2200" dirty="0"/>
              <a:t>Area </a:t>
            </a:r>
            <a:r>
              <a:rPr lang="en-US" sz="2200" dirty="0" err="1" smtClean="0"/>
              <a:t>triangolo</a:t>
            </a:r>
            <a:r>
              <a:rPr lang="en-US" sz="2200" dirty="0" smtClean="0"/>
              <a:t> </a:t>
            </a:r>
            <a:r>
              <a:rPr lang="en-US" sz="2200" dirty="0" err="1" smtClean="0"/>
              <a:t>sx</a:t>
            </a:r>
            <a:r>
              <a:rPr lang="en-US" sz="2200" dirty="0" smtClean="0"/>
              <a:t>= 7.5 </a:t>
            </a:r>
            <a:r>
              <a:rPr lang="en-US" sz="2200" dirty="0" err="1" smtClean="0"/>
              <a:t>unità</a:t>
            </a:r>
            <a:r>
              <a:rPr lang="en-US" sz="2200" dirty="0" smtClean="0"/>
              <a:t> quadrate</a:t>
            </a:r>
            <a:endParaRPr lang="en-US" sz="2200" dirty="0"/>
          </a:p>
          <a:p>
            <a:pPr algn="ctr"/>
            <a:r>
              <a:rPr lang="en-US" sz="2200" dirty="0" smtClean="0"/>
              <a:t>Area </a:t>
            </a:r>
            <a:r>
              <a:rPr lang="en-US" sz="2200" dirty="0" err="1" smtClean="0"/>
              <a:t>trianglolo</a:t>
            </a:r>
            <a:r>
              <a:rPr lang="en-US" sz="2200" dirty="0" smtClean="0"/>
              <a:t> </a:t>
            </a:r>
            <a:r>
              <a:rPr lang="en-US" sz="2200" dirty="0" err="1" smtClean="0"/>
              <a:t>dx</a:t>
            </a:r>
            <a:r>
              <a:rPr lang="en-US" sz="2200" dirty="0" smtClean="0"/>
              <a:t>= </a:t>
            </a:r>
            <a:r>
              <a:rPr lang="en-US" sz="2200" dirty="0"/>
              <a:t>2.5 </a:t>
            </a:r>
            <a:r>
              <a:rPr lang="en-US" sz="2200" dirty="0" smtClean="0"/>
              <a:t> </a:t>
            </a:r>
            <a:r>
              <a:rPr lang="en-US" sz="2200" dirty="0" err="1" smtClean="0"/>
              <a:t>unità</a:t>
            </a:r>
            <a:r>
              <a:rPr lang="en-US" sz="2200" dirty="0" smtClean="0"/>
              <a:t> quadrate</a:t>
            </a:r>
            <a:endParaRPr lang="en-US" sz="2200" dirty="0"/>
          </a:p>
          <a:p>
            <a:pPr algn="ctr"/>
            <a:r>
              <a:rPr lang="en-US" sz="2200" b="1" dirty="0"/>
              <a:t>Area </a:t>
            </a:r>
            <a:r>
              <a:rPr lang="en-US" sz="2200" b="1" dirty="0" smtClean="0"/>
              <a:t>del </a:t>
            </a:r>
            <a:r>
              <a:rPr lang="en-US" sz="2200" b="1" dirty="0" err="1" smtClean="0"/>
              <a:t>triangolo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originario</a:t>
            </a:r>
            <a:r>
              <a:rPr lang="en-US" sz="2200" b="1" dirty="0" smtClean="0"/>
              <a:t>= </a:t>
            </a:r>
            <a:r>
              <a:rPr lang="en-US" sz="2200" b="1" dirty="0"/>
              <a:t>10 </a:t>
            </a:r>
            <a:r>
              <a:rPr lang="en-US" sz="2200" b="1" dirty="0" err="1" smtClean="0"/>
              <a:t>unità</a:t>
            </a:r>
            <a:r>
              <a:rPr lang="en-US" sz="2200" b="1" dirty="0" smtClean="0"/>
              <a:t> quadrate</a:t>
            </a:r>
            <a:endParaRPr lang="en-US" sz="2200" b="1" dirty="0"/>
          </a:p>
        </p:txBody>
      </p:sp>
      <p:grpSp>
        <p:nvGrpSpPr>
          <p:cNvPr id="33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3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extBox 22"/>
          <p:cNvSpPr txBox="1">
            <a:spLocks noChangeArrowheads="1"/>
          </p:cNvSpPr>
          <p:nvPr/>
        </p:nvSpPr>
        <p:spPr bwMode="auto">
          <a:xfrm>
            <a:off x="1232452" y="318052"/>
            <a:ext cx="59303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Altro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tipo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4" grpId="0" animBg="1"/>
      <p:bldP spid="34" grpId="1" animBg="1"/>
      <p:bldP spid="35" grpId="0" animBg="1"/>
      <p:bldP spid="35" grpId="1" animBg="1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In un </a:t>
            </a:r>
            <a:r>
              <a:rPr lang="en-US" sz="2400" dirty="0" err="1" smtClean="0">
                <a:latin typeface="Comic Sans MS" pitchFamily="66" charset="0"/>
              </a:rPr>
              <a:t>rettangolo</a:t>
            </a:r>
            <a:r>
              <a:rPr lang="en-US" sz="2400" dirty="0" smtClean="0">
                <a:latin typeface="Comic Sans MS" pitchFamily="66" charset="0"/>
              </a:rPr>
              <a:t> la base è </a:t>
            </a:r>
            <a:r>
              <a:rPr lang="en-US" sz="2400" dirty="0" err="1" smtClean="0">
                <a:latin typeface="Comic Sans MS" pitchFamily="66" charset="0"/>
              </a:rPr>
              <a:t>il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doppio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dell’altezza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r>
              <a:rPr lang="en-US" sz="2400" dirty="0" smtClean="0">
                <a:latin typeface="Comic Sans MS" pitchFamily="66" charset="0"/>
              </a:rPr>
              <a:t>Il </a:t>
            </a:r>
            <a:r>
              <a:rPr lang="en-US" sz="2400" dirty="0" err="1" smtClean="0">
                <a:latin typeface="Comic Sans MS" pitchFamily="66" charset="0"/>
              </a:rPr>
              <a:t>perimetro</a:t>
            </a:r>
            <a:r>
              <a:rPr lang="en-US" sz="2400" dirty="0" smtClean="0">
                <a:latin typeface="Comic Sans MS" pitchFamily="66" charset="0"/>
              </a:rPr>
              <a:t> del </a:t>
            </a:r>
            <a:r>
              <a:rPr lang="en-US" sz="2400" dirty="0" err="1" smtClean="0">
                <a:latin typeface="Comic Sans MS" pitchFamily="66" charset="0"/>
              </a:rPr>
              <a:t>rettangolo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misura</a:t>
            </a:r>
            <a:r>
              <a:rPr lang="en-US" sz="2400" dirty="0" smtClean="0">
                <a:latin typeface="Comic Sans MS" pitchFamily="66" charset="0"/>
              </a:rPr>
              <a:t> 96 cm.</a:t>
            </a:r>
          </a:p>
          <a:p>
            <a:r>
              <a:rPr lang="en-US" sz="2400" dirty="0" err="1" smtClean="0">
                <a:latin typeface="Comic Sans MS" pitchFamily="66" charset="0"/>
              </a:rPr>
              <a:t>Quanto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misurano</a:t>
            </a:r>
            <a:r>
              <a:rPr lang="en-US" sz="2400" dirty="0" smtClean="0">
                <a:latin typeface="Comic Sans MS" pitchFamily="66" charset="0"/>
              </a:rPr>
              <a:t> la base e </a:t>
            </a:r>
            <a:r>
              <a:rPr lang="en-US" sz="2400" dirty="0" err="1" smtClean="0">
                <a:latin typeface="Comic Sans MS" pitchFamily="66" charset="0"/>
              </a:rPr>
              <a:t>l’altezza</a:t>
            </a:r>
            <a:r>
              <a:rPr lang="en-US" sz="2400" dirty="0" smtClean="0">
                <a:latin typeface="Comic Sans MS" pitchFamily="66" charset="0"/>
              </a:rPr>
              <a:t> del </a:t>
            </a:r>
            <a:r>
              <a:rPr lang="en-US" sz="2400" dirty="0" err="1" smtClean="0">
                <a:latin typeface="Comic Sans MS" pitchFamily="66" charset="0"/>
              </a:rPr>
              <a:t>rettangolo</a:t>
            </a:r>
            <a:r>
              <a:rPr lang="en-US" sz="2400" dirty="0" smtClean="0">
                <a:latin typeface="Comic Sans MS" pitchFamily="66" charset="0"/>
              </a:rPr>
              <a:t> ?</a:t>
            </a:r>
          </a:p>
          <a:p>
            <a:endParaRPr lang="en-US" sz="24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93817" y="2728569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ight Bracket 24"/>
          <p:cNvSpPr/>
          <p:nvPr/>
        </p:nvSpPr>
        <p:spPr>
          <a:xfrm>
            <a:off x="6248400" y="2653439"/>
            <a:ext cx="762000" cy="1556657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262404" y="3183536"/>
            <a:ext cx="1696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48 cm</a:t>
            </a:r>
            <a:endParaRPr lang="en-US" sz="2400" b="1" dirty="0">
              <a:latin typeface="Comic Sans MS" pitchFamily="66" charset="0"/>
            </a:endParaRPr>
          </a:p>
        </p:txBody>
      </p: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252330" y="318052"/>
            <a:ext cx="7454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Problema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…..</a:t>
            </a:r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6" name="Rectangle 15"/>
          <p:cNvSpPr/>
          <p:nvPr/>
        </p:nvSpPr>
        <p:spPr>
          <a:xfrm>
            <a:off x="1705792" y="3524296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15"/>
          <p:cNvSpPr/>
          <p:nvPr/>
        </p:nvSpPr>
        <p:spPr>
          <a:xfrm>
            <a:off x="3862796" y="3524296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12"/>
          <p:cNvSpPr txBox="1">
            <a:spLocks noChangeArrowheads="1"/>
          </p:cNvSpPr>
          <p:nvPr/>
        </p:nvSpPr>
        <p:spPr bwMode="auto">
          <a:xfrm>
            <a:off x="201199" y="2776388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Altezza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201199" y="3524296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Base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693816" y="5076990"/>
            <a:ext cx="26691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Altezza</a:t>
            </a:r>
            <a:r>
              <a:rPr lang="en-US" sz="2400" dirty="0" smtClean="0">
                <a:latin typeface="Comic Sans MS" pitchFamily="66" charset="0"/>
              </a:rPr>
              <a:t>=16 cm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1748791" y="5623918"/>
            <a:ext cx="2078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Base = 32 cm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5" grpId="0" animBg="1"/>
      <p:bldP spid="26" grpId="0"/>
      <p:bldP spid="36" grpId="0" animBg="1"/>
      <p:bldP spid="37" grpId="0" animBg="1"/>
      <p:bldP spid="38" grpId="0"/>
      <p:bldP spid="39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Trapezoid 119"/>
          <p:cNvSpPr/>
          <p:nvPr/>
        </p:nvSpPr>
        <p:spPr>
          <a:xfrm>
            <a:off x="1659835" y="2363857"/>
            <a:ext cx="4800600" cy="2667000"/>
          </a:xfrm>
          <a:prstGeom prst="trapezoid">
            <a:avLst>
              <a:gd name="adj" fmla="val 19122"/>
            </a:avLst>
          </a:prstGeom>
          <a:solidFill>
            <a:srgbClr val="FFFF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1172817" y="0"/>
            <a:ext cx="79711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Figura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senza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conoscere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ancora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formule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1" name="TextBox 121"/>
          <p:cNvSpPr txBox="1">
            <a:spLocks noChangeArrowheads="1"/>
          </p:cNvSpPr>
          <p:nvPr/>
        </p:nvSpPr>
        <p:spPr bwMode="auto">
          <a:xfrm>
            <a:off x="914400" y="586740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Area = (2.5 + 35 + 2.5)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unità</a:t>
            </a:r>
            <a:r>
              <a:rPr lang="en-US" sz="2400" b="1" dirty="0" smtClean="0"/>
              <a:t> quadrate</a:t>
            </a:r>
            <a:endParaRPr lang="en-US" sz="2400" b="1" dirty="0"/>
          </a:p>
          <a:p>
            <a:pPr algn="ctr"/>
            <a:r>
              <a:rPr lang="en-US" sz="2400" b="1" dirty="0"/>
              <a:t>Area = 40 </a:t>
            </a:r>
            <a:r>
              <a:rPr lang="en-US" sz="2400" b="1" dirty="0" err="1" smtClean="0"/>
              <a:t>unità</a:t>
            </a:r>
            <a:r>
              <a:rPr lang="en-US" sz="2400" b="1" dirty="0" smtClean="0"/>
              <a:t> quadrate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1172817" y="0"/>
            <a:ext cx="79711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Figura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2" name="Rombo 121"/>
          <p:cNvSpPr/>
          <p:nvPr/>
        </p:nvSpPr>
        <p:spPr bwMode="auto">
          <a:xfrm>
            <a:off x="3816625" y="1888436"/>
            <a:ext cx="1073426" cy="308113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1172817" y="0"/>
            <a:ext cx="79711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Figura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2" name="Parallelogramma 121"/>
          <p:cNvSpPr/>
          <p:nvPr/>
        </p:nvSpPr>
        <p:spPr bwMode="auto">
          <a:xfrm>
            <a:off x="3816625" y="3438940"/>
            <a:ext cx="2047462" cy="1590261"/>
          </a:xfrm>
          <a:prstGeom prst="parallelogram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3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98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029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6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766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098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4495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3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43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10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943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10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100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66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432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98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76400" y="3962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543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010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76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0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98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3429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543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43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010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7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943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10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876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343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100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2766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432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098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676400" y="2895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543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143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010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77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43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76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43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100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2766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32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098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0" y="2362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543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43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10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477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43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410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76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343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38100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2766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432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98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676400" y="1828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543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010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77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943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876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43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8100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766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7432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2098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676400" y="1295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16" name="TextBox 120"/>
          <p:cNvSpPr txBox="1">
            <a:spLocks noChangeArrowheads="1"/>
          </p:cNvSpPr>
          <p:nvPr/>
        </p:nvSpPr>
        <p:spPr bwMode="auto">
          <a:xfrm>
            <a:off x="1172817" y="0"/>
            <a:ext cx="79711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Area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Esagono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regolare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2" name="Esagono 121"/>
          <p:cNvSpPr/>
          <p:nvPr/>
        </p:nvSpPr>
        <p:spPr bwMode="auto">
          <a:xfrm>
            <a:off x="3677480" y="2902228"/>
            <a:ext cx="1749285" cy="1530624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3" name="Ovale 122"/>
          <p:cNvSpPr/>
          <p:nvPr/>
        </p:nvSpPr>
        <p:spPr bwMode="auto">
          <a:xfrm>
            <a:off x="3756991" y="2941983"/>
            <a:ext cx="1610139" cy="14908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Tahoma" pitchFamily="34" charset="0"/>
            </a:endParaRPr>
          </a:p>
        </p:txBody>
      </p:sp>
      <p:sp>
        <p:nvSpPr>
          <p:cNvPr id="131" name="Triangolo isoscele 130"/>
          <p:cNvSpPr/>
          <p:nvPr/>
        </p:nvSpPr>
        <p:spPr bwMode="auto">
          <a:xfrm>
            <a:off x="4035288" y="3657600"/>
            <a:ext cx="1013792" cy="775252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3276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05400" y="3276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0" y="3276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3276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2743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2743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2743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2743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209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5400" y="2209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2209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22098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5200" y="1676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1676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38600" y="16764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05201" y="1676400"/>
            <a:ext cx="2133600" cy="2133600"/>
          </a:xfrm>
          <a:prstGeom prst="ellipse">
            <a:avLst/>
          </a:prstGeom>
          <a:solidFill>
            <a:schemeClr val="tx2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70990" y="0"/>
            <a:ext cx="5108713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Circonferenza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2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7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2" name="Segnaposto contenuto 2"/>
          <p:cNvSpPr txBox="1">
            <a:spLocks/>
          </p:cNvSpPr>
          <p:nvPr/>
        </p:nvSpPr>
        <p:spPr>
          <a:xfrm rot="10800000" flipV="1">
            <a:off x="854764" y="3856383"/>
            <a:ext cx="7989431" cy="183987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La Comparazione è immediata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r>
              <a: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Lato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it-IT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Lato=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 unità x 4 </a:t>
            </a:r>
            <a:r>
              <a:rPr lang="it-IT" sz="2400" kern="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u</a:t>
            </a:r>
            <a:r>
              <a:rPr kumimoji="0" lang="it-IT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nità=</a:t>
            </a:r>
            <a:r>
              <a:rPr kumimoji="0" lang="it-IT" sz="36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 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unità quadrate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/>
              <a:buChar char="Ø"/>
            </a:pP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Raggio x Raggio x </a:t>
            </a:r>
            <a:r>
              <a:rPr lang="az-Cyrl-AZ" sz="24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л</a:t>
            </a: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= </a:t>
            </a:r>
            <a:r>
              <a:rPr lang="it-IT" sz="3600" kern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4</a:t>
            </a:r>
            <a:r>
              <a:rPr lang="az-Cyrl-AZ" sz="3600" kern="0" dirty="0" smtClean="0">
                <a:solidFill>
                  <a:schemeClr val="tx2">
                    <a:lumMod val="75000"/>
                  </a:schemeClr>
                </a:solidFill>
              </a:rPr>
              <a:t> л</a:t>
            </a:r>
            <a:r>
              <a:rPr lang="it-IT" sz="3600" kern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</a:rPr>
              <a:t>unità quadrate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/>
              <a:buChar char="Ø"/>
            </a:pPr>
            <a:r>
              <a:rPr lang="az-Cyrl-AZ" sz="3600" kern="0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it-IT" sz="3600" kern="0" dirty="0" smtClean="0">
                <a:solidFill>
                  <a:schemeClr val="tx2">
                    <a:lumMod val="75000"/>
                  </a:schemeClr>
                </a:solidFill>
              </a:rPr>
              <a:t>=3.14</a:t>
            </a:r>
            <a:r>
              <a:rPr lang="it-IT" sz="2400" kern="0" dirty="0" smtClean="0">
                <a:solidFill>
                  <a:schemeClr val="tx2">
                    <a:lumMod val="75000"/>
                  </a:schemeClr>
                </a:solidFill>
              </a:rPr>
              <a:t>…  minore di </a:t>
            </a:r>
            <a:r>
              <a:rPr lang="it-IT" sz="3600" kern="0" dirty="0" smtClean="0">
                <a:solidFill>
                  <a:schemeClr val="tx2">
                    <a:lumMod val="75000"/>
                  </a:schemeClr>
                </a:solidFill>
              </a:rPr>
              <a:t>4 .. E si vede pure</a:t>
            </a:r>
            <a:endParaRPr kumimoji="0" lang="it-IT" sz="3600" b="0" i="0" u="none" strike="noStrike" kern="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3" name="Oggetto 3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8" name="Equazione" r:id="rId3" imgW="114120" imgH="215640" progId="Equation.3">
                  <p:embed/>
                </p:oleObj>
              </mc:Choice>
              <mc:Fallback>
                <p:oleObj name="Equazione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32766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05400" y="32766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0" y="32766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32766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27432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27432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27432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27432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22098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5400" y="22098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22098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22098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16764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16764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38600" y="1676400"/>
            <a:ext cx="5334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06400" y="1677600"/>
            <a:ext cx="2133600" cy="2133600"/>
          </a:xfrm>
          <a:prstGeom prst="ellipse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71" name="TextBox 18"/>
          <p:cNvSpPr txBox="1">
            <a:spLocks noChangeArrowheads="1"/>
          </p:cNvSpPr>
          <p:nvPr/>
        </p:nvSpPr>
        <p:spPr bwMode="auto">
          <a:xfrm>
            <a:off x="1828800" y="685801"/>
            <a:ext cx="6520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Area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della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regione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colore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giallo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3506400" y="1677600"/>
            <a:ext cx="2133600" cy="2133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06400" y="1677600"/>
            <a:ext cx="2133600" cy="2133600"/>
          </a:xfrm>
          <a:prstGeom prst="ellipse">
            <a:avLst/>
          </a:prstGeom>
          <a:solidFill>
            <a:schemeClr val="tx2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351721" y="6396335"/>
            <a:ext cx="2421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Area </a:t>
            </a:r>
            <a:r>
              <a:rPr lang="en-US" sz="2400" dirty="0" err="1" smtClean="0"/>
              <a:t>Quadrato</a:t>
            </a:r>
            <a:endParaRPr lang="en-US" sz="24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075043" y="6420678"/>
            <a:ext cx="1182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meno</a:t>
            </a:r>
            <a:endParaRPr lang="en-US" sz="2400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446642" y="6281530"/>
            <a:ext cx="24251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Area </a:t>
            </a:r>
            <a:r>
              <a:rPr lang="en-US" sz="2400" dirty="0" smtClean="0"/>
              <a:t>del </a:t>
            </a:r>
            <a:r>
              <a:rPr lang="en-US" sz="2400" dirty="0" err="1" smtClean="0"/>
              <a:t>cerchio</a:t>
            </a:r>
            <a:endParaRPr lang="en-US" sz="2400" dirty="0"/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0" y="238539"/>
            <a:ext cx="8885583" cy="1192695"/>
            <a:chOff x="0" y="1536"/>
            <a:chExt cx="5675" cy="663"/>
          </a:xfrm>
        </p:grpSpPr>
        <p:grpSp>
          <p:nvGrpSpPr>
            <p:cNvPr id="2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 0.37778 " pathEditMode="relative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667 0.37778 " pathEditMode="relative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524000"/>
            <a:ext cx="24669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828800" y="685800"/>
            <a:ext cx="533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Trovare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area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sezione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grigia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38539"/>
            <a:ext cx="8885583" cy="119269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In un </a:t>
            </a:r>
            <a:r>
              <a:rPr lang="en-US" sz="2400" dirty="0" err="1" smtClean="0">
                <a:latin typeface="Comic Sans MS" pitchFamily="66" charset="0"/>
              </a:rPr>
              <a:t>rettangolo</a:t>
            </a:r>
            <a:r>
              <a:rPr lang="en-US" sz="2400" dirty="0" smtClean="0">
                <a:latin typeface="Comic Sans MS" pitchFamily="66" charset="0"/>
              </a:rPr>
              <a:t> la base è </a:t>
            </a:r>
            <a:r>
              <a:rPr lang="en-US" sz="2400" dirty="0" err="1" smtClean="0">
                <a:latin typeface="Comic Sans MS" pitchFamily="66" charset="0"/>
              </a:rPr>
              <a:t>il</a:t>
            </a:r>
            <a:r>
              <a:rPr lang="en-US" sz="2400" dirty="0" smtClean="0">
                <a:latin typeface="Comic Sans MS" pitchFamily="66" charset="0"/>
              </a:rPr>
              <a:t> …… </a:t>
            </a:r>
            <a:r>
              <a:rPr lang="en-US" sz="2400" dirty="0" err="1" smtClean="0">
                <a:latin typeface="Comic Sans MS" pitchFamily="66" charset="0"/>
              </a:rPr>
              <a:t>dell’altezza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r>
              <a:rPr lang="en-US" sz="2400" dirty="0" smtClean="0">
                <a:latin typeface="Comic Sans MS" pitchFamily="66" charset="0"/>
              </a:rPr>
              <a:t>Il </a:t>
            </a:r>
            <a:r>
              <a:rPr lang="en-US" sz="2400" dirty="0" err="1" smtClean="0">
                <a:latin typeface="Comic Sans MS" pitchFamily="66" charset="0"/>
              </a:rPr>
              <a:t>perimetro</a:t>
            </a:r>
            <a:r>
              <a:rPr lang="en-US" sz="2400" dirty="0" smtClean="0">
                <a:latin typeface="Comic Sans MS" pitchFamily="66" charset="0"/>
              </a:rPr>
              <a:t> del </a:t>
            </a:r>
            <a:r>
              <a:rPr lang="en-US" sz="2400" dirty="0" err="1" smtClean="0">
                <a:latin typeface="Comic Sans MS" pitchFamily="66" charset="0"/>
              </a:rPr>
              <a:t>rettangolo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misura</a:t>
            </a:r>
            <a:r>
              <a:rPr lang="en-US" sz="2400" dirty="0" smtClean="0">
                <a:latin typeface="Comic Sans MS" pitchFamily="66" charset="0"/>
              </a:rPr>
              <a:t> ---- cm.</a:t>
            </a:r>
          </a:p>
          <a:p>
            <a:r>
              <a:rPr lang="en-US" sz="2400" dirty="0" err="1" smtClean="0">
                <a:latin typeface="Comic Sans MS" pitchFamily="66" charset="0"/>
              </a:rPr>
              <a:t>Quanto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misurano</a:t>
            </a:r>
            <a:r>
              <a:rPr lang="en-US" sz="2400" dirty="0" smtClean="0">
                <a:latin typeface="Comic Sans MS" pitchFamily="66" charset="0"/>
              </a:rPr>
              <a:t> la base e </a:t>
            </a:r>
            <a:r>
              <a:rPr lang="en-US" sz="2400" dirty="0" err="1" smtClean="0">
                <a:latin typeface="Comic Sans MS" pitchFamily="66" charset="0"/>
              </a:rPr>
              <a:t>l’altezza</a:t>
            </a:r>
            <a:r>
              <a:rPr lang="en-US" sz="2400" dirty="0" smtClean="0">
                <a:latin typeface="Comic Sans MS" pitchFamily="66" charset="0"/>
              </a:rPr>
              <a:t> del </a:t>
            </a:r>
            <a:r>
              <a:rPr lang="en-US" sz="2400" dirty="0" err="1" smtClean="0">
                <a:latin typeface="Comic Sans MS" pitchFamily="66" charset="0"/>
              </a:rPr>
              <a:t>rettangolo</a:t>
            </a:r>
            <a:r>
              <a:rPr lang="en-US" sz="2400" dirty="0" smtClean="0">
                <a:latin typeface="Comic Sans MS" pitchFamily="66" charset="0"/>
              </a:rPr>
              <a:t> ?</a:t>
            </a:r>
          </a:p>
          <a:p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0" y="215705"/>
            <a:ext cx="8269358" cy="984623"/>
            <a:chOff x="0" y="1536"/>
            <a:chExt cx="5675" cy="663"/>
          </a:xfrm>
        </p:grpSpPr>
        <p:grpSp>
          <p:nvGrpSpPr>
            <p:cNvPr id="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274862" y="83386"/>
            <a:ext cx="74543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Problema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…..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Proviamo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a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riempire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gli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spazi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vuoti</a:t>
            </a:r>
            <a:endParaRPr lang="en-US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Ed a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rendere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l’idea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con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uno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schema</a:t>
            </a:r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8" name="TextBox 12"/>
          <p:cNvSpPr txBox="1">
            <a:spLocks noChangeArrowheads="1"/>
          </p:cNvSpPr>
          <p:nvPr/>
        </p:nvSpPr>
        <p:spPr bwMode="auto">
          <a:xfrm>
            <a:off x="201199" y="2776388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Altezza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201199" y="3524296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Base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594831" y="4613316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endParaRPr lang="en-US" sz="2400" dirty="0">
              <a:latin typeface="Comic Sans MS" pitchFamily="66" charset="0"/>
            </a:endParaRPr>
          </a:p>
        </p:txBody>
      </p:sp>
      <p:sp>
        <p:nvSpPr>
          <p:cNvPr id="40" name="TextBox 2"/>
          <p:cNvSpPr txBox="1">
            <a:spLocks noChangeArrowheads="1"/>
          </p:cNvSpPr>
          <p:nvPr/>
        </p:nvSpPr>
        <p:spPr bwMode="auto">
          <a:xfrm>
            <a:off x="467522" y="4484915"/>
            <a:ext cx="7924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Esempi</a:t>
            </a:r>
            <a:r>
              <a:rPr lang="en-US" sz="2400" dirty="0" smtClean="0">
                <a:latin typeface="Comic Sans MS" pitchFamily="66" charset="0"/>
              </a:rPr>
              <a:t>: Base </a:t>
            </a:r>
            <a:r>
              <a:rPr lang="en-US" sz="2400" dirty="0" err="1" smtClean="0">
                <a:latin typeface="Comic Sans MS" pitchFamily="66" charset="0"/>
              </a:rPr>
              <a:t>triplo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dell’altezza</a:t>
            </a:r>
            <a:r>
              <a:rPr lang="en-US" sz="2400" dirty="0" smtClean="0">
                <a:latin typeface="Comic Sans MS" pitchFamily="66" charset="0"/>
              </a:rPr>
              <a:t> e </a:t>
            </a:r>
            <a:r>
              <a:rPr lang="en-US" sz="2400" dirty="0" err="1" smtClean="0">
                <a:latin typeface="Comic Sans MS" pitchFamily="66" charset="0"/>
              </a:rPr>
              <a:t>perimetro</a:t>
            </a:r>
            <a:r>
              <a:rPr lang="en-US" sz="2400" dirty="0" smtClean="0">
                <a:latin typeface="Comic Sans MS" pitchFamily="66" charset="0"/>
              </a:rPr>
              <a:t> 120 cm</a:t>
            </a:r>
          </a:p>
          <a:p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            Base </a:t>
            </a:r>
            <a:r>
              <a:rPr lang="en-US" sz="2400" dirty="0" err="1" smtClean="0">
                <a:latin typeface="Comic Sans MS" pitchFamily="66" charset="0"/>
              </a:rPr>
              <a:t>metà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dell’altezza</a:t>
            </a:r>
            <a:r>
              <a:rPr lang="en-US" sz="2400" dirty="0" smtClean="0">
                <a:latin typeface="Comic Sans MS" pitchFamily="66" charset="0"/>
              </a:rPr>
              <a:t> e </a:t>
            </a:r>
            <a:r>
              <a:rPr lang="en-US" sz="2400" dirty="0" err="1" smtClean="0">
                <a:latin typeface="Comic Sans MS" pitchFamily="66" charset="0"/>
              </a:rPr>
              <a:t>perimetro</a:t>
            </a:r>
            <a:r>
              <a:rPr lang="en-US" sz="2400" dirty="0" smtClean="0">
                <a:latin typeface="Comic Sans MS" pitchFamily="66" charset="0"/>
              </a:rPr>
              <a:t> 66 cm</a:t>
            </a:r>
          </a:p>
          <a:p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               Base </a:t>
            </a:r>
            <a:r>
              <a:rPr lang="en-US" sz="2000" dirty="0" err="1" smtClean="0">
                <a:latin typeface="Comic Sans MS" pitchFamily="66" charset="0"/>
              </a:rPr>
              <a:t>quadruplo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dell’altezza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err="1" smtClean="0">
                <a:latin typeface="Comic Sans MS" pitchFamily="66" charset="0"/>
              </a:rPr>
              <a:t>perimetro</a:t>
            </a:r>
            <a:r>
              <a:rPr lang="en-US" sz="2000" dirty="0" smtClean="0">
                <a:latin typeface="Comic Sans MS" pitchFamily="66" charset="0"/>
              </a:rPr>
              <a:t> 600 cm</a:t>
            </a:r>
          </a:p>
          <a:p>
            <a:r>
              <a:rPr lang="en-US" sz="2000" dirty="0" smtClean="0">
                <a:latin typeface="Comic Sans MS" pitchFamily="66" charset="0"/>
              </a:rPr>
              <a:t>-----</a:t>
            </a:r>
          </a:p>
          <a:p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4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2438400"/>
            <a:ext cx="1447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ight Brace 2"/>
          <p:cNvSpPr/>
          <p:nvPr/>
        </p:nvSpPr>
        <p:spPr>
          <a:xfrm rot="5400000">
            <a:off x="4114800" y="3505200"/>
            <a:ext cx="381000" cy="14478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" name="Right Brace 3"/>
          <p:cNvSpPr/>
          <p:nvPr/>
        </p:nvSpPr>
        <p:spPr>
          <a:xfrm rot="10800000">
            <a:off x="3048000" y="2438400"/>
            <a:ext cx="381000" cy="14478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1" y="2206487"/>
            <a:ext cx="615553" cy="1527313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1 </a:t>
            </a:r>
            <a:r>
              <a:rPr lang="en-US" sz="2800" dirty="0" err="1" smtClean="0">
                <a:latin typeface="+mn-lt"/>
                <a:cs typeface="+mn-cs"/>
              </a:rPr>
              <a:t>Unita</a:t>
            </a:r>
            <a:r>
              <a:rPr lang="en-US" sz="2800" dirty="0" smtClean="0">
                <a:latin typeface="+mn-lt"/>
                <a:cs typeface="+mn-cs"/>
              </a:rPr>
              <a:t>’</a:t>
            </a: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0" y="4572000"/>
            <a:ext cx="16565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1 </a:t>
            </a:r>
            <a:r>
              <a:rPr lang="en-US" sz="2800" dirty="0" err="1" smtClean="0">
                <a:latin typeface="Calibri" pitchFamily="34" charset="0"/>
              </a:rPr>
              <a:t>Unita</a:t>
            </a:r>
            <a:r>
              <a:rPr lang="en-US" sz="2800" dirty="0" smtClean="0">
                <a:latin typeface="Calibri" pitchFamily="34" charset="0"/>
              </a:rPr>
              <a:t>’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76400" y="762000"/>
            <a:ext cx="5562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 err="1" smtClean="0">
                <a:solidFill>
                  <a:schemeClr val="tx2"/>
                </a:solidFill>
                <a:latin typeface="Calibri" pitchFamily="34" charset="0"/>
              </a:rPr>
              <a:t>L’unità</a:t>
            </a:r>
            <a:r>
              <a:rPr lang="en-US" sz="5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5400" dirty="0" err="1" smtClean="0">
                <a:solidFill>
                  <a:schemeClr val="tx2"/>
                </a:solidFill>
                <a:latin typeface="Calibri" pitchFamily="34" charset="0"/>
              </a:rPr>
              <a:t>quadrata</a:t>
            </a:r>
            <a:endParaRPr lang="en-US" sz="5400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134937" y="215704"/>
            <a:ext cx="9009063" cy="1772121"/>
            <a:chOff x="0" y="1536"/>
            <a:chExt cx="5675" cy="663"/>
          </a:xfrm>
        </p:grpSpPr>
        <p:grpSp>
          <p:nvGrpSpPr>
            <p:cNvPr id="1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505200" y="2667000"/>
            <a:ext cx="2438400" cy="1828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8862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38862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0" y="38862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32766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14800" y="32766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4400" y="32766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34000" y="32766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34000" y="26670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4400" y="26670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14800" y="26670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26670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38862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981200" y="4572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latin typeface="Calibri" pitchFamily="34" charset="0"/>
              </a:rPr>
              <a:t>Area del </a:t>
            </a:r>
            <a:r>
              <a:rPr lang="en-US" sz="3600" dirty="0" err="1" smtClean="0">
                <a:solidFill>
                  <a:schemeClr val="tx2"/>
                </a:solidFill>
                <a:latin typeface="Calibri" pitchFamily="34" charset="0"/>
              </a:rPr>
              <a:t>rettangolo</a:t>
            </a:r>
            <a:endParaRPr lang="en-US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0" y="38862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2" name="Picture 21" descr="classhead4-4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val Callout 22"/>
          <p:cNvSpPr/>
          <p:nvPr/>
        </p:nvSpPr>
        <p:spPr>
          <a:xfrm>
            <a:off x="6629400" y="3810000"/>
            <a:ext cx="2286000" cy="990600"/>
          </a:xfrm>
          <a:prstGeom prst="wedgeEllipseCallou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77878" y="3916016"/>
            <a:ext cx="2266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L’unità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dell’area</a:t>
            </a:r>
            <a:r>
              <a:rPr lang="en-US" sz="1600" dirty="0" smtClean="0">
                <a:latin typeface="Calibri" pitchFamily="34" charset="0"/>
              </a:rPr>
              <a:t> è 1 </a:t>
            </a:r>
            <a:r>
              <a:rPr lang="en-US" sz="1600" dirty="0" err="1" smtClean="0">
                <a:latin typeface="Calibri" pitchFamily="34" charset="0"/>
              </a:rPr>
              <a:t>quadrato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di</a:t>
            </a:r>
            <a:r>
              <a:rPr lang="en-US" sz="1600" dirty="0" smtClean="0">
                <a:latin typeface="Calibri" pitchFamily="34" charset="0"/>
              </a:rPr>
              <a:t> 1 cm </a:t>
            </a:r>
            <a:r>
              <a:rPr lang="en-US" sz="1600" dirty="0" err="1" smtClean="0">
                <a:latin typeface="Calibri" pitchFamily="34" charset="0"/>
              </a:rPr>
              <a:t>di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lato</a:t>
            </a:r>
            <a:endParaRPr lang="en-US" sz="1600" dirty="0">
              <a:latin typeface="Calibri" pitchFamily="34" charset="0"/>
            </a:endParaRPr>
          </a:p>
        </p:txBody>
      </p:sp>
      <p:pic>
        <p:nvPicPr>
          <p:cNvPr id="26" name="Picture 25" descr="classhead7-4c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910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Oval Callout 26"/>
          <p:cNvSpPr/>
          <p:nvPr/>
        </p:nvSpPr>
        <p:spPr>
          <a:xfrm>
            <a:off x="417443" y="2464904"/>
            <a:ext cx="2342322" cy="1477618"/>
          </a:xfrm>
          <a:prstGeom prst="wedgeEllipseCallou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5740" y="2604052"/>
            <a:ext cx="18089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Per </a:t>
            </a:r>
            <a:r>
              <a:rPr lang="en-US" dirty="0" err="1" smtClean="0">
                <a:latin typeface="Calibri" pitchFamily="34" charset="0"/>
              </a:rPr>
              <a:t>trovare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l’Area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basta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contare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quadratini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unitari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nel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rettangolo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134937" y="215704"/>
            <a:ext cx="9009063" cy="1772121"/>
            <a:chOff x="0" y="1536"/>
            <a:chExt cx="5675" cy="663"/>
          </a:xfrm>
        </p:grpSpPr>
        <p:grpSp>
          <p:nvGrpSpPr>
            <p:cNvPr id="30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7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1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0.2111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2" grpId="0" animBg="1"/>
      <p:bldP spid="2" grpId="1" animBg="1"/>
      <p:bldP spid="23" grpId="0" animBg="1"/>
      <p:bldP spid="24" grpId="0"/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86000"/>
            <a:ext cx="2438400" cy="1219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5400000">
            <a:off x="4076700" y="2705100"/>
            <a:ext cx="381000" cy="24384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2" name="Right Brace 11"/>
          <p:cNvSpPr/>
          <p:nvPr/>
        </p:nvSpPr>
        <p:spPr>
          <a:xfrm>
            <a:off x="5715000" y="2286000"/>
            <a:ext cx="381000" cy="12192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0" y="42672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4 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2286000"/>
            <a:ext cx="615553" cy="9906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2  cm</a:t>
            </a:r>
          </a:p>
        </p:txBody>
      </p:sp>
      <p:sp>
        <p:nvSpPr>
          <p:cNvPr id="3" name="Rectangle 2"/>
          <p:cNvSpPr/>
          <p:nvPr/>
        </p:nvSpPr>
        <p:spPr>
          <a:xfrm>
            <a:off x="48768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576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768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672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576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80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200400" y="49530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Area = 4 x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576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6576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2672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768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76800" y="28956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276600" y="57150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Calibri" pitchFamily="34" charset="0"/>
              </a:rPr>
              <a:t>Area = 2 x 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768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672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6576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048000" y="2286000"/>
            <a:ext cx="609600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523999" y="457200"/>
            <a:ext cx="6824871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L’ </a:t>
            </a:r>
            <a:r>
              <a:rPr lang="en-US" sz="3600" b="1" dirty="0" smtClean="0">
                <a:solidFill>
                  <a:schemeClr val="tx2"/>
                </a:solidFill>
                <a:latin typeface="+mn-lt"/>
                <a:cs typeface="+mn-cs"/>
              </a:rPr>
              <a:t>AREA</a:t>
            </a:r>
            <a:r>
              <a:rPr lang="en-US" sz="3200" dirty="0" smtClean="0">
                <a:solidFill>
                  <a:schemeClr val="tx2"/>
                </a:solidFill>
                <a:latin typeface="+mn-lt"/>
                <a:cs typeface="+mn-cs"/>
              </a:rPr>
              <a:t> del RETTANGOLO è</a:t>
            </a:r>
            <a:endParaRPr lang="en-US" sz="320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+mn-lt"/>
                <a:cs typeface="+mn-cs"/>
              </a:rPr>
              <a:t> </a:t>
            </a:r>
            <a:r>
              <a:rPr lang="en-US" sz="4000" b="1" u="sng" dirty="0">
                <a:latin typeface="+mn-lt"/>
                <a:cs typeface="+mn-cs"/>
              </a:rPr>
              <a:t>8</a:t>
            </a:r>
            <a:r>
              <a:rPr lang="en-US" sz="3200" dirty="0">
                <a:latin typeface="+mn-lt"/>
                <a:cs typeface="+mn-cs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+mn-lt"/>
                <a:cs typeface="+mn-cs"/>
              </a:rPr>
              <a:t>centimetri</a:t>
            </a:r>
            <a:r>
              <a:rPr lang="en-US" sz="3200" b="1" dirty="0" smtClean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+mn-lt"/>
                <a:cs typeface="+mn-cs"/>
              </a:rPr>
              <a:t>quadrati</a:t>
            </a:r>
            <a:r>
              <a:rPr lang="en-US" sz="3200" dirty="0" smtClean="0">
                <a:latin typeface="+mn-lt"/>
                <a:cs typeface="+mn-cs"/>
              </a:rPr>
              <a:t>.</a:t>
            </a:r>
            <a:endParaRPr lang="en-US" sz="3200" dirty="0">
              <a:latin typeface="+mn-lt"/>
              <a:cs typeface="+mn-cs"/>
            </a:endParaRPr>
          </a:p>
        </p:txBody>
      </p:sp>
      <p:grpSp>
        <p:nvGrpSpPr>
          <p:cNvPr id="39" name="Group 2"/>
          <p:cNvGrpSpPr>
            <a:grpSpLocks/>
          </p:cNvGrpSpPr>
          <p:nvPr/>
        </p:nvGrpSpPr>
        <p:grpSpPr bwMode="auto">
          <a:xfrm>
            <a:off x="134937" y="215704"/>
            <a:ext cx="9009063" cy="1772121"/>
            <a:chOff x="0" y="1536"/>
            <a:chExt cx="5675" cy="663"/>
          </a:xfrm>
        </p:grpSpPr>
        <p:grpSp>
          <p:nvGrpSpPr>
            <p:cNvPr id="40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7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8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1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70" decel="100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770" decel="100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066800"/>
            <a:ext cx="3657600" cy="2438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768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576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16764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16764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0" y="16764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0" y="16764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5400000">
            <a:off x="4686300" y="2019300"/>
            <a:ext cx="381000" cy="36576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2" name="Right Brace 11"/>
          <p:cNvSpPr/>
          <p:nvPr/>
        </p:nvSpPr>
        <p:spPr>
          <a:xfrm>
            <a:off x="6858000" y="1066800"/>
            <a:ext cx="381000" cy="24384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48200" y="41910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800" y="10668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67200" y="10668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657600" y="10668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48000" y="10668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768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2672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86400" y="16764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86400" y="10668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4864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096000" y="228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96000" y="16764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096000" y="10668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096000" y="2895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315200" y="19050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029200" y="4191000"/>
            <a:ext cx="182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>
                <a:latin typeface="Times New Roman" pitchFamily="18" charset="0"/>
                <a:cs typeface="Times New Roman" pitchFamily="18" charset="0"/>
              </a:rPr>
              <a:t>= 6cm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620000" y="1905000"/>
            <a:ext cx="182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= 4cm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1000" y="4267200"/>
            <a:ext cx="2514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4000" b="1" dirty="0">
                <a:solidFill>
                  <a:srgbClr val="7030A0"/>
                </a:solidFill>
                <a:latin typeface="+mj-lt"/>
                <a:cs typeface="Times New Roman" pitchFamily="18" charset="0"/>
              </a:rPr>
              <a:t>x</a:t>
            </a:r>
            <a:r>
              <a:rPr 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endParaRPr lang="en-US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71800" y="5105400"/>
            <a:ext cx="49397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 6 </a:t>
            </a:r>
            <a:r>
              <a:rPr lang="en-US" sz="4000" b="1" dirty="0">
                <a:solidFill>
                  <a:srgbClr val="7030A0"/>
                </a:solidFill>
                <a:latin typeface="+mj-lt"/>
                <a:cs typeface="Times New Roman" pitchFamily="18" charset="0"/>
              </a:rPr>
              <a:t>x</a:t>
            </a:r>
            <a:r>
              <a:rPr lang="en-US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cm </a:t>
            </a:r>
            <a:r>
              <a:rPr 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quadrati</a:t>
            </a:r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1" y="278295"/>
            <a:ext cx="8567530" cy="735495"/>
            <a:chOff x="0" y="1536"/>
            <a:chExt cx="5675" cy="663"/>
          </a:xfrm>
        </p:grpSpPr>
        <p:grpSp>
          <p:nvGrpSpPr>
            <p:cNvPr id="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2" name="TextBox 36"/>
          <p:cNvSpPr txBox="1"/>
          <p:nvPr/>
        </p:nvSpPr>
        <p:spPr>
          <a:xfrm>
            <a:off x="947529" y="337930"/>
            <a:ext cx="81964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Non </a:t>
            </a:r>
            <a:r>
              <a:rPr lang="en-US" sz="3200" dirty="0" err="1" smtClean="0">
                <a:solidFill>
                  <a:schemeClr val="tx2"/>
                </a:solidFill>
                <a:latin typeface="+mn-lt"/>
              </a:rPr>
              <a:t>scivoliamo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sui </a:t>
            </a:r>
            <a:r>
              <a:rPr lang="en-US" sz="3200" dirty="0" err="1" smtClean="0">
                <a:solidFill>
                  <a:schemeClr val="tx2"/>
                </a:solidFill>
                <a:latin typeface="+mn-lt"/>
              </a:rPr>
              <a:t>simboli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… </a:t>
            </a:r>
            <a:r>
              <a:rPr lang="en-US" sz="3200" dirty="0" err="1" smtClean="0">
                <a:solidFill>
                  <a:schemeClr val="tx2"/>
                </a:solidFill>
                <a:latin typeface="+mn-lt"/>
              </a:rPr>
              <a:t>Ricordate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b d ?</a:t>
            </a:r>
            <a:endParaRPr lang="en-US" sz="320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4" grpId="0"/>
      <p:bldP spid="35" grpId="0"/>
      <p:bldP spid="36" grpId="0"/>
      <p:bldP spid="37" grpId="0"/>
      <p:bldP spid="39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52600" y="1371600"/>
            <a:ext cx="1447800" cy="38100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4205068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1" y="2992582"/>
            <a:ext cx="2743200" cy="852054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 flipH="1">
            <a:off x="2545773" y="1340429"/>
            <a:ext cx="311726" cy="274319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27564" y="1953491"/>
            <a:ext cx="1911928" cy="52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ndy" pitchFamily="66" charset="0"/>
              </a:rPr>
              <a:t>Base</a:t>
            </a:r>
            <a:endParaRPr lang="en-US" sz="2800" b="1" dirty="0">
              <a:latin typeface="Andy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0819" y="2909454"/>
            <a:ext cx="2036618" cy="976745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3013364"/>
            <a:ext cx="741218" cy="81049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34790" y="2204753"/>
            <a:ext cx="44092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Base+Altezza</a:t>
            </a:r>
            <a:r>
              <a:rPr lang="it-IT" sz="2400" b="1" dirty="0" smtClean="0"/>
              <a:t>  </a:t>
            </a:r>
            <a:r>
              <a:rPr lang="en-US" sz="2400" b="1" dirty="0" smtClean="0"/>
              <a:t>=</a:t>
            </a:r>
            <a:r>
              <a:rPr lang="en-US" sz="2400" b="1" dirty="0" smtClean="0">
                <a:latin typeface="Andy" pitchFamily="66" charset="0"/>
              </a:rPr>
              <a:t> </a:t>
            </a:r>
            <a:r>
              <a:rPr lang="en-US" sz="2800" b="1" dirty="0" smtClean="0">
                <a:latin typeface="Andy" pitchFamily="66" charset="0"/>
              </a:rPr>
              <a:t>248 cm </a:t>
            </a:r>
            <a:r>
              <a:rPr lang="en-US" sz="2800" b="1" dirty="0" smtClean="0"/>
              <a:t> </a:t>
            </a:r>
            <a:endParaRPr lang="en-US" sz="24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85211" y="4071149"/>
            <a:ext cx="417714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 smtClean="0"/>
              <a:t>Altezza</a:t>
            </a:r>
            <a:r>
              <a:rPr lang="en-US" sz="3200" b="1" dirty="0" smtClean="0"/>
              <a:t> =</a:t>
            </a:r>
            <a:r>
              <a:rPr lang="en-US" sz="3200" b="1" dirty="0" smtClean="0">
                <a:latin typeface="Andy" pitchFamily="66" charset="0"/>
              </a:rPr>
              <a:t> </a:t>
            </a:r>
            <a:r>
              <a:rPr lang="en-US" sz="3600" b="1" dirty="0" smtClean="0">
                <a:latin typeface="Andy" pitchFamily="66" charset="0"/>
              </a:rPr>
              <a:t>114 cm</a:t>
            </a:r>
            <a:r>
              <a:rPr lang="en-US" sz="3200" b="1" dirty="0" smtClean="0"/>
              <a:t> </a:t>
            </a:r>
            <a:endParaRPr lang="en-US" sz="3200" b="1" dirty="0"/>
          </a:p>
          <a:p>
            <a:r>
              <a:rPr lang="en-US" sz="2400" dirty="0"/>
              <a:t>            </a:t>
            </a:r>
          </a:p>
        </p:txBody>
      </p:sp>
      <p:sp>
        <p:nvSpPr>
          <p:cNvPr id="17" name="Right Brace 16"/>
          <p:cNvSpPr/>
          <p:nvPr/>
        </p:nvSpPr>
        <p:spPr>
          <a:xfrm rot="16200000" flipH="1">
            <a:off x="2171700" y="4381500"/>
            <a:ext cx="381000" cy="1981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431851" y="5694742"/>
            <a:ext cx="17914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Andy" pitchFamily="66" charset="0"/>
              </a:rPr>
              <a:t>altezza</a:t>
            </a:r>
            <a:endParaRPr lang="en-US" sz="3600" b="1" dirty="0">
              <a:latin typeface="Andy" pitchFamily="66" charset="0"/>
            </a:endParaRP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4587334" y="2869080"/>
            <a:ext cx="57328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b="1" dirty="0" smtClean="0"/>
              <a:t>Altezza+Altezza+20 cm=248 cm </a:t>
            </a:r>
            <a:endParaRPr lang="en-US" sz="2800" b="1" dirty="0"/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4010891" y="5029200"/>
            <a:ext cx="56180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ym typeface="Wingdings" pitchFamily="2" charset="2"/>
              </a:rPr>
              <a:t>Base= 134 cm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en-US" sz="2400" dirty="0"/>
              <a:t>            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330708" y="73703"/>
            <a:ext cx="8460000" cy="193899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La base e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l’altezza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di un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rettangolo</a:t>
            </a:r>
            <a:r>
              <a:rPr lang="en-US" sz="3200" b="1" dirty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misurano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in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  248 cm 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La Base è 20 cm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più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lunga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dell’altezza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</a:p>
          <a:p>
            <a:r>
              <a:rPr lang="en-US" sz="2800" b="1" dirty="0" smtClean="0">
                <a:latin typeface="Andy" pitchFamily="66" charset="0"/>
              </a:rPr>
              <a:t>          </a:t>
            </a:r>
            <a:r>
              <a:rPr lang="en-US" sz="2800" b="1" dirty="0" err="1" smtClean="0">
                <a:latin typeface="Andy" pitchFamily="66" charset="0"/>
              </a:rPr>
              <a:t>Quanto</a:t>
            </a:r>
            <a:r>
              <a:rPr lang="en-US" sz="2800" b="1" dirty="0" smtClean="0">
                <a:latin typeface="Andy" pitchFamily="66" charset="0"/>
              </a:rPr>
              <a:t> </a:t>
            </a:r>
            <a:r>
              <a:rPr lang="en-US" sz="2800" b="1" dirty="0" err="1" smtClean="0">
                <a:latin typeface="Andy" pitchFamily="66" charset="0"/>
              </a:rPr>
              <a:t>misurano</a:t>
            </a:r>
            <a:r>
              <a:rPr lang="en-US" sz="2800" b="1" dirty="0" smtClean="0">
                <a:latin typeface="Andy" pitchFamily="66" charset="0"/>
              </a:rPr>
              <a:t>?</a:t>
            </a:r>
            <a:endParaRPr lang="en-US" sz="2800" b="1" dirty="0">
              <a:latin typeface="Andy" pitchFamily="66" charset="0"/>
            </a:endParaRPr>
          </a:p>
        </p:txBody>
      </p:sp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4685211" y="3551605"/>
            <a:ext cx="49436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000" b="1" dirty="0" err="1" smtClean="0"/>
              <a:t>Altezza+Altezza</a:t>
            </a:r>
            <a:r>
              <a:rPr lang="en-US" sz="2000" b="1" dirty="0" smtClean="0"/>
              <a:t> =</a:t>
            </a:r>
            <a:r>
              <a:rPr lang="it-IT" sz="2000" b="1" dirty="0" smtClean="0"/>
              <a:t>228 cm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5764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9" grpId="0" animBg="1"/>
      <p:bldP spid="9" grpId="1" animBg="1"/>
      <p:bldP spid="10" grpId="0"/>
      <p:bldP spid="10" grpId="1"/>
      <p:bldP spid="3" grpId="0" animBg="1"/>
      <p:bldP spid="4" grpId="0" animBg="1"/>
      <p:bldP spid="14" grpId="0"/>
      <p:bldP spid="16" grpId="0"/>
      <p:bldP spid="17" grpId="0" animBg="1"/>
      <p:bldP spid="18" grpId="0"/>
      <p:bldP spid="21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381500" y="2628900"/>
            <a:ext cx="381000" cy="36576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2743200" y="1676400"/>
            <a:ext cx="3657600" cy="2438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675860" y="278296"/>
            <a:ext cx="823953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 L’ area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di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un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è 24</a:t>
            </a:r>
            <a:r>
              <a:rPr lang="it-IT" sz="2800" dirty="0" smtClean="0">
                <a:solidFill>
                  <a:schemeClr val="tx2"/>
                </a:solidFill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</a:rPr>
              <a:t>m²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. La base è 6 m.</a:t>
            </a:r>
          </a:p>
          <a:p>
            <a:pPr algn="ctr"/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l’altezza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  <a:endParaRPr lang="en-US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4800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6 </a:t>
            </a:r>
            <a:r>
              <a:rPr lang="en-US" dirty="0" smtClean="0">
                <a:latin typeface="Calibri" pitchFamily="34" charset="0"/>
              </a:rPr>
              <a:t>   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6553200" y="1676400"/>
            <a:ext cx="381000" cy="24384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934200" y="2514600"/>
            <a:ext cx="60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Calibri" pitchFamily="34" charset="0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624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528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7432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816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16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816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816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791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91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91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7912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562600"/>
            <a:ext cx="845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err="1" smtClean="0">
                <a:latin typeface="Calibri" pitchFamily="34" charset="0"/>
              </a:rPr>
              <a:t>L’altezza</a:t>
            </a:r>
            <a:r>
              <a:rPr lang="en-US" sz="2800" dirty="0" smtClean="0">
                <a:latin typeface="Calibri" pitchFamily="34" charset="0"/>
              </a:rPr>
              <a:t> del </a:t>
            </a:r>
            <a:r>
              <a:rPr lang="en-US" sz="2800" dirty="0" err="1" smtClean="0">
                <a:latin typeface="Calibri" pitchFamily="34" charset="0"/>
              </a:rPr>
              <a:t>rettangolo</a:t>
            </a:r>
            <a:r>
              <a:rPr lang="en-US" sz="2800" dirty="0" smtClean="0">
                <a:latin typeface="Calibri" pitchFamily="34" charset="0"/>
              </a:rPr>
              <a:t> è 4 m.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3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4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4125</TotalTime>
  <Words>718</Words>
  <Application>Microsoft Office PowerPoint</Application>
  <PresentationFormat>Presentazione su schermo (4:3)</PresentationFormat>
  <Paragraphs>180</Paragraphs>
  <Slides>26</Slides>
  <Notes>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6" baseType="lpstr">
      <vt:lpstr>Andy</vt:lpstr>
      <vt:lpstr>Arial</vt:lpstr>
      <vt:lpstr>Calibri</vt:lpstr>
      <vt:lpstr>Comic Sans MS</vt:lpstr>
      <vt:lpstr>Tahoma</vt:lpstr>
      <vt:lpstr>Times New Roman</vt:lpstr>
      <vt:lpstr>Wingdings</vt:lpstr>
      <vt:lpstr>Blends</vt:lpstr>
      <vt:lpstr>Personalizza struttura</vt:lpstr>
      <vt:lpstr>Equazione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Stanford Univesity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Claudio Marchesano</cp:lastModifiedBy>
  <cp:revision>310</cp:revision>
  <dcterms:created xsi:type="dcterms:W3CDTF">2004-09-29T20:13:20Z</dcterms:created>
  <dcterms:modified xsi:type="dcterms:W3CDTF">2018-04-08T16:32:33Z</dcterms:modified>
</cp:coreProperties>
</file>