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</p:sldMasterIdLst>
  <p:notesMasterIdLst>
    <p:notesMasterId r:id="rId29"/>
  </p:notesMasterIdLst>
  <p:handoutMasterIdLst>
    <p:handoutMasterId r:id="rId30"/>
  </p:handoutMasterIdLst>
  <p:sldIdLst>
    <p:sldId id="701" r:id="rId3"/>
    <p:sldId id="660" r:id="rId4"/>
    <p:sldId id="707" r:id="rId5"/>
    <p:sldId id="663" r:id="rId6"/>
    <p:sldId id="664" r:id="rId7"/>
    <p:sldId id="665" r:id="rId8"/>
    <p:sldId id="666" r:id="rId9"/>
    <p:sldId id="705" r:id="rId10"/>
    <p:sldId id="671" r:id="rId11"/>
    <p:sldId id="706" r:id="rId12"/>
    <p:sldId id="703" r:id="rId13"/>
    <p:sldId id="704" r:id="rId14"/>
    <p:sldId id="699" r:id="rId15"/>
    <p:sldId id="672" r:id="rId16"/>
    <p:sldId id="695" r:id="rId17"/>
    <p:sldId id="673" r:id="rId18"/>
    <p:sldId id="678" r:id="rId19"/>
    <p:sldId id="675" r:id="rId20"/>
    <p:sldId id="679" r:id="rId21"/>
    <p:sldId id="681" r:id="rId22"/>
    <p:sldId id="697" r:id="rId23"/>
    <p:sldId id="698" r:id="rId24"/>
    <p:sldId id="696" r:id="rId25"/>
    <p:sldId id="688" r:id="rId26"/>
    <p:sldId id="689" r:id="rId27"/>
    <p:sldId id="684" r:id="rId28"/>
  </p:sldIdLst>
  <p:sldSz cx="9144000" cy="6858000" type="screen4x3"/>
  <p:notesSz cx="69342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35FAD"/>
    <a:srgbClr val="D2452E"/>
    <a:srgbClr val="EAEAEA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4" autoAdjust="0"/>
    <p:restoredTop sz="67025" autoAdjust="0"/>
  </p:normalViewPr>
  <p:slideViewPr>
    <p:cSldViewPr snapToGrid="0">
      <p:cViewPr varScale="1">
        <p:scale>
          <a:sx n="59" d="100"/>
          <a:sy n="59" d="100"/>
        </p:scale>
        <p:origin x="211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endParaRPr lang="en-US"/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051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818563"/>
            <a:ext cx="30051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fld id="{6CCAEF4A-CE72-40F4-AE05-F1B616010D4D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896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617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10075"/>
            <a:ext cx="50863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051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818563"/>
            <a:ext cx="30051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Times New Roman" charset="0"/>
              </a:defRPr>
            </a:lvl1pPr>
          </a:lstStyle>
          <a:p>
            <a:fld id="{0F38864C-794F-4A0C-B93E-B0721FB34141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6043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  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5188D9-8D9D-401F-A225-682CA8B094B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12478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  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5188D9-8D9D-401F-A225-682CA8B094B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04758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8864C-794F-4A0C-B93E-B0721FB3414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670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8864C-794F-4A0C-B93E-B0721FB3414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4691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8864C-794F-4A0C-B93E-B0721FB3414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8987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8864C-794F-4A0C-B93E-B0721FB34141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6924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8864C-794F-4A0C-B93E-B0721FB34141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427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57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572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1572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1572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B074BDA-4DA9-421E-9C62-FAD5B805B978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D696D0-8871-4AEB-9C83-6A0242EAF66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A9189-6227-48D3-AA83-0F5ED2253D8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05BDC23-CA38-445C-9B83-1CC491246A7C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08/04/2018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08/04/2018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08/04/2018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08/04/2018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08/04/2018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08/04/2018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08/04/2018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B2CC7-E7D8-4992-B23B-470D4A8CBEB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08/04/2018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08/04/2018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08/04/2018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08/04/2018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25B99-C22E-4AFB-841F-F311C4428AE6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E6EB7-DF95-4430-BCDD-8DC825AF1EC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AE4984-00CB-4ECE-A848-6333F2C9389A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F4100-75EA-40BF-82B6-442761F109ED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71618-3121-47DC-8088-D323E692D01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E7E83-E098-4C29-BE27-514E8A4874A1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A13BD-322D-4AD5-AE69-036D0FFD4B1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46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147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147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FC0A5BD-0A88-49D7-90D6-E383D85E1E8E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83A28-2DAE-452E-8B2B-9E16F5AE150E}" type="datetimeFigureOut">
              <a:rPr lang="it-IT" smtClean="0"/>
              <a:pPr/>
              <a:t>08/04/2018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54242" y="1079293"/>
            <a:ext cx="7989757" cy="1826415"/>
          </a:xfrm>
        </p:spPr>
        <p:txBody>
          <a:bodyPr/>
          <a:lstStyle/>
          <a:p>
            <a:r>
              <a:rPr lang="it-IT" sz="3600" dirty="0" smtClean="0"/>
              <a:t/>
            </a:r>
            <a:br>
              <a:rPr lang="it-IT" sz="3600" dirty="0" smtClean="0"/>
            </a:br>
            <a:endParaRPr lang="en-US" sz="3600" dirty="0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9617" y="5528602"/>
            <a:ext cx="2729823" cy="572393"/>
          </a:xfrm>
        </p:spPr>
        <p:txBody>
          <a:bodyPr/>
          <a:lstStyle/>
          <a:p>
            <a:r>
              <a:rPr lang="en-US" sz="1560" dirty="0" err="1" smtClean="0"/>
              <a:t>aprile</a:t>
            </a:r>
            <a:r>
              <a:rPr lang="en-US" sz="1560" dirty="0" smtClean="0"/>
              <a:t> </a:t>
            </a:r>
            <a:r>
              <a:rPr lang="en-US" sz="1560" dirty="0" smtClean="0"/>
              <a:t>2018</a:t>
            </a:r>
            <a:endParaRPr lang="en-US" sz="1560" dirty="0"/>
          </a:p>
        </p:txBody>
      </p:sp>
      <p:sp>
        <p:nvSpPr>
          <p:cNvPr id="6" name="Rettangolo 5"/>
          <p:cNvSpPr/>
          <p:nvPr/>
        </p:nvSpPr>
        <p:spPr>
          <a:xfrm>
            <a:off x="5546361" y="3357798"/>
            <a:ext cx="24583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Claudio Marchesano</a:t>
            </a:r>
          </a:p>
          <a:p>
            <a:r>
              <a:rPr lang="en-US" dirty="0" smtClean="0"/>
              <a:t>Vera </a:t>
            </a:r>
            <a:r>
              <a:rPr lang="en-US" dirty="0" err="1" smtClean="0"/>
              <a:t>Francioli</a:t>
            </a:r>
            <a:endParaRPr lang="en-US" dirty="0"/>
          </a:p>
        </p:txBody>
      </p:sp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532226" y="3275428"/>
            <a:ext cx="4180451" cy="536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156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267855" y="2805528"/>
            <a:ext cx="4134328" cy="95410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it-IT" sz="2800" kern="0" dirty="0" smtClean="0">
                <a:solidFill>
                  <a:schemeClr val="tx2"/>
                </a:solidFill>
              </a:rPr>
              <a:t>Apprendimento visuale:</a:t>
            </a:r>
          </a:p>
          <a:p>
            <a:r>
              <a:rPr lang="it-IT" sz="2800" kern="0" dirty="0" smtClean="0">
                <a:solidFill>
                  <a:schemeClr val="tx2"/>
                </a:solidFill>
              </a:rPr>
              <a:t>Problemi di geometria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2272855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Brace 10"/>
          <p:cNvSpPr/>
          <p:nvPr/>
        </p:nvSpPr>
        <p:spPr>
          <a:xfrm rot="5400000">
            <a:off x="3738768" y="2821058"/>
            <a:ext cx="414134" cy="22860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14340" name="TextBox 28"/>
          <p:cNvSpPr txBox="1">
            <a:spLocks noChangeArrowheads="1"/>
          </p:cNvSpPr>
          <p:nvPr/>
        </p:nvSpPr>
        <p:spPr bwMode="auto">
          <a:xfrm>
            <a:off x="1093305" y="-1"/>
            <a:ext cx="761337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Problema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:  La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differenza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la base e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l’altezza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di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un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rettangolo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è 12 cm</a:t>
            </a:r>
          </a:p>
          <a:p>
            <a:pPr algn="ctr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La base è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 4/3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dell’altezza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.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Trova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Perimetro</a:t>
            </a:r>
            <a:endParaRPr lang="en-US" sz="28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339548" y="4393096"/>
            <a:ext cx="17658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  4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unità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1" name="Right Brace 30"/>
          <p:cNvSpPr/>
          <p:nvPr/>
        </p:nvSpPr>
        <p:spPr>
          <a:xfrm>
            <a:off x="5446646" y="1636643"/>
            <a:ext cx="318052" cy="1881809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142383" y="2325757"/>
            <a:ext cx="20872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3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unità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624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528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7432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624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528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7432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5720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9624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3528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7432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503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0" grpId="0"/>
      <p:bldP spid="31" grpId="0" animBg="1"/>
      <p:bldP spid="3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467678" y="3254400"/>
            <a:ext cx="60960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Left Brace 9"/>
          <p:cNvSpPr/>
          <p:nvPr/>
        </p:nvSpPr>
        <p:spPr>
          <a:xfrm rot="5400000">
            <a:off x="4267200" y="-76200"/>
            <a:ext cx="457200" cy="60960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955774" y="2246243"/>
            <a:ext cx="12523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B a s 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474304" y="3253408"/>
            <a:ext cx="1522800" cy="685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7" name="Left Brace 16"/>
          <p:cNvSpPr/>
          <p:nvPr/>
        </p:nvSpPr>
        <p:spPr>
          <a:xfrm rot="16200000">
            <a:off x="5062330" y="2113721"/>
            <a:ext cx="553278" cy="4396407"/>
          </a:xfrm>
          <a:prstGeom prst="leftBrace">
            <a:avLst>
              <a:gd name="adj1" fmla="val 135041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850296" y="4870175"/>
            <a:ext cx="137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Altezza</a:t>
            </a:r>
            <a:endParaRPr lang="en-US" dirty="0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451113" y="4373216"/>
            <a:ext cx="1630017" cy="37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Differenza</a:t>
            </a:r>
            <a:endParaRPr lang="en-US" dirty="0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948071" y="3339549"/>
            <a:ext cx="6957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/>
              <a:t>12</a:t>
            </a:r>
            <a:endParaRPr lang="en-US" sz="3200" dirty="0"/>
          </a:p>
        </p:txBody>
      </p:sp>
      <p:sp>
        <p:nvSpPr>
          <p:cNvPr id="38" name="Rettangolo 37"/>
          <p:cNvSpPr/>
          <p:nvPr/>
        </p:nvSpPr>
        <p:spPr>
          <a:xfrm>
            <a:off x="1013792" y="417443"/>
            <a:ext cx="550627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La base è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 4/3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dell’altezza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</a:p>
          <a:p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La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loro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differenza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è 12 cm 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1" name="Rectangle 14"/>
          <p:cNvSpPr/>
          <p:nvPr/>
        </p:nvSpPr>
        <p:spPr>
          <a:xfrm>
            <a:off x="6044400" y="3254400"/>
            <a:ext cx="1522800" cy="6876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2" name="Rectangle 4"/>
          <p:cNvSpPr/>
          <p:nvPr/>
        </p:nvSpPr>
        <p:spPr>
          <a:xfrm>
            <a:off x="2998800" y="3254400"/>
            <a:ext cx="1522800" cy="685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3" name="Rectangle 4"/>
          <p:cNvSpPr/>
          <p:nvPr/>
        </p:nvSpPr>
        <p:spPr>
          <a:xfrm>
            <a:off x="4521600" y="3254400"/>
            <a:ext cx="1522800" cy="685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4" name="TextBox 21"/>
          <p:cNvSpPr txBox="1">
            <a:spLocks noChangeArrowheads="1"/>
          </p:cNvSpPr>
          <p:nvPr/>
        </p:nvSpPr>
        <p:spPr bwMode="auto">
          <a:xfrm>
            <a:off x="3419061" y="3340800"/>
            <a:ext cx="69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/>
              <a:t>12</a:t>
            </a:r>
            <a:endParaRPr lang="en-US" sz="3200" dirty="0"/>
          </a:p>
        </p:txBody>
      </p:sp>
      <p:sp>
        <p:nvSpPr>
          <p:cNvPr id="45" name="TextBox 21"/>
          <p:cNvSpPr txBox="1">
            <a:spLocks noChangeArrowheads="1"/>
          </p:cNvSpPr>
          <p:nvPr/>
        </p:nvSpPr>
        <p:spPr bwMode="auto">
          <a:xfrm>
            <a:off x="4830417" y="3340800"/>
            <a:ext cx="69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/>
              <a:t>12</a:t>
            </a:r>
            <a:endParaRPr lang="en-US" sz="3200" dirty="0"/>
          </a:p>
        </p:txBody>
      </p:sp>
      <p:sp>
        <p:nvSpPr>
          <p:cNvPr id="46" name="TextBox 25"/>
          <p:cNvSpPr txBox="1">
            <a:spLocks noChangeArrowheads="1"/>
          </p:cNvSpPr>
          <p:nvPr/>
        </p:nvSpPr>
        <p:spPr bwMode="auto">
          <a:xfrm>
            <a:off x="0" y="6003235"/>
            <a:ext cx="42340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/>
              <a:t>12 cm  </a:t>
            </a:r>
            <a:r>
              <a:rPr lang="en-US" sz="3200" dirty="0"/>
              <a:t>x </a:t>
            </a:r>
            <a:r>
              <a:rPr lang="en-US" sz="3200" dirty="0" smtClean="0"/>
              <a:t>4 </a:t>
            </a:r>
            <a:r>
              <a:rPr lang="en-US" sz="3200" dirty="0"/>
              <a:t>= </a:t>
            </a:r>
            <a:r>
              <a:rPr lang="en-US" sz="3200" dirty="0" smtClean="0"/>
              <a:t>48 cm</a:t>
            </a:r>
            <a:endParaRPr lang="en-US" sz="3200" dirty="0"/>
          </a:p>
        </p:txBody>
      </p:sp>
      <p:sp>
        <p:nvSpPr>
          <p:cNvPr id="47" name="TextBox 25"/>
          <p:cNvSpPr txBox="1">
            <a:spLocks noChangeArrowheads="1"/>
          </p:cNvSpPr>
          <p:nvPr/>
        </p:nvSpPr>
        <p:spPr bwMode="auto">
          <a:xfrm>
            <a:off x="0" y="5287617"/>
            <a:ext cx="39756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/>
              <a:t>12 cm  </a:t>
            </a:r>
            <a:r>
              <a:rPr lang="en-US" sz="3200" dirty="0"/>
              <a:t>x </a:t>
            </a:r>
            <a:r>
              <a:rPr lang="en-US" sz="3200" dirty="0" smtClean="0"/>
              <a:t>3 </a:t>
            </a:r>
            <a:r>
              <a:rPr lang="en-US" sz="3200" dirty="0"/>
              <a:t>= </a:t>
            </a:r>
            <a:r>
              <a:rPr lang="en-US" sz="3200" dirty="0" smtClean="0"/>
              <a:t>36 cm</a:t>
            </a:r>
            <a:endParaRPr lang="en-US" sz="3200" dirty="0"/>
          </a:p>
        </p:txBody>
      </p:sp>
      <p:sp>
        <p:nvSpPr>
          <p:cNvPr id="50" name="TextBox 21"/>
          <p:cNvSpPr txBox="1">
            <a:spLocks noChangeArrowheads="1"/>
          </p:cNvSpPr>
          <p:nvPr/>
        </p:nvSpPr>
        <p:spPr bwMode="auto">
          <a:xfrm rot="10800000" flipV="1">
            <a:off x="6540886" y="3340800"/>
            <a:ext cx="69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/>
              <a:t>12</a:t>
            </a:r>
            <a:endParaRPr lang="en-US" sz="3200" dirty="0"/>
          </a:p>
        </p:txBody>
      </p:sp>
      <p:sp>
        <p:nvSpPr>
          <p:cNvPr id="51" name="Left Brace 18"/>
          <p:cNvSpPr/>
          <p:nvPr/>
        </p:nvSpPr>
        <p:spPr>
          <a:xfrm rot="16200000">
            <a:off x="2087221" y="3518452"/>
            <a:ext cx="377687" cy="1451112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78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5" grpId="0" animBg="1"/>
      <p:bldP spid="17" grpId="0" animBg="1"/>
      <p:bldP spid="18" grpId="0"/>
      <p:bldP spid="20" grpId="0"/>
      <p:bldP spid="22" grpId="0"/>
      <p:bldP spid="41" grpId="0" animBg="1"/>
      <p:bldP spid="42" grpId="0" animBg="1"/>
      <p:bldP spid="43" grpId="0" animBg="1"/>
      <p:bldP spid="44" grpId="0"/>
      <p:bldP spid="45" grpId="0"/>
      <p:bldP spid="46" grpId="0"/>
      <p:bldP spid="47" grpId="0"/>
      <p:bldP spid="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Brace 10"/>
          <p:cNvSpPr/>
          <p:nvPr/>
        </p:nvSpPr>
        <p:spPr>
          <a:xfrm rot="5400000">
            <a:off x="3738768" y="2821058"/>
            <a:ext cx="414134" cy="22860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14340" name="TextBox 28"/>
          <p:cNvSpPr txBox="1">
            <a:spLocks noChangeArrowheads="1"/>
          </p:cNvSpPr>
          <p:nvPr/>
        </p:nvSpPr>
        <p:spPr bwMode="auto">
          <a:xfrm>
            <a:off x="1093305" y="-1"/>
            <a:ext cx="761337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Problema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:  La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differenza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la base e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l’altezza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di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un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rettangolo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è 12 cm</a:t>
            </a:r>
          </a:p>
          <a:p>
            <a:pPr algn="ctr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La base è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 4/3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dell’altezza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.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Trova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Perimetro</a:t>
            </a:r>
            <a:endParaRPr lang="en-US" sz="28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339548" y="4393096"/>
            <a:ext cx="17658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  48 cm 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1" name="Right Brace 30"/>
          <p:cNvSpPr/>
          <p:nvPr/>
        </p:nvSpPr>
        <p:spPr>
          <a:xfrm>
            <a:off x="5446646" y="1636643"/>
            <a:ext cx="318052" cy="1881809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142383" y="2325757"/>
            <a:ext cx="20872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36 cm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624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528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7432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624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528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7432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5720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9624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3528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7432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TextBox 25"/>
          <p:cNvSpPr txBox="1">
            <a:spLocks noChangeArrowheads="1"/>
          </p:cNvSpPr>
          <p:nvPr/>
        </p:nvSpPr>
        <p:spPr bwMode="auto">
          <a:xfrm>
            <a:off x="-1" y="5287617"/>
            <a:ext cx="854765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err="1" smtClean="0"/>
              <a:t>Perimetro</a:t>
            </a:r>
            <a:r>
              <a:rPr lang="en-US" sz="3200" dirty="0" smtClean="0"/>
              <a:t> =36 cm + 36 cm + 48 cm+ 48 cm</a:t>
            </a:r>
            <a:endParaRPr lang="en-US" sz="3200" dirty="0"/>
          </a:p>
        </p:txBody>
      </p:sp>
      <p:sp>
        <p:nvSpPr>
          <p:cNvPr id="20" name="TextBox 25"/>
          <p:cNvSpPr txBox="1">
            <a:spLocks noChangeArrowheads="1"/>
          </p:cNvSpPr>
          <p:nvPr/>
        </p:nvSpPr>
        <p:spPr bwMode="auto">
          <a:xfrm>
            <a:off x="596347" y="5956852"/>
            <a:ext cx="854765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err="1" smtClean="0"/>
              <a:t>Perimetro</a:t>
            </a:r>
            <a:r>
              <a:rPr lang="en-US" sz="3200" dirty="0" smtClean="0"/>
              <a:t> =168 cm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13523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0" grpId="0"/>
      <p:bldP spid="31" grpId="0" animBg="1"/>
      <p:bldP spid="3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9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Brace 10"/>
          <p:cNvSpPr/>
          <p:nvPr/>
        </p:nvSpPr>
        <p:spPr>
          <a:xfrm rot="5400000">
            <a:off x="4186031" y="3288199"/>
            <a:ext cx="374374" cy="262393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14340" name="TextBox 28"/>
          <p:cNvSpPr txBox="1">
            <a:spLocks noChangeArrowheads="1"/>
          </p:cNvSpPr>
          <p:nvPr/>
        </p:nvSpPr>
        <p:spPr bwMode="auto">
          <a:xfrm>
            <a:off x="815008" y="0"/>
            <a:ext cx="763325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Problema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: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Il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perimetro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un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triangolo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isoscele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 è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360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 cm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. </a:t>
            </a:r>
          </a:p>
          <a:p>
            <a:pPr algn="ctr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Il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lato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e la base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stanno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in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rapporto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7:4.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Trova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Base </a:t>
            </a: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038600" y="4800600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4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unità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 rot="3614674">
            <a:off x="5671014" y="2251656"/>
            <a:ext cx="17294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7unità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81000" y="5085523"/>
            <a:ext cx="8763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Calibri" pitchFamily="34" charset="0"/>
              </a:rPr>
              <a:t>18 </a:t>
            </a:r>
            <a:r>
              <a:rPr lang="en-US" sz="2800" b="1" dirty="0" err="1" smtClean="0">
                <a:latin typeface="Calibri" pitchFamily="34" charset="0"/>
              </a:rPr>
              <a:t>unità</a:t>
            </a:r>
            <a:r>
              <a:rPr lang="en-US" sz="2800" b="1" dirty="0" smtClean="0">
                <a:latin typeface="Calibri" pitchFamily="34" charset="0"/>
              </a:rPr>
              <a:t> </a:t>
            </a:r>
            <a:r>
              <a:rPr lang="en-US" sz="2800" b="1" dirty="0" err="1" smtClean="0">
                <a:latin typeface="Calibri" pitchFamily="34" charset="0"/>
              </a:rPr>
              <a:t>lineari</a:t>
            </a:r>
            <a:r>
              <a:rPr lang="en-US" sz="2800" b="1" dirty="0" smtClean="0"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formano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il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perimetro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</a:rPr>
              <a:t>. </a:t>
            </a:r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Ciascuna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è </a:t>
            </a:r>
            <a:r>
              <a:rPr lang="en-US" sz="2800" b="1" dirty="0" smtClean="0">
                <a:latin typeface="Calibri" pitchFamily="34" charset="0"/>
              </a:rPr>
              <a:t>20 </a:t>
            </a:r>
            <a:r>
              <a:rPr lang="it-IT" sz="2800" b="1" dirty="0" smtClean="0"/>
              <a:t>cm</a:t>
            </a:r>
            <a:r>
              <a:rPr lang="it-IT" sz="2800" dirty="0" smtClean="0">
                <a:latin typeface="Calibri" pitchFamily="34" charset="0"/>
              </a:rPr>
              <a:t>. </a:t>
            </a:r>
            <a:r>
              <a:rPr lang="it-IT" sz="2800" dirty="0" smtClean="0">
                <a:solidFill>
                  <a:srgbClr val="FF0000"/>
                </a:solidFill>
                <a:latin typeface="Calibri" pitchFamily="34" charset="0"/>
              </a:rPr>
              <a:t>Base </a:t>
            </a:r>
            <a:r>
              <a:rPr lang="it-IT" sz="2800" b="1" dirty="0" smtClean="0">
                <a:latin typeface="Calibri" pitchFamily="34" charset="0"/>
              </a:rPr>
              <a:t>80 cm</a:t>
            </a:r>
            <a:r>
              <a:rPr lang="it-IT" sz="2800" dirty="0" smtClean="0">
                <a:latin typeface="Calibri" pitchFamily="34" charset="0"/>
              </a:rPr>
              <a:t>. </a:t>
            </a:r>
            <a:r>
              <a:rPr lang="it-IT" sz="2800" dirty="0" smtClean="0">
                <a:solidFill>
                  <a:srgbClr val="FF0000"/>
                </a:solidFill>
                <a:latin typeface="Calibri" pitchFamily="34" charset="0"/>
              </a:rPr>
              <a:t>Lato</a:t>
            </a:r>
            <a:r>
              <a:rPr lang="it-IT" sz="2800" b="1" dirty="0" smtClean="0">
                <a:latin typeface="Calibri" pitchFamily="34" charset="0"/>
              </a:rPr>
              <a:t> 140 cm</a:t>
            </a: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38539"/>
            <a:ext cx="8825948" cy="1133061"/>
            <a:chOff x="0" y="1536"/>
            <a:chExt cx="5675" cy="663"/>
          </a:xfrm>
        </p:grpSpPr>
        <p:grpSp>
          <p:nvGrpSpPr>
            <p:cNvPr id="2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6" name="Triangolo isoscele 45"/>
          <p:cNvSpPr/>
          <p:nvPr/>
        </p:nvSpPr>
        <p:spPr bwMode="auto">
          <a:xfrm>
            <a:off x="2902226" y="1351722"/>
            <a:ext cx="2790113" cy="292210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7" name="Right Brace 30"/>
          <p:cNvSpPr/>
          <p:nvPr/>
        </p:nvSpPr>
        <p:spPr>
          <a:xfrm rot="19987718">
            <a:off x="5472931" y="1061805"/>
            <a:ext cx="616227" cy="3240851"/>
          </a:xfrm>
          <a:prstGeom prst="rightBrace">
            <a:avLst>
              <a:gd name="adj1" fmla="val 0"/>
              <a:gd name="adj2" fmla="val 34511"/>
            </a:avLst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48" name="Right Brace 30"/>
          <p:cNvSpPr/>
          <p:nvPr/>
        </p:nvSpPr>
        <p:spPr>
          <a:xfrm rot="1542318" flipH="1">
            <a:off x="2603228" y="1096486"/>
            <a:ext cx="687014" cy="2950558"/>
          </a:xfrm>
          <a:prstGeom prst="rightBrace">
            <a:avLst>
              <a:gd name="adj1" fmla="val 0"/>
              <a:gd name="adj2" fmla="val 50000"/>
            </a:avLst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49" name="TextBox 31"/>
          <p:cNvSpPr txBox="1">
            <a:spLocks noChangeArrowheads="1"/>
          </p:cNvSpPr>
          <p:nvPr/>
        </p:nvSpPr>
        <p:spPr bwMode="auto">
          <a:xfrm rot="18204972">
            <a:off x="1668636" y="1965217"/>
            <a:ext cx="13458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7unità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0" grpId="0"/>
      <p:bldP spid="32" grpId="0"/>
      <p:bldP spid="34" grpId="0"/>
      <p:bldP spid="47" grpId="0" animBg="1"/>
      <p:bldP spid="48" grpId="0" animBg="1"/>
      <p:bldP spid="4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1600200"/>
            <a:ext cx="6553200" cy="36576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371600" y="3200400"/>
            <a:ext cx="2743200" cy="2057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364" name="TextBox 3"/>
          <p:cNvSpPr txBox="1">
            <a:spLocks noChangeArrowheads="1"/>
          </p:cNvSpPr>
          <p:nvPr/>
        </p:nvSpPr>
        <p:spPr bwMode="auto">
          <a:xfrm>
            <a:off x="1066799" y="112715"/>
            <a:ext cx="722243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Area </a:t>
            </a:r>
            <a:r>
              <a:rPr lang="en-US" sz="2800" dirty="0" err="1" smtClean="0">
                <a:solidFill>
                  <a:schemeClr val="tx2"/>
                </a:solidFill>
                <a:latin typeface="Calibri" pitchFamily="34" charset="0"/>
              </a:rPr>
              <a:t>Figura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Calibri" pitchFamily="34" charset="0"/>
              </a:rPr>
              <a:t>geometrica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  </a:t>
            </a:r>
            <a:r>
              <a:rPr lang="en-US" sz="2800" dirty="0" err="1" smtClean="0">
                <a:solidFill>
                  <a:schemeClr val="tx2"/>
                </a:solidFill>
                <a:latin typeface="Calibri" pitchFamily="34" charset="0"/>
              </a:rPr>
              <a:t>formata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Calibri" pitchFamily="34" charset="0"/>
              </a:rPr>
              <a:t>da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 due </a:t>
            </a:r>
            <a:r>
              <a:rPr lang="en-US" sz="2800" dirty="0" err="1" smtClean="0">
                <a:solidFill>
                  <a:schemeClr val="tx2"/>
                </a:solidFill>
                <a:latin typeface="Calibri" pitchFamily="34" charset="0"/>
              </a:rPr>
              <a:t>rettangoli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.</a:t>
            </a:r>
          </a:p>
          <a:p>
            <a:pPr algn="ctr"/>
            <a:endParaRPr lang="en-US" sz="2800" dirty="0">
              <a:latin typeface="Calibri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219200" y="1600200"/>
            <a:ext cx="0" cy="1524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371600" y="1371600"/>
            <a:ext cx="6553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8153400" y="1600200"/>
            <a:ext cx="0" cy="3657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114800" y="5486400"/>
            <a:ext cx="38100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9" name="TextBox 14"/>
          <p:cNvSpPr txBox="1">
            <a:spLocks noChangeArrowheads="1"/>
          </p:cNvSpPr>
          <p:nvPr/>
        </p:nvSpPr>
        <p:spPr bwMode="auto">
          <a:xfrm>
            <a:off x="4343400" y="10668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</a:rPr>
              <a:t>30 </a:t>
            </a:r>
            <a:r>
              <a:rPr lang="en-US" dirty="0" smtClean="0">
                <a:latin typeface="Calibri" pitchFamily="34" charset="0"/>
              </a:rPr>
              <a:t> cm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5370" name="TextBox 15"/>
          <p:cNvSpPr txBox="1">
            <a:spLocks noChangeArrowheads="1"/>
          </p:cNvSpPr>
          <p:nvPr/>
        </p:nvSpPr>
        <p:spPr bwMode="auto">
          <a:xfrm>
            <a:off x="5562600" y="54864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22 cm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5371" name="TextBox 16"/>
          <p:cNvSpPr txBox="1">
            <a:spLocks noChangeArrowheads="1"/>
          </p:cNvSpPr>
          <p:nvPr/>
        </p:nvSpPr>
        <p:spPr bwMode="auto">
          <a:xfrm>
            <a:off x="8153400" y="32004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18 cm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5372" name="TextBox 17"/>
          <p:cNvSpPr txBox="1">
            <a:spLocks noChangeArrowheads="1"/>
          </p:cNvSpPr>
          <p:nvPr/>
        </p:nvSpPr>
        <p:spPr bwMode="auto">
          <a:xfrm>
            <a:off x="381000" y="22098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</a:rPr>
              <a:t>8 </a:t>
            </a:r>
            <a:r>
              <a:rPr lang="en-US" dirty="0" smtClean="0">
                <a:latin typeface="Calibri" pitchFamily="34" charset="0"/>
              </a:rPr>
              <a:t>cm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114800" y="3200400"/>
            <a:ext cx="3810000" cy="2057400"/>
          </a:xfrm>
          <a:prstGeom prst="rect">
            <a:avLst/>
          </a:prstGeom>
          <a:solidFill>
            <a:srgbClr val="435FA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962400" y="3276600"/>
            <a:ext cx="0" cy="1905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124200" y="40386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10 cm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590800" y="1828800"/>
            <a:ext cx="4419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alibri" pitchFamily="34" charset="0"/>
              </a:rPr>
              <a:t>Area = 30 x 8</a:t>
            </a:r>
          </a:p>
          <a:p>
            <a:r>
              <a:rPr lang="en-US" sz="2800" b="1" dirty="0">
                <a:solidFill>
                  <a:schemeClr val="bg1"/>
                </a:solidFill>
                <a:latin typeface="Calibri" pitchFamily="34" charset="0"/>
              </a:rPr>
              <a:t>Area = 240 </a:t>
            </a:r>
            <a:r>
              <a:rPr lang="it-IT" sz="2800" dirty="0" err="1" smtClean="0"/>
              <a:t>cm²</a:t>
            </a:r>
            <a:r>
              <a:rPr lang="it-IT" sz="2800" dirty="0" smtClean="0"/>
              <a:t> </a:t>
            </a:r>
            <a:endParaRPr lang="en-US" sz="28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191000" y="3581400"/>
            <a:ext cx="3810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alibri" pitchFamily="34" charset="0"/>
              </a:rPr>
              <a:t>Area = </a:t>
            </a:r>
            <a:r>
              <a:rPr lang="en-US" sz="2800" b="1" dirty="0" smtClean="0">
                <a:solidFill>
                  <a:schemeClr val="bg1"/>
                </a:solidFill>
                <a:latin typeface="Calibri" pitchFamily="34" charset="0"/>
              </a:rPr>
              <a:t>22 x 10</a:t>
            </a:r>
            <a:r>
              <a:rPr lang="it-IT" sz="2800" dirty="0" smtClean="0"/>
              <a:t> </a:t>
            </a:r>
            <a:r>
              <a:rPr lang="it-IT" sz="2800" dirty="0" err="1" smtClean="0"/>
              <a:t>cm²</a:t>
            </a:r>
            <a:endParaRPr lang="en-US" sz="2800" b="1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n-US" sz="2800" b="1" dirty="0">
                <a:solidFill>
                  <a:schemeClr val="bg1"/>
                </a:solidFill>
                <a:latin typeface="Calibri" pitchFamily="34" charset="0"/>
              </a:rPr>
              <a:t>Area = </a:t>
            </a:r>
            <a:r>
              <a:rPr lang="en-US" sz="2800" b="1" dirty="0" smtClean="0">
                <a:solidFill>
                  <a:schemeClr val="bg1"/>
                </a:solidFill>
                <a:latin typeface="Calibri" pitchFamily="34" charset="0"/>
              </a:rPr>
              <a:t>220</a:t>
            </a:r>
            <a:r>
              <a:rPr lang="it-IT" sz="2800" dirty="0" smtClean="0"/>
              <a:t> </a:t>
            </a:r>
            <a:r>
              <a:rPr lang="it-IT" sz="2800" dirty="0" err="1" smtClean="0"/>
              <a:t>cm²</a:t>
            </a:r>
            <a:r>
              <a:rPr lang="en-US" sz="28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en-US" sz="28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33400" y="5562600"/>
            <a:ext cx="3505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Area = 240 + </a:t>
            </a:r>
            <a:r>
              <a:rPr lang="en-US" sz="2800" dirty="0" smtClean="0">
                <a:latin typeface="Calibri" pitchFamily="34" charset="0"/>
              </a:rPr>
              <a:t>220</a:t>
            </a:r>
            <a:endParaRPr lang="en-US" sz="2800" dirty="0">
              <a:latin typeface="Calibri" pitchFamily="34" charset="0"/>
            </a:endParaRPr>
          </a:p>
          <a:p>
            <a:r>
              <a:rPr lang="en-US" sz="2800" dirty="0">
                <a:latin typeface="Calibri" pitchFamily="34" charset="0"/>
              </a:rPr>
              <a:t>Area= </a:t>
            </a:r>
            <a:r>
              <a:rPr lang="en-US" sz="2800" dirty="0" smtClean="0">
                <a:latin typeface="Calibri" pitchFamily="34" charset="0"/>
              </a:rPr>
              <a:t>460 </a:t>
            </a:r>
            <a:r>
              <a:rPr lang="it-IT" sz="2800" dirty="0" err="1" smtClean="0"/>
              <a:t>cm²</a:t>
            </a:r>
            <a:endParaRPr lang="en-US" sz="2800" dirty="0">
              <a:latin typeface="Calibri" pitchFamily="34" charset="0"/>
            </a:endParaRPr>
          </a:p>
        </p:txBody>
      </p:sp>
      <p:grpSp>
        <p:nvGrpSpPr>
          <p:cNvPr id="26" name="Group 2"/>
          <p:cNvGrpSpPr>
            <a:grpSpLocks/>
          </p:cNvGrpSpPr>
          <p:nvPr/>
        </p:nvGrpSpPr>
        <p:grpSpPr bwMode="auto">
          <a:xfrm>
            <a:off x="0" y="238540"/>
            <a:ext cx="9144000" cy="954156"/>
            <a:chOff x="0" y="1536"/>
            <a:chExt cx="5675" cy="663"/>
          </a:xfrm>
        </p:grpSpPr>
        <p:grpSp>
          <p:nvGrpSpPr>
            <p:cNvPr id="2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1" grpId="0"/>
      <p:bldP spid="22" grpId="0"/>
      <p:bldP spid="23" grpId="0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Brace 10"/>
          <p:cNvSpPr/>
          <p:nvPr/>
        </p:nvSpPr>
        <p:spPr>
          <a:xfrm rot="5400000">
            <a:off x="4126395" y="2910509"/>
            <a:ext cx="314739" cy="3160644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28" name="Rectangle 27"/>
          <p:cNvSpPr/>
          <p:nvPr/>
        </p:nvSpPr>
        <p:spPr>
          <a:xfrm>
            <a:off x="2743200" y="1677600"/>
            <a:ext cx="3042000" cy="244502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40" name="TextBox 28"/>
          <p:cNvSpPr txBox="1">
            <a:spLocks noChangeArrowheads="1"/>
          </p:cNvSpPr>
          <p:nvPr/>
        </p:nvSpPr>
        <p:spPr bwMode="auto">
          <a:xfrm>
            <a:off x="1093304" y="0"/>
            <a:ext cx="763325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Problema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:  L’ area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di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un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rettangolo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è 1620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2800" dirty="0" err="1" smtClean="0">
                <a:solidFill>
                  <a:schemeClr val="tx2">
                    <a:lumMod val="75000"/>
                  </a:schemeClr>
                </a:solidFill>
              </a:rPr>
              <a:t>cm</a:t>
            </a:r>
            <a:r>
              <a:rPr lang="it-IT" sz="2000" dirty="0" err="1" smtClean="0">
                <a:solidFill>
                  <a:schemeClr val="tx2">
                    <a:lumMod val="75000"/>
                  </a:schemeClr>
                </a:solidFill>
              </a:rPr>
              <a:t>²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. </a:t>
            </a:r>
          </a:p>
          <a:p>
            <a:pPr algn="ctr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La base è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 5/4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dell’altezza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.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Trova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Perimetro</a:t>
            </a:r>
            <a:endParaRPr lang="en-US" sz="28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038600" y="4800600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5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unità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1" name="Right Brace 30"/>
          <p:cNvSpPr/>
          <p:nvPr/>
        </p:nvSpPr>
        <p:spPr>
          <a:xfrm>
            <a:off x="6553200" y="1676400"/>
            <a:ext cx="381000" cy="24384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934200" y="2514600"/>
            <a:ext cx="1295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4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unità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624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528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7432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624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528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7432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5720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9624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3528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7432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572000" y="35052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962400" y="35052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352800" y="35052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743200" y="35052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1816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1816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1816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181600" y="35052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81000" y="5085523"/>
            <a:ext cx="8763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Ci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sono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800" b="1" dirty="0" smtClean="0">
                <a:latin typeface="Calibri" pitchFamily="34" charset="0"/>
              </a:rPr>
              <a:t>20 </a:t>
            </a:r>
            <a:r>
              <a:rPr lang="en-US" sz="2800" b="1" dirty="0" err="1" smtClean="0">
                <a:latin typeface="Calibri" pitchFamily="34" charset="0"/>
              </a:rPr>
              <a:t>unità</a:t>
            </a:r>
            <a:r>
              <a:rPr lang="en-US" sz="2800" b="1" dirty="0" smtClean="0">
                <a:latin typeface="Calibri" pitchFamily="34" charset="0"/>
              </a:rPr>
              <a:t> quadrate</a:t>
            </a:r>
            <a:r>
              <a:rPr lang="en-US" sz="2800" dirty="0" smtClean="0">
                <a:latin typeface="Calibri" pitchFamily="34" charset="0"/>
              </a:rPr>
              <a:t>. </a:t>
            </a:r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Ciascuna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 è </a:t>
            </a:r>
            <a:r>
              <a:rPr lang="en-US" sz="2800" b="1" dirty="0" smtClean="0">
                <a:latin typeface="Calibri" pitchFamily="34" charset="0"/>
              </a:rPr>
              <a:t>81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cm²</a:t>
            </a:r>
            <a:endParaRPr lang="it-IT" sz="2800" b="1" dirty="0" smtClean="0"/>
          </a:p>
          <a:p>
            <a:pPr algn="ctr"/>
            <a:r>
              <a:rPr lang="it-IT" sz="2800" dirty="0" smtClean="0">
                <a:solidFill>
                  <a:srgbClr val="FF0000"/>
                </a:solidFill>
                <a:latin typeface="Calibri" pitchFamily="34" charset="0"/>
              </a:rPr>
              <a:t>Unità lineare è </a:t>
            </a:r>
            <a:r>
              <a:rPr lang="it-IT" sz="2800" b="1" dirty="0" smtClean="0">
                <a:latin typeface="Calibri" pitchFamily="34" charset="0"/>
              </a:rPr>
              <a:t>9 cm</a:t>
            </a:r>
            <a:r>
              <a:rPr lang="it-IT" sz="2800" dirty="0" smtClean="0">
                <a:latin typeface="Calibri" pitchFamily="34" charset="0"/>
              </a:rPr>
              <a:t>. </a:t>
            </a:r>
            <a:r>
              <a:rPr lang="it-IT" sz="2800" dirty="0" smtClean="0">
                <a:solidFill>
                  <a:srgbClr val="FF0000"/>
                </a:solidFill>
                <a:latin typeface="Calibri" pitchFamily="34" charset="0"/>
              </a:rPr>
              <a:t>Base </a:t>
            </a:r>
            <a:r>
              <a:rPr lang="it-IT" sz="2800" b="1" dirty="0" smtClean="0">
                <a:latin typeface="Calibri" pitchFamily="34" charset="0"/>
              </a:rPr>
              <a:t>45 cm</a:t>
            </a:r>
            <a:r>
              <a:rPr lang="it-IT" sz="2800" dirty="0" smtClean="0">
                <a:latin typeface="Calibri" pitchFamily="34" charset="0"/>
              </a:rPr>
              <a:t>. </a:t>
            </a:r>
            <a:r>
              <a:rPr lang="it-IT" sz="2800" dirty="0" smtClean="0">
                <a:solidFill>
                  <a:srgbClr val="FF0000"/>
                </a:solidFill>
                <a:latin typeface="Calibri" pitchFamily="34" charset="0"/>
              </a:rPr>
              <a:t>Altezza</a:t>
            </a:r>
            <a:r>
              <a:rPr lang="it-IT" sz="2800" b="1" dirty="0" smtClean="0">
                <a:latin typeface="Calibri" pitchFamily="34" charset="0"/>
              </a:rPr>
              <a:t> 36 cm</a:t>
            </a:r>
          </a:p>
          <a:p>
            <a:pPr algn="ctr"/>
            <a:r>
              <a:rPr lang="it-IT" sz="3600" b="1" dirty="0" smtClean="0">
                <a:solidFill>
                  <a:srgbClr val="FF0000"/>
                </a:solidFill>
                <a:latin typeface="Calibri" pitchFamily="34" charset="0"/>
              </a:rPr>
              <a:t>Perimetro</a:t>
            </a:r>
            <a:r>
              <a:rPr lang="it-IT" sz="2800" b="1" dirty="0" smtClean="0">
                <a:latin typeface="Calibri" pitchFamily="34" charset="0"/>
              </a:rPr>
              <a:t> 162 cm</a:t>
            </a:r>
            <a:endParaRPr lang="en-US" sz="2800" b="1" dirty="0" smtClean="0">
              <a:latin typeface="Calibri" pitchFamily="34" charset="0"/>
            </a:endParaRPr>
          </a:p>
          <a:p>
            <a:pPr algn="ctr"/>
            <a:r>
              <a:rPr lang="en-US" sz="2800" dirty="0" smtClean="0">
                <a:latin typeface="Calibri" pitchFamily="34" charset="0"/>
              </a:rPr>
              <a:t> </a:t>
            </a:r>
            <a:endParaRPr lang="en-US" sz="2800" dirty="0">
              <a:latin typeface="Calibri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38539"/>
            <a:ext cx="8825948" cy="1133061"/>
            <a:chOff x="0" y="1536"/>
            <a:chExt cx="5675" cy="663"/>
          </a:xfrm>
        </p:grpSpPr>
        <p:grpSp>
          <p:nvGrpSpPr>
            <p:cNvPr id="2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0" grpId="0"/>
      <p:bldP spid="31" grpId="0" animBg="1"/>
      <p:bldP spid="3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43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143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010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477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9436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102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76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343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2766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7432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209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76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543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143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477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9436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4102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876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343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810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2766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7432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209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676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543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143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010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477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9436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4102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6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343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10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2766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7432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209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676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543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143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010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477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9436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4102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876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4343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810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32766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27432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2209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676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7543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143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7010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477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59436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54102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876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343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3810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32766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27432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2209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1676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7543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1143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7010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477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59436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54102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4876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4343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3810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32766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27432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2209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1676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7543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1143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7010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6477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59436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54102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4876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343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3810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32766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27432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2209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1676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7543800" y="1295400"/>
            <a:ext cx="533400" cy="5334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1143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7010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6477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59436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54102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4876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4343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3810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32766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27432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2209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1676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0" name="Trapezoid 119"/>
          <p:cNvSpPr/>
          <p:nvPr/>
        </p:nvSpPr>
        <p:spPr>
          <a:xfrm>
            <a:off x="1659835" y="2363857"/>
            <a:ext cx="4800600" cy="2667000"/>
          </a:xfrm>
          <a:prstGeom prst="trapezoid">
            <a:avLst>
              <a:gd name="adj" fmla="val 19122"/>
            </a:avLst>
          </a:prstGeom>
          <a:solidFill>
            <a:srgbClr val="FFFF00">
              <a:alpha val="7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516" name="TextBox 120"/>
          <p:cNvSpPr txBox="1">
            <a:spLocks noChangeArrowheads="1"/>
          </p:cNvSpPr>
          <p:nvPr/>
        </p:nvSpPr>
        <p:spPr bwMode="auto">
          <a:xfrm>
            <a:off x="2057399" y="457200"/>
            <a:ext cx="670891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Come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trovare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area</a:t>
            </a:r>
            <a:r>
              <a:rPr lang="en-US" sz="3200" dirty="0" smtClean="0">
                <a:latin typeface="Calibri" pitchFamily="34" charset="0"/>
              </a:rPr>
              <a:t>.</a:t>
            </a:r>
            <a:endParaRPr lang="en-US" sz="3200" dirty="0">
              <a:latin typeface="Calibri" pitchFamily="34" charset="0"/>
            </a:endParaRPr>
          </a:p>
        </p:txBody>
      </p:sp>
      <p:grpSp>
        <p:nvGrpSpPr>
          <p:cNvPr id="121" name="Group 2"/>
          <p:cNvGrpSpPr>
            <a:grpSpLocks/>
          </p:cNvGrpSpPr>
          <p:nvPr/>
        </p:nvGrpSpPr>
        <p:grpSpPr bwMode="auto">
          <a:xfrm>
            <a:off x="0" y="238540"/>
            <a:ext cx="9144000" cy="954156"/>
            <a:chOff x="0" y="1536"/>
            <a:chExt cx="5675" cy="663"/>
          </a:xfrm>
        </p:grpSpPr>
        <p:grpSp>
          <p:nvGrpSpPr>
            <p:cNvPr id="122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9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0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23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2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24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125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6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43600" y="32004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410200" y="32004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876800" y="32004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343400" y="32004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0" y="32004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76600" y="32004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743200" y="32004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209800" y="32004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943600" y="26670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410200" y="26670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876800" y="26670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343400" y="26670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10000" y="26670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276600" y="26670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743200" y="26670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209800" y="26670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ight Triangle 2"/>
          <p:cNvSpPr/>
          <p:nvPr/>
        </p:nvSpPr>
        <p:spPr>
          <a:xfrm>
            <a:off x="2229678" y="2647122"/>
            <a:ext cx="4267200" cy="1066800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ight Triangle 19"/>
          <p:cNvSpPr/>
          <p:nvPr/>
        </p:nvSpPr>
        <p:spPr>
          <a:xfrm>
            <a:off x="2209800" y="2667000"/>
            <a:ext cx="4267200" cy="1066800"/>
          </a:xfrm>
          <a:prstGeom prst="rtTriangle">
            <a:avLst/>
          </a:prstGeom>
          <a:solidFill>
            <a:schemeClr val="tx2">
              <a:lumMod val="75000"/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ight Brace 21"/>
          <p:cNvSpPr/>
          <p:nvPr/>
        </p:nvSpPr>
        <p:spPr>
          <a:xfrm rot="10800000">
            <a:off x="1676400" y="2667000"/>
            <a:ext cx="381000" cy="10668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23" name="Right Brace 22"/>
          <p:cNvSpPr/>
          <p:nvPr/>
        </p:nvSpPr>
        <p:spPr>
          <a:xfrm rot="5400000">
            <a:off x="4152900" y="1943100"/>
            <a:ext cx="381000" cy="42672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18456" name="TextBox 23"/>
          <p:cNvSpPr txBox="1">
            <a:spLocks noChangeArrowheads="1"/>
          </p:cNvSpPr>
          <p:nvPr/>
        </p:nvSpPr>
        <p:spPr bwMode="auto">
          <a:xfrm>
            <a:off x="3962400" y="4419600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8 cm</a:t>
            </a:r>
          </a:p>
        </p:txBody>
      </p:sp>
      <p:sp>
        <p:nvSpPr>
          <p:cNvPr id="18457" name="TextBox 24"/>
          <p:cNvSpPr txBox="1">
            <a:spLocks noChangeArrowheads="1"/>
          </p:cNvSpPr>
          <p:nvPr/>
        </p:nvSpPr>
        <p:spPr bwMode="auto">
          <a:xfrm>
            <a:off x="990600" y="3048000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2 cm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143000" y="5257800"/>
            <a:ext cx="66294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err="1" smtClean="0"/>
              <a:t>L’area</a:t>
            </a:r>
            <a:r>
              <a:rPr lang="en-US" sz="2800" dirty="0" smtClean="0"/>
              <a:t> del </a:t>
            </a:r>
            <a:r>
              <a:rPr lang="en-US" sz="2800" dirty="0" err="1" smtClean="0"/>
              <a:t>triangolo</a:t>
            </a:r>
            <a:r>
              <a:rPr lang="en-US" sz="2800" dirty="0" smtClean="0"/>
              <a:t> è </a:t>
            </a:r>
            <a:r>
              <a:rPr lang="en-US" sz="4400" b="1" u="sng" dirty="0">
                <a:solidFill>
                  <a:srgbClr val="FF0000"/>
                </a:solidFill>
              </a:rPr>
              <a:t>8</a:t>
            </a:r>
            <a:r>
              <a:rPr lang="en-US" sz="2800" b="1" u="sng" dirty="0">
                <a:solidFill>
                  <a:srgbClr val="FF0000"/>
                </a:solidFill>
              </a:rPr>
              <a:t> </a:t>
            </a:r>
            <a:r>
              <a:rPr lang="it-IT" sz="2800" dirty="0" err="1" smtClean="0"/>
              <a:t>cm²</a:t>
            </a:r>
            <a:r>
              <a:rPr lang="it-IT" sz="2800" dirty="0" smtClean="0"/>
              <a:t> </a:t>
            </a:r>
            <a:endParaRPr lang="en-US" sz="2800" dirty="0"/>
          </a:p>
        </p:txBody>
      </p:sp>
      <p:grpSp>
        <p:nvGrpSpPr>
          <p:cNvPr id="27" name="Group 2"/>
          <p:cNvGrpSpPr>
            <a:grpSpLocks/>
          </p:cNvGrpSpPr>
          <p:nvPr/>
        </p:nvGrpSpPr>
        <p:grpSpPr bwMode="auto">
          <a:xfrm>
            <a:off x="0" y="238540"/>
            <a:ext cx="9144000" cy="954156"/>
            <a:chOff x="0" y="1536"/>
            <a:chExt cx="5675" cy="663"/>
          </a:xfrm>
        </p:grpSpPr>
        <p:grpSp>
          <p:nvGrpSpPr>
            <p:cNvPr id="28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9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3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7" name="TextBox 20"/>
          <p:cNvSpPr txBox="1">
            <a:spLocks noChangeArrowheads="1"/>
          </p:cNvSpPr>
          <p:nvPr/>
        </p:nvSpPr>
        <p:spPr bwMode="auto">
          <a:xfrm>
            <a:off x="1490870" y="298175"/>
            <a:ext cx="76531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Area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triangolo:Metà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 Area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di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un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rettangolo</a:t>
            </a:r>
            <a:endParaRPr lang="en-US" sz="32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3" grpId="0" animBg="1"/>
      <p:bldP spid="20" grpId="0" animBg="1"/>
      <p:bldP spid="2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33528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562600" y="33528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029200" y="33528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495800" y="33528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962400" y="33528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429000" y="33528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95600" y="33528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362200" y="33528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828800" y="2819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562600" y="28194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029200" y="28194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495800" y="28194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962400" y="28194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429000" y="28194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895600" y="28194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362200" y="2819400"/>
            <a:ext cx="533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Isosceles Triangle 17"/>
          <p:cNvSpPr/>
          <p:nvPr/>
        </p:nvSpPr>
        <p:spPr>
          <a:xfrm>
            <a:off x="1828801" y="2839279"/>
            <a:ext cx="4267200" cy="1066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ight Brace 18"/>
          <p:cNvSpPr/>
          <p:nvPr/>
        </p:nvSpPr>
        <p:spPr>
          <a:xfrm rot="10800000">
            <a:off x="1371600" y="2819400"/>
            <a:ext cx="381000" cy="10668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20" name="Right Brace 19"/>
          <p:cNvSpPr/>
          <p:nvPr/>
        </p:nvSpPr>
        <p:spPr>
          <a:xfrm rot="5400000">
            <a:off x="3771900" y="2095500"/>
            <a:ext cx="381000" cy="42672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19477" name="TextBox 20"/>
          <p:cNvSpPr txBox="1">
            <a:spLocks noChangeArrowheads="1"/>
          </p:cNvSpPr>
          <p:nvPr/>
        </p:nvSpPr>
        <p:spPr bwMode="auto">
          <a:xfrm>
            <a:off x="3657600" y="4495800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8 cm</a:t>
            </a:r>
          </a:p>
        </p:txBody>
      </p:sp>
      <p:sp>
        <p:nvSpPr>
          <p:cNvPr id="19478" name="TextBox 21"/>
          <p:cNvSpPr txBox="1">
            <a:spLocks noChangeArrowheads="1"/>
          </p:cNvSpPr>
          <p:nvPr/>
        </p:nvSpPr>
        <p:spPr bwMode="auto">
          <a:xfrm>
            <a:off x="685800" y="3124200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2 cm</a:t>
            </a:r>
          </a:p>
        </p:txBody>
      </p:sp>
      <p:sp>
        <p:nvSpPr>
          <p:cNvPr id="19479" name="TextBox 22"/>
          <p:cNvSpPr txBox="1">
            <a:spLocks noChangeArrowheads="1"/>
          </p:cNvSpPr>
          <p:nvPr/>
        </p:nvSpPr>
        <p:spPr bwMode="auto">
          <a:xfrm>
            <a:off x="1232452" y="318052"/>
            <a:ext cx="59303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Altro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tipo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di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triangolo</a:t>
            </a:r>
            <a:endParaRPr lang="en-US" sz="32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4" name="Isosceles Triangle 23"/>
          <p:cNvSpPr/>
          <p:nvPr/>
        </p:nvSpPr>
        <p:spPr>
          <a:xfrm>
            <a:off x="1859635" y="2840244"/>
            <a:ext cx="4267200" cy="1066800"/>
          </a:xfrm>
          <a:prstGeom prst="triangle">
            <a:avLst/>
          </a:prstGeom>
          <a:solidFill>
            <a:schemeClr val="accent1">
              <a:alpha val="3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ight Triangle 24"/>
          <p:cNvSpPr/>
          <p:nvPr/>
        </p:nvSpPr>
        <p:spPr>
          <a:xfrm>
            <a:off x="3962402" y="2820367"/>
            <a:ext cx="2133600" cy="1066800"/>
          </a:xfrm>
          <a:prstGeom prst="rtTriangle">
            <a:avLst/>
          </a:prstGeom>
          <a:solidFill>
            <a:srgbClr val="FFC000">
              <a:alpha val="5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143000" y="5257800"/>
            <a:ext cx="66294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err="1" smtClean="0"/>
              <a:t>L’area</a:t>
            </a:r>
            <a:r>
              <a:rPr lang="en-US" sz="2800" dirty="0" smtClean="0"/>
              <a:t> del </a:t>
            </a:r>
            <a:r>
              <a:rPr lang="en-US" sz="2800" dirty="0" err="1" smtClean="0"/>
              <a:t>triangolo</a:t>
            </a:r>
            <a:r>
              <a:rPr lang="en-US" sz="2800" dirty="0" smtClean="0"/>
              <a:t> è </a:t>
            </a:r>
            <a:r>
              <a:rPr lang="en-US" sz="4400" b="1" u="sng" dirty="0">
                <a:solidFill>
                  <a:srgbClr val="FF0000"/>
                </a:solidFill>
              </a:rPr>
              <a:t>8</a:t>
            </a:r>
            <a:r>
              <a:rPr lang="en-US" sz="2800" b="1" u="sng" dirty="0">
                <a:solidFill>
                  <a:srgbClr val="FF0000"/>
                </a:solidFill>
              </a:rPr>
              <a:t> </a:t>
            </a:r>
            <a:r>
              <a:rPr lang="it-IT" sz="2800" dirty="0" err="1" smtClean="0"/>
              <a:t>cm²</a:t>
            </a:r>
            <a:endParaRPr lang="en-US" sz="2800" dirty="0"/>
          </a:p>
        </p:txBody>
      </p:sp>
      <p:grpSp>
        <p:nvGrpSpPr>
          <p:cNvPr id="27" name="Group 2"/>
          <p:cNvGrpSpPr>
            <a:grpSpLocks/>
          </p:cNvGrpSpPr>
          <p:nvPr/>
        </p:nvGrpSpPr>
        <p:grpSpPr bwMode="auto">
          <a:xfrm>
            <a:off x="0" y="238540"/>
            <a:ext cx="9144000" cy="954156"/>
            <a:chOff x="0" y="1536"/>
            <a:chExt cx="5675" cy="663"/>
          </a:xfrm>
        </p:grpSpPr>
        <p:grpSp>
          <p:nvGrpSpPr>
            <p:cNvPr id="28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9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3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4" grpId="0" animBg="1"/>
      <p:bldP spid="25" grpId="0" animBg="1"/>
      <p:bldP spid="2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4724400" y="1752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191000" y="1752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657600" y="1752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124200" y="1752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724400" y="3886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191000" y="3886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57600" y="3886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124200" y="3886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724400" y="3352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191000" y="3352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657600" y="3352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124200" y="3352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724400" y="2819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191000" y="2819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657600" y="2819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124200" y="2819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724400" y="2286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191000" y="2286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657600" y="2286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124200" y="2286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Isosceles Triangle 29"/>
          <p:cNvSpPr/>
          <p:nvPr/>
        </p:nvSpPr>
        <p:spPr>
          <a:xfrm>
            <a:off x="3144078" y="1752601"/>
            <a:ext cx="2133600" cy="2667000"/>
          </a:xfrm>
          <a:prstGeom prst="triangle">
            <a:avLst>
              <a:gd name="adj" fmla="val 75102"/>
            </a:avLst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144078" y="1772478"/>
            <a:ext cx="2133600" cy="2667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4" name="Isosceles Triangle 33"/>
          <p:cNvSpPr/>
          <p:nvPr/>
        </p:nvSpPr>
        <p:spPr>
          <a:xfrm rot="10800000">
            <a:off x="3081131" y="1752601"/>
            <a:ext cx="1600200" cy="2667000"/>
          </a:xfrm>
          <a:prstGeom prst="triangle">
            <a:avLst>
              <a:gd name="adj" fmla="val 10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5" name="Right Triangle 34"/>
          <p:cNvSpPr/>
          <p:nvPr/>
        </p:nvSpPr>
        <p:spPr>
          <a:xfrm rot="5400000" flipV="1">
            <a:off x="3677478" y="2819400"/>
            <a:ext cx="2667000" cy="533400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1523999" y="5029200"/>
            <a:ext cx="706341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200" dirty="0"/>
              <a:t>Area </a:t>
            </a:r>
            <a:r>
              <a:rPr lang="en-US" sz="2200" dirty="0" smtClean="0"/>
              <a:t>del </a:t>
            </a:r>
            <a:r>
              <a:rPr lang="en-US" sz="2200" dirty="0" err="1" smtClean="0"/>
              <a:t>rettangolo</a:t>
            </a:r>
            <a:r>
              <a:rPr lang="en-US" sz="2200" dirty="0" smtClean="0"/>
              <a:t> </a:t>
            </a:r>
            <a:r>
              <a:rPr lang="en-US" sz="2200" dirty="0"/>
              <a:t>= 20 </a:t>
            </a:r>
            <a:r>
              <a:rPr lang="en-US" sz="2200" dirty="0" err="1" smtClean="0"/>
              <a:t>unità</a:t>
            </a:r>
            <a:r>
              <a:rPr lang="en-US" sz="2200" dirty="0" smtClean="0"/>
              <a:t> quadrate</a:t>
            </a:r>
            <a:endParaRPr lang="en-US" sz="2200" dirty="0"/>
          </a:p>
          <a:p>
            <a:pPr algn="ctr"/>
            <a:r>
              <a:rPr lang="en-US" sz="2200" dirty="0"/>
              <a:t>Area </a:t>
            </a:r>
            <a:r>
              <a:rPr lang="en-US" sz="2200" dirty="0" err="1" smtClean="0"/>
              <a:t>triangolo</a:t>
            </a:r>
            <a:r>
              <a:rPr lang="en-US" sz="2200" dirty="0" smtClean="0"/>
              <a:t> </a:t>
            </a:r>
            <a:r>
              <a:rPr lang="en-US" sz="2200" dirty="0" err="1" smtClean="0"/>
              <a:t>sx</a:t>
            </a:r>
            <a:r>
              <a:rPr lang="en-US" sz="2200" dirty="0" smtClean="0"/>
              <a:t>= 7.5 </a:t>
            </a:r>
            <a:r>
              <a:rPr lang="en-US" sz="2200" dirty="0" err="1" smtClean="0"/>
              <a:t>unità</a:t>
            </a:r>
            <a:r>
              <a:rPr lang="en-US" sz="2200" dirty="0" smtClean="0"/>
              <a:t> quadrate</a:t>
            </a:r>
            <a:endParaRPr lang="en-US" sz="2200" dirty="0"/>
          </a:p>
          <a:p>
            <a:pPr algn="ctr"/>
            <a:r>
              <a:rPr lang="en-US" sz="2200" dirty="0" smtClean="0"/>
              <a:t>Area </a:t>
            </a:r>
            <a:r>
              <a:rPr lang="en-US" sz="2200" dirty="0" err="1" smtClean="0"/>
              <a:t>trianglolo</a:t>
            </a:r>
            <a:r>
              <a:rPr lang="en-US" sz="2200" dirty="0" smtClean="0"/>
              <a:t> </a:t>
            </a:r>
            <a:r>
              <a:rPr lang="en-US" sz="2200" dirty="0" err="1" smtClean="0"/>
              <a:t>dx</a:t>
            </a:r>
            <a:r>
              <a:rPr lang="en-US" sz="2200" dirty="0" smtClean="0"/>
              <a:t>= </a:t>
            </a:r>
            <a:r>
              <a:rPr lang="en-US" sz="2200" dirty="0"/>
              <a:t>2.5 </a:t>
            </a:r>
            <a:r>
              <a:rPr lang="en-US" sz="2200" dirty="0" smtClean="0"/>
              <a:t> </a:t>
            </a:r>
            <a:r>
              <a:rPr lang="en-US" sz="2200" dirty="0" err="1" smtClean="0"/>
              <a:t>unità</a:t>
            </a:r>
            <a:r>
              <a:rPr lang="en-US" sz="2200" dirty="0" smtClean="0"/>
              <a:t> quadrate</a:t>
            </a:r>
            <a:endParaRPr lang="en-US" sz="2200" dirty="0"/>
          </a:p>
          <a:p>
            <a:pPr algn="ctr"/>
            <a:r>
              <a:rPr lang="en-US" sz="2200" b="1" dirty="0"/>
              <a:t>Area </a:t>
            </a:r>
            <a:r>
              <a:rPr lang="en-US" sz="2200" b="1" dirty="0" smtClean="0"/>
              <a:t>del </a:t>
            </a:r>
            <a:r>
              <a:rPr lang="en-US" sz="2200" b="1" dirty="0" err="1" smtClean="0"/>
              <a:t>triangolo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originario</a:t>
            </a:r>
            <a:r>
              <a:rPr lang="en-US" sz="2200" b="1" dirty="0" smtClean="0"/>
              <a:t>= </a:t>
            </a:r>
            <a:r>
              <a:rPr lang="en-US" sz="2200" b="1" dirty="0"/>
              <a:t>10 </a:t>
            </a:r>
            <a:r>
              <a:rPr lang="en-US" sz="2200" b="1" dirty="0" err="1" smtClean="0"/>
              <a:t>unità</a:t>
            </a:r>
            <a:r>
              <a:rPr lang="en-US" sz="2200" b="1" dirty="0" smtClean="0"/>
              <a:t> quadrate</a:t>
            </a:r>
            <a:endParaRPr lang="en-US" sz="2200" b="1" dirty="0"/>
          </a:p>
        </p:txBody>
      </p:sp>
      <p:grpSp>
        <p:nvGrpSpPr>
          <p:cNvPr id="33" name="Group 2"/>
          <p:cNvGrpSpPr>
            <a:grpSpLocks/>
          </p:cNvGrpSpPr>
          <p:nvPr/>
        </p:nvGrpSpPr>
        <p:grpSpPr bwMode="auto">
          <a:xfrm>
            <a:off x="0" y="238540"/>
            <a:ext cx="9144000" cy="954156"/>
            <a:chOff x="0" y="1536"/>
            <a:chExt cx="5675" cy="663"/>
          </a:xfrm>
        </p:grpSpPr>
        <p:grpSp>
          <p:nvGrpSpPr>
            <p:cNvPr id="36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3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6" name="TextBox 22"/>
          <p:cNvSpPr txBox="1">
            <a:spLocks noChangeArrowheads="1"/>
          </p:cNvSpPr>
          <p:nvPr/>
        </p:nvSpPr>
        <p:spPr bwMode="auto">
          <a:xfrm>
            <a:off x="1232452" y="318052"/>
            <a:ext cx="59303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Altro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tipo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di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triangolo</a:t>
            </a:r>
            <a:endParaRPr lang="en-US" sz="32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2" grpId="1" animBg="1"/>
      <p:bldP spid="34" grpId="0" animBg="1"/>
      <p:bldP spid="34" grpId="1" animBg="1"/>
      <p:bldP spid="35" grpId="0" animBg="1"/>
      <p:bldP spid="35" grpId="1" animBg="1"/>
      <p:bldP spid="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2"/>
          <p:cNvSpPr txBox="1">
            <a:spLocks noChangeArrowheads="1"/>
          </p:cNvSpPr>
          <p:nvPr/>
        </p:nvSpPr>
        <p:spPr bwMode="auto">
          <a:xfrm>
            <a:off x="685800" y="1066800"/>
            <a:ext cx="7924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In un </a:t>
            </a:r>
            <a:r>
              <a:rPr lang="en-US" sz="2400" dirty="0" err="1" smtClean="0">
                <a:latin typeface="Comic Sans MS" pitchFamily="66" charset="0"/>
              </a:rPr>
              <a:t>rettangolo</a:t>
            </a:r>
            <a:r>
              <a:rPr lang="en-US" sz="2400" dirty="0" smtClean="0">
                <a:latin typeface="Comic Sans MS" pitchFamily="66" charset="0"/>
              </a:rPr>
              <a:t> la base è </a:t>
            </a:r>
            <a:r>
              <a:rPr lang="en-US" sz="2400" dirty="0" err="1" smtClean="0">
                <a:latin typeface="Comic Sans MS" pitchFamily="66" charset="0"/>
              </a:rPr>
              <a:t>il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doppio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dell’altezza</a:t>
            </a:r>
            <a:r>
              <a:rPr lang="en-US" sz="2400" dirty="0" smtClean="0">
                <a:latin typeface="Comic Sans MS" pitchFamily="66" charset="0"/>
              </a:rPr>
              <a:t>.</a:t>
            </a:r>
          </a:p>
          <a:p>
            <a:r>
              <a:rPr lang="en-US" sz="2400" dirty="0" smtClean="0">
                <a:latin typeface="Comic Sans MS" pitchFamily="66" charset="0"/>
              </a:rPr>
              <a:t>Il </a:t>
            </a:r>
            <a:r>
              <a:rPr lang="en-US" sz="2400" dirty="0" err="1" smtClean="0">
                <a:latin typeface="Comic Sans MS" pitchFamily="66" charset="0"/>
              </a:rPr>
              <a:t>perimetro</a:t>
            </a:r>
            <a:r>
              <a:rPr lang="en-US" sz="2400" dirty="0" smtClean="0">
                <a:latin typeface="Comic Sans MS" pitchFamily="66" charset="0"/>
              </a:rPr>
              <a:t> del </a:t>
            </a:r>
            <a:r>
              <a:rPr lang="en-US" sz="2400" dirty="0" err="1" smtClean="0">
                <a:latin typeface="Comic Sans MS" pitchFamily="66" charset="0"/>
              </a:rPr>
              <a:t>rettangolo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misura</a:t>
            </a:r>
            <a:r>
              <a:rPr lang="en-US" sz="2400" dirty="0" smtClean="0">
                <a:latin typeface="Comic Sans MS" pitchFamily="66" charset="0"/>
              </a:rPr>
              <a:t> 96 cm.</a:t>
            </a:r>
          </a:p>
          <a:p>
            <a:r>
              <a:rPr lang="en-US" sz="2400" dirty="0" err="1" smtClean="0">
                <a:latin typeface="Comic Sans MS" pitchFamily="66" charset="0"/>
              </a:rPr>
              <a:t>Quanto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misurano</a:t>
            </a:r>
            <a:r>
              <a:rPr lang="en-US" sz="2400" dirty="0" smtClean="0">
                <a:latin typeface="Comic Sans MS" pitchFamily="66" charset="0"/>
              </a:rPr>
              <a:t> la base e </a:t>
            </a:r>
            <a:r>
              <a:rPr lang="en-US" sz="2400" dirty="0" err="1" smtClean="0">
                <a:latin typeface="Comic Sans MS" pitchFamily="66" charset="0"/>
              </a:rPr>
              <a:t>l’altezza</a:t>
            </a:r>
            <a:r>
              <a:rPr lang="en-US" sz="2400" dirty="0" smtClean="0">
                <a:latin typeface="Comic Sans MS" pitchFamily="66" charset="0"/>
              </a:rPr>
              <a:t> del </a:t>
            </a:r>
            <a:r>
              <a:rPr lang="en-US" sz="2400" dirty="0" err="1" smtClean="0">
                <a:latin typeface="Comic Sans MS" pitchFamily="66" charset="0"/>
              </a:rPr>
              <a:t>rettangolo</a:t>
            </a:r>
            <a:r>
              <a:rPr lang="en-US" sz="2400" dirty="0" smtClean="0">
                <a:latin typeface="Comic Sans MS" pitchFamily="66" charset="0"/>
              </a:rPr>
              <a:t> ?</a:t>
            </a:r>
          </a:p>
          <a:p>
            <a:endParaRPr lang="en-US" sz="2400" dirty="0"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693817" y="2728569"/>
            <a:ext cx="2133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ight Bracket 24"/>
          <p:cNvSpPr/>
          <p:nvPr/>
        </p:nvSpPr>
        <p:spPr>
          <a:xfrm>
            <a:off x="6248400" y="2653439"/>
            <a:ext cx="762000" cy="1556657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7262404" y="3183536"/>
            <a:ext cx="16962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Comic Sans MS" pitchFamily="66" charset="0"/>
              </a:rPr>
              <a:t>48 cm</a:t>
            </a:r>
            <a:endParaRPr lang="en-US" sz="2400" b="1" dirty="0">
              <a:latin typeface="Comic Sans MS" pitchFamily="66" charset="0"/>
            </a:endParaRPr>
          </a:p>
        </p:txBody>
      </p:sp>
      <p:grpSp>
        <p:nvGrpSpPr>
          <p:cNvPr id="24" name="Group 2"/>
          <p:cNvGrpSpPr>
            <a:grpSpLocks/>
          </p:cNvGrpSpPr>
          <p:nvPr/>
        </p:nvGrpSpPr>
        <p:grpSpPr bwMode="auto">
          <a:xfrm>
            <a:off x="134938" y="215705"/>
            <a:ext cx="8134420" cy="698695"/>
            <a:chOff x="0" y="1536"/>
            <a:chExt cx="5675" cy="663"/>
          </a:xfrm>
        </p:grpSpPr>
        <p:grpSp>
          <p:nvGrpSpPr>
            <p:cNvPr id="2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7" name="TextBox 2"/>
          <p:cNvSpPr txBox="1">
            <a:spLocks noChangeArrowheads="1"/>
          </p:cNvSpPr>
          <p:nvPr/>
        </p:nvSpPr>
        <p:spPr bwMode="auto">
          <a:xfrm>
            <a:off x="1252330" y="318052"/>
            <a:ext cx="74543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Problema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…..</a:t>
            </a:r>
            <a:endParaRPr lang="en-US" sz="3200" dirty="0" smtClean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36" name="Rectangle 15"/>
          <p:cNvSpPr/>
          <p:nvPr/>
        </p:nvSpPr>
        <p:spPr>
          <a:xfrm>
            <a:off x="1705792" y="3524296"/>
            <a:ext cx="2133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Rectangle 15"/>
          <p:cNvSpPr/>
          <p:nvPr/>
        </p:nvSpPr>
        <p:spPr>
          <a:xfrm>
            <a:off x="3862796" y="3524296"/>
            <a:ext cx="2133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TextBox 12"/>
          <p:cNvSpPr txBox="1">
            <a:spLocks noChangeArrowheads="1"/>
          </p:cNvSpPr>
          <p:nvPr/>
        </p:nvSpPr>
        <p:spPr bwMode="auto">
          <a:xfrm>
            <a:off x="201199" y="2776388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 smtClean="0">
                <a:latin typeface="Comic Sans MS" pitchFamily="66" charset="0"/>
              </a:rPr>
              <a:t>Altezza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201199" y="3524296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Base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1" name="TextBox 12"/>
          <p:cNvSpPr txBox="1">
            <a:spLocks noChangeArrowheads="1"/>
          </p:cNvSpPr>
          <p:nvPr/>
        </p:nvSpPr>
        <p:spPr bwMode="auto">
          <a:xfrm>
            <a:off x="1693816" y="5076990"/>
            <a:ext cx="26691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latin typeface="Comic Sans MS" pitchFamily="66" charset="0"/>
              </a:rPr>
              <a:t>Altezza</a:t>
            </a:r>
            <a:r>
              <a:rPr lang="en-US" sz="2400" dirty="0" smtClean="0">
                <a:latin typeface="Comic Sans MS" pitchFamily="66" charset="0"/>
              </a:rPr>
              <a:t>=16 cm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1748791" y="5623918"/>
            <a:ext cx="20786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Base = 32 cm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5" grpId="0" animBg="1"/>
      <p:bldP spid="26" grpId="0"/>
      <p:bldP spid="36" grpId="0" animBg="1"/>
      <p:bldP spid="37" grpId="0" animBg="1"/>
      <p:bldP spid="38" grpId="0"/>
      <p:bldP spid="39" grpId="0"/>
      <p:bldP spid="21" grpId="0"/>
      <p:bldP spid="2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43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143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010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477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9436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102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76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343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2766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7432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209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76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543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143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477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9436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4102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876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343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810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2766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7432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209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676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543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143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010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477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9436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4102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6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343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10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2766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7432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209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676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543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143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010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477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9436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4102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876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4343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810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32766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27432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2209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676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7543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143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7010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477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59436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54102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876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343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3810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32766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27432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2209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1676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7543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1143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7010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477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59436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54102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4876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4343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3810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32766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27432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2209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1676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7543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1143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7010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6477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59436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54102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4876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343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3810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32766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27432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2209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1676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7543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1143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7010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6477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59436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54102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4876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4343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3810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32766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27432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2209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1676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0" name="Trapezoid 119"/>
          <p:cNvSpPr/>
          <p:nvPr/>
        </p:nvSpPr>
        <p:spPr>
          <a:xfrm>
            <a:off x="1659835" y="2363857"/>
            <a:ext cx="4800600" cy="2667000"/>
          </a:xfrm>
          <a:prstGeom prst="trapezoid">
            <a:avLst>
              <a:gd name="adj" fmla="val 19122"/>
            </a:avLst>
          </a:prstGeom>
          <a:solidFill>
            <a:srgbClr val="FFFF00">
              <a:alpha val="7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516" name="TextBox 120"/>
          <p:cNvSpPr txBox="1">
            <a:spLocks noChangeArrowheads="1"/>
          </p:cNvSpPr>
          <p:nvPr/>
        </p:nvSpPr>
        <p:spPr bwMode="auto">
          <a:xfrm>
            <a:off x="1172817" y="0"/>
            <a:ext cx="797118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Area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Figura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senza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conoscere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ancora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formule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)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38540"/>
            <a:ext cx="9144000" cy="954156"/>
            <a:chOff x="0" y="1536"/>
            <a:chExt cx="5675" cy="663"/>
          </a:xfrm>
        </p:grpSpPr>
        <p:grpSp>
          <p:nvGrpSpPr>
            <p:cNvPr id="5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9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0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5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2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24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125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6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21" name="TextBox 121"/>
          <p:cNvSpPr txBox="1">
            <a:spLocks noChangeArrowheads="1"/>
          </p:cNvSpPr>
          <p:nvPr/>
        </p:nvSpPr>
        <p:spPr bwMode="auto">
          <a:xfrm>
            <a:off x="914400" y="5867400"/>
            <a:ext cx="7467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/>
              <a:t>Area = (2.5 + 35 + 2.5) 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unità</a:t>
            </a:r>
            <a:r>
              <a:rPr lang="en-US" sz="2400" b="1" dirty="0" smtClean="0"/>
              <a:t> quadrate</a:t>
            </a:r>
            <a:endParaRPr lang="en-US" sz="2400" b="1" dirty="0"/>
          </a:p>
          <a:p>
            <a:pPr algn="ctr"/>
            <a:r>
              <a:rPr lang="en-US" sz="2400" b="1" dirty="0"/>
              <a:t>Area = 40 </a:t>
            </a:r>
            <a:r>
              <a:rPr lang="en-US" sz="2400" b="1" dirty="0" err="1" smtClean="0"/>
              <a:t>unità</a:t>
            </a:r>
            <a:r>
              <a:rPr lang="en-US" sz="2400" b="1" dirty="0" smtClean="0"/>
              <a:t> quadrate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43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143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010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477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9436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102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76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343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2766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7432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209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76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543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143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477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9436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4102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876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343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810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2766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7432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209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676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543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143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010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477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9436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4102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6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343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10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2766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7432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209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676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543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143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010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477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9436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4102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876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4343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810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32766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27432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2209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676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7543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143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7010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477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59436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54102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876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343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3810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32766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27432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2209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1676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7543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1143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7010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477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59436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54102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4876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4343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3810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32766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27432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2209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1676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7543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1143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7010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6477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59436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54102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4876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343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3810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32766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27432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2209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1676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7543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1143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7010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6477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59436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54102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4876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4343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3810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32766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27432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2209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1676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516" name="TextBox 120"/>
          <p:cNvSpPr txBox="1">
            <a:spLocks noChangeArrowheads="1"/>
          </p:cNvSpPr>
          <p:nvPr/>
        </p:nvSpPr>
        <p:spPr bwMode="auto">
          <a:xfrm>
            <a:off x="1172817" y="0"/>
            <a:ext cx="797118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Area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Figura</a:t>
            </a:r>
            <a:endParaRPr lang="en-US" sz="40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38540"/>
            <a:ext cx="9144000" cy="954156"/>
            <a:chOff x="0" y="1536"/>
            <a:chExt cx="5675" cy="663"/>
          </a:xfrm>
        </p:grpSpPr>
        <p:grpSp>
          <p:nvGrpSpPr>
            <p:cNvPr id="5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9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0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5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2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24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125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6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22" name="Rombo 121"/>
          <p:cNvSpPr/>
          <p:nvPr/>
        </p:nvSpPr>
        <p:spPr bwMode="auto">
          <a:xfrm>
            <a:off x="3816625" y="1888436"/>
            <a:ext cx="1073426" cy="3081130"/>
          </a:xfrm>
          <a:prstGeom prst="diamon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43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143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010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477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9436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102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76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343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2766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7432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209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76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543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143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477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9436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4102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876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343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810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2766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7432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209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676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543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143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010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477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9436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4102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6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343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10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2766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7432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209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676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543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143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010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477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9436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4102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876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4343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810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32766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27432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2209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676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7543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143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7010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477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59436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54102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876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343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3810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32766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27432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2209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1676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7543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1143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7010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477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59436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54102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4876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4343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3810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32766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27432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2209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1676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7543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1143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7010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6477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59436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54102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4876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343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3810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32766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27432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2209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1676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7543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1143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7010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6477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59436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54102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4876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4343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3810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32766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27432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2209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1676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516" name="TextBox 120"/>
          <p:cNvSpPr txBox="1">
            <a:spLocks noChangeArrowheads="1"/>
          </p:cNvSpPr>
          <p:nvPr/>
        </p:nvSpPr>
        <p:spPr bwMode="auto">
          <a:xfrm>
            <a:off x="1172817" y="0"/>
            <a:ext cx="797118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Area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Figura</a:t>
            </a:r>
            <a:endParaRPr lang="en-US" sz="40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38540"/>
            <a:ext cx="9144000" cy="954156"/>
            <a:chOff x="0" y="1536"/>
            <a:chExt cx="5675" cy="663"/>
          </a:xfrm>
        </p:grpSpPr>
        <p:grpSp>
          <p:nvGrpSpPr>
            <p:cNvPr id="5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9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0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5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2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24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125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6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22" name="Parallelogramma 121"/>
          <p:cNvSpPr/>
          <p:nvPr/>
        </p:nvSpPr>
        <p:spPr bwMode="auto">
          <a:xfrm>
            <a:off x="3816625" y="3438940"/>
            <a:ext cx="2047462" cy="1590261"/>
          </a:xfrm>
          <a:prstGeom prst="parallelogram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43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143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010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477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9436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102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76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343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2766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7432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2098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76400" y="5029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543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143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477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9436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4102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876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343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8100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2766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7432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2098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676400" y="4495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543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143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010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477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9436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4102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76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343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100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2766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7432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2098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676400" y="3962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543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143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010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477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9436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4102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876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4343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8100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32766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27432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22098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676400" y="34290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7543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1143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7010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477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59436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54102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876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343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38100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32766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27432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22098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1676400" y="2895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7543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1143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7010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477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59436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54102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4876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4343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38100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32766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27432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22098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1676400" y="2362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7543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1143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7010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6477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59436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54102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4876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343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38100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32766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27432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22098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1676400" y="1828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7543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1143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7010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6477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59436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54102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4876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4343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38100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32766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27432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22098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1676400" y="1295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516" name="TextBox 120"/>
          <p:cNvSpPr txBox="1">
            <a:spLocks noChangeArrowheads="1"/>
          </p:cNvSpPr>
          <p:nvPr/>
        </p:nvSpPr>
        <p:spPr bwMode="auto">
          <a:xfrm>
            <a:off x="1172817" y="0"/>
            <a:ext cx="797118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Area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Esagono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regolare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endParaRPr lang="en-US" sz="40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38540"/>
            <a:ext cx="9144000" cy="954156"/>
            <a:chOff x="0" y="1536"/>
            <a:chExt cx="5675" cy="663"/>
          </a:xfrm>
        </p:grpSpPr>
        <p:grpSp>
          <p:nvGrpSpPr>
            <p:cNvPr id="5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9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0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5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2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2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24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125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6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22" name="Esagono 121"/>
          <p:cNvSpPr/>
          <p:nvPr/>
        </p:nvSpPr>
        <p:spPr bwMode="auto">
          <a:xfrm>
            <a:off x="3677480" y="2902228"/>
            <a:ext cx="1749285" cy="1530624"/>
          </a:xfrm>
          <a:prstGeom prst="hexago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3" name="Ovale 122"/>
          <p:cNvSpPr/>
          <p:nvPr/>
        </p:nvSpPr>
        <p:spPr bwMode="auto">
          <a:xfrm>
            <a:off x="3756991" y="2941983"/>
            <a:ext cx="1610139" cy="149086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20000"/>
                  <a:lumOff val="80000"/>
                </a:schemeClr>
              </a:solidFill>
              <a:effectLst/>
              <a:latin typeface="Tahoma" pitchFamily="34" charset="0"/>
            </a:endParaRPr>
          </a:p>
        </p:txBody>
      </p:sp>
      <p:sp>
        <p:nvSpPr>
          <p:cNvPr id="131" name="Triangolo isoscele 130"/>
          <p:cNvSpPr/>
          <p:nvPr/>
        </p:nvSpPr>
        <p:spPr bwMode="auto">
          <a:xfrm>
            <a:off x="4035288" y="3657600"/>
            <a:ext cx="1013792" cy="775252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05200" y="3276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105400" y="3276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572000" y="3276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038600" y="32766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505200" y="2743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05400" y="2743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0" y="2743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38600" y="27432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05200" y="2209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105400" y="2209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572000" y="2209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038600" y="22098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505200" y="1676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105400" y="1676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572000" y="1676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038600" y="1676400"/>
            <a:ext cx="533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505201" y="1676400"/>
            <a:ext cx="2133600" cy="2133600"/>
          </a:xfrm>
          <a:prstGeom prst="ellipse">
            <a:avLst/>
          </a:prstGeom>
          <a:solidFill>
            <a:schemeClr val="tx2"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470990" y="0"/>
            <a:ext cx="5108713" cy="923330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Circonferenza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20" name="Group 2"/>
          <p:cNvGrpSpPr>
            <a:grpSpLocks/>
          </p:cNvGrpSpPr>
          <p:nvPr/>
        </p:nvGrpSpPr>
        <p:grpSpPr bwMode="auto">
          <a:xfrm>
            <a:off x="0" y="238540"/>
            <a:ext cx="9144000" cy="954156"/>
            <a:chOff x="0" y="1536"/>
            <a:chExt cx="5675" cy="663"/>
          </a:xfrm>
        </p:grpSpPr>
        <p:grpSp>
          <p:nvGrpSpPr>
            <p:cNvPr id="21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8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9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6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7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3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24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5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2" name="Segnaposto contenuto 2"/>
          <p:cNvSpPr txBox="1">
            <a:spLocks/>
          </p:cNvSpPr>
          <p:nvPr/>
        </p:nvSpPr>
        <p:spPr>
          <a:xfrm rot="10800000" flipV="1">
            <a:off x="854764" y="3856383"/>
            <a:ext cx="7989431" cy="1839879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  <a:defRPr/>
            </a:pPr>
            <a:r>
              <a:rPr lang="it-IT" sz="2400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La Comparazione è immediata</a:t>
            </a:r>
            <a:endParaRPr kumimoji="0" lang="it-IT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/>
              <a:buChar char="Ø"/>
              <a:tabLst/>
              <a:defRPr/>
            </a:pPr>
            <a:r>
              <a:rPr kumimoji="0" lang="it-IT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Lato</a:t>
            </a:r>
            <a:r>
              <a:rPr kumimoji="0" lang="it-IT" sz="2400" b="0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 </a:t>
            </a:r>
            <a:r>
              <a:rPr kumimoji="0" lang="it-IT" sz="2400" b="0" i="0" u="none" strike="noStrike" kern="0" cap="none" spc="0" normalizeH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Lato=</a:t>
            </a:r>
            <a:r>
              <a:rPr kumimoji="0" lang="it-IT" sz="2400" b="0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4 unità x 4 </a:t>
            </a:r>
            <a:r>
              <a:rPr lang="it-IT" sz="2400" kern="0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u</a:t>
            </a:r>
            <a:r>
              <a:rPr kumimoji="0" lang="it-IT" sz="2400" b="0" i="0" u="none" strike="noStrike" kern="0" cap="none" spc="0" normalizeH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nità=</a:t>
            </a:r>
            <a:r>
              <a:rPr kumimoji="0" lang="it-IT" sz="3600" b="0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16 </a:t>
            </a:r>
            <a:r>
              <a:rPr kumimoji="0" lang="it-IT" sz="2400" b="0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unità quadrate</a:t>
            </a:r>
            <a:endParaRPr kumimoji="0" lang="it-IT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/>
              <a:buChar char="Ø"/>
            </a:pPr>
            <a:r>
              <a:rPr lang="it-IT" sz="2400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Raggio x Raggio x </a:t>
            </a:r>
            <a:r>
              <a:rPr lang="az-Cyrl-AZ" sz="2400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л</a:t>
            </a:r>
            <a:r>
              <a:rPr lang="it-IT" sz="2400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= </a:t>
            </a:r>
            <a:r>
              <a:rPr lang="it-IT" sz="3600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4</a:t>
            </a:r>
            <a:r>
              <a:rPr lang="az-Cyrl-AZ" sz="3600" kern="0" dirty="0" smtClean="0">
                <a:solidFill>
                  <a:schemeClr val="tx2">
                    <a:lumMod val="75000"/>
                  </a:schemeClr>
                </a:solidFill>
              </a:rPr>
              <a:t> л</a:t>
            </a:r>
            <a:r>
              <a:rPr lang="it-IT" sz="3600" kern="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2400" kern="0" dirty="0" smtClean="0">
                <a:solidFill>
                  <a:schemeClr val="tx2">
                    <a:lumMod val="75000"/>
                  </a:schemeClr>
                </a:solidFill>
              </a:rPr>
              <a:t>unità quadrate</a:t>
            </a:r>
            <a:endParaRPr kumimoji="0" lang="it-IT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/>
              <a:buChar char="Ø"/>
            </a:pPr>
            <a:r>
              <a:rPr lang="az-Cyrl-AZ" sz="3600" kern="0" dirty="0" smtClean="0">
                <a:solidFill>
                  <a:schemeClr val="tx2">
                    <a:lumMod val="75000"/>
                  </a:schemeClr>
                </a:solidFill>
              </a:rPr>
              <a:t>Л</a:t>
            </a:r>
            <a:r>
              <a:rPr lang="it-IT" sz="3600" kern="0" dirty="0" smtClean="0">
                <a:solidFill>
                  <a:schemeClr val="tx2">
                    <a:lumMod val="75000"/>
                  </a:schemeClr>
                </a:solidFill>
              </a:rPr>
              <a:t>=3.14</a:t>
            </a:r>
            <a:r>
              <a:rPr lang="it-IT" sz="2400" kern="0" dirty="0" smtClean="0">
                <a:solidFill>
                  <a:schemeClr val="tx2">
                    <a:lumMod val="75000"/>
                  </a:schemeClr>
                </a:solidFill>
              </a:rPr>
              <a:t>…  minore di </a:t>
            </a:r>
            <a:r>
              <a:rPr lang="it-IT" sz="3600" kern="0" dirty="0" smtClean="0">
                <a:solidFill>
                  <a:schemeClr val="tx2">
                    <a:lumMod val="75000"/>
                  </a:schemeClr>
                </a:solidFill>
              </a:rPr>
              <a:t>4 .. E si vede pure</a:t>
            </a:r>
            <a:endParaRPr kumimoji="0" lang="it-IT" sz="3600" b="0" i="0" u="none" strike="noStrike" kern="0" cap="none" spc="0" normalizeH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3" name="Oggetto 3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78" name="Equazione" r:id="rId3" imgW="114120" imgH="215640" progId="Equation.3">
                  <p:embed/>
                </p:oleObj>
              </mc:Choice>
              <mc:Fallback>
                <p:oleObj name="Equazione" r:id="rId3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2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05200" y="32766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105400" y="32766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572000" y="32766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038600" y="32766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505200" y="27432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05400" y="27432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0" y="27432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38600" y="27432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05200" y="22098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105400" y="22098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572000" y="22098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038600" y="22098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505200" y="16764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105400" y="16764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572000" y="16764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038600" y="1676400"/>
            <a:ext cx="533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506400" y="1677600"/>
            <a:ext cx="2133600" cy="2133600"/>
          </a:xfrm>
          <a:prstGeom prst="ellipse">
            <a:avLst/>
          </a:prstGeom>
          <a:solidFill>
            <a:srgbClr val="FF0000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571" name="TextBox 18"/>
          <p:cNvSpPr txBox="1">
            <a:spLocks noChangeArrowheads="1"/>
          </p:cNvSpPr>
          <p:nvPr/>
        </p:nvSpPr>
        <p:spPr bwMode="auto">
          <a:xfrm>
            <a:off x="1828800" y="685801"/>
            <a:ext cx="65200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Area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</a:rPr>
              <a:t>della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</a:rPr>
              <a:t>regione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</a:rPr>
              <a:t>colore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</a:rPr>
              <a:t>giallo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20" name="Rectangle 19"/>
          <p:cNvSpPr/>
          <p:nvPr/>
        </p:nvSpPr>
        <p:spPr>
          <a:xfrm>
            <a:off x="3506400" y="1677600"/>
            <a:ext cx="2133600" cy="21336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506400" y="1677600"/>
            <a:ext cx="2133600" cy="2133600"/>
          </a:xfrm>
          <a:prstGeom prst="ellipse">
            <a:avLst/>
          </a:prstGeom>
          <a:solidFill>
            <a:schemeClr val="tx2"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351721" y="6396335"/>
            <a:ext cx="24218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/>
              <a:t>Area </a:t>
            </a:r>
            <a:r>
              <a:rPr lang="en-US" sz="2400" dirty="0" err="1" smtClean="0"/>
              <a:t>Quadrato</a:t>
            </a:r>
            <a:endParaRPr lang="en-US" sz="2400" dirty="0"/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075043" y="6420678"/>
            <a:ext cx="11827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/>
              <a:t>meno</a:t>
            </a:r>
            <a:endParaRPr lang="en-US" sz="2400" dirty="0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446642" y="6281530"/>
            <a:ext cx="24251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/>
              <a:t>Area </a:t>
            </a:r>
            <a:r>
              <a:rPr lang="en-US" sz="2400" dirty="0" smtClean="0"/>
              <a:t>del </a:t>
            </a:r>
            <a:r>
              <a:rPr lang="en-US" sz="2400" dirty="0" err="1" smtClean="0"/>
              <a:t>cerchio</a:t>
            </a:r>
            <a:endParaRPr lang="en-US" sz="2400" dirty="0"/>
          </a:p>
        </p:txBody>
      </p:sp>
      <p:grpSp>
        <p:nvGrpSpPr>
          <p:cNvPr id="19" name="Group 2"/>
          <p:cNvGrpSpPr>
            <a:grpSpLocks/>
          </p:cNvGrpSpPr>
          <p:nvPr/>
        </p:nvGrpSpPr>
        <p:grpSpPr bwMode="auto">
          <a:xfrm>
            <a:off x="0" y="238539"/>
            <a:ext cx="8885583" cy="1192695"/>
            <a:chOff x="0" y="1536"/>
            <a:chExt cx="5675" cy="663"/>
          </a:xfrm>
        </p:grpSpPr>
        <p:grpSp>
          <p:nvGrpSpPr>
            <p:cNvPr id="2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3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4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1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2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8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29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 0.37778 " pathEditMode="relative" ptsTypes="AA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6667 0.37778 " pathEditMode="relative" ptsTypes="AA">
                                      <p:cBhvr>
                                        <p:cTn id="3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1" grpId="0" animBg="1"/>
      <p:bldP spid="21" grpId="1" animBg="1"/>
      <p:bldP spid="22" grpId="0"/>
      <p:bldP spid="23" grpId="0"/>
      <p:bldP spid="2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1524000"/>
            <a:ext cx="2466975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extBox 2"/>
          <p:cNvSpPr txBox="1">
            <a:spLocks noChangeArrowheads="1"/>
          </p:cNvSpPr>
          <p:nvPr/>
        </p:nvSpPr>
        <p:spPr bwMode="auto">
          <a:xfrm>
            <a:off x="1828800" y="685800"/>
            <a:ext cx="533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Trovare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area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sezione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grigia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38539"/>
            <a:ext cx="8885583" cy="1192695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2"/>
          <p:cNvSpPr txBox="1">
            <a:spLocks noChangeArrowheads="1"/>
          </p:cNvSpPr>
          <p:nvPr/>
        </p:nvSpPr>
        <p:spPr bwMode="auto">
          <a:xfrm>
            <a:off x="685800" y="1066800"/>
            <a:ext cx="7924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In un </a:t>
            </a:r>
            <a:r>
              <a:rPr lang="en-US" sz="2400" dirty="0" err="1" smtClean="0">
                <a:latin typeface="Comic Sans MS" pitchFamily="66" charset="0"/>
              </a:rPr>
              <a:t>rettangolo</a:t>
            </a:r>
            <a:r>
              <a:rPr lang="en-US" sz="2400" dirty="0" smtClean="0">
                <a:latin typeface="Comic Sans MS" pitchFamily="66" charset="0"/>
              </a:rPr>
              <a:t> la base è </a:t>
            </a:r>
            <a:r>
              <a:rPr lang="en-US" sz="2400" dirty="0" err="1" smtClean="0">
                <a:latin typeface="Comic Sans MS" pitchFamily="66" charset="0"/>
              </a:rPr>
              <a:t>il</a:t>
            </a:r>
            <a:r>
              <a:rPr lang="en-US" sz="2400" dirty="0" smtClean="0">
                <a:latin typeface="Comic Sans MS" pitchFamily="66" charset="0"/>
              </a:rPr>
              <a:t> …… </a:t>
            </a:r>
            <a:r>
              <a:rPr lang="en-US" sz="2400" dirty="0" err="1" smtClean="0">
                <a:latin typeface="Comic Sans MS" pitchFamily="66" charset="0"/>
              </a:rPr>
              <a:t>dell’altezza</a:t>
            </a:r>
            <a:r>
              <a:rPr lang="en-US" sz="2400" dirty="0" smtClean="0">
                <a:latin typeface="Comic Sans MS" pitchFamily="66" charset="0"/>
              </a:rPr>
              <a:t>.</a:t>
            </a:r>
          </a:p>
          <a:p>
            <a:r>
              <a:rPr lang="en-US" sz="2400" dirty="0" smtClean="0">
                <a:latin typeface="Comic Sans MS" pitchFamily="66" charset="0"/>
              </a:rPr>
              <a:t>Il </a:t>
            </a:r>
            <a:r>
              <a:rPr lang="en-US" sz="2400" dirty="0" err="1" smtClean="0">
                <a:latin typeface="Comic Sans MS" pitchFamily="66" charset="0"/>
              </a:rPr>
              <a:t>perimetro</a:t>
            </a:r>
            <a:r>
              <a:rPr lang="en-US" sz="2400" dirty="0" smtClean="0">
                <a:latin typeface="Comic Sans MS" pitchFamily="66" charset="0"/>
              </a:rPr>
              <a:t> del </a:t>
            </a:r>
            <a:r>
              <a:rPr lang="en-US" sz="2400" dirty="0" err="1" smtClean="0">
                <a:latin typeface="Comic Sans MS" pitchFamily="66" charset="0"/>
              </a:rPr>
              <a:t>rettangolo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misura</a:t>
            </a:r>
            <a:r>
              <a:rPr lang="en-US" sz="2400" dirty="0" smtClean="0">
                <a:latin typeface="Comic Sans MS" pitchFamily="66" charset="0"/>
              </a:rPr>
              <a:t> ---- cm.</a:t>
            </a:r>
          </a:p>
          <a:p>
            <a:r>
              <a:rPr lang="en-US" sz="2400" dirty="0" err="1" smtClean="0">
                <a:latin typeface="Comic Sans MS" pitchFamily="66" charset="0"/>
              </a:rPr>
              <a:t>Quanto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misurano</a:t>
            </a:r>
            <a:r>
              <a:rPr lang="en-US" sz="2400" dirty="0" smtClean="0">
                <a:latin typeface="Comic Sans MS" pitchFamily="66" charset="0"/>
              </a:rPr>
              <a:t> la base e </a:t>
            </a:r>
            <a:r>
              <a:rPr lang="en-US" sz="2400" dirty="0" err="1" smtClean="0">
                <a:latin typeface="Comic Sans MS" pitchFamily="66" charset="0"/>
              </a:rPr>
              <a:t>l’altezza</a:t>
            </a:r>
            <a:r>
              <a:rPr lang="en-US" sz="2400" dirty="0" smtClean="0">
                <a:latin typeface="Comic Sans MS" pitchFamily="66" charset="0"/>
              </a:rPr>
              <a:t> del </a:t>
            </a:r>
            <a:r>
              <a:rPr lang="en-US" sz="2400" dirty="0" err="1" smtClean="0">
                <a:latin typeface="Comic Sans MS" pitchFamily="66" charset="0"/>
              </a:rPr>
              <a:t>rettangolo</a:t>
            </a:r>
            <a:r>
              <a:rPr lang="en-US" sz="2400" dirty="0" smtClean="0">
                <a:latin typeface="Comic Sans MS" pitchFamily="66" charset="0"/>
              </a:rPr>
              <a:t> ?</a:t>
            </a:r>
          </a:p>
          <a:p>
            <a:endParaRPr lang="en-US" sz="2400" dirty="0">
              <a:latin typeface="Comic Sans MS" pitchFamily="66" charset="0"/>
            </a:endParaRPr>
          </a:p>
        </p:txBody>
      </p:sp>
      <p:grpSp>
        <p:nvGrpSpPr>
          <p:cNvPr id="24" name="Group 2"/>
          <p:cNvGrpSpPr>
            <a:grpSpLocks/>
          </p:cNvGrpSpPr>
          <p:nvPr/>
        </p:nvGrpSpPr>
        <p:grpSpPr bwMode="auto">
          <a:xfrm>
            <a:off x="0" y="215705"/>
            <a:ext cx="8269358" cy="984623"/>
            <a:chOff x="0" y="1536"/>
            <a:chExt cx="5675" cy="663"/>
          </a:xfrm>
        </p:grpSpPr>
        <p:grpSp>
          <p:nvGrpSpPr>
            <p:cNvPr id="2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7" name="TextBox 2"/>
          <p:cNvSpPr txBox="1">
            <a:spLocks noChangeArrowheads="1"/>
          </p:cNvSpPr>
          <p:nvPr/>
        </p:nvSpPr>
        <p:spPr bwMode="auto">
          <a:xfrm>
            <a:off x="1274862" y="83386"/>
            <a:ext cx="74543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Problema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…..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Proviamo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a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riempire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gli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spazi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vuoti</a:t>
            </a:r>
            <a:endParaRPr lang="en-US" sz="2400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Ed a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rendere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l’idea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con </a:t>
            </a:r>
            <a:r>
              <a:rPr lang="en-US" sz="2400" dirty="0" err="1" smtClean="0">
                <a:solidFill>
                  <a:schemeClr val="tx2"/>
                </a:solidFill>
                <a:latin typeface="Comic Sans MS" pitchFamily="66" charset="0"/>
              </a:rPr>
              <a:t>uno</a:t>
            </a:r>
            <a:r>
              <a:rPr lang="en-US" sz="2400" dirty="0" smtClean="0">
                <a:solidFill>
                  <a:schemeClr val="tx2"/>
                </a:solidFill>
                <a:latin typeface="Comic Sans MS" pitchFamily="66" charset="0"/>
              </a:rPr>
              <a:t> schema</a:t>
            </a:r>
            <a:endParaRPr lang="en-US" sz="3200" dirty="0" smtClean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38" name="TextBox 12"/>
          <p:cNvSpPr txBox="1">
            <a:spLocks noChangeArrowheads="1"/>
          </p:cNvSpPr>
          <p:nvPr/>
        </p:nvSpPr>
        <p:spPr bwMode="auto">
          <a:xfrm>
            <a:off x="201199" y="2776388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 smtClean="0">
                <a:latin typeface="Comic Sans MS" pitchFamily="66" charset="0"/>
              </a:rPr>
              <a:t>Altezza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201199" y="3524296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Base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3" name="TextBox 2"/>
          <p:cNvSpPr txBox="1">
            <a:spLocks noChangeArrowheads="1"/>
          </p:cNvSpPr>
          <p:nvPr/>
        </p:nvSpPr>
        <p:spPr bwMode="auto">
          <a:xfrm>
            <a:off x="594831" y="4613316"/>
            <a:ext cx="7924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</a:t>
            </a:r>
          </a:p>
          <a:p>
            <a:endParaRPr lang="en-US" sz="2400" dirty="0">
              <a:latin typeface="Comic Sans MS" pitchFamily="66" charset="0"/>
            </a:endParaRPr>
          </a:p>
        </p:txBody>
      </p:sp>
      <p:sp>
        <p:nvSpPr>
          <p:cNvPr id="40" name="TextBox 2"/>
          <p:cNvSpPr txBox="1">
            <a:spLocks noChangeArrowheads="1"/>
          </p:cNvSpPr>
          <p:nvPr/>
        </p:nvSpPr>
        <p:spPr bwMode="auto">
          <a:xfrm>
            <a:off x="467522" y="4484915"/>
            <a:ext cx="7924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Esempi</a:t>
            </a:r>
            <a:r>
              <a:rPr lang="en-US" sz="2400" dirty="0" smtClean="0">
                <a:latin typeface="Comic Sans MS" pitchFamily="66" charset="0"/>
              </a:rPr>
              <a:t>: Base </a:t>
            </a:r>
            <a:r>
              <a:rPr lang="en-US" sz="2400" dirty="0" err="1" smtClean="0">
                <a:latin typeface="Comic Sans MS" pitchFamily="66" charset="0"/>
              </a:rPr>
              <a:t>triplo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dell’altezza</a:t>
            </a:r>
            <a:r>
              <a:rPr lang="en-US" sz="2400" dirty="0" smtClean="0">
                <a:latin typeface="Comic Sans MS" pitchFamily="66" charset="0"/>
              </a:rPr>
              <a:t> e </a:t>
            </a:r>
            <a:r>
              <a:rPr lang="en-US" sz="2400" dirty="0" err="1" smtClean="0">
                <a:latin typeface="Comic Sans MS" pitchFamily="66" charset="0"/>
              </a:rPr>
              <a:t>perimetro</a:t>
            </a:r>
            <a:r>
              <a:rPr lang="en-US" sz="2400" dirty="0" smtClean="0">
                <a:latin typeface="Comic Sans MS" pitchFamily="66" charset="0"/>
              </a:rPr>
              <a:t> 120 cm</a:t>
            </a:r>
          </a:p>
          <a:p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             Base </a:t>
            </a:r>
            <a:r>
              <a:rPr lang="en-US" sz="2400" dirty="0" err="1" smtClean="0">
                <a:latin typeface="Comic Sans MS" pitchFamily="66" charset="0"/>
              </a:rPr>
              <a:t>metà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dell’altezza</a:t>
            </a:r>
            <a:r>
              <a:rPr lang="en-US" sz="2400" dirty="0" smtClean="0">
                <a:latin typeface="Comic Sans MS" pitchFamily="66" charset="0"/>
              </a:rPr>
              <a:t> e </a:t>
            </a:r>
            <a:r>
              <a:rPr lang="en-US" sz="2400" dirty="0" err="1" smtClean="0">
                <a:latin typeface="Comic Sans MS" pitchFamily="66" charset="0"/>
              </a:rPr>
              <a:t>perimetro</a:t>
            </a:r>
            <a:r>
              <a:rPr lang="en-US" sz="2400" dirty="0" smtClean="0">
                <a:latin typeface="Comic Sans MS" pitchFamily="66" charset="0"/>
              </a:rPr>
              <a:t> 66 cm</a:t>
            </a:r>
          </a:p>
          <a:p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                Base </a:t>
            </a:r>
            <a:r>
              <a:rPr lang="en-US" sz="2000" dirty="0" err="1" smtClean="0">
                <a:latin typeface="Comic Sans MS" pitchFamily="66" charset="0"/>
              </a:rPr>
              <a:t>quadruplo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dell’altezza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err="1" smtClean="0">
                <a:latin typeface="Comic Sans MS" pitchFamily="66" charset="0"/>
              </a:rPr>
              <a:t>perimetro</a:t>
            </a:r>
            <a:r>
              <a:rPr lang="en-US" sz="2000" dirty="0" smtClean="0">
                <a:latin typeface="Comic Sans MS" pitchFamily="66" charset="0"/>
              </a:rPr>
              <a:t> 600 cm</a:t>
            </a:r>
          </a:p>
          <a:p>
            <a:r>
              <a:rPr lang="en-US" sz="2000" dirty="0" smtClean="0">
                <a:latin typeface="Comic Sans MS" pitchFamily="66" charset="0"/>
              </a:rPr>
              <a:t>-----</a:t>
            </a:r>
          </a:p>
          <a:p>
            <a:endParaRPr lang="en-US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240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81400" y="2438400"/>
            <a:ext cx="14478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ight Brace 2"/>
          <p:cNvSpPr/>
          <p:nvPr/>
        </p:nvSpPr>
        <p:spPr>
          <a:xfrm rot="5400000">
            <a:off x="4114800" y="3505200"/>
            <a:ext cx="381000" cy="14478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4" name="Right Brace 3"/>
          <p:cNvSpPr/>
          <p:nvPr/>
        </p:nvSpPr>
        <p:spPr>
          <a:xfrm rot="10800000">
            <a:off x="3048000" y="2438400"/>
            <a:ext cx="381000" cy="14478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362201" y="2206487"/>
            <a:ext cx="615553" cy="1527313"/>
          </a:xfrm>
          <a:prstGeom prst="rect">
            <a:avLst/>
          </a:prstGeom>
          <a:noFill/>
        </p:spPr>
        <p:txBody>
          <a:bodyPr vert="vert270"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  <a:cs typeface="+mn-cs"/>
              </a:rPr>
              <a:t>1 </a:t>
            </a:r>
            <a:r>
              <a:rPr lang="en-US" sz="2800" dirty="0" err="1" smtClean="0">
                <a:latin typeface="+mn-lt"/>
                <a:cs typeface="+mn-cs"/>
              </a:rPr>
              <a:t>Unita</a:t>
            </a:r>
            <a:r>
              <a:rPr lang="en-US" sz="2800" dirty="0" smtClean="0">
                <a:latin typeface="+mn-lt"/>
                <a:cs typeface="+mn-cs"/>
              </a:rPr>
              <a:t>’</a:t>
            </a:r>
            <a:endParaRPr lang="en-US" sz="2800" dirty="0">
              <a:latin typeface="+mn-lt"/>
              <a:cs typeface="+mn-cs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810000" y="4572000"/>
            <a:ext cx="16565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1 </a:t>
            </a:r>
            <a:r>
              <a:rPr lang="en-US" sz="2800" dirty="0" err="1" smtClean="0">
                <a:latin typeface="Calibri" pitchFamily="34" charset="0"/>
              </a:rPr>
              <a:t>Unita</a:t>
            </a:r>
            <a:r>
              <a:rPr lang="en-US" sz="2800" dirty="0" smtClean="0">
                <a:latin typeface="Calibri" pitchFamily="34" charset="0"/>
              </a:rPr>
              <a:t>’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676400" y="762000"/>
            <a:ext cx="55626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dirty="0" err="1" smtClean="0">
                <a:solidFill>
                  <a:schemeClr val="tx2"/>
                </a:solidFill>
                <a:latin typeface="Calibri" pitchFamily="34" charset="0"/>
              </a:rPr>
              <a:t>L’unità</a:t>
            </a:r>
            <a:r>
              <a:rPr lang="en-US" sz="54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US" sz="5400" dirty="0" err="1" smtClean="0">
                <a:solidFill>
                  <a:schemeClr val="tx2"/>
                </a:solidFill>
                <a:latin typeface="Calibri" pitchFamily="34" charset="0"/>
              </a:rPr>
              <a:t>quadrata</a:t>
            </a:r>
            <a:endParaRPr lang="en-US" sz="5400" dirty="0">
              <a:solidFill>
                <a:schemeClr val="tx2"/>
              </a:solidFill>
              <a:latin typeface="Calibri" pitchFamily="34" charset="0"/>
            </a:endParaRPr>
          </a:p>
        </p:txBody>
      </p:sp>
      <p:grpSp>
        <p:nvGrpSpPr>
          <p:cNvPr id="10" name="Group 2"/>
          <p:cNvGrpSpPr>
            <a:grpSpLocks/>
          </p:cNvGrpSpPr>
          <p:nvPr/>
        </p:nvGrpSpPr>
        <p:grpSpPr bwMode="auto">
          <a:xfrm>
            <a:off x="134937" y="215704"/>
            <a:ext cx="9009063" cy="1772121"/>
            <a:chOff x="0" y="1536"/>
            <a:chExt cx="5675" cy="663"/>
          </a:xfrm>
        </p:grpSpPr>
        <p:grpSp>
          <p:nvGrpSpPr>
            <p:cNvPr id="11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8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9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6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7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3505200" y="2667000"/>
            <a:ext cx="2438400" cy="1828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114800" y="3886200"/>
            <a:ext cx="609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724400" y="3886200"/>
            <a:ext cx="609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34000" y="3886200"/>
            <a:ext cx="609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505200" y="3276600"/>
            <a:ext cx="609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114800" y="3276600"/>
            <a:ext cx="609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724400" y="3276600"/>
            <a:ext cx="609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334000" y="3276600"/>
            <a:ext cx="609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334000" y="2667000"/>
            <a:ext cx="609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724400" y="2667000"/>
            <a:ext cx="609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114800" y="2667000"/>
            <a:ext cx="609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505200" y="2667000"/>
            <a:ext cx="609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505200" y="3886200"/>
            <a:ext cx="609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981200" y="457200"/>
            <a:ext cx="556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dirty="0" smtClean="0">
                <a:solidFill>
                  <a:schemeClr val="tx2"/>
                </a:solidFill>
                <a:latin typeface="Calibri" pitchFamily="34" charset="0"/>
              </a:rPr>
              <a:t>Area del </a:t>
            </a:r>
            <a:r>
              <a:rPr lang="en-US" sz="3600" dirty="0" err="1" smtClean="0">
                <a:solidFill>
                  <a:schemeClr val="tx2"/>
                </a:solidFill>
                <a:latin typeface="Calibri" pitchFamily="34" charset="0"/>
              </a:rPr>
              <a:t>rettangolo</a:t>
            </a:r>
            <a:endParaRPr lang="en-US" sz="36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0" y="3886200"/>
            <a:ext cx="609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2" name="Picture 21" descr="classhead4-4c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4876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Oval Callout 22"/>
          <p:cNvSpPr/>
          <p:nvPr/>
        </p:nvSpPr>
        <p:spPr>
          <a:xfrm>
            <a:off x="6629400" y="3810000"/>
            <a:ext cx="2286000" cy="990600"/>
          </a:xfrm>
          <a:prstGeom prst="wedgeEllipseCallou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877878" y="3916016"/>
            <a:ext cx="22661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Calibri" pitchFamily="34" charset="0"/>
              </a:rPr>
              <a:t>L’unità</a:t>
            </a:r>
            <a:r>
              <a:rPr lang="en-US" sz="1600" dirty="0" smtClean="0">
                <a:latin typeface="Calibri" pitchFamily="34" charset="0"/>
              </a:rPr>
              <a:t> </a:t>
            </a:r>
            <a:r>
              <a:rPr lang="en-US" sz="1600" dirty="0" err="1" smtClean="0">
                <a:latin typeface="Calibri" pitchFamily="34" charset="0"/>
              </a:rPr>
              <a:t>dell’area</a:t>
            </a:r>
            <a:r>
              <a:rPr lang="en-US" sz="1600" dirty="0" smtClean="0">
                <a:latin typeface="Calibri" pitchFamily="34" charset="0"/>
              </a:rPr>
              <a:t> è 1 </a:t>
            </a:r>
            <a:r>
              <a:rPr lang="en-US" sz="1600" dirty="0" err="1" smtClean="0">
                <a:latin typeface="Calibri" pitchFamily="34" charset="0"/>
              </a:rPr>
              <a:t>quadrato</a:t>
            </a:r>
            <a:r>
              <a:rPr lang="en-US" sz="1600" dirty="0" smtClean="0">
                <a:latin typeface="Calibri" pitchFamily="34" charset="0"/>
              </a:rPr>
              <a:t> </a:t>
            </a:r>
            <a:r>
              <a:rPr lang="en-US" sz="1600" dirty="0" err="1" smtClean="0">
                <a:latin typeface="Calibri" pitchFamily="34" charset="0"/>
              </a:rPr>
              <a:t>di</a:t>
            </a:r>
            <a:r>
              <a:rPr lang="en-US" sz="1600" dirty="0" smtClean="0">
                <a:latin typeface="Calibri" pitchFamily="34" charset="0"/>
              </a:rPr>
              <a:t> 1 cm </a:t>
            </a:r>
            <a:r>
              <a:rPr lang="en-US" sz="1600" dirty="0" err="1" smtClean="0">
                <a:latin typeface="Calibri" pitchFamily="34" charset="0"/>
              </a:rPr>
              <a:t>di</a:t>
            </a:r>
            <a:r>
              <a:rPr lang="en-US" sz="1600" dirty="0" smtClean="0">
                <a:latin typeface="Calibri" pitchFamily="34" charset="0"/>
              </a:rPr>
              <a:t> </a:t>
            </a:r>
            <a:r>
              <a:rPr lang="en-US" sz="1600" dirty="0" err="1" smtClean="0">
                <a:latin typeface="Calibri" pitchFamily="34" charset="0"/>
              </a:rPr>
              <a:t>lato</a:t>
            </a:r>
            <a:endParaRPr lang="en-US" sz="1600" dirty="0">
              <a:latin typeface="Calibri" pitchFamily="34" charset="0"/>
            </a:endParaRPr>
          </a:p>
        </p:txBody>
      </p:sp>
      <p:pic>
        <p:nvPicPr>
          <p:cNvPr id="26" name="Picture 25" descr="classhead7-4c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1910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Oval Callout 26"/>
          <p:cNvSpPr/>
          <p:nvPr/>
        </p:nvSpPr>
        <p:spPr>
          <a:xfrm>
            <a:off x="417443" y="2464904"/>
            <a:ext cx="2342322" cy="1477618"/>
          </a:xfrm>
          <a:prstGeom prst="wedgeEllipseCallout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95740" y="2604052"/>
            <a:ext cx="180892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Per </a:t>
            </a:r>
            <a:r>
              <a:rPr lang="en-US" dirty="0" err="1" smtClean="0">
                <a:latin typeface="Calibri" pitchFamily="34" charset="0"/>
              </a:rPr>
              <a:t>trovare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l’Area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basta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contare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quadratini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unitari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nel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rettangolo</a:t>
            </a:r>
            <a:endParaRPr lang="en-US" dirty="0">
              <a:latin typeface="Calibri" pitchFamily="34" charset="0"/>
            </a:endParaRPr>
          </a:p>
        </p:txBody>
      </p:sp>
      <p:grpSp>
        <p:nvGrpSpPr>
          <p:cNvPr id="25" name="Group 2"/>
          <p:cNvGrpSpPr>
            <a:grpSpLocks/>
          </p:cNvGrpSpPr>
          <p:nvPr/>
        </p:nvGrpSpPr>
        <p:grpSpPr bwMode="auto">
          <a:xfrm>
            <a:off x="134937" y="215704"/>
            <a:ext cx="9009063" cy="1772121"/>
            <a:chOff x="0" y="1536"/>
            <a:chExt cx="5675" cy="663"/>
          </a:xfrm>
        </p:grpSpPr>
        <p:grpSp>
          <p:nvGrpSpPr>
            <p:cNvPr id="30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7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8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31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5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6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2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33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4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3.33333E-6 0.21111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/>
      <p:bldP spid="2" grpId="0" animBg="1"/>
      <p:bldP spid="2" grpId="1" animBg="1"/>
      <p:bldP spid="23" grpId="0" animBg="1"/>
      <p:bldP spid="24" grpId="0"/>
      <p:bldP spid="27" grpId="0" animBg="1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286000"/>
            <a:ext cx="2438400" cy="1219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ight Brace 10"/>
          <p:cNvSpPr/>
          <p:nvPr/>
        </p:nvSpPr>
        <p:spPr>
          <a:xfrm rot="5400000">
            <a:off x="4076700" y="2705100"/>
            <a:ext cx="381000" cy="24384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12" name="Right Brace 11"/>
          <p:cNvSpPr/>
          <p:nvPr/>
        </p:nvSpPr>
        <p:spPr>
          <a:xfrm>
            <a:off x="5715000" y="2286000"/>
            <a:ext cx="381000" cy="12192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810000" y="4267200"/>
            <a:ext cx="990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Calibri" pitchFamily="34" charset="0"/>
              </a:rPr>
              <a:t>4 cm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72200" y="2286000"/>
            <a:ext cx="615553" cy="99060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n-lt"/>
                <a:cs typeface="+mn-cs"/>
              </a:rPr>
              <a:t>2  cm</a:t>
            </a:r>
          </a:p>
        </p:txBody>
      </p:sp>
      <p:sp>
        <p:nvSpPr>
          <p:cNvPr id="3" name="Rectangle 2"/>
          <p:cNvSpPr/>
          <p:nvPr/>
        </p:nvSpPr>
        <p:spPr>
          <a:xfrm>
            <a:off x="4876800" y="28956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267200" y="28956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657600" y="28956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48000" y="28956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876800" y="22860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267200" y="22860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657600" y="22860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48000" y="22860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876800" y="2895600"/>
            <a:ext cx="609600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267200" y="2895600"/>
            <a:ext cx="609600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657600" y="2895600"/>
            <a:ext cx="609600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048000" y="2895600"/>
            <a:ext cx="609600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048000" y="2286000"/>
            <a:ext cx="609600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048000" y="2895600"/>
            <a:ext cx="609600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200400" y="4953000"/>
            <a:ext cx="2667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Area = 4 x 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657600" y="2286000"/>
            <a:ext cx="609600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657600" y="2895600"/>
            <a:ext cx="609600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267200" y="2286000"/>
            <a:ext cx="609600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267200" y="2895600"/>
            <a:ext cx="609600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876800" y="2286000"/>
            <a:ext cx="609600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876800" y="2895600"/>
            <a:ext cx="609600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276600" y="5715000"/>
            <a:ext cx="2667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latin typeface="Calibri" pitchFamily="34" charset="0"/>
              </a:rPr>
              <a:t>Area = 2 x 4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876800" y="2286000"/>
            <a:ext cx="609600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267200" y="2286000"/>
            <a:ext cx="609600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657600" y="2286000"/>
            <a:ext cx="609600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3048000" y="2286000"/>
            <a:ext cx="609600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1523999" y="457200"/>
            <a:ext cx="6824871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tx2"/>
                </a:solidFill>
                <a:latin typeface="+mn-lt"/>
              </a:rPr>
              <a:t>L’ </a:t>
            </a:r>
            <a:r>
              <a:rPr lang="en-US" sz="3600" b="1" dirty="0" smtClean="0">
                <a:solidFill>
                  <a:schemeClr val="tx2"/>
                </a:solidFill>
                <a:latin typeface="+mn-lt"/>
                <a:cs typeface="+mn-cs"/>
              </a:rPr>
              <a:t>AREA</a:t>
            </a:r>
            <a:r>
              <a:rPr lang="en-US" sz="3200" dirty="0" smtClean="0">
                <a:solidFill>
                  <a:schemeClr val="tx2"/>
                </a:solidFill>
                <a:latin typeface="+mn-lt"/>
                <a:cs typeface="+mn-cs"/>
              </a:rPr>
              <a:t> del RETTANGOLO è</a:t>
            </a:r>
            <a:endParaRPr lang="en-US" sz="3200" dirty="0">
              <a:solidFill>
                <a:schemeClr val="tx2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atin typeface="+mn-lt"/>
                <a:cs typeface="+mn-cs"/>
              </a:rPr>
              <a:t> </a:t>
            </a:r>
            <a:r>
              <a:rPr lang="en-US" sz="4000" b="1" u="sng" dirty="0">
                <a:latin typeface="+mn-lt"/>
                <a:cs typeface="+mn-cs"/>
              </a:rPr>
              <a:t>8</a:t>
            </a:r>
            <a:r>
              <a:rPr lang="en-US" sz="3200" dirty="0">
                <a:latin typeface="+mn-lt"/>
                <a:cs typeface="+mn-cs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+mn-lt"/>
                <a:cs typeface="+mn-cs"/>
              </a:rPr>
              <a:t>centimetri</a:t>
            </a:r>
            <a:r>
              <a:rPr lang="en-US" sz="3200" b="1" dirty="0" smtClean="0">
                <a:solidFill>
                  <a:srgbClr val="0070C0"/>
                </a:solidFill>
                <a:latin typeface="+mn-lt"/>
                <a:cs typeface="+mn-cs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+mn-lt"/>
                <a:cs typeface="+mn-cs"/>
              </a:rPr>
              <a:t>quadrati</a:t>
            </a:r>
            <a:r>
              <a:rPr lang="en-US" sz="3200" dirty="0" smtClean="0">
                <a:latin typeface="+mn-lt"/>
                <a:cs typeface="+mn-cs"/>
              </a:rPr>
              <a:t>.</a:t>
            </a:r>
            <a:endParaRPr lang="en-US" sz="3200" dirty="0">
              <a:latin typeface="+mn-lt"/>
              <a:cs typeface="+mn-cs"/>
            </a:endParaRPr>
          </a:p>
        </p:txBody>
      </p:sp>
      <p:grpSp>
        <p:nvGrpSpPr>
          <p:cNvPr id="39" name="Group 2"/>
          <p:cNvGrpSpPr>
            <a:grpSpLocks/>
          </p:cNvGrpSpPr>
          <p:nvPr/>
        </p:nvGrpSpPr>
        <p:grpSpPr bwMode="auto">
          <a:xfrm>
            <a:off x="134937" y="215704"/>
            <a:ext cx="9009063" cy="1772121"/>
            <a:chOff x="0" y="1536"/>
            <a:chExt cx="5675" cy="663"/>
          </a:xfrm>
        </p:grpSpPr>
        <p:grpSp>
          <p:nvGrpSpPr>
            <p:cNvPr id="40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7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8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1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5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6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42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43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4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70" decel="100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770" decel="100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770" decel="100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7" dur="770" decel="100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9" dur="77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1" dur="77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0" grpId="1" animBg="1"/>
      <p:bldP spid="21" grpId="0" animBg="1"/>
      <p:bldP spid="21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3" grpId="0" animBg="1"/>
      <p:bldP spid="34" grpId="0" animBg="1"/>
      <p:bldP spid="35" grpId="0" animBg="1"/>
      <p:bldP spid="36" grpId="0" animBg="1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066800"/>
            <a:ext cx="3657600" cy="24384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876800" y="22860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267200" y="22860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657600" y="22860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48000" y="22860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876800" y="16764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267200" y="16764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657600" y="16764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48000" y="16764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ight Brace 10"/>
          <p:cNvSpPr/>
          <p:nvPr/>
        </p:nvSpPr>
        <p:spPr>
          <a:xfrm rot="5400000">
            <a:off x="4686300" y="2019300"/>
            <a:ext cx="381000" cy="36576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12" name="Right Brace 11"/>
          <p:cNvSpPr/>
          <p:nvPr/>
        </p:nvSpPr>
        <p:spPr>
          <a:xfrm>
            <a:off x="6858000" y="1066800"/>
            <a:ext cx="381000" cy="24384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648200" y="4191000"/>
            <a:ext cx="457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76800" y="10668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267200" y="10668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657600" y="10668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048000" y="10668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876800" y="28956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267200" y="28956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657600" y="28956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048000" y="28956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486400" y="22860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486400" y="16764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486400" y="10668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486400" y="28956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096000" y="22860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096000" y="16764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096000" y="10668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096000" y="2895600"/>
            <a:ext cx="6096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7315200" y="1905000"/>
            <a:ext cx="457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029200" y="4191000"/>
            <a:ext cx="1828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i="1">
                <a:latin typeface="Times New Roman" pitchFamily="18" charset="0"/>
                <a:cs typeface="Times New Roman" pitchFamily="18" charset="0"/>
              </a:rPr>
              <a:t>= 6cm 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7620000" y="1905000"/>
            <a:ext cx="1828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= 4cm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81000" y="4267200"/>
            <a:ext cx="25146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sz="4000" b="1" dirty="0">
                <a:solidFill>
                  <a:srgbClr val="7030A0"/>
                </a:solidFill>
                <a:latin typeface="+mj-lt"/>
                <a:cs typeface="Times New Roman" pitchFamily="18" charset="0"/>
              </a:rPr>
              <a:t>x</a:t>
            </a:r>
            <a:r>
              <a:rPr lang="en-US" sz="4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 </a:t>
            </a:r>
            <a:endParaRPr lang="en-US" sz="40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971800" y="5105400"/>
            <a:ext cx="493974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= 6 </a:t>
            </a:r>
            <a:r>
              <a:rPr lang="en-US" sz="4000" b="1" dirty="0">
                <a:solidFill>
                  <a:srgbClr val="7030A0"/>
                </a:solidFill>
                <a:latin typeface="+mj-lt"/>
                <a:cs typeface="Times New Roman" pitchFamily="18" charset="0"/>
              </a:rPr>
              <a:t>x</a:t>
            </a:r>
            <a:r>
              <a:rPr lang="en-US" sz="4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cm </a:t>
            </a:r>
            <a:r>
              <a:rPr lang="en-US" sz="40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quadrati</a:t>
            </a:r>
            <a:r>
              <a:rPr lang="en-US" sz="4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2" name="Group 2"/>
          <p:cNvGrpSpPr>
            <a:grpSpLocks/>
          </p:cNvGrpSpPr>
          <p:nvPr/>
        </p:nvGrpSpPr>
        <p:grpSpPr bwMode="auto">
          <a:xfrm>
            <a:off x="1" y="278295"/>
            <a:ext cx="8567530" cy="735495"/>
            <a:chOff x="0" y="1536"/>
            <a:chExt cx="5675" cy="663"/>
          </a:xfrm>
        </p:grpSpPr>
        <p:grpSp>
          <p:nvGrpSpPr>
            <p:cNvPr id="4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8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9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4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4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52" name="TextBox 36"/>
          <p:cNvSpPr txBox="1"/>
          <p:nvPr/>
        </p:nvSpPr>
        <p:spPr>
          <a:xfrm>
            <a:off x="947529" y="337930"/>
            <a:ext cx="819647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tx2"/>
                </a:solidFill>
                <a:latin typeface="+mn-lt"/>
              </a:rPr>
              <a:t>Non </a:t>
            </a:r>
            <a:r>
              <a:rPr lang="en-US" sz="3200" dirty="0" err="1" smtClean="0">
                <a:solidFill>
                  <a:schemeClr val="tx2"/>
                </a:solidFill>
                <a:latin typeface="+mn-lt"/>
              </a:rPr>
              <a:t>scivoliamo</a:t>
            </a:r>
            <a:r>
              <a:rPr lang="en-US" sz="3200" dirty="0" smtClean="0">
                <a:solidFill>
                  <a:schemeClr val="tx2"/>
                </a:solidFill>
                <a:latin typeface="+mn-lt"/>
              </a:rPr>
              <a:t> sui </a:t>
            </a:r>
            <a:r>
              <a:rPr lang="en-US" sz="3200" dirty="0" err="1" smtClean="0">
                <a:solidFill>
                  <a:schemeClr val="tx2"/>
                </a:solidFill>
                <a:latin typeface="+mn-lt"/>
              </a:rPr>
              <a:t>simboli</a:t>
            </a:r>
            <a:r>
              <a:rPr lang="en-US" sz="3200" dirty="0" smtClean="0">
                <a:solidFill>
                  <a:schemeClr val="tx2"/>
                </a:solidFill>
                <a:latin typeface="+mn-lt"/>
              </a:rPr>
              <a:t>… </a:t>
            </a:r>
            <a:r>
              <a:rPr lang="en-US" sz="3200" dirty="0" err="1" smtClean="0">
                <a:solidFill>
                  <a:schemeClr val="tx2"/>
                </a:solidFill>
                <a:latin typeface="+mn-lt"/>
              </a:rPr>
              <a:t>Ricordate</a:t>
            </a:r>
            <a:r>
              <a:rPr lang="en-US" sz="3200" dirty="0" smtClean="0">
                <a:solidFill>
                  <a:schemeClr val="tx2"/>
                </a:solidFill>
                <a:latin typeface="+mn-lt"/>
              </a:rPr>
              <a:t> b d ?</a:t>
            </a:r>
            <a:endParaRPr lang="en-US" sz="3200" dirty="0">
              <a:solidFill>
                <a:schemeClr val="tx2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4" grpId="0"/>
      <p:bldP spid="35" grpId="0"/>
      <p:bldP spid="36" grpId="0"/>
      <p:bldP spid="37" grpId="0"/>
      <p:bldP spid="39" grpId="0"/>
      <p:bldP spid="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752600" y="1371600"/>
            <a:ext cx="1447800" cy="381000"/>
          </a:xfrm>
          <a:prstGeom prst="rect">
            <a:avLst/>
          </a:prstGeom>
          <a:solidFill>
            <a:srgbClr val="FFFF00">
              <a:alpha val="5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71600" y="4205068"/>
            <a:ext cx="1981200" cy="838200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1" y="2992582"/>
            <a:ext cx="2743200" cy="852054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ight Brace 8"/>
          <p:cNvSpPr/>
          <p:nvPr/>
        </p:nvSpPr>
        <p:spPr>
          <a:xfrm rot="5400000" flipH="1">
            <a:off x="2545773" y="1340429"/>
            <a:ext cx="311726" cy="2743198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327564" y="1953491"/>
            <a:ext cx="1911928" cy="523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ndy" pitchFamily="66" charset="0"/>
              </a:rPr>
              <a:t>Base</a:t>
            </a:r>
            <a:endParaRPr lang="en-US" sz="2800" b="1" dirty="0">
              <a:latin typeface="Andy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50819" y="2909454"/>
            <a:ext cx="2036618" cy="976745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52800" y="3013364"/>
            <a:ext cx="741218" cy="81049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734790" y="2204753"/>
            <a:ext cx="44092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err="1" smtClean="0"/>
              <a:t>Base+Altezza</a:t>
            </a:r>
            <a:r>
              <a:rPr lang="it-IT" sz="2400" b="1" dirty="0" smtClean="0"/>
              <a:t>  </a:t>
            </a:r>
            <a:r>
              <a:rPr lang="en-US" sz="2400" b="1" dirty="0" smtClean="0"/>
              <a:t>=</a:t>
            </a:r>
            <a:r>
              <a:rPr lang="en-US" sz="2400" b="1" dirty="0" smtClean="0">
                <a:latin typeface="Andy" pitchFamily="66" charset="0"/>
              </a:rPr>
              <a:t> </a:t>
            </a:r>
            <a:r>
              <a:rPr lang="en-US" sz="2800" b="1" dirty="0" smtClean="0">
                <a:latin typeface="Andy" pitchFamily="66" charset="0"/>
              </a:rPr>
              <a:t>248 cm </a:t>
            </a:r>
            <a:r>
              <a:rPr lang="en-US" sz="2800" b="1" dirty="0" smtClean="0"/>
              <a:t> </a:t>
            </a:r>
            <a:endParaRPr lang="en-US" sz="2400" b="1" dirty="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685211" y="4071149"/>
            <a:ext cx="417714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err="1" smtClean="0"/>
              <a:t>Altezza</a:t>
            </a:r>
            <a:r>
              <a:rPr lang="en-US" sz="3200" b="1" dirty="0" smtClean="0"/>
              <a:t> =</a:t>
            </a:r>
            <a:r>
              <a:rPr lang="en-US" sz="3200" b="1" dirty="0" smtClean="0">
                <a:latin typeface="Andy" pitchFamily="66" charset="0"/>
              </a:rPr>
              <a:t> </a:t>
            </a:r>
            <a:r>
              <a:rPr lang="en-US" sz="3600" b="1" dirty="0" smtClean="0">
                <a:latin typeface="Andy" pitchFamily="66" charset="0"/>
              </a:rPr>
              <a:t>114 cm</a:t>
            </a:r>
            <a:r>
              <a:rPr lang="en-US" sz="3200" b="1" dirty="0" smtClean="0"/>
              <a:t> </a:t>
            </a:r>
            <a:endParaRPr lang="en-US" sz="3200" b="1" dirty="0"/>
          </a:p>
          <a:p>
            <a:r>
              <a:rPr lang="en-US" sz="2400" dirty="0"/>
              <a:t>            </a:t>
            </a:r>
          </a:p>
        </p:txBody>
      </p:sp>
      <p:sp>
        <p:nvSpPr>
          <p:cNvPr id="17" name="Right Brace 16"/>
          <p:cNvSpPr/>
          <p:nvPr/>
        </p:nvSpPr>
        <p:spPr>
          <a:xfrm rot="16200000" flipH="1">
            <a:off x="2171700" y="4381500"/>
            <a:ext cx="381000" cy="19812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431851" y="5694742"/>
            <a:ext cx="17914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latin typeface="Andy" pitchFamily="66" charset="0"/>
              </a:rPr>
              <a:t>altezza</a:t>
            </a:r>
            <a:endParaRPr lang="en-US" sz="3600" b="1" dirty="0">
              <a:latin typeface="Andy" pitchFamily="66" charset="0"/>
            </a:endParaRPr>
          </a:p>
        </p:txBody>
      </p:sp>
      <p:sp>
        <p:nvSpPr>
          <p:cNvPr id="21" name="TextBox 13"/>
          <p:cNvSpPr txBox="1">
            <a:spLocks noChangeArrowheads="1"/>
          </p:cNvSpPr>
          <p:nvPr/>
        </p:nvSpPr>
        <p:spPr bwMode="auto">
          <a:xfrm>
            <a:off x="4587334" y="2869080"/>
            <a:ext cx="57328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 </a:t>
            </a:r>
            <a:r>
              <a:rPr lang="en-US" b="1" dirty="0" smtClean="0"/>
              <a:t>Altezza+Altezza+20 cm=248 cm </a:t>
            </a:r>
            <a:endParaRPr lang="en-US" sz="2800" b="1" dirty="0"/>
          </a:p>
        </p:txBody>
      </p:sp>
      <p:sp>
        <p:nvSpPr>
          <p:cNvPr id="25" name="TextBox 15"/>
          <p:cNvSpPr txBox="1">
            <a:spLocks noChangeArrowheads="1"/>
          </p:cNvSpPr>
          <p:nvPr/>
        </p:nvSpPr>
        <p:spPr bwMode="auto">
          <a:xfrm>
            <a:off x="4010891" y="5029200"/>
            <a:ext cx="561801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ym typeface="Wingdings" pitchFamily="2" charset="2"/>
              </a:rPr>
              <a:t>Base= 134 cm</a:t>
            </a:r>
            <a:r>
              <a:rPr lang="en-US" sz="2400" b="1" dirty="0" smtClean="0"/>
              <a:t> </a:t>
            </a:r>
            <a:endParaRPr lang="en-US" sz="2400" b="1" dirty="0"/>
          </a:p>
          <a:p>
            <a:r>
              <a:rPr lang="en-US" sz="2400" dirty="0"/>
              <a:t>            </a:t>
            </a:r>
          </a:p>
        </p:txBody>
      </p:sp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330708" y="73703"/>
            <a:ext cx="8460000" cy="193899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Andy" pitchFamily="66" charset="0"/>
              </a:rPr>
              <a:t>La base e </a:t>
            </a:r>
            <a:r>
              <a:rPr lang="en-US" sz="3200" b="1" dirty="0" err="1" smtClean="0">
                <a:solidFill>
                  <a:schemeClr val="tx2"/>
                </a:solidFill>
                <a:latin typeface="Andy" pitchFamily="66" charset="0"/>
              </a:rPr>
              <a:t>l’altezza</a:t>
            </a:r>
            <a:r>
              <a:rPr lang="en-US" sz="3200" b="1" dirty="0" smtClean="0">
                <a:solidFill>
                  <a:schemeClr val="tx2"/>
                </a:solidFill>
                <a:latin typeface="Andy" pitchFamily="66" charset="0"/>
              </a:rPr>
              <a:t> di un </a:t>
            </a:r>
            <a:r>
              <a:rPr lang="en-US" sz="3200" b="1" dirty="0" err="1" smtClean="0">
                <a:solidFill>
                  <a:schemeClr val="tx2"/>
                </a:solidFill>
                <a:latin typeface="Andy" pitchFamily="66" charset="0"/>
              </a:rPr>
              <a:t>rettangolo</a:t>
            </a:r>
            <a:r>
              <a:rPr lang="en-US" sz="3200" b="1" dirty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3200" b="1" dirty="0" err="1" smtClean="0">
                <a:solidFill>
                  <a:schemeClr val="tx2"/>
                </a:solidFill>
                <a:latin typeface="Andy" pitchFamily="66" charset="0"/>
              </a:rPr>
              <a:t>misurano</a:t>
            </a:r>
            <a:r>
              <a:rPr lang="en-US" sz="3200" b="1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latin typeface="Andy" pitchFamily="66" charset="0"/>
              </a:rPr>
              <a:t>in </a:t>
            </a:r>
            <a:r>
              <a:rPr lang="en-US" sz="2800" b="1" dirty="0" err="1" smtClean="0">
                <a:solidFill>
                  <a:schemeClr val="tx2"/>
                </a:solidFill>
                <a:latin typeface="Andy" pitchFamily="66" charset="0"/>
              </a:rPr>
              <a:t>tutto</a:t>
            </a:r>
            <a:r>
              <a:rPr lang="en-US" sz="2800" b="1" dirty="0" smtClean="0">
                <a:solidFill>
                  <a:schemeClr val="tx2"/>
                </a:solidFill>
                <a:latin typeface="Andy" pitchFamily="66" charset="0"/>
              </a:rPr>
              <a:t>   248 cm </a:t>
            </a:r>
          </a:p>
          <a:p>
            <a:r>
              <a:rPr lang="en-US" sz="2800" b="1" dirty="0" smtClean="0">
                <a:solidFill>
                  <a:schemeClr val="tx2"/>
                </a:solidFill>
                <a:latin typeface="Andy" pitchFamily="66" charset="0"/>
              </a:rPr>
              <a:t> La Base è 20 cm </a:t>
            </a:r>
            <a:r>
              <a:rPr lang="en-US" sz="2800" b="1" dirty="0" err="1" smtClean="0">
                <a:solidFill>
                  <a:schemeClr val="tx2"/>
                </a:solidFill>
                <a:latin typeface="Andy" pitchFamily="66" charset="0"/>
              </a:rPr>
              <a:t>più</a:t>
            </a:r>
            <a:r>
              <a:rPr lang="en-US" sz="2800" b="1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Andy" pitchFamily="66" charset="0"/>
              </a:rPr>
              <a:t>lunga</a:t>
            </a:r>
            <a:r>
              <a:rPr lang="en-US" sz="2800" b="1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Andy" pitchFamily="66" charset="0"/>
              </a:rPr>
              <a:t>dell’altezza</a:t>
            </a:r>
            <a:r>
              <a:rPr lang="en-US" sz="2800" b="1" dirty="0" smtClean="0">
                <a:solidFill>
                  <a:schemeClr val="tx2"/>
                </a:solidFill>
                <a:latin typeface="Andy" pitchFamily="66" charset="0"/>
              </a:rPr>
              <a:t>.  </a:t>
            </a:r>
          </a:p>
          <a:p>
            <a:r>
              <a:rPr lang="en-US" sz="2800" b="1" dirty="0" smtClean="0">
                <a:latin typeface="Andy" pitchFamily="66" charset="0"/>
              </a:rPr>
              <a:t>          </a:t>
            </a:r>
            <a:r>
              <a:rPr lang="en-US" sz="2800" b="1" dirty="0" err="1" smtClean="0">
                <a:latin typeface="Andy" pitchFamily="66" charset="0"/>
              </a:rPr>
              <a:t>Quanto</a:t>
            </a:r>
            <a:r>
              <a:rPr lang="en-US" sz="2800" b="1" dirty="0" smtClean="0">
                <a:latin typeface="Andy" pitchFamily="66" charset="0"/>
              </a:rPr>
              <a:t> </a:t>
            </a:r>
            <a:r>
              <a:rPr lang="en-US" sz="2800" b="1" dirty="0" err="1" smtClean="0">
                <a:latin typeface="Andy" pitchFamily="66" charset="0"/>
              </a:rPr>
              <a:t>misurano</a:t>
            </a:r>
            <a:r>
              <a:rPr lang="en-US" sz="2800" b="1" dirty="0" smtClean="0">
                <a:latin typeface="Andy" pitchFamily="66" charset="0"/>
              </a:rPr>
              <a:t>?</a:t>
            </a:r>
            <a:endParaRPr lang="en-US" sz="2800" b="1" dirty="0">
              <a:latin typeface="Andy" pitchFamily="66" charset="0"/>
            </a:endParaRPr>
          </a:p>
        </p:txBody>
      </p:sp>
      <p:sp>
        <p:nvSpPr>
          <p:cNvPr id="26" name="TextBox 13"/>
          <p:cNvSpPr txBox="1">
            <a:spLocks noChangeArrowheads="1"/>
          </p:cNvSpPr>
          <p:nvPr/>
        </p:nvSpPr>
        <p:spPr bwMode="auto">
          <a:xfrm>
            <a:off x="4685211" y="3551605"/>
            <a:ext cx="49436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 </a:t>
            </a:r>
            <a:r>
              <a:rPr lang="en-US" sz="2000" b="1" dirty="0" err="1" smtClean="0"/>
              <a:t>Altezza+Altezza</a:t>
            </a:r>
            <a:r>
              <a:rPr lang="en-US" sz="2000" b="1" dirty="0" smtClean="0"/>
              <a:t> =</a:t>
            </a:r>
            <a:r>
              <a:rPr lang="it-IT" sz="2000" b="1" dirty="0" smtClean="0"/>
              <a:t>228 cm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5764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" grpId="0" animBg="1"/>
      <p:bldP spid="6" grpId="0" animBg="1"/>
      <p:bldP spid="9" grpId="0" animBg="1"/>
      <p:bldP spid="9" grpId="1" animBg="1"/>
      <p:bldP spid="10" grpId="0"/>
      <p:bldP spid="10" grpId="1"/>
      <p:bldP spid="3" grpId="0" animBg="1"/>
      <p:bldP spid="4" grpId="0" animBg="1"/>
      <p:bldP spid="14" grpId="0"/>
      <p:bldP spid="16" grpId="0"/>
      <p:bldP spid="17" grpId="0" animBg="1"/>
      <p:bldP spid="18" grpId="0"/>
      <p:bldP spid="21" grpId="0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Brace 10"/>
          <p:cNvSpPr/>
          <p:nvPr/>
        </p:nvSpPr>
        <p:spPr>
          <a:xfrm rot="5400000">
            <a:off x="4381500" y="2628900"/>
            <a:ext cx="381000" cy="36576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28" name="Rectangle 27"/>
          <p:cNvSpPr/>
          <p:nvPr/>
        </p:nvSpPr>
        <p:spPr>
          <a:xfrm>
            <a:off x="2743200" y="1676400"/>
            <a:ext cx="3657600" cy="2438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40" name="TextBox 28"/>
          <p:cNvSpPr txBox="1">
            <a:spLocks noChangeArrowheads="1"/>
          </p:cNvSpPr>
          <p:nvPr/>
        </p:nvSpPr>
        <p:spPr bwMode="auto">
          <a:xfrm>
            <a:off x="675860" y="278296"/>
            <a:ext cx="823953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  L’ area </a:t>
            </a:r>
            <a:r>
              <a:rPr lang="en-US" sz="2800" dirty="0" err="1" smtClean="0">
                <a:solidFill>
                  <a:schemeClr val="tx2"/>
                </a:solidFill>
                <a:latin typeface="Calibri" pitchFamily="34" charset="0"/>
              </a:rPr>
              <a:t>di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 un </a:t>
            </a:r>
            <a:r>
              <a:rPr lang="en-US" sz="2800" dirty="0" err="1" smtClean="0">
                <a:solidFill>
                  <a:schemeClr val="tx2"/>
                </a:solidFill>
                <a:latin typeface="Calibri" pitchFamily="34" charset="0"/>
              </a:rPr>
              <a:t>rettangolo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 è 24</a:t>
            </a:r>
            <a:r>
              <a:rPr lang="it-IT" sz="2800" dirty="0" smtClean="0">
                <a:solidFill>
                  <a:schemeClr val="tx2"/>
                </a:solidFill>
              </a:rPr>
              <a:t> </a:t>
            </a:r>
            <a:r>
              <a:rPr lang="it-IT" sz="2000" dirty="0" err="1" smtClean="0">
                <a:solidFill>
                  <a:schemeClr val="tx2"/>
                </a:solidFill>
              </a:rPr>
              <a:t>m²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 . La base è 6 m.</a:t>
            </a:r>
          </a:p>
          <a:p>
            <a:pPr algn="ctr"/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Calibri" pitchFamily="34" charset="0"/>
              </a:rPr>
              <a:t>Trova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Calibri" pitchFamily="34" charset="0"/>
              </a:rPr>
              <a:t>l’altezza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.</a:t>
            </a:r>
            <a:endParaRPr lang="en-US" sz="28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038600" y="4800600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</a:rPr>
              <a:t>6 </a:t>
            </a:r>
            <a:r>
              <a:rPr lang="en-US" dirty="0" smtClean="0">
                <a:latin typeface="Calibri" pitchFamily="34" charset="0"/>
              </a:rPr>
              <a:t>   m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1" name="Right Brace 30"/>
          <p:cNvSpPr/>
          <p:nvPr/>
        </p:nvSpPr>
        <p:spPr>
          <a:xfrm>
            <a:off x="6553200" y="1676400"/>
            <a:ext cx="381000" cy="243840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934200" y="2514600"/>
            <a:ext cx="609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>
                <a:latin typeface="Calibri" pitchFamily="34" charset="0"/>
              </a:rPr>
              <a:t>?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624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528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7432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624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528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7432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5720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9624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3528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7432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572000" y="35052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962400" y="35052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352800" y="35052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743200" y="35052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1816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1816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1816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181600" y="35052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791200" y="28956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791200" y="22860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791200" y="16764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791200" y="350520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81000" y="5562600"/>
            <a:ext cx="845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 err="1" smtClean="0">
                <a:latin typeface="Calibri" pitchFamily="34" charset="0"/>
              </a:rPr>
              <a:t>L’altezza</a:t>
            </a:r>
            <a:r>
              <a:rPr lang="en-US" sz="2800" dirty="0" smtClean="0">
                <a:latin typeface="Calibri" pitchFamily="34" charset="0"/>
              </a:rPr>
              <a:t> del </a:t>
            </a:r>
            <a:r>
              <a:rPr lang="en-US" sz="2800" dirty="0" err="1" smtClean="0">
                <a:latin typeface="Calibri" pitchFamily="34" charset="0"/>
              </a:rPr>
              <a:t>rettangolo</a:t>
            </a:r>
            <a:r>
              <a:rPr lang="en-US" sz="2800" dirty="0" smtClean="0">
                <a:latin typeface="Calibri" pitchFamily="34" charset="0"/>
              </a:rPr>
              <a:t> è 4 m.</a:t>
            </a:r>
            <a:endParaRPr lang="en-US" sz="2800" dirty="0">
              <a:latin typeface="Calibri" pitchFamily="34" charset="0"/>
            </a:endParaRPr>
          </a:p>
        </p:txBody>
      </p:sp>
      <p:grpSp>
        <p:nvGrpSpPr>
          <p:cNvPr id="36" name="Group 2"/>
          <p:cNvGrpSpPr>
            <a:grpSpLocks/>
          </p:cNvGrpSpPr>
          <p:nvPr/>
        </p:nvGrpSpPr>
        <p:grpSpPr bwMode="auto">
          <a:xfrm>
            <a:off x="0" y="238539"/>
            <a:ext cx="8825948" cy="1133061"/>
            <a:chOff x="0" y="1536"/>
            <a:chExt cx="5675" cy="663"/>
          </a:xfrm>
        </p:grpSpPr>
        <p:grpSp>
          <p:nvGrpSpPr>
            <p:cNvPr id="3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3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 sz="2000" dirty="0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0" grpId="0"/>
      <p:bldP spid="31" grpId="0" animBg="1"/>
      <p:bldP spid="3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4" grpId="0"/>
    </p:bld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4125</TotalTime>
  <Words>718</Words>
  <Application>Microsoft Office PowerPoint</Application>
  <PresentationFormat>Presentazione su schermo (4:3)</PresentationFormat>
  <Paragraphs>180</Paragraphs>
  <Slides>26</Slides>
  <Notes>7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36" baseType="lpstr">
      <vt:lpstr>Andy</vt:lpstr>
      <vt:lpstr>Arial</vt:lpstr>
      <vt:lpstr>Calibri</vt:lpstr>
      <vt:lpstr>Comic Sans MS</vt:lpstr>
      <vt:lpstr>Tahoma</vt:lpstr>
      <vt:lpstr>Times New Roman</vt:lpstr>
      <vt:lpstr>Wingdings</vt:lpstr>
      <vt:lpstr>Blends</vt:lpstr>
      <vt:lpstr>Personalizza struttura</vt:lpstr>
      <vt:lpstr>Equazione</vt:lpstr>
      <vt:lpstr>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Stanford Univesity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kristinc</dc:creator>
  <cp:lastModifiedBy>Claudio Marchesano</cp:lastModifiedBy>
  <cp:revision>310</cp:revision>
  <dcterms:created xsi:type="dcterms:W3CDTF">2004-09-29T20:13:20Z</dcterms:created>
  <dcterms:modified xsi:type="dcterms:W3CDTF">2018-04-08T16:32:33Z</dcterms:modified>
</cp:coreProperties>
</file>