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5"/>
  </p:notesMasterIdLst>
  <p:handoutMasterIdLst>
    <p:handoutMasterId r:id="rId16"/>
  </p:handoutMasterIdLst>
  <p:sldIdLst>
    <p:sldId id="370" r:id="rId3"/>
    <p:sldId id="705" r:id="rId4"/>
    <p:sldId id="706" r:id="rId5"/>
    <p:sldId id="707" r:id="rId6"/>
    <p:sldId id="708" r:id="rId7"/>
    <p:sldId id="709" r:id="rId8"/>
    <p:sldId id="710" r:id="rId9"/>
    <p:sldId id="711" r:id="rId10"/>
    <p:sldId id="716" r:id="rId11"/>
    <p:sldId id="713" r:id="rId12"/>
    <p:sldId id="660" r:id="rId13"/>
    <p:sldId id="661" r:id="rId14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35FAD"/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21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832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94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8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215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19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08/04/2018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Apprendimento visuale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 err="1" smtClean="0"/>
              <a:t>Aprile</a:t>
            </a:r>
            <a:r>
              <a:rPr lang="en-US" sz="1560" smtClean="0"/>
              <a:t> 2018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95325" y="3544277"/>
            <a:ext cx="4632049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i Problemi di primo grado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26395" y="2910509"/>
            <a:ext cx="314739" cy="31606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7600"/>
            <a:ext cx="3042000" cy="244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L’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1620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</a:rPr>
              <a:t>cm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</a:rPr>
              <a:t>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5/4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Ci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sono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quadrate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81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cm²</a:t>
            </a:r>
            <a:endParaRPr lang="it-IT" sz="2800" b="1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Unità lineare è </a:t>
            </a:r>
            <a:r>
              <a:rPr lang="it-IT" sz="2800" b="1" dirty="0" smtClean="0">
                <a:latin typeface="Calibri" pitchFamily="34" charset="0"/>
              </a:rPr>
              <a:t>9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45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Altezza</a:t>
            </a:r>
            <a:r>
              <a:rPr lang="it-IT" sz="2800" b="1" dirty="0" smtClean="0">
                <a:latin typeface="Calibri" pitchFamily="34" charset="0"/>
              </a:rPr>
              <a:t> 36 cm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it-IT" sz="2800" b="1" dirty="0" smtClean="0">
                <a:latin typeface="Calibri" pitchFamily="34" charset="0"/>
              </a:rPr>
              <a:t> 162 cm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73322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Andrea, Bruno e Carlo </a:t>
            </a:r>
            <a:r>
              <a:rPr lang="en-US" sz="2400" dirty="0" err="1" smtClean="0">
                <a:latin typeface="Comic Sans MS" pitchFamily="66" charset="0"/>
              </a:rPr>
              <a:t>pesano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 111 kg</a:t>
            </a:r>
          </a:p>
          <a:p>
            <a:r>
              <a:rPr lang="en-US" sz="2400" dirty="0" smtClean="0">
                <a:latin typeface="Comic Sans MS" pitchFamily="66" charset="0"/>
              </a:rPr>
              <a:t>Andrea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15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Bruno.Carlo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3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Bruno.  </a:t>
            </a:r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ciascuno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amici</a:t>
            </a:r>
            <a:r>
              <a:rPr lang="en-US" sz="2400" dirty="0" smtClean="0">
                <a:latin typeface="Comic Sans MS" pitchFamily="66" charset="0"/>
              </a:rPr>
              <a:t> 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454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questo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peso di Bruno </a:t>
            </a:r>
            <a:r>
              <a:rPr lang="en-US" sz="2400" dirty="0" err="1" smtClean="0">
                <a:latin typeface="Comic Sans MS" pitchFamily="66" charset="0"/>
              </a:rPr>
              <a:t>può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essere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tranquillamente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utilizzato</a:t>
            </a:r>
            <a:r>
              <a:rPr lang="en-US" sz="2400" dirty="0" smtClean="0">
                <a:latin typeface="Comic Sans MS" pitchFamily="66" charset="0"/>
              </a:rPr>
              <a:t> come </a:t>
            </a:r>
            <a:r>
              <a:rPr lang="en-US" sz="2400" dirty="0" err="1" smtClean="0">
                <a:latin typeface="Comic Sans MS" pitchFamily="66" charset="0"/>
              </a:rPr>
              <a:t>unità</a:t>
            </a:r>
            <a:r>
              <a:rPr lang="en-US" sz="2400" dirty="0" smtClean="0">
                <a:latin typeface="Comic Sans MS" pitchFamily="66" charset="0"/>
              </a:rPr>
              <a:t>…</a:t>
            </a: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192696" y="278295"/>
            <a:ext cx="4333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70164" y="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/>
              <a:t>      </a:t>
            </a:r>
            <a:r>
              <a:rPr lang="en-US" sz="2800" b="1" dirty="0" err="1" smtClean="0">
                <a:solidFill>
                  <a:schemeClr val="tx2"/>
                </a:solidFill>
              </a:rPr>
              <a:t>Problemi</a:t>
            </a:r>
            <a:r>
              <a:rPr lang="en-US" sz="2800" b="1" dirty="0" smtClean="0">
                <a:solidFill>
                  <a:schemeClr val="tx2"/>
                </a:solidFill>
              </a:rPr>
              <a:t> di primo </a:t>
            </a:r>
            <a:r>
              <a:rPr lang="en-US" sz="2800" b="1" dirty="0" err="1" smtClean="0">
                <a:solidFill>
                  <a:schemeClr val="tx2"/>
                </a:solidFill>
              </a:rPr>
              <a:t>grado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endParaRPr lang="en-US" sz="3600" b="1" dirty="0"/>
          </a:p>
        </p:txBody>
      </p:sp>
      <p:pic>
        <p:nvPicPr>
          <p:cNvPr id="411653" name="Picture 5" descr="Risultati immagini per tasto pl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3259" y="3740727"/>
            <a:ext cx="949852" cy="727364"/>
          </a:xfrm>
          <a:prstGeom prst="rect">
            <a:avLst/>
          </a:prstGeom>
          <a:noFill/>
        </p:spPr>
      </p:pic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0473" y="5402430"/>
            <a:ext cx="746325" cy="761453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7359650" y="2024207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8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024207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9" name="Equazione" r:id="rId8" imgW="114120" imgH="215640" progId="Equation.3">
                  <p:embed/>
                </p:oleObj>
              </mc:Choice>
              <mc:Fallback>
                <p:oleObj name="Equazione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51491" y="1891143"/>
            <a:ext cx="8459999" cy="25545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Roberta e Sara 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 363 euro 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Roberta  ha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doppio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ha   Sara.  </a:t>
            </a:r>
          </a:p>
          <a:p>
            <a:r>
              <a:rPr lang="en-US" sz="3200" b="1" dirty="0" smtClean="0">
                <a:latin typeface="Andy" pitchFamily="66" charset="0"/>
              </a:rPr>
              <a:t>          </a:t>
            </a:r>
            <a:r>
              <a:rPr lang="en-US" sz="3200" b="1" dirty="0" err="1" smtClean="0">
                <a:latin typeface="Andy" pitchFamily="66" charset="0"/>
              </a:rPr>
              <a:t>Quanti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200" b="1" dirty="0" err="1" smtClean="0">
                <a:latin typeface="Andy" pitchFamily="66" charset="0"/>
              </a:rPr>
              <a:t>soldi</a:t>
            </a:r>
            <a:r>
              <a:rPr lang="en-US" sz="3200" b="1" dirty="0" smtClean="0">
                <a:latin typeface="Andy" pitchFamily="66" charset="0"/>
              </a:rPr>
              <a:t>  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ha  Sara ?</a:t>
            </a:r>
            <a:r>
              <a:rPr lang="en-US" sz="3200" b="1" dirty="0">
                <a:latin typeface="Andy" pitchFamily="66" charset="0"/>
              </a:rPr>
              <a:t>	</a:t>
            </a:r>
            <a:r>
              <a:rPr lang="en-US" sz="2800" b="1" dirty="0">
                <a:latin typeface="Andy" pitchFamily="66" charset="0"/>
              </a:rPr>
              <a:t>	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1541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971801"/>
            <a:ext cx="13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Roberta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094018"/>
            <a:ext cx="1517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Sara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3124200" y="685800"/>
            <a:ext cx="457200" cy="3962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17521" y="2071218"/>
            <a:ext cx="716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2x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8536" y="2999932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99932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 </a:t>
            </a:r>
            <a:r>
              <a:rPr lang="en-US" sz="2400" dirty="0" err="1" smtClean="0"/>
              <a:t>x+x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363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77145" y="4384964"/>
            <a:ext cx="52993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x =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800" b="1" dirty="0" smtClean="0">
                <a:latin typeface="Andy" pitchFamily="66" charset="0"/>
              </a:rPr>
              <a:t>363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it-IT" sz="2400" b="1" dirty="0" smtClean="0"/>
              <a:t>€:3 </a:t>
            </a:r>
            <a:r>
              <a:rPr lang="it-IT" sz="2400" b="1" dirty="0" smtClean="0">
                <a:sym typeface="Wingdings" pitchFamily="2" charset="2"/>
              </a:rPr>
              <a:t>121</a:t>
            </a:r>
            <a:r>
              <a:rPr lang="it-IT" sz="2400" b="1" dirty="0" smtClean="0"/>
              <a:t> 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x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122990" y="982159"/>
            <a:ext cx="7480683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Roberta e Sara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  363 euro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Roberta  ha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doppio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ha  Sara.  </a:t>
            </a:r>
          </a:p>
          <a:p>
            <a:r>
              <a:rPr lang="en-US" sz="2400" b="1" dirty="0" smtClean="0">
                <a:latin typeface="Andy" pitchFamily="66" charset="0"/>
              </a:rPr>
              <a:t>          </a:t>
            </a:r>
            <a:r>
              <a:rPr lang="en-US" sz="2400" b="1" dirty="0" err="1" smtClean="0">
                <a:latin typeface="Andy" pitchFamily="66" charset="0"/>
              </a:rPr>
              <a:t>Quanti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400" b="1" dirty="0" err="1" smtClean="0">
                <a:latin typeface="Andy" pitchFamily="66" charset="0"/>
              </a:rPr>
              <a:t>soldi</a:t>
            </a:r>
            <a:r>
              <a:rPr lang="en-US" sz="2400" b="1" dirty="0" smtClean="0">
                <a:latin typeface="Andy" pitchFamily="66" charset="0"/>
              </a:rPr>
              <a:t>  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ha  Sara  ?</a:t>
            </a:r>
            <a:r>
              <a:rPr lang="en-US" sz="2400" b="1" dirty="0">
                <a:latin typeface="Andy" pitchFamily="66" charset="0"/>
              </a:rPr>
              <a:t>		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6587836" y="3345873"/>
            <a:ext cx="2556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3x =</a:t>
            </a:r>
            <a:r>
              <a:rPr lang="en-US" sz="2400" dirty="0" smtClean="0">
                <a:latin typeface="Andy" pitchFamily="66" charset="0"/>
              </a:rPr>
              <a:t> 363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946" y="6089073"/>
            <a:ext cx="508427" cy="504000"/>
          </a:xfrm>
          <a:prstGeom prst="rect">
            <a:avLst/>
          </a:prstGeom>
          <a:noFill/>
        </p:spPr>
      </p:pic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Sara ha  </a:t>
            </a:r>
            <a:r>
              <a:rPr lang="it-IT" sz="2400" b="1" dirty="0" smtClean="0">
                <a:sym typeface="Wingdings" pitchFamily="2" charset="2"/>
              </a:rPr>
              <a:t>121</a:t>
            </a:r>
            <a:r>
              <a:rPr lang="it-IT" sz="2400" b="1" dirty="0" smtClean="0"/>
              <a:t> 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Rettangolo 1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350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/>
      <p:bldP spid="8" grpId="0"/>
      <p:bldP spid="9" grpId="0" animBg="1"/>
      <p:bldP spid="10" grpId="0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53" name="Picture 5" descr="Risultati immagini per tasto pl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3259" y="4073236"/>
            <a:ext cx="949852" cy="727364"/>
          </a:xfrm>
          <a:prstGeom prst="rect">
            <a:avLst/>
          </a:prstGeom>
          <a:noFill/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02673" y="5465618"/>
            <a:ext cx="82088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0473" y="5402430"/>
            <a:ext cx="746325" cy="761453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7359650" y="2024207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0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024207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41" name="Equazione" r:id="rId8" imgW="114120" imgH="215640" progId="Equation.3">
                  <p:embed/>
                </p:oleObj>
              </mc:Choice>
              <mc:Fallback>
                <p:oleObj name="Equazione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1704106"/>
            <a:ext cx="9144000" cy="44935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Luca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in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248 euro </a:t>
            </a:r>
            <a:endParaRPr lang="en-US" sz="3200" b="1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6000" b="1" dirty="0" smtClean="0">
                <a:solidFill>
                  <a:schemeClr val="tx2"/>
                </a:solidFill>
                <a:latin typeface="Andy" pitchFamily="66" charset="0"/>
              </a:rPr>
              <a:t>Luca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ha  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20  euro </a:t>
            </a:r>
            <a:r>
              <a:rPr lang="en-US" sz="4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54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54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endParaRPr lang="en-US" sz="3200" b="1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3200" b="1" dirty="0" smtClean="0">
                <a:latin typeface="Andy" pitchFamily="66" charset="0"/>
              </a:rPr>
              <a:t>          </a:t>
            </a:r>
            <a:r>
              <a:rPr lang="en-US" sz="3200" b="1" dirty="0" err="1" smtClean="0">
                <a:latin typeface="Andy" pitchFamily="66" charset="0"/>
              </a:rPr>
              <a:t>Quanti</a:t>
            </a:r>
            <a:r>
              <a:rPr lang="en-US" sz="3200" b="1" dirty="0" smtClean="0">
                <a:latin typeface="Andy" pitchFamily="66" charset="0"/>
              </a:rPr>
              <a:t>  </a:t>
            </a:r>
            <a:r>
              <a:rPr lang="en-US" sz="3200" b="1" dirty="0" err="1" smtClean="0">
                <a:latin typeface="Andy" pitchFamily="66" charset="0"/>
              </a:rPr>
              <a:t>soldi</a:t>
            </a:r>
            <a:r>
              <a:rPr lang="en-US" sz="3200" b="1" dirty="0" smtClean="0">
                <a:latin typeface="Andy" pitchFamily="66" charset="0"/>
              </a:rPr>
              <a:t>   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ha   </a:t>
            </a:r>
            <a:r>
              <a:rPr lang="en-US" sz="48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?</a:t>
            </a:r>
            <a:r>
              <a:rPr lang="en-US" sz="3200" b="1" dirty="0">
                <a:latin typeface="Andy" pitchFamily="66" charset="0"/>
              </a:rPr>
              <a:t>	</a:t>
            </a:r>
            <a:r>
              <a:rPr lang="en-US" sz="2800" b="1" dirty="0">
                <a:latin typeface="Andy" pitchFamily="66" charset="0"/>
              </a:rPr>
              <a:t>	</a:t>
            </a: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7765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1" y="2992582"/>
            <a:ext cx="2743200" cy="852054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971801"/>
            <a:ext cx="13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Luca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094018"/>
            <a:ext cx="1517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ndy" pitchFamily="66" charset="0"/>
              </a:rPr>
              <a:t>Piero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2545773" y="1340429"/>
            <a:ext cx="311726" cy="274319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27564" y="1953491"/>
            <a:ext cx="1911928" cy="5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ndy" pitchFamily="66" charset="0"/>
              </a:rPr>
              <a:t>X+20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819" y="2909454"/>
            <a:ext cx="2036618" cy="97674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013364"/>
            <a:ext cx="741218" cy="81049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27965" y="2389910"/>
            <a:ext cx="33112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2 </a:t>
            </a:r>
            <a:r>
              <a:rPr lang="en-US" sz="2800" b="1" dirty="0" smtClean="0"/>
              <a:t>x+20</a:t>
            </a:r>
            <a:r>
              <a:rPr lang="it-IT" sz="2800" b="1" dirty="0" smtClean="0"/>
              <a:t>  </a:t>
            </a:r>
            <a:r>
              <a:rPr lang="en-US" sz="2800" b="1" dirty="0" smtClean="0"/>
              <a:t>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3200" b="1" dirty="0" smtClean="0">
                <a:latin typeface="Andy" pitchFamily="66" charset="0"/>
              </a:rPr>
              <a:t>248 </a:t>
            </a:r>
            <a:r>
              <a:rPr lang="en-US" sz="3200" b="1" dirty="0" smtClean="0"/>
              <a:t> </a:t>
            </a:r>
            <a:endParaRPr lang="en-US" sz="2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94217" y="4281055"/>
            <a:ext cx="41771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x =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600" b="1" dirty="0" smtClean="0">
                <a:latin typeface="Andy" pitchFamily="66" charset="0"/>
              </a:rPr>
              <a:t>114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ndy" pitchFamily="66" charset="0"/>
              </a:rPr>
              <a:t>X</a:t>
            </a:r>
            <a:endParaRPr lang="en-US" sz="3600" b="1" dirty="0">
              <a:latin typeface="Andy" pitchFamily="66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5465618" y="3013364"/>
            <a:ext cx="36783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b="1" dirty="0" smtClean="0"/>
              <a:t>2x 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it-IT" sz="2800" b="1" dirty="0" smtClean="0"/>
              <a:t>248-20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pic>
        <p:nvPicPr>
          <p:cNvPr id="2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946" y="6089073"/>
            <a:ext cx="508427" cy="504000"/>
          </a:xfrm>
          <a:prstGeom prst="rect">
            <a:avLst/>
          </a:prstGeom>
          <a:noFill/>
        </p:spPr>
      </p:pic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ym typeface="Wingdings" pitchFamily="2" charset="2"/>
              </a:rPr>
              <a:t>Piero</a:t>
            </a:r>
            <a:r>
              <a:rPr lang="en-US" sz="2400" b="1" dirty="0" smtClean="0">
                <a:sym typeface="Wingdings" pitchFamily="2" charset="2"/>
              </a:rPr>
              <a:t>  ha  </a:t>
            </a:r>
            <a:r>
              <a:rPr lang="it-IT" sz="2400" b="1" dirty="0" smtClean="0">
                <a:sym typeface="Wingdings" pitchFamily="2" charset="2"/>
              </a:rPr>
              <a:t>114  </a:t>
            </a:r>
            <a:r>
              <a:rPr lang="it-IT" sz="2400" b="1" dirty="0" smtClean="0"/>
              <a:t>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82881" y="595745"/>
            <a:ext cx="8628610" cy="144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Luca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in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248 euro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Luca  ha 20  euro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800" b="1" dirty="0" smtClean="0">
                <a:latin typeface="Andy" pitchFamily="66" charset="0"/>
              </a:rPr>
              <a:t>          </a:t>
            </a:r>
            <a:r>
              <a:rPr lang="en-US" sz="2800" b="1" dirty="0" err="1" smtClean="0">
                <a:latin typeface="Andy" pitchFamily="66" charset="0"/>
              </a:rPr>
              <a:t>Quanti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2800" b="1" dirty="0" err="1" smtClean="0">
                <a:latin typeface="Andy" pitchFamily="66" charset="0"/>
              </a:rPr>
              <a:t>soldi</a:t>
            </a:r>
            <a:r>
              <a:rPr lang="en-US" sz="2800" b="1" dirty="0" smtClean="0">
                <a:latin typeface="Andy" pitchFamily="66" charset="0"/>
              </a:rPr>
              <a:t>  ha </a:t>
            </a:r>
            <a:r>
              <a:rPr lang="en-US" sz="2800" b="1" dirty="0" err="1" smtClean="0">
                <a:latin typeface="Andy" pitchFamily="66" charset="0"/>
              </a:rPr>
              <a:t>Piero</a:t>
            </a:r>
            <a:r>
              <a:rPr lang="en-US" sz="2800" b="1" dirty="0" smtClean="0">
                <a:latin typeface="Andy" pitchFamily="66" charset="0"/>
              </a:rPr>
              <a:t> ?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5611091" y="3657599"/>
            <a:ext cx="36853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b="1" dirty="0" smtClean="0"/>
              <a:t>2x 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it-IT" sz="2800" b="1" dirty="0" smtClean="0"/>
              <a:t>228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-130630" y="0"/>
            <a:ext cx="8112035" cy="595745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7" name="Rettangolo 36"/>
          <p:cNvSpPr/>
          <p:nvPr/>
        </p:nvSpPr>
        <p:spPr>
          <a:xfrm>
            <a:off x="1055799" y="32267"/>
            <a:ext cx="6376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0614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/>
      <p:bldP spid="8" grpId="0"/>
      <p:bldP spid="9" grpId="0" animBg="1"/>
      <p:bldP spid="9" grpId="1" animBg="1"/>
      <p:bldP spid="10" grpId="0"/>
      <p:bldP spid="10" grpId="1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765313" y="4984399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9" name="Rettangolo 28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5065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67678" y="32544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5774" y="2246243"/>
            <a:ext cx="1252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 a s 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74304" y="3253408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5062330" y="2113721"/>
            <a:ext cx="553278" cy="4396407"/>
          </a:xfrm>
          <a:prstGeom prst="leftBrace">
            <a:avLst>
              <a:gd name="adj1" fmla="val 135041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50296" y="4870175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Altezza</a:t>
            </a: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51113" y="4373216"/>
            <a:ext cx="1630017" cy="3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Differenza</a:t>
            </a:r>
            <a:endParaRPr 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48071" y="3339549"/>
            <a:ext cx="695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38" name="Rettangolo 37"/>
          <p:cNvSpPr/>
          <p:nvPr/>
        </p:nvSpPr>
        <p:spPr>
          <a:xfrm>
            <a:off x="1162594" y="1073427"/>
            <a:ext cx="53574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loro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è 12 cm   -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4/3 X – X =12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Rectangle 14"/>
          <p:cNvSpPr/>
          <p:nvPr/>
        </p:nvSpPr>
        <p:spPr>
          <a:xfrm>
            <a:off x="6044400" y="3254400"/>
            <a:ext cx="1522800" cy="68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2" name="Rectangle 4"/>
          <p:cNvSpPr/>
          <p:nvPr/>
        </p:nvSpPr>
        <p:spPr>
          <a:xfrm>
            <a:off x="29988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"/>
          <p:cNvSpPr/>
          <p:nvPr/>
        </p:nvSpPr>
        <p:spPr>
          <a:xfrm>
            <a:off x="45216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3419061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4830417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0" y="6003235"/>
            <a:ext cx="423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4 </a:t>
            </a:r>
            <a:r>
              <a:rPr lang="en-US" sz="3200" dirty="0"/>
              <a:t>= </a:t>
            </a:r>
            <a:r>
              <a:rPr lang="en-US" sz="3200" dirty="0" smtClean="0"/>
              <a:t>48 cm</a:t>
            </a:r>
            <a:endParaRPr lang="en-US" sz="3200" dirty="0"/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0" y="5287617"/>
            <a:ext cx="3975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3 </a:t>
            </a:r>
            <a:r>
              <a:rPr lang="en-US" sz="3200" dirty="0"/>
              <a:t>= </a:t>
            </a:r>
            <a:r>
              <a:rPr lang="en-US" sz="3200" dirty="0" smtClean="0"/>
              <a:t>36 cm</a:t>
            </a:r>
            <a:endParaRPr lang="en-US" sz="3200" dirty="0"/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 rot="10800000" flipV="1">
            <a:off x="6540886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51" name="Left Brace 18"/>
          <p:cNvSpPr/>
          <p:nvPr/>
        </p:nvSpPr>
        <p:spPr>
          <a:xfrm rot="16200000">
            <a:off x="2087221" y="3518452"/>
            <a:ext cx="377687" cy="14511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0208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5" grpId="0" animBg="1"/>
      <p:bldP spid="17" grpId="0" animBg="1"/>
      <p:bldP spid="18" grpId="0"/>
      <p:bldP spid="20" grpId="0"/>
      <p:bldP spid="22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91440" y="788504"/>
            <a:ext cx="861523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48 cm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 cm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-1" y="5287617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=36 cm + 36 cm + 48 cm+ 48 cm</a:t>
            </a:r>
            <a:endParaRPr lang="en-US" sz="32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596347" y="5956852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=168 cm</a:t>
            </a:r>
            <a:endParaRPr lang="en-US" sz="3200" dirty="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222069" y="85225"/>
            <a:ext cx="7768992" cy="782794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5" name="Rettangolo 34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00815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Base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it-IT" sz="2800" b="1" dirty="0" smtClean="0"/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80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140 cm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4383</TotalTime>
  <Words>504</Words>
  <Application>Microsoft Office PowerPoint</Application>
  <PresentationFormat>Presentazione su schermo (4:3)</PresentationFormat>
  <Paragraphs>173</Paragraphs>
  <Slides>12</Slides>
  <Notes>5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2" baseType="lpstr">
      <vt:lpstr>Andy</vt:lpstr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Equazione</vt:lpstr>
      <vt:lpstr>Apprendimento visuale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330</cp:revision>
  <dcterms:created xsi:type="dcterms:W3CDTF">2004-09-29T20:13:20Z</dcterms:created>
  <dcterms:modified xsi:type="dcterms:W3CDTF">2018-04-08T16:40:28Z</dcterms:modified>
</cp:coreProperties>
</file>