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5" r:id="rId2"/>
  </p:sldMasterIdLst>
  <p:notesMasterIdLst>
    <p:notesMasterId r:id="rId15"/>
  </p:notesMasterIdLst>
  <p:handoutMasterIdLst>
    <p:handoutMasterId r:id="rId16"/>
  </p:handoutMasterIdLst>
  <p:sldIdLst>
    <p:sldId id="370" r:id="rId3"/>
    <p:sldId id="705" r:id="rId4"/>
    <p:sldId id="706" r:id="rId5"/>
    <p:sldId id="707" r:id="rId6"/>
    <p:sldId id="708" r:id="rId7"/>
    <p:sldId id="709" r:id="rId8"/>
    <p:sldId id="710" r:id="rId9"/>
    <p:sldId id="711" r:id="rId10"/>
    <p:sldId id="716" r:id="rId11"/>
    <p:sldId id="713" r:id="rId12"/>
    <p:sldId id="660" r:id="rId13"/>
    <p:sldId id="661" r:id="rId14"/>
  </p:sldIdLst>
  <p:sldSz cx="9144000" cy="6858000" type="screen4x3"/>
  <p:notesSz cx="69342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35FAD"/>
    <a:srgbClr val="D2452E"/>
    <a:srgbClr val="EAEAEA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4" autoAdjust="0"/>
    <p:restoredTop sz="67025" autoAdjust="0"/>
  </p:normalViewPr>
  <p:slideViewPr>
    <p:cSldViewPr snapToGrid="0">
      <p:cViewPr varScale="1">
        <p:scale>
          <a:sx n="59" d="100"/>
          <a:sy n="59" d="100"/>
        </p:scale>
        <p:origin x="21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defTabSz="920750">
              <a:defRPr sz="1200"/>
            </a:lvl1pPr>
          </a:lstStyle>
          <a:p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algn="r" defTabSz="920750">
              <a:defRPr sz="1200"/>
            </a:lvl1pPr>
          </a:lstStyle>
          <a:p>
            <a:endParaRPr lang="en-US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051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defTabSz="920750">
              <a:defRPr sz="1200"/>
            </a:lvl1pPr>
          </a:lstStyle>
          <a:p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818563"/>
            <a:ext cx="30051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algn="r" defTabSz="920750">
              <a:defRPr sz="1200"/>
            </a:lvl1pPr>
          </a:lstStyle>
          <a:p>
            <a:fld id="{6CCAEF4A-CE72-40F4-AE05-F1B616010D4D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6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617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10075"/>
            <a:ext cx="508635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05138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defTabSz="920750" eaLnBrk="1" hangingPunct="1">
              <a:defRPr sz="1200"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818563"/>
            <a:ext cx="3005137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35" tIns="46067" rIns="92135" bIns="46067" numCol="1" anchor="b" anchorCtr="0" compatLnSpc="1">
            <a:prstTxWarp prst="textNoShape">
              <a:avLst/>
            </a:prstTxWarp>
          </a:bodyPr>
          <a:lstStyle>
            <a:lvl1pPr algn="r" defTabSz="920750" eaLnBrk="1" hangingPunct="1">
              <a:defRPr sz="1200">
                <a:latin typeface="Times New Roman" charset="0"/>
              </a:defRPr>
            </a:lvl1pPr>
          </a:lstStyle>
          <a:p>
            <a:fld id="{0F38864C-794F-4A0C-B93E-B0721FB34141}" type="slidenum">
              <a:rPr lang="en-US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22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 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5188D9-8D9D-401F-A225-682CA8B094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6832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 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5188D9-8D9D-401F-A225-682CA8B094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69941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8864C-794F-4A0C-B93E-B0721FB3414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881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 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5188D9-8D9D-401F-A225-682CA8B094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12158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  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5188D9-8D9D-401F-A225-682CA8B094B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69192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57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572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572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1572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B074BDA-4DA9-421E-9C62-FAD5B805B978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D696D0-8871-4AEB-9C83-6A0242EAF664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A9189-6227-48D3-AA83-0F5ED2253D8E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7042150" y="6243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05BDC23-CA38-445C-9B83-1CC491246A7C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9B2CC7-E7D8-4992-B23B-470D4A8CBEB4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425B99-C22E-4AFB-841F-F311C4428AE6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E6EB7-DF95-4430-BCDD-8DC825AF1EC4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E4984-00CB-4ECE-A848-6333F2C9389A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F4100-75EA-40BF-82B6-442761F109ED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71618-3121-47DC-8088-D323E692D01E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E7E83-E098-4C29-BE27-514E8A4874A1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A13BD-322D-4AD5-AE69-036D0FFD4B1E}" type="slidenum">
              <a:rPr lang="en-US"/>
              <a:pPr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46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147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1147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FC0A5BD-0A88-49D7-90D6-E383D85E1E8E}" type="slidenum">
              <a:rPr lang="en-US"/>
              <a:pPr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83A28-2DAE-452E-8B2B-9E16F5AE150E}" type="datetimeFigureOut">
              <a:rPr lang="it-IT" smtClean="0"/>
              <a:pPr/>
              <a:t>08/04/2018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02561-FD02-4B35-BEA0-3B57765A2AE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54243" y="1079293"/>
            <a:ext cx="7608756" cy="2053652"/>
          </a:xfrm>
        </p:spPr>
        <p:txBody>
          <a:bodyPr/>
          <a:lstStyle/>
          <a:p>
            <a:r>
              <a:rPr lang="it-IT" sz="3600" dirty="0" smtClean="0"/>
              <a:t>Apprendimento visuale</a:t>
            </a:r>
            <a:endParaRPr lang="en-US" sz="3600" dirty="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39617" y="5528602"/>
            <a:ext cx="2729823" cy="572393"/>
          </a:xfrm>
        </p:spPr>
        <p:txBody>
          <a:bodyPr/>
          <a:lstStyle/>
          <a:p>
            <a:r>
              <a:rPr lang="en-US" sz="1560" dirty="0" err="1" smtClean="0"/>
              <a:t>Aprile</a:t>
            </a:r>
            <a:r>
              <a:rPr lang="en-US" sz="1560" smtClean="0"/>
              <a:t> 2018</a:t>
            </a:r>
            <a:endParaRPr lang="en-US" sz="1560" dirty="0"/>
          </a:p>
        </p:txBody>
      </p:sp>
      <p:sp>
        <p:nvSpPr>
          <p:cNvPr id="6" name="Rettangolo 5"/>
          <p:cNvSpPr/>
          <p:nvPr/>
        </p:nvSpPr>
        <p:spPr>
          <a:xfrm>
            <a:off x="5546361" y="3357798"/>
            <a:ext cx="24583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Claudio Marchesano</a:t>
            </a:r>
          </a:p>
          <a:p>
            <a:r>
              <a:rPr lang="en-US" dirty="0" smtClean="0"/>
              <a:t>Vera </a:t>
            </a:r>
            <a:r>
              <a:rPr lang="en-US" dirty="0" err="1" smtClean="0"/>
              <a:t>Francioli</a:t>
            </a:r>
            <a:endParaRPr lang="en-US" dirty="0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134937" y="215705"/>
            <a:ext cx="9009063" cy="1052513"/>
            <a:chOff x="0" y="1536"/>
            <a:chExt cx="5675" cy="663"/>
          </a:xfrm>
        </p:grpSpPr>
        <p:grpSp>
          <p:nvGrpSpPr>
            <p:cNvPr id="8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6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532226" y="3275428"/>
            <a:ext cx="4180451" cy="5369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None/>
              <a:tabLst/>
              <a:defRPr/>
            </a:pPr>
            <a:endParaRPr kumimoji="0" lang="en-US" sz="156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695325" y="3544277"/>
            <a:ext cx="4632049" cy="523220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r>
              <a:rPr lang="it-IT" sz="2800" kern="0" dirty="0" smtClean="0">
                <a:solidFill>
                  <a:srgbClr val="FF0000"/>
                </a:solidFill>
              </a:rPr>
              <a:t>i Problemi di primo grado</a:t>
            </a:r>
            <a:endParaRPr lang="it-IT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Brace 10"/>
          <p:cNvSpPr/>
          <p:nvPr/>
        </p:nvSpPr>
        <p:spPr>
          <a:xfrm rot="5400000">
            <a:off x="4126395" y="2910509"/>
            <a:ext cx="314739" cy="3160644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28" name="Rectangle 27"/>
          <p:cNvSpPr/>
          <p:nvPr/>
        </p:nvSpPr>
        <p:spPr>
          <a:xfrm>
            <a:off x="2743200" y="1677600"/>
            <a:ext cx="3042000" cy="244502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340" name="TextBox 28"/>
          <p:cNvSpPr txBox="1">
            <a:spLocks noChangeArrowheads="1"/>
          </p:cNvSpPr>
          <p:nvPr/>
        </p:nvSpPr>
        <p:spPr bwMode="auto">
          <a:xfrm>
            <a:off x="1093304" y="0"/>
            <a:ext cx="763325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Problema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:  L’ area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di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un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rettangolo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è 1620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it-IT" sz="2800" dirty="0" err="1" smtClean="0">
                <a:solidFill>
                  <a:schemeClr val="tx2">
                    <a:lumMod val="75000"/>
                  </a:schemeClr>
                </a:solidFill>
              </a:rPr>
              <a:t>cm</a:t>
            </a:r>
            <a:r>
              <a:rPr lang="it-IT" sz="2000" dirty="0" err="1" smtClean="0">
                <a:solidFill>
                  <a:schemeClr val="tx2">
                    <a:lumMod val="75000"/>
                  </a:schemeClr>
                </a:solidFill>
              </a:rPr>
              <a:t>²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. </a:t>
            </a:r>
          </a:p>
          <a:p>
            <a:pPr algn="ctr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La base è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 5/4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dell’altezza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.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Trova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Perimetro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US" sz="2800" dirty="0" smtClean="0">
                <a:latin typeface="Calibri" pitchFamily="34" charset="0"/>
              </a:rPr>
              <a:t> 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038600" y="4800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5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unità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1" name="Right Brace 30"/>
          <p:cNvSpPr/>
          <p:nvPr/>
        </p:nvSpPr>
        <p:spPr>
          <a:xfrm>
            <a:off x="6553200" y="1676400"/>
            <a:ext cx="381000" cy="2438400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934200" y="2514600"/>
            <a:ext cx="1295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4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unità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9624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528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528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432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624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528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432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572000" y="35052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962400" y="35052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352800" y="35052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743200" y="35052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1816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1816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1816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181600" y="35052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81000" y="5085523"/>
            <a:ext cx="8763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Ci </a:t>
            </a: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</a:rPr>
              <a:t>sono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 b="1" dirty="0" smtClean="0">
                <a:latin typeface="Calibri" pitchFamily="34" charset="0"/>
              </a:rPr>
              <a:t>20 </a:t>
            </a:r>
            <a:r>
              <a:rPr lang="en-US" sz="2800" b="1" dirty="0" err="1" smtClean="0">
                <a:latin typeface="Calibri" pitchFamily="34" charset="0"/>
              </a:rPr>
              <a:t>unità</a:t>
            </a:r>
            <a:r>
              <a:rPr lang="en-US" sz="2800" b="1" dirty="0" smtClean="0">
                <a:latin typeface="Calibri" pitchFamily="34" charset="0"/>
              </a:rPr>
              <a:t> quadrate</a:t>
            </a:r>
            <a:r>
              <a:rPr lang="en-US" sz="2800" dirty="0" smtClean="0">
                <a:latin typeface="Calibri" pitchFamily="34" charset="0"/>
              </a:rPr>
              <a:t>. </a:t>
            </a: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</a:rPr>
              <a:t>Ciascuna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 è </a:t>
            </a:r>
            <a:r>
              <a:rPr lang="en-US" sz="2800" b="1" dirty="0" smtClean="0">
                <a:latin typeface="Calibri" pitchFamily="34" charset="0"/>
              </a:rPr>
              <a:t>81</a:t>
            </a:r>
            <a:r>
              <a:rPr lang="it-IT" sz="2800" b="1" dirty="0" smtClean="0"/>
              <a:t> </a:t>
            </a:r>
            <a:r>
              <a:rPr lang="it-IT" sz="2800" b="1" dirty="0" err="1" smtClean="0"/>
              <a:t>cm²</a:t>
            </a:r>
            <a:endParaRPr lang="it-IT" sz="2800" b="1" dirty="0" smtClean="0"/>
          </a:p>
          <a:p>
            <a:pPr algn="ctr"/>
            <a:r>
              <a:rPr lang="it-IT" sz="2800" dirty="0" smtClean="0">
                <a:solidFill>
                  <a:srgbClr val="FF0000"/>
                </a:solidFill>
                <a:latin typeface="Calibri" pitchFamily="34" charset="0"/>
              </a:rPr>
              <a:t>Unità lineare è </a:t>
            </a:r>
            <a:r>
              <a:rPr lang="it-IT" sz="2800" b="1" dirty="0" smtClean="0">
                <a:latin typeface="Calibri" pitchFamily="34" charset="0"/>
              </a:rPr>
              <a:t>9 cm</a:t>
            </a:r>
            <a:r>
              <a:rPr lang="it-IT" sz="2800" dirty="0" smtClean="0">
                <a:latin typeface="Calibri" pitchFamily="34" charset="0"/>
              </a:rPr>
              <a:t>. </a:t>
            </a:r>
            <a:r>
              <a:rPr lang="it-IT" sz="2800" dirty="0" smtClean="0">
                <a:solidFill>
                  <a:srgbClr val="FF0000"/>
                </a:solidFill>
                <a:latin typeface="Calibri" pitchFamily="34" charset="0"/>
              </a:rPr>
              <a:t>Base </a:t>
            </a:r>
            <a:r>
              <a:rPr lang="it-IT" sz="2800" b="1" dirty="0" smtClean="0">
                <a:latin typeface="Calibri" pitchFamily="34" charset="0"/>
              </a:rPr>
              <a:t>45 cm</a:t>
            </a:r>
            <a:r>
              <a:rPr lang="it-IT" sz="2800" dirty="0" smtClean="0">
                <a:latin typeface="Calibri" pitchFamily="34" charset="0"/>
              </a:rPr>
              <a:t>. </a:t>
            </a:r>
            <a:r>
              <a:rPr lang="it-IT" sz="2800" dirty="0" smtClean="0">
                <a:solidFill>
                  <a:srgbClr val="FF0000"/>
                </a:solidFill>
                <a:latin typeface="Calibri" pitchFamily="34" charset="0"/>
              </a:rPr>
              <a:t>Altezza</a:t>
            </a:r>
            <a:r>
              <a:rPr lang="it-IT" sz="2800" b="1" dirty="0" smtClean="0">
                <a:latin typeface="Calibri" pitchFamily="34" charset="0"/>
              </a:rPr>
              <a:t> 36 cm</a:t>
            </a:r>
          </a:p>
          <a:p>
            <a:pPr algn="ctr"/>
            <a:r>
              <a:rPr lang="it-IT" sz="3600" b="1" dirty="0" smtClean="0">
                <a:solidFill>
                  <a:srgbClr val="FF0000"/>
                </a:solidFill>
                <a:latin typeface="Calibri" pitchFamily="34" charset="0"/>
              </a:rPr>
              <a:t>Perimetro</a:t>
            </a:r>
            <a:r>
              <a:rPr lang="it-IT" sz="2800" b="1" dirty="0" smtClean="0">
                <a:latin typeface="Calibri" pitchFamily="34" charset="0"/>
              </a:rPr>
              <a:t> 162 cm</a:t>
            </a:r>
            <a:endParaRPr lang="en-US" sz="2800" b="1" dirty="0" smtClean="0">
              <a:latin typeface="Calibri" pitchFamily="34" charset="0"/>
            </a:endParaRPr>
          </a:p>
          <a:p>
            <a:pPr algn="ctr"/>
            <a:r>
              <a:rPr lang="en-US" sz="2800" dirty="0" smtClean="0">
                <a:latin typeface="Calibri" pitchFamily="34" charset="0"/>
              </a:rPr>
              <a:t> </a:t>
            </a:r>
            <a:endParaRPr lang="en-US" sz="2800" dirty="0">
              <a:latin typeface="Calibri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38539"/>
            <a:ext cx="8825948" cy="1133061"/>
            <a:chOff x="0" y="1536"/>
            <a:chExt cx="5675" cy="663"/>
          </a:xfrm>
        </p:grpSpPr>
        <p:grpSp>
          <p:nvGrpSpPr>
            <p:cNvPr id="24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2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3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2000" dirty="0"/>
            </a:p>
          </p:txBody>
        </p:sp>
        <p:sp>
          <p:nvSpPr>
            <p:cNvPr id="4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733223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/>
      <p:bldP spid="31" grpId="0" animBg="1"/>
      <p:bldP spid="3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2"/>
          <p:cNvSpPr txBox="1">
            <a:spLocks noChangeArrowheads="1"/>
          </p:cNvSpPr>
          <p:nvPr/>
        </p:nvSpPr>
        <p:spPr bwMode="auto">
          <a:xfrm>
            <a:off x="685800" y="1066800"/>
            <a:ext cx="7924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 Andrea, Bruno e Carlo </a:t>
            </a:r>
            <a:r>
              <a:rPr lang="en-US" sz="2400" dirty="0" err="1" smtClean="0">
                <a:latin typeface="Comic Sans MS" pitchFamily="66" charset="0"/>
              </a:rPr>
              <a:t>pesano</a:t>
            </a:r>
            <a:r>
              <a:rPr lang="en-US" sz="2400" dirty="0" smtClean="0">
                <a:latin typeface="Comic Sans MS" pitchFamily="66" charset="0"/>
              </a:rPr>
              <a:t> in </a:t>
            </a:r>
            <a:r>
              <a:rPr lang="en-US" sz="2400" dirty="0" err="1" smtClean="0">
                <a:latin typeface="Comic Sans MS" pitchFamily="66" charset="0"/>
              </a:rPr>
              <a:t>tutto</a:t>
            </a:r>
            <a:r>
              <a:rPr lang="en-US" sz="2400" dirty="0" smtClean="0">
                <a:latin typeface="Comic Sans MS" pitchFamily="66" charset="0"/>
              </a:rPr>
              <a:t> 111 kg</a:t>
            </a:r>
          </a:p>
          <a:p>
            <a:r>
              <a:rPr lang="en-US" sz="2400" dirty="0" smtClean="0">
                <a:latin typeface="Comic Sans MS" pitchFamily="66" charset="0"/>
              </a:rPr>
              <a:t>Andrea </a:t>
            </a:r>
            <a:r>
              <a:rPr lang="en-US" sz="2400" dirty="0" err="1" smtClean="0">
                <a:latin typeface="Comic Sans MS" pitchFamily="66" charset="0"/>
              </a:rPr>
              <a:t>pesa</a:t>
            </a:r>
            <a:r>
              <a:rPr lang="en-US" sz="2400" dirty="0" smtClean="0">
                <a:latin typeface="Comic Sans MS" pitchFamily="66" charset="0"/>
              </a:rPr>
              <a:t> 15 kg </a:t>
            </a:r>
            <a:r>
              <a:rPr lang="en-US" sz="2400" dirty="0" err="1" smtClean="0">
                <a:latin typeface="Comic Sans MS" pitchFamily="66" charset="0"/>
              </a:rPr>
              <a:t>più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Bruno.Carlo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pesa</a:t>
            </a:r>
            <a:r>
              <a:rPr lang="en-US" sz="2400" dirty="0" smtClean="0">
                <a:latin typeface="Comic Sans MS" pitchFamily="66" charset="0"/>
              </a:rPr>
              <a:t> 3 kg </a:t>
            </a:r>
            <a:r>
              <a:rPr lang="en-US" sz="2400" dirty="0" err="1" smtClean="0">
                <a:latin typeface="Comic Sans MS" pitchFamily="66" charset="0"/>
              </a:rPr>
              <a:t>più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di</a:t>
            </a:r>
            <a:r>
              <a:rPr lang="en-US" sz="2400" dirty="0" smtClean="0">
                <a:latin typeface="Comic Sans MS" pitchFamily="66" charset="0"/>
              </a:rPr>
              <a:t> Bruno.  </a:t>
            </a:r>
            <a:r>
              <a:rPr lang="en-US" sz="2400" dirty="0" err="1" smtClean="0">
                <a:latin typeface="Comic Sans MS" pitchFamily="66" charset="0"/>
              </a:rPr>
              <a:t>Quanto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pesa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ciascuno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dei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tre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amici</a:t>
            </a:r>
            <a:r>
              <a:rPr lang="en-US" sz="2400" dirty="0" smtClean="0">
                <a:latin typeface="Comic Sans MS" pitchFamily="66" charset="0"/>
              </a:rPr>
              <a:t> ?</a:t>
            </a:r>
            <a:endParaRPr lang="en-US" sz="2400" dirty="0">
              <a:latin typeface="Comic Sans MS" pitchFamily="66" charset="0"/>
            </a:endParaRPr>
          </a:p>
        </p:txBody>
      </p:sp>
      <p:pic>
        <p:nvPicPr>
          <p:cNvPr id="33797" name="Picture 5" descr="C:\Users\Hester Sutton\AppData\Local\Microsoft\Windows\Temporary Internet Files\Content.IE5\1WYS0FUW\MC9003490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514600"/>
            <a:ext cx="8318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Picture 8" descr="C:\Users\Hester Sutton\AppData\Local\Microsoft\Windows\Temporary Internet Files\Content.IE5\F3G6BCL9\MC90034912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5029200"/>
            <a:ext cx="8651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9" descr="C:\Users\Hester Sutton\AppData\Local\Microsoft\Windows\Temporary Internet Files\Content.IE5\1WYS0FUW\MC90035799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3810000"/>
            <a:ext cx="10318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0" y="2971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Andrea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24000" y="41910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Bruno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00200" y="55626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Carlo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95600" y="4114800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895600" y="2819400"/>
            <a:ext cx="2819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29200" y="28194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029200" y="29718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mic Sans MS" pitchFamily="66" charset="0"/>
              </a:rPr>
              <a:t>15kg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95600" y="5410200"/>
            <a:ext cx="2362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105400" y="5410200"/>
            <a:ext cx="152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562600" y="64008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mic Sans MS" pitchFamily="66" charset="0"/>
              </a:rPr>
              <a:t>3kg</a:t>
            </a:r>
          </a:p>
        </p:txBody>
      </p:sp>
      <p:sp>
        <p:nvSpPr>
          <p:cNvPr id="23" name="Bent Arrow 22"/>
          <p:cNvSpPr/>
          <p:nvPr/>
        </p:nvSpPr>
        <p:spPr>
          <a:xfrm rot="16200000">
            <a:off x="5067300" y="6286500"/>
            <a:ext cx="457200" cy="381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Right Bracket 24"/>
          <p:cNvSpPr/>
          <p:nvPr/>
        </p:nvSpPr>
        <p:spPr>
          <a:xfrm>
            <a:off x="6019800" y="2819400"/>
            <a:ext cx="762000" cy="320040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010400" y="4114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latin typeface="Comic Sans MS" pitchFamily="66" charset="0"/>
              </a:rPr>
              <a:t>111 </a:t>
            </a:r>
            <a:r>
              <a:rPr lang="en-US" sz="2400" b="1" dirty="0">
                <a:latin typeface="Comic Sans MS" pitchFamily="66" charset="0"/>
              </a:rPr>
              <a:t>kg</a:t>
            </a:r>
          </a:p>
        </p:txBody>
      </p:sp>
      <p:grpSp>
        <p:nvGrpSpPr>
          <p:cNvPr id="24" name="Group 2"/>
          <p:cNvGrpSpPr>
            <a:grpSpLocks/>
          </p:cNvGrpSpPr>
          <p:nvPr/>
        </p:nvGrpSpPr>
        <p:grpSpPr bwMode="auto">
          <a:xfrm>
            <a:off x="134938" y="215705"/>
            <a:ext cx="8134420" cy="698695"/>
            <a:chOff x="0" y="1536"/>
            <a:chExt cx="5675" cy="663"/>
          </a:xfrm>
        </p:grpSpPr>
        <p:grpSp>
          <p:nvGrpSpPr>
            <p:cNvPr id="27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2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3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47" name="TextBox 2"/>
          <p:cNvSpPr txBox="1">
            <a:spLocks noChangeArrowheads="1"/>
          </p:cNvSpPr>
          <p:nvPr/>
        </p:nvSpPr>
        <p:spPr bwMode="auto">
          <a:xfrm>
            <a:off x="1252330" y="318052"/>
            <a:ext cx="74543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Il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concetto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di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Comic Sans MS" pitchFamily="66" charset="0"/>
              </a:rPr>
              <a:t>Unità</a:t>
            </a:r>
            <a:endParaRPr lang="en-US" sz="3200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/>
      <p:bldP spid="20" grpId="0" animBg="1"/>
      <p:bldP spid="21" grpId="0" animBg="1"/>
      <p:bldP spid="22" grpId="0"/>
      <p:bldP spid="25" grpId="0" animBg="1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2"/>
          <p:cNvSpPr txBox="1">
            <a:spLocks noChangeArrowheads="1"/>
          </p:cNvSpPr>
          <p:nvPr/>
        </p:nvSpPr>
        <p:spPr bwMode="auto">
          <a:xfrm>
            <a:off x="685800" y="1066800"/>
            <a:ext cx="792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 In </a:t>
            </a:r>
            <a:r>
              <a:rPr lang="en-US" sz="2400" dirty="0" err="1" smtClean="0">
                <a:latin typeface="Comic Sans MS" pitchFamily="66" charset="0"/>
              </a:rPr>
              <a:t>questo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caso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il</a:t>
            </a:r>
            <a:r>
              <a:rPr lang="en-US" sz="2400" dirty="0" smtClean="0">
                <a:latin typeface="Comic Sans MS" pitchFamily="66" charset="0"/>
              </a:rPr>
              <a:t> peso di Bruno </a:t>
            </a:r>
            <a:r>
              <a:rPr lang="en-US" sz="2400" dirty="0" err="1" smtClean="0">
                <a:latin typeface="Comic Sans MS" pitchFamily="66" charset="0"/>
              </a:rPr>
              <a:t>può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essere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tranquillamente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err="1" smtClean="0">
                <a:latin typeface="Comic Sans MS" pitchFamily="66" charset="0"/>
              </a:rPr>
              <a:t>utilizzato</a:t>
            </a:r>
            <a:r>
              <a:rPr lang="en-US" sz="2400" dirty="0" smtClean="0">
                <a:latin typeface="Comic Sans MS" pitchFamily="66" charset="0"/>
              </a:rPr>
              <a:t> come </a:t>
            </a:r>
            <a:r>
              <a:rPr lang="en-US" sz="2400" dirty="0" err="1" smtClean="0">
                <a:latin typeface="Comic Sans MS" pitchFamily="66" charset="0"/>
              </a:rPr>
              <a:t>unità</a:t>
            </a:r>
            <a:r>
              <a:rPr lang="en-US" sz="2400" dirty="0" smtClean="0">
                <a:latin typeface="Comic Sans MS" pitchFamily="66" charset="0"/>
              </a:rPr>
              <a:t>…</a:t>
            </a:r>
          </a:p>
        </p:txBody>
      </p:sp>
      <p:pic>
        <p:nvPicPr>
          <p:cNvPr id="33797" name="Picture 5" descr="C:\Users\Hester Sutton\AppData\Local\Microsoft\Windows\Temporary Internet Files\Content.IE5\1WYS0FUW\MC90034909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514600"/>
            <a:ext cx="83185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Picture 8" descr="C:\Users\Hester Sutton\AppData\Local\Microsoft\Windows\Temporary Internet Files\Content.IE5\F3G6BCL9\MC90034912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5029200"/>
            <a:ext cx="8651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9" descr="C:\Users\Hester Sutton\AppData\Local\Microsoft\Windows\Temporary Internet Files\Content.IE5\1WYS0FUW\MC900357999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" y="3810000"/>
            <a:ext cx="10318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0" y="29718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Andrea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524000" y="41910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Bruno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00200" y="5562600"/>
            <a:ext cx="1676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Carlo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95600" y="4114800"/>
            <a:ext cx="21336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895600" y="2819400"/>
            <a:ext cx="2819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029200" y="28194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029200" y="2971800"/>
            <a:ext cx="685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mic Sans MS" pitchFamily="66" charset="0"/>
              </a:rPr>
              <a:t>15kg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95600" y="5410200"/>
            <a:ext cx="23622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105400" y="5410200"/>
            <a:ext cx="152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562600" y="6400800"/>
            <a:ext cx="762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omic Sans MS" pitchFamily="66" charset="0"/>
              </a:rPr>
              <a:t>3kg</a:t>
            </a:r>
          </a:p>
        </p:txBody>
      </p:sp>
      <p:sp>
        <p:nvSpPr>
          <p:cNvPr id="23" name="Bent Arrow 22"/>
          <p:cNvSpPr/>
          <p:nvPr/>
        </p:nvSpPr>
        <p:spPr>
          <a:xfrm rot="16200000">
            <a:off x="5067300" y="6286500"/>
            <a:ext cx="457200" cy="381000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Right Bracket 24"/>
          <p:cNvSpPr/>
          <p:nvPr/>
        </p:nvSpPr>
        <p:spPr>
          <a:xfrm>
            <a:off x="6019800" y="2819400"/>
            <a:ext cx="762000" cy="3200400"/>
          </a:xfrm>
          <a:prstGeom prst="righ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010400" y="41148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latin typeface="Comic Sans MS" pitchFamily="66" charset="0"/>
              </a:rPr>
              <a:t>111 </a:t>
            </a:r>
            <a:r>
              <a:rPr lang="en-US" sz="2400" b="1" dirty="0">
                <a:latin typeface="Comic Sans MS" pitchFamily="66" charset="0"/>
              </a:rPr>
              <a:t>kg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34938" y="215705"/>
            <a:ext cx="8134420" cy="698695"/>
            <a:chOff x="0" y="1536"/>
            <a:chExt cx="5675" cy="663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2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3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47" name="TextBox 2"/>
          <p:cNvSpPr txBox="1">
            <a:spLocks noChangeArrowheads="1"/>
          </p:cNvSpPr>
          <p:nvPr/>
        </p:nvSpPr>
        <p:spPr bwMode="auto">
          <a:xfrm>
            <a:off x="1192696" y="278295"/>
            <a:ext cx="43334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Il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concetto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Comic Sans MS" pitchFamily="66" charset="0"/>
              </a:rPr>
              <a:t>di</a:t>
            </a:r>
            <a:r>
              <a:rPr lang="en-US" sz="2400" dirty="0" smtClean="0">
                <a:solidFill>
                  <a:schemeClr val="tx2"/>
                </a:solidFill>
                <a:latin typeface="Comic Sans MS" pitchFamily="66" charset="0"/>
              </a:rPr>
              <a:t> </a:t>
            </a:r>
            <a:r>
              <a:rPr lang="en-US" sz="3200" dirty="0" err="1" smtClean="0">
                <a:solidFill>
                  <a:schemeClr val="tx2"/>
                </a:solidFill>
                <a:latin typeface="Comic Sans MS" pitchFamily="66" charset="0"/>
              </a:rPr>
              <a:t>Unità</a:t>
            </a:r>
            <a:endParaRPr lang="en-US" sz="3200" dirty="0" smtClean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/>
      <p:bldP spid="20" grpId="0" animBg="1"/>
      <p:bldP spid="21" grpId="0" animBg="1"/>
      <p:bldP spid="22" grpId="0"/>
      <p:bldP spid="25" grpId="0" animBg="1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270164" y="0"/>
            <a:ext cx="9144000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endParaRPr lang="en-US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sz="2800" b="1" dirty="0" smtClean="0"/>
              <a:t>      </a:t>
            </a:r>
            <a:r>
              <a:rPr lang="en-US" sz="2800" b="1" dirty="0" err="1" smtClean="0">
                <a:solidFill>
                  <a:schemeClr val="tx2"/>
                </a:solidFill>
              </a:rPr>
              <a:t>Problemi</a:t>
            </a:r>
            <a:r>
              <a:rPr lang="en-US" sz="2800" b="1" dirty="0" smtClean="0">
                <a:solidFill>
                  <a:schemeClr val="tx2"/>
                </a:solidFill>
              </a:rPr>
              <a:t> di primo </a:t>
            </a:r>
            <a:r>
              <a:rPr lang="en-US" sz="2800" b="1" dirty="0" err="1" smtClean="0">
                <a:solidFill>
                  <a:schemeClr val="tx2"/>
                </a:solidFill>
              </a:rPr>
              <a:t>grado</a:t>
            </a:r>
            <a:r>
              <a:rPr lang="en-US" sz="2800" b="1" dirty="0" smtClean="0">
                <a:solidFill>
                  <a:schemeClr val="tx2"/>
                </a:solidFill>
              </a:rPr>
              <a:t>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</a:t>
            </a:r>
            <a:endParaRPr lang="en-US" sz="3600" b="1" dirty="0"/>
          </a:p>
        </p:txBody>
      </p:sp>
      <p:pic>
        <p:nvPicPr>
          <p:cNvPr id="411653" name="Picture 5" descr="Risultati immagini per tasto pla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83259" y="3740727"/>
            <a:ext cx="949852" cy="727364"/>
          </a:xfrm>
          <a:prstGeom prst="rect">
            <a:avLst/>
          </a:prstGeom>
          <a:noFill/>
        </p:spPr>
      </p:pic>
      <p:pic>
        <p:nvPicPr>
          <p:cNvPr id="411654" name="Picture 6" descr="C:\Users\aaa\Desktop\GaraMedie\gara_2017\logoMonteverdiadi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0473" y="5402430"/>
            <a:ext cx="746325" cy="761453"/>
          </a:xfrm>
          <a:prstGeom prst="rect">
            <a:avLst/>
          </a:prstGeom>
          <a:noFill/>
        </p:spPr>
      </p:pic>
      <p:sp>
        <p:nvSpPr>
          <p:cNvPr id="4116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411650" name="Object 2"/>
          <p:cNvGraphicFramePr>
            <a:graphicFrameLocks noChangeAspect="1"/>
          </p:cNvGraphicFramePr>
          <p:nvPr/>
        </p:nvGraphicFramePr>
        <p:xfrm>
          <a:off x="7359650" y="2024207"/>
          <a:ext cx="4762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218" name="Equazione" r:id="rId6" imgW="114120" imgH="215640" progId="Equation.3">
                  <p:embed/>
                </p:oleObj>
              </mc:Choice>
              <mc:Fallback>
                <p:oleObj name="Equazione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9650" y="2024207"/>
                        <a:ext cx="47625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52" name="Rectangle 4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0" y="685800"/>
          <a:ext cx="11430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219" name="Equazione" r:id="rId8" imgW="114120" imgH="215640" progId="Equation.3">
                  <p:embed/>
                </p:oleObj>
              </mc:Choice>
              <mc:Fallback>
                <p:oleObj name="Equazione" r:id="rId8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85800"/>
                        <a:ext cx="114300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351491" y="1891143"/>
            <a:ext cx="8459999" cy="255454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Roberta e Sara  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hanno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in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tutto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  363 euro </a:t>
            </a:r>
          </a:p>
          <a:p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Roberta  ha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il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doppio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dei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soldi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che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ha   Sara.  </a:t>
            </a:r>
          </a:p>
          <a:p>
            <a:r>
              <a:rPr lang="en-US" sz="3200" b="1" dirty="0" smtClean="0">
                <a:latin typeface="Andy" pitchFamily="66" charset="0"/>
              </a:rPr>
              <a:t>          </a:t>
            </a:r>
            <a:r>
              <a:rPr lang="en-US" sz="3200" b="1" dirty="0" err="1" smtClean="0">
                <a:latin typeface="Andy" pitchFamily="66" charset="0"/>
              </a:rPr>
              <a:t>Quanti</a:t>
            </a:r>
            <a:r>
              <a:rPr lang="en-US" sz="3200" b="1" dirty="0" smtClean="0">
                <a:latin typeface="Andy" pitchFamily="66" charset="0"/>
              </a:rPr>
              <a:t> </a:t>
            </a:r>
            <a:r>
              <a:rPr lang="en-US" sz="3200" b="1" dirty="0" err="1" smtClean="0">
                <a:latin typeface="Andy" pitchFamily="66" charset="0"/>
              </a:rPr>
              <a:t>soldi</a:t>
            </a:r>
            <a:r>
              <a:rPr lang="en-US" sz="3200" b="1" dirty="0" smtClean="0">
                <a:latin typeface="Andy" pitchFamily="66" charset="0"/>
              </a:rPr>
              <a:t>  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ha  Sara ?</a:t>
            </a:r>
            <a:r>
              <a:rPr lang="en-US" sz="3200" b="1" dirty="0">
                <a:latin typeface="Andy" pitchFamily="66" charset="0"/>
              </a:rPr>
              <a:t>	</a:t>
            </a:r>
            <a:r>
              <a:rPr lang="en-US" sz="2800" b="1" dirty="0">
                <a:latin typeface="Andy" pitchFamily="66" charset="0"/>
              </a:rPr>
              <a:t>	</a:t>
            </a:r>
          </a:p>
        </p:txBody>
      </p:sp>
      <p:grpSp>
        <p:nvGrpSpPr>
          <p:cNvPr id="11" name="Group 2"/>
          <p:cNvGrpSpPr>
            <a:grpSpLocks/>
          </p:cNvGrpSpPr>
          <p:nvPr/>
        </p:nvGrpSpPr>
        <p:grpSpPr bwMode="auto">
          <a:xfrm>
            <a:off x="0" y="159027"/>
            <a:ext cx="8090453" cy="1053546"/>
            <a:chOff x="0" y="1536"/>
            <a:chExt cx="5675" cy="663"/>
          </a:xfrm>
        </p:grpSpPr>
        <p:grpSp>
          <p:nvGrpSpPr>
            <p:cNvPr id="12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1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5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8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91541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752600" y="1371600"/>
            <a:ext cx="1447800" cy="381000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71600" y="4205068"/>
            <a:ext cx="1981200" cy="838200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2971801"/>
            <a:ext cx="13785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ndy" pitchFamily="66" charset="0"/>
              </a:rPr>
              <a:t>Roberta</a:t>
            </a:r>
            <a:endParaRPr lang="en-US" sz="2400" b="1" dirty="0">
              <a:latin typeface="Andy" pitchFamily="66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0" y="4094018"/>
            <a:ext cx="15170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ndy" pitchFamily="66" charset="0"/>
              </a:rPr>
              <a:t>Sara</a:t>
            </a:r>
            <a:endParaRPr lang="en-US" sz="2400" b="1" dirty="0">
              <a:latin typeface="Andy" pitchFamily="66" charset="0"/>
            </a:endParaRPr>
          </a:p>
        </p:txBody>
      </p:sp>
      <p:sp>
        <p:nvSpPr>
          <p:cNvPr id="9" name="Right Brace 8"/>
          <p:cNvSpPr/>
          <p:nvPr/>
        </p:nvSpPr>
        <p:spPr>
          <a:xfrm rot="5400000" flipH="1">
            <a:off x="3124200" y="685800"/>
            <a:ext cx="457200" cy="39624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17521" y="2071218"/>
            <a:ext cx="716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Andy" pitchFamily="66" charset="0"/>
              </a:rPr>
              <a:t>2x</a:t>
            </a:r>
            <a:endParaRPr lang="en-US" sz="2400" dirty="0">
              <a:latin typeface="Andy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8536" y="2999932"/>
            <a:ext cx="1981200" cy="838200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0" y="2999932"/>
            <a:ext cx="1981200" cy="838200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629400" y="28956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2 </a:t>
            </a:r>
            <a:r>
              <a:rPr lang="en-US" sz="2400" dirty="0" err="1" smtClean="0"/>
              <a:t>x+x</a:t>
            </a:r>
            <a:r>
              <a:rPr lang="en-US" sz="2400" dirty="0" smtClean="0"/>
              <a:t> =</a:t>
            </a:r>
            <a:r>
              <a:rPr lang="en-US" sz="2400" dirty="0" smtClean="0">
                <a:latin typeface="Andy" pitchFamily="66" charset="0"/>
              </a:rPr>
              <a:t> 363 </a:t>
            </a:r>
            <a:r>
              <a:rPr lang="it-IT" sz="2400" dirty="0" smtClean="0"/>
              <a:t>€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77145" y="4384964"/>
            <a:ext cx="529936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x =</a:t>
            </a:r>
            <a:r>
              <a:rPr lang="en-US" sz="2400" b="1" dirty="0" smtClean="0">
                <a:latin typeface="Andy" pitchFamily="66" charset="0"/>
              </a:rPr>
              <a:t> </a:t>
            </a:r>
            <a:r>
              <a:rPr lang="en-US" sz="2800" b="1" dirty="0" smtClean="0">
                <a:latin typeface="Andy" pitchFamily="66" charset="0"/>
              </a:rPr>
              <a:t>363</a:t>
            </a:r>
            <a:r>
              <a:rPr lang="en-US" sz="2400" b="1" dirty="0" smtClean="0">
                <a:latin typeface="Andy" pitchFamily="66" charset="0"/>
              </a:rPr>
              <a:t> </a:t>
            </a:r>
            <a:r>
              <a:rPr lang="it-IT" sz="2400" b="1" dirty="0" smtClean="0"/>
              <a:t>€:3 </a:t>
            </a:r>
            <a:r>
              <a:rPr lang="it-IT" sz="2400" b="1" dirty="0" smtClean="0">
                <a:sym typeface="Wingdings" pitchFamily="2" charset="2"/>
              </a:rPr>
              <a:t>121</a:t>
            </a:r>
            <a:r>
              <a:rPr lang="it-IT" sz="2400" b="1" dirty="0" smtClean="0"/>
              <a:t> €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r>
              <a:rPr lang="en-US" sz="2400" dirty="0"/>
              <a:t>            </a:t>
            </a:r>
          </a:p>
        </p:txBody>
      </p:sp>
      <p:sp>
        <p:nvSpPr>
          <p:cNvPr id="17" name="Right Brace 16"/>
          <p:cNvSpPr/>
          <p:nvPr/>
        </p:nvSpPr>
        <p:spPr>
          <a:xfrm rot="16200000" flipH="1">
            <a:off x="2171700" y="4381500"/>
            <a:ext cx="381000" cy="19812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09800" y="5638800"/>
            <a:ext cx="119458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dy" pitchFamily="66" charset="0"/>
              </a:rPr>
              <a:t>x</a:t>
            </a:r>
            <a:endParaRPr lang="en-US" sz="3200" dirty="0">
              <a:latin typeface="Andy" pitchFamily="66" charset="0"/>
            </a:endParaRPr>
          </a:p>
        </p:txBody>
      </p:sp>
      <p:sp>
        <p:nvSpPr>
          <p:cNvPr id="20" name="TextBox 1"/>
          <p:cNvSpPr txBox="1">
            <a:spLocks noChangeArrowheads="1"/>
          </p:cNvSpPr>
          <p:nvPr/>
        </p:nvSpPr>
        <p:spPr bwMode="auto">
          <a:xfrm>
            <a:off x="1122990" y="982159"/>
            <a:ext cx="7480683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Roberta e Sara </a:t>
            </a:r>
            <a:r>
              <a:rPr lang="en-US" sz="2400" b="1" dirty="0" err="1" smtClean="0">
                <a:solidFill>
                  <a:schemeClr val="tx2"/>
                </a:solidFill>
                <a:latin typeface="Andy" pitchFamily="66" charset="0"/>
              </a:rPr>
              <a:t>hanno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 in </a:t>
            </a:r>
            <a:r>
              <a:rPr lang="en-US" sz="2400" b="1" dirty="0" err="1" smtClean="0">
                <a:solidFill>
                  <a:schemeClr val="tx2"/>
                </a:solidFill>
                <a:latin typeface="Andy" pitchFamily="66" charset="0"/>
              </a:rPr>
              <a:t>tutto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   363 euro </a:t>
            </a:r>
          </a:p>
          <a:p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Roberta  ha </a:t>
            </a:r>
            <a:r>
              <a:rPr lang="en-US" sz="2400" b="1" dirty="0" err="1" smtClean="0">
                <a:solidFill>
                  <a:schemeClr val="tx2"/>
                </a:solidFill>
                <a:latin typeface="Andy" pitchFamily="66" charset="0"/>
              </a:rPr>
              <a:t>il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Andy" pitchFamily="66" charset="0"/>
              </a:rPr>
              <a:t>doppio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Andy" pitchFamily="66" charset="0"/>
              </a:rPr>
              <a:t>dei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Andy" pitchFamily="66" charset="0"/>
              </a:rPr>
              <a:t>soldi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Andy" pitchFamily="66" charset="0"/>
              </a:rPr>
              <a:t>che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 ha  Sara.  </a:t>
            </a:r>
          </a:p>
          <a:p>
            <a:r>
              <a:rPr lang="en-US" sz="2400" b="1" dirty="0" smtClean="0">
                <a:latin typeface="Andy" pitchFamily="66" charset="0"/>
              </a:rPr>
              <a:t>          </a:t>
            </a:r>
            <a:r>
              <a:rPr lang="en-US" sz="2400" b="1" dirty="0" err="1" smtClean="0">
                <a:latin typeface="Andy" pitchFamily="66" charset="0"/>
              </a:rPr>
              <a:t>Quanti</a:t>
            </a:r>
            <a:r>
              <a:rPr lang="en-US" sz="2400" b="1" dirty="0" smtClean="0">
                <a:latin typeface="Andy" pitchFamily="66" charset="0"/>
              </a:rPr>
              <a:t> </a:t>
            </a:r>
            <a:r>
              <a:rPr lang="en-US" sz="2400" b="1" dirty="0" err="1" smtClean="0">
                <a:latin typeface="Andy" pitchFamily="66" charset="0"/>
              </a:rPr>
              <a:t>soldi</a:t>
            </a:r>
            <a:r>
              <a:rPr lang="en-US" sz="2400" b="1" dirty="0" smtClean="0">
                <a:latin typeface="Andy" pitchFamily="66" charset="0"/>
              </a:rPr>
              <a:t>  </a:t>
            </a:r>
            <a:r>
              <a:rPr lang="en-US" sz="2400" b="1" dirty="0" smtClean="0">
                <a:solidFill>
                  <a:schemeClr val="tx2"/>
                </a:solidFill>
                <a:latin typeface="Andy" pitchFamily="66" charset="0"/>
              </a:rPr>
              <a:t>ha  Sara  ?</a:t>
            </a:r>
            <a:r>
              <a:rPr lang="en-US" sz="2400" b="1" dirty="0">
                <a:latin typeface="Andy" pitchFamily="66" charset="0"/>
              </a:rPr>
              <a:t>		</a:t>
            </a:r>
          </a:p>
        </p:txBody>
      </p:sp>
      <p:sp>
        <p:nvSpPr>
          <p:cNvPr id="21" name="TextBox 13"/>
          <p:cNvSpPr txBox="1">
            <a:spLocks noChangeArrowheads="1"/>
          </p:cNvSpPr>
          <p:nvPr/>
        </p:nvSpPr>
        <p:spPr bwMode="auto">
          <a:xfrm>
            <a:off x="6587836" y="3345873"/>
            <a:ext cx="2556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 3x =</a:t>
            </a:r>
            <a:r>
              <a:rPr lang="en-US" sz="2400" dirty="0" smtClean="0">
                <a:latin typeface="Andy" pitchFamily="66" charset="0"/>
              </a:rPr>
              <a:t> 363 </a:t>
            </a:r>
            <a:r>
              <a:rPr lang="it-IT" sz="2400" dirty="0" smtClean="0"/>
              <a:t>€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24" name="Picture 6" descr="C:\Users\aaa\Desktop\GaraMedie\gara_2017\logoMonteverdiad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1946" y="6089073"/>
            <a:ext cx="508427" cy="504000"/>
          </a:xfrm>
          <a:prstGeom prst="rect">
            <a:avLst/>
          </a:prstGeom>
          <a:noFill/>
        </p:spPr>
      </p:pic>
      <p:sp>
        <p:nvSpPr>
          <p:cNvPr id="25" name="TextBox 15"/>
          <p:cNvSpPr txBox="1">
            <a:spLocks noChangeArrowheads="1"/>
          </p:cNvSpPr>
          <p:nvPr/>
        </p:nvSpPr>
        <p:spPr bwMode="auto">
          <a:xfrm>
            <a:off x="4010891" y="5029200"/>
            <a:ext cx="56180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ym typeface="Wingdings" pitchFamily="2" charset="2"/>
              </a:rPr>
              <a:t>Sara ha  </a:t>
            </a:r>
            <a:r>
              <a:rPr lang="it-IT" sz="2400" b="1" dirty="0" smtClean="0">
                <a:sym typeface="Wingdings" pitchFamily="2" charset="2"/>
              </a:rPr>
              <a:t>121</a:t>
            </a:r>
            <a:r>
              <a:rPr lang="it-IT" sz="2400" b="1" dirty="0" smtClean="0"/>
              <a:t> €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r>
              <a:rPr lang="en-US" sz="2400" dirty="0"/>
              <a:t>            </a:t>
            </a:r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0" y="159027"/>
            <a:ext cx="8090453" cy="1053546"/>
            <a:chOff x="0" y="1536"/>
            <a:chExt cx="5675" cy="663"/>
          </a:xfrm>
        </p:grpSpPr>
        <p:grpSp>
          <p:nvGrpSpPr>
            <p:cNvPr id="22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1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2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3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8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" name="Rettangolo 1"/>
          <p:cNvSpPr/>
          <p:nvPr/>
        </p:nvSpPr>
        <p:spPr>
          <a:xfrm>
            <a:off x="1178150" y="267083"/>
            <a:ext cx="625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</a:rPr>
              <a:t>Problemi</a:t>
            </a:r>
            <a:r>
              <a:rPr lang="en-US" sz="2400" b="1" dirty="0">
                <a:solidFill>
                  <a:schemeClr val="tx2"/>
                </a:solidFill>
              </a:rPr>
              <a:t> di primo </a:t>
            </a:r>
            <a:r>
              <a:rPr lang="en-US" sz="2400" b="1" dirty="0" err="1">
                <a:solidFill>
                  <a:schemeClr val="tx2"/>
                </a:solidFill>
              </a:rPr>
              <a:t>grado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  <a:p>
            <a:r>
              <a:rPr lang="en-US" sz="2400" b="1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635027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  <p:bldP spid="7" grpId="0"/>
      <p:bldP spid="8" grpId="0"/>
      <p:bldP spid="9" grpId="0" animBg="1"/>
      <p:bldP spid="10" grpId="0"/>
      <p:bldP spid="3" grpId="0" animBg="1"/>
      <p:bldP spid="4" grpId="0" animBg="1"/>
      <p:bldP spid="14" grpId="0"/>
      <p:bldP spid="16" grpId="0"/>
      <p:bldP spid="17" grpId="0" animBg="1"/>
      <p:bldP spid="18" grpId="0"/>
      <p:bldP spid="21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1653" name="Picture 5" descr="Risultati immagini per tasto pla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83259" y="4073236"/>
            <a:ext cx="949852" cy="727364"/>
          </a:xfrm>
          <a:prstGeom prst="rect">
            <a:avLst/>
          </a:prstGeom>
          <a:noFill/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602673" y="5465618"/>
            <a:ext cx="820881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</a:rPr>
              <a:t>www.matematicapovolta.it</a:t>
            </a:r>
          </a:p>
          <a:p>
            <a:r>
              <a:rPr lang="en-US" sz="2800" b="1" dirty="0" smtClean="0"/>
              <a:t>  </a:t>
            </a:r>
            <a:endParaRPr lang="en-US" sz="2800" b="1" dirty="0"/>
          </a:p>
        </p:txBody>
      </p:sp>
      <p:pic>
        <p:nvPicPr>
          <p:cNvPr id="411654" name="Picture 6" descr="C:\Users\aaa\Desktop\GaraMedie\gara_2017\logoMonteverdiadi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60473" y="5402430"/>
            <a:ext cx="746325" cy="761453"/>
          </a:xfrm>
          <a:prstGeom prst="rect">
            <a:avLst/>
          </a:prstGeom>
          <a:noFill/>
        </p:spPr>
      </p:pic>
      <p:sp>
        <p:nvSpPr>
          <p:cNvPr id="41165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411650" name="Object 2"/>
          <p:cNvGraphicFramePr>
            <a:graphicFrameLocks noChangeAspect="1"/>
          </p:cNvGraphicFramePr>
          <p:nvPr/>
        </p:nvGraphicFramePr>
        <p:xfrm>
          <a:off x="7359650" y="2024207"/>
          <a:ext cx="4762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40" name="Equazione" r:id="rId6" imgW="114120" imgH="215640" progId="Equation.3">
                  <p:embed/>
                </p:oleObj>
              </mc:Choice>
              <mc:Fallback>
                <p:oleObj name="Equazione" r:id="rId6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9650" y="2024207"/>
                        <a:ext cx="47625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52" name="Rectangle 4"/>
          <p:cNvSpPr>
            <a:spLocks noChangeArrowheads="1"/>
          </p:cNvSpPr>
          <p:nvPr/>
        </p:nvSpPr>
        <p:spPr bwMode="auto">
          <a:xfrm>
            <a:off x="0" y="41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0" y="685800"/>
          <a:ext cx="114300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41" name="Equazione" r:id="rId8" imgW="114120" imgH="215640" progId="Equation.3">
                  <p:embed/>
                </p:oleObj>
              </mc:Choice>
              <mc:Fallback>
                <p:oleObj name="Equazione" r:id="rId8" imgW="114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85800"/>
                        <a:ext cx="114300" cy="20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0" y="1704106"/>
            <a:ext cx="9144000" cy="44935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Luca e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Piero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hanno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 in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tutto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 </a:t>
            </a:r>
            <a:r>
              <a:rPr lang="en-US" sz="4800" b="1" dirty="0" smtClean="0">
                <a:solidFill>
                  <a:schemeClr val="tx2"/>
                </a:solidFill>
                <a:latin typeface="Andy" pitchFamily="66" charset="0"/>
              </a:rPr>
              <a:t>248 euro </a:t>
            </a:r>
            <a:endParaRPr lang="en-US" sz="3200" b="1" dirty="0" smtClean="0">
              <a:solidFill>
                <a:schemeClr val="tx2"/>
              </a:solidFill>
              <a:latin typeface="Andy" pitchFamily="66" charset="0"/>
            </a:endParaRPr>
          </a:p>
          <a:p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6000" b="1" dirty="0" smtClean="0">
                <a:solidFill>
                  <a:schemeClr val="tx2"/>
                </a:solidFill>
                <a:latin typeface="Andy" pitchFamily="66" charset="0"/>
              </a:rPr>
              <a:t>Luca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ha  </a:t>
            </a:r>
            <a:r>
              <a:rPr lang="en-US" sz="4800" b="1" dirty="0" smtClean="0">
                <a:solidFill>
                  <a:schemeClr val="tx2"/>
                </a:solidFill>
                <a:latin typeface="Andy" pitchFamily="66" charset="0"/>
              </a:rPr>
              <a:t>20  euro </a:t>
            </a:r>
            <a:r>
              <a:rPr lang="en-US" sz="4800" b="1" dirty="0" err="1" smtClean="0">
                <a:solidFill>
                  <a:schemeClr val="tx2"/>
                </a:solidFill>
                <a:latin typeface="Andy" pitchFamily="66" charset="0"/>
              </a:rPr>
              <a:t>più</a:t>
            </a:r>
            <a:r>
              <a:rPr lang="en-US" sz="4800" b="1" dirty="0" smtClean="0">
                <a:solidFill>
                  <a:schemeClr val="tx2"/>
                </a:solidFill>
                <a:latin typeface="Andy" pitchFamily="66" charset="0"/>
              </a:rPr>
              <a:t> 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di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 </a:t>
            </a:r>
            <a:r>
              <a:rPr lang="en-US" sz="5400" b="1" dirty="0" err="1" smtClean="0">
                <a:solidFill>
                  <a:schemeClr val="tx2"/>
                </a:solidFill>
                <a:latin typeface="Andy" pitchFamily="66" charset="0"/>
              </a:rPr>
              <a:t>Piero</a:t>
            </a:r>
            <a:r>
              <a:rPr lang="en-US" sz="5400" b="1" dirty="0" smtClean="0">
                <a:solidFill>
                  <a:schemeClr val="tx2"/>
                </a:solidFill>
                <a:latin typeface="Andy" pitchFamily="66" charset="0"/>
              </a:rPr>
              <a:t>.  </a:t>
            </a:r>
            <a:endParaRPr lang="en-US" sz="3200" b="1" dirty="0" smtClean="0">
              <a:solidFill>
                <a:schemeClr val="tx2"/>
              </a:solidFill>
              <a:latin typeface="Andy" pitchFamily="66" charset="0"/>
            </a:endParaRPr>
          </a:p>
          <a:p>
            <a:r>
              <a:rPr lang="en-US" sz="3200" b="1" dirty="0" smtClean="0">
                <a:latin typeface="Andy" pitchFamily="66" charset="0"/>
              </a:rPr>
              <a:t>          </a:t>
            </a:r>
            <a:r>
              <a:rPr lang="en-US" sz="3200" b="1" dirty="0" err="1" smtClean="0">
                <a:latin typeface="Andy" pitchFamily="66" charset="0"/>
              </a:rPr>
              <a:t>Quanti</a:t>
            </a:r>
            <a:r>
              <a:rPr lang="en-US" sz="3200" b="1" dirty="0" smtClean="0">
                <a:latin typeface="Andy" pitchFamily="66" charset="0"/>
              </a:rPr>
              <a:t>  </a:t>
            </a:r>
            <a:r>
              <a:rPr lang="en-US" sz="3200" b="1" dirty="0" err="1" smtClean="0">
                <a:latin typeface="Andy" pitchFamily="66" charset="0"/>
              </a:rPr>
              <a:t>soldi</a:t>
            </a:r>
            <a:r>
              <a:rPr lang="en-US" sz="3200" b="1" dirty="0" smtClean="0">
                <a:latin typeface="Andy" pitchFamily="66" charset="0"/>
              </a:rPr>
              <a:t>   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ha   </a:t>
            </a:r>
            <a:r>
              <a:rPr lang="en-US" sz="4800" b="1" dirty="0" err="1" smtClean="0">
                <a:solidFill>
                  <a:schemeClr val="tx2"/>
                </a:solidFill>
                <a:latin typeface="Andy" pitchFamily="66" charset="0"/>
              </a:rPr>
              <a:t>Piero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?</a:t>
            </a:r>
            <a:r>
              <a:rPr lang="en-US" sz="3200" b="1" dirty="0">
                <a:latin typeface="Andy" pitchFamily="66" charset="0"/>
              </a:rPr>
              <a:t>	</a:t>
            </a:r>
            <a:r>
              <a:rPr lang="en-US" sz="2800" b="1" dirty="0">
                <a:latin typeface="Andy" pitchFamily="66" charset="0"/>
              </a:rPr>
              <a:t>	</a:t>
            </a:r>
          </a:p>
        </p:txBody>
      </p: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0" y="159027"/>
            <a:ext cx="8090453" cy="1053546"/>
            <a:chOff x="0" y="1536"/>
            <a:chExt cx="5675" cy="663"/>
          </a:xfrm>
        </p:grpSpPr>
        <p:grpSp>
          <p:nvGrpSpPr>
            <p:cNvPr id="1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3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4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1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1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2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9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5" name="Rettangolo 24"/>
          <p:cNvSpPr/>
          <p:nvPr/>
        </p:nvSpPr>
        <p:spPr>
          <a:xfrm>
            <a:off x="1178150" y="267083"/>
            <a:ext cx="625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</a:rPr>
              <a:t>Problemi</a:t>
            </a:r>
            <a:r>
              <a:rPr lang="en-US" sz="2400" b="1" dirty="0">
                <a:solidFill>
                  <a:schemeClr val="tx2"/>
                </a:solidFill>
              </a:rPr>
              <a:t> di primo </a:t>
            </a:r>
            <a:r>
              <a:rPr lang="en-US" sz="2400" b="1" dirty="0" err="1">
                <a:solidFill>
                  <a:schemeClr val="tx2"/>
                </a:solidFill>
              </a:rPr>
              <a:t>grado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  <a:p>
            <a:r>
              <a:rPr lang="en-US" sz="2400" b="1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167765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752600" y="1371600"/>
            <a:ext cx="1447800" cy="381000"/>
          </a:xfrm>
          <a:prstGeom prst="rect">
            <a:avLst/>
          </a:prstGeom>
          <a:solidFill>
            <a:srgbClr val="FFFF00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371600" y="4205068"/>
            <a:ext cx="1981200" cy="838200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1" y="2992582"/>
            <a:ext cx="2743200" cy="852054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0" y="2971801"/>
            <a:ext cx="13785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Andy" pitchFamily="66" charset="0"/>
              </a:rPr>
              <a:t>Luca</a:t>
            </a:r>
            <a:endParaRPr lang="en-US" sz="2400" b="1" dirty="0">
              <a:latin typeface="Andy" pitchFamily="66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0" y="4094018"/>
            <a:ext cx="15170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Andy" pitchFamily="66" charset="0"/>
              </a:rPr>
              <a:t>Piero</a:t>
            </a:r>
            <a:endParaRPr lang="en-US" sz="2400" b="1" dirty="0">
              <a:latin typeface="Andy" pitchFamily="66" charset="0"/>
            </a:endParaRPr>
          </a:p>
        </p:txBody>
      </p:sp>
      <p:sp>
        <p:nvSpPr>
          <p:cNvPr id="9" name="Right Brace 8"/>
          <p:cNvSpPr/>
          <p:nvPr/>
        </p:nvSpPr>
        <p:spPr>
          <a:xfrm rot="5400000" flipH="1">
            <a:off x="2545773" y="1340429"/>
            <a:ext cx="311726" cy="2743198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327564" y="1953491"/>
            <a:ext cx="1911928" cy="523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ndy" pitchFamily="66" charset="0"/>
              </a:rPr>
              <a:t>X+20</a:t>
            </a:r>
            <a:endParaRPr lang="en-US" sz="2800" b="1" dirty="0">
              <a:latin typeface="Andy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50819" y="2909454"/>
            <a:ext cx="2036618" cy="976745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0" y="3013364"/>
            <a:ext cx="741218" cy="810490"/>
          </a:xfrm>
          <a:prstGeom prst="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527965" y="2389910"/>
            <a:ext cx="33112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/>
              <a:t>2 </a:t>
            </a:r>
            <a:r>
              <a:rPr lang="en-US" sz="2800" b="1" dirty="0" smtClean="0"/>
              <a:t>x+20</a:t>
            </a:r>
            <a:r>
              <a:rPr lang="it-IT" sz="2800" b="1" dirty="0" smtClean="0"/>
              <a:t>  </a:t>
            </a:r>
            <a:r>
              <a:rPr lang="en-US" sz="2800" b="1" dirty="0" smtClean="0"/>
              <a:t>=</a:t>
            </a:r>
            <a:r>
              <a:rPr lang="en-US" sz="2800" b="1" dirty="0" smtClean="0">
                <a:latin typeface="Andy" pitchFamily="66" charset="0"/>
              </a:rPr>
              <a:t> </a:t>
            </a:r>
            <a:r>
              <a:rPr lang="en-US" sz="3200" b="1" dirty="0" smtClean="0">
                <a:latin typeface="Andy" pitchFamily="66" charset="0"/>
              </a:rPr>
              <a:t>248 </a:t>
            </a:r>
            <a:r>
              <a:rPr lang="en-US" sz="3200" b="1" dirty="0" smtClean="0"/>
              <a:t> </a:t>
            </a:r>
            <a:endParaRPr lang="en-US" sz="2800" b="1" dirty="0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94217" y="4281055"/>
            <a:ext cx="417714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/>
              <a:t>x =</a:t>
            </a:r>
            <a:r>
              <a:rPr lang="en-US" sz="3200" b="1" dirty="0" smtClean="0">
                <a:latin typeface="Andy" pitchFamily="66" charset="0"/>
              </a:rPr>
              <a:t> </a:t>
            </a:r>
            <a:r>
              <a:rPr lang="en-US" sz="3600" b="1" dirty="0" smtClean="0">
                <a:latin typeface="Andy" pitchFamily="66" charset="0"/>
              </a:rPr>
              <a:t>114</a:t>
            </a:r>
            <a:r>
              <a:rPr lang="en-US" sz="3200" b="1" dirty="0" smtClean="0"/>
              <a:t> </a:t>
            </a:r>
            <a:endParaRPr lang="en-US" sz="3200" b="1" dirty="0"/>
          </a:p>
          <a:p>
            <a:r>
              <a:rPr lang="en-US" sz="2400" dirty="0"/>
              <a:t>            </a:t>
            </a:r>
          </a:p>
        </p:txBody>
      </p:sp>
      <p:sp>
        <p:nvSpPr>
          <p:cNvPr id="17" name="Right Brace 16"/>
          <p:cNvSpPr/>
          <p:nvPr/>
        </p:nvSpPr>
        <p:spPr>
          <a:xfrm rot="16200000" flipH="1">
            <a:off x="2171700" y="4381500"/>
            <a:ext cx="381000" cy="19812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09800" y="5638800"/>
            <a:ext cx="119458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Andy" pitchFamily="66" charset="0"/>
              </a:rPr>
              <a:t>X</a:t>
            </a:r>
            <a:endParaRPr lang="en-US" sz="3600" b="1" dirty="0">
              <a:latin typeface="Andy" pitchFamily="66" charset="0"/>
            </a:endParaRPr>
          </a:p>
        </p:txBody>
      </p:sp>
      <p:sp>
        <p:nvSpPr>
          <p:cNvPr id="21" name="TextBox 13"/>
          <p:cNvSpPr txBox="1">
            <a:spLocks noChangeArrowheads="1"/>
          </p:cNvSpPr>
          <p:nvPr/>
        </p:nvSpPr>
        <p:spPr bwMode="auto">
          <a:xfrm>
            <a:off x="5465618" y="3013364"/>
            <a:ext cx="367838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800" b="1" dirty="0" smtClean="0"/>
              <a:t>2x =</a:t>
            </a:r>
            <a:r>
              <a:rPr lang="en-US" sz="2800" b="1" dirty="0" smtClean="0">
                <a:latin typeface="Andy" pitchFamily="66" charset="0"/>
              </a:rPr>
              <a:t> </a:t>
            </a:r>
            <a:r>
              <a:rPr lang="it-IT" sz="2800" b="1" dirty="0" smtClean="0"/>
              <a:t>248-20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  <p:pic>
        <p:nvPicPr>
          <p:cNvPr id="24" name="Picture 6" descr="C:\Users\aaa\Desktop\GaraMedie\gara_2017\logoMonteverdiad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91946" y="6089073"/>
            <a:ext cx="508427" cy="504000"/>
          </a:xfrm>
          <a:prstGeom prst="rect">
            <a:avLst/>
          </a:prstGeom>
          <a:noFill/>
        </p:spPr>
      </p:pic>
      <p:sp>
        <p:nvSpPr>
          <p:cNvPr id="25" name="TextBox 15"/>
          <p:cNvSpPr txBox="1">
            <a:spLocks noChangeArrowheads="1"/>
          </p:cNvSpPr>
          <p:nvPr/>
        </p:nvSpPr>
        <p:spPr bwMode="auto">
          <a:xfrm>
            <a:off x="4010891" y="5029200"/>
            <a:ext cx="56180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ym typeface="Wingdings" pitchFamily="2" charset="2"/>
              </a:rPr>
              <a:t>Piero</a:t>
            </a:r>
            <a:r>
              <a:rPr lang="en-US" sz="2400" b="1" dirty="0" smtClean="0">
                <a:sym typeface="Wingdings" pitchFamily="2" charset="2"/>
              </a:rPr>
              <a:t>  ha  </a:t>
            </a:r>
            <a:r>
              <a:rPr lang="it-IT" sz="2400" b="1" dirty="0" smtClean="0">
                <a:sym typeface="Wingdings" pitchFamily="2" charset="2"/>
              </a:rPr>
              <a:t>114  </a:t>
            </a:r>
            <a:r>
              <a:rPr lang="it-IT" sz="2400" b="1" dirty="0" smtClean="0"/>
              <a:t>€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r>
              <a:rPr lang="en-US" sz="2400" dirty="0"/>
              <a:t>            </a:t>
            </a:r>
          </a:p>
        </p:txBody>
      </p:sp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182881" y="595745"/>
            <a:ext cx="8628610" cy="14465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Luca e </a:t>
            </a:r>
            <a:r>
              <a:rPr lang="en-US" sz="3200" b="1" dirty="0" err="1" smtClean="0">
                <a:solidFill>
                  <a:schemeClr val="tx2"/>
                </a:solidFill>
                <a:latin typeface="Andy" pitchFamily="66" charset="0"/>
              </a:rPr>
              <a:t>Piero</a:t>
            </a:r>
            <a:r>
              <a:rPr lang="en-US" sz="3200" b="1" dirty="0" smtClean="0">
                <a:solidFill>
                  <a:schemeClr val="tx2"/>
                </a:solidFill>
                <a:latin typeface="Andy" pitchFamily="66" charset="0"/>
              </a:rPr>
              <a:t>  </a:t>
            </a:r>
            <a:r>
              <a:rPr lang="en-US" sz="2800" b="1" dirty="0" err="1" smtClean="0">
                <a:solidFill>
                  <a:schemeClr val="tx2"/>
                </a:solidFill>
                <a:latin typeface="Andy" pitchFamily="66" charset="0"/>
              </a:rPr>
              <a:t>hanno</a:t>
            </a:r>
            <a:r>
              <a:rPr lang="en-US" sz="2800" b="1" dirty="0" smtClean="0">
                <a:solidFill>
                  <a:schemeClr val="tx2"/>
                </a:solidFill>
                <a:latin typeface="Andy" pitchFamily="66" charset="0"/>
              </a:rPr>
              <a:t>   in </a:t>
            </a:r>
            <a:r>
              <a:rPr lang="en-US" sz="2800" b="1" dirty="0" err="1" smtClean="0">
                <a:solidFill>
                  <a:schemeClr val="tx2"/>
                </a:solidFill>
                <a:latin typeface="Andy" pitchFamily="66" charset="0"/>
              </a:rPr>
              <a:t>tutto</a:t>
            </a:r>
            <a:r>
              <a:rPr lang="en-US" sz="2800" b="1" dirty="0" smtClean="0">
                <a:solidFill>
                  <a:schemeClr val="tx2"/>
                </a:solidFill>
                <a:latin typeface="Andy" pitchFamily="66" charset="0"/>
              </a:rPr>
              <a:t>   248 euro </a:t>
            </a:r>
          </a:p>
          <a:p>
            <a:r>
              <a:rPr lang="en-US" sz="2800" b="1" dirty="0" smtClean="0">
                <a:solidFill>
                  <a:schemeClr val="tx2"/>
                </a:solidFill>
                <a:latin typeface="Andy" pitchFamily="66" charset="0"/>
              </a:rPr>
              <a:t> Luca  ha 20  euro </a:t>
            </a:r>
            <a:r>
              <a:rPr lang="en-US" sz="2800" b="1" dirty="0" err="1" smtClean="0">
                <a:solidFill>
                  <a:schemeClr val="tx2"/>
                </a:solidFill>
                <a:latin typeface="Andy" pitchFamily="66" charset="0"/>
              </a:rPr>
              <a:t>più</a:t>
            </a:r>
            <a:r>
              <a:rPr lang="en-US" sz="2800" b="1" dirty="0" smtClean="0">
                <a:solidFill>
                  <a:schemeClr val="tx2"/>
                </a:solidFill>
                <a:latin typeface="Andy" pitchFamily="66" charset="0"/>
              </a:rPr>
              <a:t> </a:t>
            </a:r>
            <a:r>
              <a:rPr lang="en-US" sz="2800" b="1" dirty="0" err="1" smtClean="0">
                <a:solidFill>
                  <a:schemeClr val="tx2"/>
                </a:solidFill>
                <a:latin typeface="Andy" pitchFamily="66" charset="0"/>
              </a:rPr>
              <a:t>di</a:t>
            </a:r>
            <a:r>
              <a:rPr lang="en-US" sz="2800" b="1" dirty="0" smtClean="0">
                <a:solidFill>
                  <a:schemeClr val="tx2"/>
                </a:solidFill>
                <a:latin typeface="Andy" pitchFamily="66" charset="0"/>
              </a:rPr>
              <a:t>   </a:t>
            </a:r>
            <a:r>
              <a:rPr lang="en-US" sz="2800" b="1" dirty="0" err="1" smtClean="0">
                <a:solidFill>
                  <a:schemeClr val="tx2"/>
                </a:solidFill>
                <a:latin typeface="Andy" pitchFamily="66" charset="0"/>
              </a:rPr>
              <a:t>Piero</a:t>
            </a:r>
            <a:r>
              <a:rPr lang="en-US" sz="2800" b="1" dirty="0" smtClean="0">
                <a:solidFill>
                  <a:schemeClr val="tx2"/>
                </a:solidFill>
                <a:latin typeface="Andy" pitchFamily="66" charset="0"/>
              </a:rPr>
              <a:t>.  </a:t>
            </a:r>
          </a:p>
          <a:p>
            <a:r>
              <a:rPr lang="en-US" sz="2800" b="1" dirty="0" smtClean="0">
                <a:latin typeface="Andy" pitchFamily="66" charset="0"/>
              </a:rPr>
              <a:t>          </a:t>
            </a:r>
            <a:r>
              <a:rPr lang="en-US" sz="2800" b="1" dirty="0" err="1" smtClean="0">
                <a:latin typeface="Andy" pitchFamily="66" charset="0"/>
              </a:rPr>
              <a:t>Quanti</a:t>
            </a:r>
            <a:r>
              <a:rPr lang="en-US" sz="2800" b="1" dirty="0" smtClean="0">
                <a:latin typeface="Andy" pitchFamily="66" charset="0"/>
              </a:rPr>
              <a:t> </a:t>
            </a:r>
            <a:r>
              <a:rPr lang="en-US" sz="2800" b="1" dirty="0" err="1" smtClean="0">
                <a:latin typeface="Andy" pitchFamily="66" charset="0"/>
              </a:rPr>
              <a:t>soldi</a:t>
            </a:r>
            <a:r>
              <a:rPr lang="en-US" sz="2800" b="1" dirty="0" smtClean="0">
                <a:latin typeface="Andy" pitchFamily="66" charset="0"/>
              </a:rPr>
              <a:t>  ha </a:t>
            </a:r>
            <a:r>
              <a:rPr lang="en-US" sz="2800" b="1" dirty="0" err="1" smtClean="0">
                <a:latin typeface="Andy" pitchFamily="66" charset="0"/>
              </a:rPr>
              <a:t>Piero</a:t>
            </a:r>
            <a:r>
              <a:rPr lang="en-US" sz="2800" b="1" dirty="0" smtClean="0">
                <a:latin typeface="Andy" pitchFamily="66" charset="0"/>
              </a:rPr>
              <a:t> ?</a:t>
            </a:r>
            <a:endParaRPr lang="en-US" sz="2800" b="1" dirty="0">
              <a:latin typeface="Andy" pitchFamily="66" charset="0"/>
            </a:endParaRPr>
          </a:p>
        </p:txBody>
      </p:sp>
      <p:sp>
        <p:nvSpPr>
          <p:cNvPr id="26" name="TextBox 13"/>
          <p:cNvSpPr txBox="1">
            <a:spLocks noChangeArrowheads="1"/>
          </p:cNvSpPr>
          <p:nvPr/>
        </p:nvSpPr>
        <p:spPr bwMode="auto">
          <a:xfrm>
            <a:off x="5611091" y="3657599"/>
            <a:ext cx="36853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800" b="1" dirty="0" smtClean="0"/>
              <a:t>2x =</a:t>
            </a:r>
            <a:r>
              <a:rPr lang="en-US" sz="2800" b="1" dirty="0" smtClean="0">
                <a:latin typeface="Andy" pitchFamily="66" charset="0"/>
              </a:rPr>
              <a:t> </a:t>
            </a:r>
            <a:r>
              <a:rPr lang="it-IT" sz="2800" b="1" dirty="0" smtClean="0"/>
              <a:t>228</a:t>
            </a:r>
            <a:r>
              <a:rPr lang="en-US" sz="2800" b="1" dirty="0" smtClean="0"/>
              <a:t> </a:t>
            </a:r>
            <a:endParaRPr lang="en-US" sz="2800" b="1" dirty="0"/>
          </a:p>
        </p:txBody>
      </p:sp>
      <p:grpSp>
        <p:nvGrpSpPr>
          <p:cNvPr id="27" name="Group 2"/>
          <p:cNvGrpSpPr>
            <a:grpSpLocks/>
          </p:cNvGrpSpPr>
          <p:nvPr/>
        </p:nvGrpSpPr>
        <p:grpSpPr bwMode="auto">
          <a:xfrm>
            <a:off x="-130630" y="0"/>
            <a:ext cx="8112035" cy="595745"/>
            <a:chOff x="0" y="1536"/>
            <a:chExt cx="5675" cy="663"/>
          </a:xfrm>
        </p:grpSpPr>
        <p:grpSp>
          <p:nvGrpSpPr>
            <p:cNvPr id="28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5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6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9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3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4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1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7" name="Rettangolo 36"/>
          <p:cNvSpPr/>
          <p:nvPr/>
        </p:nvSpPr>
        <p:spPr>
          <a:xfrm>
            <a:off x="1055799" y="32267"/>
            <a:ext cx="63769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</a:rPr>
              <a:t>Problemi</a:t>
            </a:r>
            <a:r>
              <a:rPr lang="en-US" sz="2400" b="1" dirty="0">
                <a:solidFill>
                  <a:schemeClr val="tx2"/>
                </a:solidFill>
              </a:rPr>
              <a:t> di primo </a:t>
            </a:r>
            <a:r>
              <a:rPr lang="en-US" sz="2400" b="1" dirty="0" err="1">
                <a:solidFill>
                  <a:schemeClr val="tx2"/>
                </a:solidFill>
              </a:rPr>
              <a:t>grado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  <a:p>
            <a:r>
              <a:rPr lang="en-US" sz="2400" b="1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4061479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" grpId="0" animBg="1"/>
      <p:bldP spid="6" grpId="0" animBg="1"/>
      <p:bldP spid="7" grpId="0"/>
      <p:bldP spid="8" grpId="0"/>
      <p:bldP spid="9" grpId="0" animBg="1"/>
      <p:bldP spid="9" grpId="1" animBg="1"/>
      <p:bldP spid="10" grpId="0"/>
      <p:bldP spid="10" grpId="1"/>
      <p:bldP spid="3" grpId="0" animBg="1"/>
      <p:bldP spid="4" grpId="0" animBg="1"/>
      <p:bldP spid="14" grpId="0"/>
      <p:bldP spid="16" grpId="0"/>
      <p:bldP spid="17" grpId="0" animBg="1"/>
      <p:bldP spid="18" grpId="0"/>
      <p:bldP spid="21" grpId="0"/>
      <p:bldP spid="25" grpId="0"/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Brace 10"/>
          <p:cNvSpPr/>
          <p:nvPr/>
        </p:nvSpPr>
        <p:spPr>
          <a:xfrm rot="5400000">
            <a:off x="3738768" y="2821058"/>
            <a:ext cx="414134" cy="2286000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4340" name="TextBox 28"/>
          <p:cNvSpPr txBox="1">
            <a:spLocks noChangeArrowheads="1"/>
          </p:cNvSpPr>
          <p:nvPr/>
        </p:nvSpPr>
        <p:spPr bwMode="auto">
          <a:xfrm>
            <a:off x="765313" y="4984399"/>
            <a:ext cx="761337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Problema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:  La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differenza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tra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la base e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l’altezza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di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un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rettangolo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è 12 cm</a:t>
            </a:r>
          </a:p>
          <a:p>
            <a:pPr algn="ctr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La base è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 4/3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dell’altezza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.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Trova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Perimetro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US" sz="2800" dirty="0" smtClean="0">
                <a:latin typeface="Calibri" pitchFamily="34" charset="0"/>
              </a:rPr>
              <a:t> 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39548" y="4393096"/>
            <a:ext cx="17658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  4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unità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1" name="Right Brace 30"/>
          <p:cNvSpPr/>
          <p:nvPr/>
        </p:nvSpPr>
        <p:spPr>
          <a:xfrm>
            <a:off x="5446646" y="1636643"/>
            <a:ext cx="318052" cy="1881809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142383" y="2325757"/>
            <a:ext cx="20872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3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unità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9624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528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528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432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624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528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432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0" y="159027"/>
            <a:ext cx="8090453" cy="1053546"/>
            <a:chOff x="0" y="1536"/>
            <a:chExt cx="5675" cy="663"/>
          </a:xfrm>
        </p:grpSpPr>
        <p:grpSp>
          <p:nvGrpSpPr>
            <p:cNvPr id="20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7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8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1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3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4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29" name="Rettangolo 28"/>
          <p:cNvSpPr/>
          <p:nvPr/>
        </p:nvSpPr>
        <p:spPr>
          <a:xfrm>
            <a:off x="1178150" y="267083"/>
            <a:ext cx="625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</a:rPr>
              <a:t>Problemi</a:t>
            </a:r>
            <a:r>
              <a:rPr lang="en-US" sz="2400" b="1" dirty="0">
                <a:solidFill>
                  <a:schemeClr val="tx2"/>
                </a:solidFill>
              </a:rPr>
              <a:t> di primo </a:t>
            </a:r>
            <a:r>
              <a:rPr lang="en-US" sz="2400" b="1" dirty="0" err="1">
                <a:solidFill>
                  <a:schemeClr val="tx2"/>
                </a:solidFill>
              </a:rPr>
              <a:t>grado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  <a:p>
            <a:r>
              <a:rPr lang="en-US" sz="2400" b="1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50651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/>
      <p:bldP spid="31" grpId="0" animBg="1"/>
      <p:bldP spid="3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467678" y="3254400"/>
            <a:ext cx="6096000" cy="6858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Left Brace 9"/>
          <p:cNvSpPr/>
          <p:nvPr/>
        </p:nvSpPr>
        <p:spPr>
          <a:xfrm rot="5400000">
            <a:off x="4267200" y="-76200"/>
            <a:ext cx="457200" cy="609600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955774" y="2246243"/>
            <a:ext cx="1252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B a s 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74304" y="3253408"/>
            <a:ext cx="15228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7" name="Left Brace 16"/>
          <p:cNvSpPr/>
          <p:nvPr/>
        </p:nvSpPr>
        <p:spPr>
          <a:xfrm rot="16200000">
            <a:off x="5062330" y="2113721"/>
            <a:ext cx="553278" cy="4396407"/>
          </a:xfrm>
          <a:prstGeom prst="leftBrace">
            <a:avLst>
              <a:gd name="adj1" fmla="val 135041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850296" y="4870175"/>
            <a:ext cx="1371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 smtClean="0"/>
              <a:t>Altezza</a:t>
            </a:r>
            <a:endParaRPr lang="en-US" dirty="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451113" y="4373216"/>
            <a:ext cx="1630017" cy="37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 smtClean="0"/>
              <a:t>Differenza</a:t>
            </a:r>
            <a:endParaRPr lang="en-US" dirty="0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948071" y="3339549"/>
            <a:ext cx="6957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12</a:t>
            </a:r>
            <a:endParaRPr lang="en-US" sz="3200" dirty="0"/>
          </a:p>
        </p:txBody>
      </p:sp>
      <p:sp>
        <p:nvSpPr>
          <p:cNvPr id="38" name="Rettangolo 37"/>
          <p:cNvSpPr/>
          <p:nvPr/>
        </p:nvSpPr>
        <p:spPr>
          <a:xfrm>
            <a:off x="1162594" y="1073427"/>
            <a:ext cx="53574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La base è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 4/3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dell’altezza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</a:p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La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loro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</a:rPr>
              <a:t>differenza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è 12 cm   -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sym typeface="Wingdings" panose="05000000000000000000" pitchFamily="2" charset="2"/>
              </a:rPr>
              <a:t> 4/3 X – X =12 cm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n-US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1" name="Rectangle 14"/>
          <p:cNvSpPr/>
          <p:nvPr/>
        </p:nvSpPr>
        <p:spPr>
          <a:xfrm>
            <a:off x="6044400" y="3254400"/>
            <a:ext cx="1522800" cy="6876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2" name="Rectangle 4"/>
          <p:cNvSpPr/>
          <p:nvPr/>
        </p:nvSpPr>
        <p:spPr>
          <a:xfrm>
            <a:off x="2998800" y="3254400"/>
            <a:ext cx="15228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3" name="Rectangle 4"/>
          <p:cNvSpPr/>
          <p:nvPr/>
        </p:nvSpPr>
        <p:spPr>
          <a:xfrm>
            <a:off x="4521600" y="3254400"/>
            <a:ext cx="15228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4" name="TextBox 21"/>
          <p:cNvSpPr txBox="1">
            <a:spLocks noChangeArrowheads="1"/>
          </p:cNvSpPr>
          <p:nvPr/>
        </p:nvSpPr>
        <p:spPr bwMode="auto">
          <a:xfrm>
            <a:off x="3419061" y="3340800"/>
            <a:ext cx="69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12</a:t>
            </a:r>
            <a:endParaRPr lang="en-US" sz="3200" dirty="0"/>
          </a:p>
        </p:txBody>
      </p:sp>
      <p:sp>
        <p:nvSpPr>
          <p:cNvPr id="45" name="TextBox 21"/>
          <p:cNvSpPr txBox="1">
            <a:spLocks noChangeArrowheads="1"/>
          </p:cNvSpPr>
          <p:nvPr/>
        </p:nvSpPr>
        <p:spPr bwMode="auto">
          <a:xfrm>
            <a:off x="4830417" y="3340800"/>
            <a:ext cx="69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12</a:t>
            </a:r>
            <a:endParaRPr lang="en-US" sz="3200" dirty="0"/>
          </a:p>
        </p:txBody>
      </p:sp>
      <p:sp>
        <p:nvSpPr>
          <p:cNvPr id="46" name="TextBox 25"/>
          <p:cNvSpPr txBox="1">
            <a:spLocks noChangeArrowheads="1"/>
          </p:cNvSpPr>
          <p:nvPr/>
        </p:nvSpPr>
        <p:spPr bwMode="auto">
          <a:xfrm>
            <a:off x="0" y="6003235"/>
            <a:ext cx="42340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12 cm  </a:t>
            </a:r>
            <a:r>
              <a:rPr lang="en-US" sz="3200" dirty="0"/>
              <a:t>x </a:t>
            </a:r>
            <a:r>
              <a:rPr lang="en-US" sz="3200" dirty="0" smtClean="0"/>
              <a:t>4 </a:t>
            </a:r>
            <a:r>
              <a:rPr lang="en-US" sz="3200" dirty="0"/>
              <a:t>= </a:t>
            </a:r>
            <a:r>
              <a:rPr lang="en-US" sz="3200" dirty="0" smtClean="0"/>
              <a:t>48 cm</a:t>
            </a:r>
            <a:endParaRPr lang="en-US" sz="3200" dirty="0"/>
          </a:p>
        </p:txBody>
      </p:sp>
      <p:sp>
        <p:nvSpPr>
          <p:cNvPr id="47" name="TextBox 25"/>
          <p:cNvSpPr txBox="1">
            <a:spLocks noChangeArrowheads="1"/>
          </p:cNvSpPr>
          <p:nvPr/>
        </p:nvSpPr>
        <p:spPr bwMode="auto">
          <a:xfrm>
            <a:off x="0" y="5287617"/>
            <a:ext cx="3975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12 cm  </a:t>
            </a:r>
            <a:r>
              <a:rPr lang="en-US" sz="3200" dirty="0"/>
              <a:t>x </a:t>
            </a:r>
            <a:r>
              <a:rPr lang="en-US" sz="3200" dirty="0" smtClean="0"/>
              <a:t>3 </a:t>
            </a:r>
            <a:r>
              <a:rPr lang="en-US" sz="3200" dirty="0"/>
              <a:t>= </a:t>
            </a:r>
            <a:r>
              <a:rPr lang="en-US" sz="3200" dirty="0" smtClean="0"/>
              <a:t>36 cm</a:t>
            </a:r>
            <a:endParaRPr lang="en-US" sz="3200" dirty="0"/>
          </a:p>
        </p:txBody>
      </p:sp>
      <p:sp>
        <p:nvSpPr>
          <p:cNvPr id="50" name="TextBox 21"/>
          <p:cNvSpPr txBox="1">
            <a:spLocks noChangeArrowheads="1"/>
          </p:cNvSpPr>
          <p:nvPr/>
        </p:nvSpPr>
        <p:spPr bwMode="auto">
          <a:xfrm rot="10800000" flipV="1">
            <a:off x="6540886" y="3340800"/>
            <a:ext cx="694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smtClean="0"/>
              <a:t>12</a:t>
            </a:r>
            <a:endParaRPr lang="en-US" sz="3200" dirty="0"/>
          </a:p>
        </p:txBody>
      </p:sp>
      <p:sp>
        <p:nvSpPr>
          <p:cNvPr id="51" name="Left Brace 18"/>
          <p:cNvSpPr/>
          <p:nvPr/>
        </p:nvSpPr>
        <p:spPr>
          <a:xfrm rot="16200000">
            <a:off x="2087221" y="3518452"/>
            <a:ext cx="377687" cy="1451112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0" y="159027"/>
            <a:ext cx="8090453" cy="1053546"/>
            <a:chOff x="0" y="1536"/>
            <a:chExt cx="5675" cy="663"/>
          </a:xfrm>
        </p:grpSpPr>
        <p:grpSp>
          <p:nvGrpSpPr>
            <p:cNvPr id="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0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1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8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9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2" name="Rettangolo 31"/>
          <p:cNvSpPr/>
          <p:nvPr/>
        </p:nvSpPr>
        <p:spPr>
          <a:xfrm>
            <a:off x="1178150" y="267083"/>
            <a:ext cx="625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</a:rPr>
              <a:t>Problemi</a:t>
            </a:r>
            <a:r>
              <a:rPr lang="en-US" sz="2400" b="1" dirty="0">
                <a:solidFill>
                  <a:schemeClr val="tx2"/>
                </a:solidFill>
              </a:rPr>
              <a:t> di primo </a:t>
            </a:r>
            <a:r>
              <a:rPr lang="en-US" sz="2400" b="1" dirty="0" err="1">
                <a:solidFill>
                  <a:schemeClr val="tx2"/>
                </a:solidFill>
              </a:rPr>
              <a:t>grado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  <a:p>
            <a:r>
              <a:rPr lang="en-US" sz="2400" b="1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902083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5" grpId="0" animBg="1"/>
      <p:bldP spid="17" grpId="0" animBg="1"/>
      <p:bldP spid="18" grpId="0"/>
      <p:bldP spid="20" grpId="0"/>
      <p:bldP spid="22" grpId="0"/>
      <p:bldP spid="41" grpId="0" animBg="1"/>
      <p:bldP spid="42" grpId="0" animBg="1"/>
      <p:bldP spid="43" grpId="0" animBg="1"/>
      <p:bldP spid="44" grpId="0"/>
      <p:bldP spid="45" grpId="0"/>
      <p:bldP spid="46" grpId="0"/>
      <p:bldP spid="47" grpId="0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Brace 10"/>
          <p:cNvSpPr/>
          <p:nvPr/>
        </p:nvSpPr>
        <p:spPr>
          <a:xfrm rot="5400000">
            <a:off x="3738768" y="2821058"/>
            <a:ext cx="414134" cy="2286000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4340" name="TextBox 28"/>
          <p:cNvSpPr txBox="1">
            <a:spLocks noChangeArrowheads="1"/>
          </p:cNvSpPr>
          <p:nvPr/>
        </p:nvSpPr>
        <p:spPr bwMode="auto">
          <a:xfrm>
            <a:off x="91440" y="788504"/>
            <a:ext cx="8615239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Problema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: 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La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differenza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tra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la base e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l’altezza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un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rettangolo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è 12 cm</a:t>
            </a:r>
          </a:p>
          <a:p>
            <a:pPr algn="ctr"/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La base è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 4/3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dell’altezza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.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Trova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Perimetro</a:t>
            </a:r>
            <a:endParaRPr lang="en-US" sz="2000" dirty="0" smtClean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US" sz="2000" dirty="0" smtClean="0">
                <a:latin typeface="Calibri" pitchFamily="34" charset="0"/>
              </a:rPr>
              <a:t> 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339548" y="4393096"/>
            <a:ext cx="17658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  48 cm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1" name="Right Brace 30"/>
          <p:cNvSpPr/>
          <p:nvPr/>
        </p:nvSpPr>
        <p:spPr>
          <a:xfrm>
            <a:off x="5446646" y="1636643"/>
            <a:ext cx="318052" cy="1881809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142383" y="2325757"/>
            <a:ext cx="208721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36 cm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9624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528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28956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9624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3528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43200" y="22860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5720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624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3528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43200" y="1676400"/>
            <a:ext cx="609600" cy="6096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TextBox 25"/>
          <p:cNvSpPr txBox="1">
            <a:spLocks noChangeArrowheads="1"/>
          </p:cNvSpPr>
          <p:nvPr/>
        </p:nvSpPr>
        <p:spPr bwMode="auto">
          <a:xfrm>
            <a:off x="-1" y="5287617"/>
            <a:ext cx="85476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 smtClean="0"/>
              <a:t>Perimetro</a:t>
            </a:r>
            <a:r>
              <a:rPr lang="en-US" sz="3200" dirty="0" smtClean="0"/>
              <a:t> =36 cm + 36 cm + 48 cm+ 48 cm</a:t>
            </a:r>
            <a:endParaRPr lang="en-US" sz="3200" dirty="0"/>
          </a:p>
        </p:txBody>
      </p:sp>
      <p:sp>
        <p:nvSpPr>
          <p:cNvPr id="20" name="TextBox 25"/>
          <p:cNvSpPr txBox="1">
            <a:spLocks noChangeArrowheads="1"/>
          </p:cNvSpPr>
          <p:nvPr/>
        </p:nvSpPr>
        <p:spPr bwMode="auto">
          <a:xfrm>
            <a:off x="596347" y="5956852"/>
            <a:ext cx="854765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dirty="0" err="1" smtClean="0"/>
              <a:t>Perimetro</a:t>
            </a:r>
            <a:r>
              <a:rPr lang="en-US" sz="3200" dirty="0" smtClean="0"/>
              <a:t> =168 cm</a:t>
            </a:r>
            <a:endParaRPr lang="en-US" sz="3200" dirty="0"/>
          </a:p>
        </p:txBody>
      </p:sp>
      <p:grpSp>
        <p:nvGrpSpPr>
          <p:cNvPr id="22" name="Group 2"/>
          <p:cNvGrpSpPr>
            <a:grpSpLocks/>
          </p:cNvGrpSpPr>
          <p:nvPr/>
        </p:nvGrpSpPr>
        <p:grpSpPr bwMode="auto">
          <a:xfrm>
            <a:off x="222069" y="85225"/>
            <a:ext cx="7768992" cy="782794"/>
            <a:chOff x="0" y="1536"/>
            <a:chExt cx="5675" cy="663"/>
          </a:xfrm>
        </p:grpSpPr>
        <p:grpSp>
          <p:nvGrpSpPr>
            <p:cNvPr id="23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3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34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8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29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6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27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35" name="Rettangolo 34"/>
          <p:cNvSpPr/>
          <p:nvPr/>
        </p:nvSpPr>
        <p:spPr>
          <a:xfrm>
            <a:off x="1178150" y="267083"/>
            <a:ext cx="62546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tx2"/>
                </a:solidFill>
              </a:rPr>
              <a:t>Problemi</a:t>
            </a:r>
            <a:r>
              <a:rPr lang="en-US" sz="2400" b="1" dirty="0">
                <a:solidFill>
                  <a:schemeClr val="tx2"/>
                </a:solidFill>
              </a:rPr>
              <a:t> di primo </a:t>
            </a:r>
            <a:r>
              <a:rPr lang="en-US" sz="2400" b="1" dirty="0" err="1">
                <a:solidFill>
                  <a:schemeClr val="tx2"/>
                </a:solidFill>
              </a:rPr>
              <a:t>grado</a:t>
            </a:r>
            <a:r>
              <a:rPr lang="en-US" sz="2400" b="1" dirty="0">
                <a:solidFill>
                  <a:schemeClr val="tx2"/>
                </a:solidFill>
              </a:rPr>
              <a:t> </a:t>
            </a:r>
            <a:endParaRPr lang="en-US" b="1" dirty="0">
              <a:solidFill>
                <a:schemeClr val="tx2"/>
              </a:solidFill>
            </a:endParaRPr>
          </a:p>
          <a:p>
            <a:r>
              <a:rPr lang="en-US" sz="2400" b="1" dirty="0"/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300815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/>
      <p:bldP spid="31" grpId="0" animBg="1"/>
      <p:bldP spid="32" grpId="0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Brace 10"/>
          <p:cNvSpPr/>
          <p:nvPr/>
        </p:nvSpPr>
        <p:spPr>
          <a:xfrm rot="5400000">
            <a:off x="4186031" y="3288199"/>
            <a:ext cx="374374" cy="2623930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14340" name="TextBox 28"/>
          <p:cNvSpPr txBox="1">
            <a:spLocks noChangeArrowheads="1"/>
          </p:cNvSpPr>
          <p:nvPr/>
        </p:nvSpPr>
        <p:spPr bwMode="auto">
          <a:xfrm>
            <a:off x="815008" y="0"/>
            <a:ext cx="7633253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Problema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: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Il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perimetro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di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un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triangolo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0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isoscele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 è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360</a:t>
            </a:r>
            <a:r>
              <a:rPr lang="it-IT" sz="2800" dirty="0" smtClean="0">
                <a:solidFill>
                  <a:schemeClr val="tx2">
                    <a:lumMod val="75000"/>
                  </a:schemeClr>
                </a:solidFill>
              </a:rPr>
              <a:t> cm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. </a:t>
            </a:r>
          </a:p>
          <a:p>
            <a:pPr algn="ctr"/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Il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lato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e la base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stanno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in </a:t>
            </a:r>
            <a:r>
              <a:rPr lang="en-US" sz="24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rapporto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7:4. </a:t>
            </a: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Trova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Base </a:t>
            </a:r>
          </a:p>
          <a:p>
            <a:pPr algn="ctr"/>
            <a:r>
              <a:rPr lang="en-US" sz="2800" dirty="0" smtClean="0">
                <a:latin typeface="Calibri" pitchFamily="34" charset="0"/>
              </a:rPr>
              <a:t> 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038600" y="4800600"/>
            <a:ext cx="1066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4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unità</a:t>
            </a:r>
            <a:endParaRPr lang="en-US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 rot="3614674">
            <a:off x="5671014" y="2251656"/>
            <a:ext cx="172940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7unità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81000" y="5085523"/>
            <a:ext cx="8763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Calibri" pitchFamily="34" charset="0"/>
              </a:rPr>
              <a:t>18 </a:t>
            </a:r>
            <a:r>
              <a:rPr lang="en-US" sz="2800" b="1" dirty="0" err="1" smtClean="0">
                <a:latin typeface="Calibri" pitchFamily="34" charset="0"/>
              </a:rPr>
              <a:t>unità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</a:rPr>
              <a:t>lineari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</a:rPr>
              <a:t>formano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</a:rPr>
              <a:t>il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</a:rPr>
              <a:t>perimetro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n-US" sz="2800" dirty="0" smtClean="0">
                <a:latin typeface="Calibri" pitchFamily="34" charset="0"/>
              </a:rPr>
              <a:t>. </a:t>
            </a:r>
            <a:r>
              <a:rPr lang="en-US" sz="2800" dirty="0" err="1" smtClean="0">
                <a:solidFill>
                  <a:srgbClr val="FF0000"/>
                </a:solidFill>
                <a:latin typeface="Calibri" pitchFamily="34" charset="0"/>
              </a:rPr>
              <a:t>Ciascuna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</a:rPr>
              <a:t> è </a:t>
            </a:r>
            <a:r>
              <a:rPr lang="en-US" sz="2800" b="1" dirty="0" smtClean="0">
                <a:latin typeface="Calibri" pitchFamily="34" charset="0"/>
              </a:rPr>
              <a:t>20 </a:t>
            </a:r>
            <a:r>
              <a:rPr lang="it-IT" sz="2800" b="1" dirty="0" smtClean="0"/>
              <a:t>cm</a:t>
            </a:r>
            <a:r>
              <a:rPr lang="it-IT" sz="2800" dirty="0" smtClean="0">
                <a:latin typeface="Calibri" pitchFamily="34" charset="0"/>
              </a:rPr>
              <a:t>. </a:t>
            </a:r>
            <a:r>
              <a:rPr lang="it-IT" sz="2800" dirty="0" smtClean="0">
                <a:solidFill>
                  <a:srgbClr val="FF0000"/>
                </a:solidFill>
                <a:latin typeface="Calibri" pitchFamily="34" charset="0"/>
              </a:rPr>
              <a:t>Base </a:t>
            </a:r>
            <a:r>
              <a:rPr lang="it-IT" sz="2800" b="1" dirty="0" smtClean="0">
                <a:latin typeface="Calibri" pitchFamily="34" charset="0"/>
              </a:rPr>
              <a:t>80 cm</a:t>
            </a:r>
            <a:r>
              <a:rPr lang="it-IT" sz="2800" dirty="0" smtClean="0">
                <a:latin typeface="Calibri" pitchFamily="34" charset="0"/>
              </a:rPr>
              <a:t>. </a:t>
            </a:r>
            <a:r>
              <a:rPr lang="it-IT" sz="2800" dirty="0" smtClean="0">
                <a:solidFill>
                  <a:srgbClr val="FF0000"/>
                </a:solidFill>
                <a:latin typeface="Calibri" pitchFamily="34" charset="0"/>
              </a:rPr>
              <a:t>Lato</a:t>
            </a:r>
            <a:r>
              <a:rPr lang="it-IT" sz="2800" b="1" dirty="0" smtClean="0">
                <a:latin typeface="Calibri" pitchFamily="34" charset="0"/>
              </a:rPr>
              <a:t> 140 cm</a:t>
            </a:r>
          </a:p>
          <a:p>
            <a:pPr algn="ctr"/>
            <a:r>
              <a:rPr lang="en-US" sz="2800" dirty="0" smtClean="0">
                <a:latin typeface="Calibri" pitchFamily="34" charset="0"/>
              </a:rPr>
              <a:t> </a:t>
            </a:r>
            <a:endParaRPr lang="en-US" sz="2800" dirty="0">
              <a:latin typeface="Calibri" pitchFamily="34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238539"/>
            <a:ext cx="8825948" cy="1133061"/>
            <a:chOff x="0" y="1536"/>
            <a:chExt cx="5675" cy="663"/>
          </a:xfrm>
        </p:grpSpPr>
        <p:grpSp>
          <p:nvGrpSpPr>
            <p:cNvPr id="24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44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5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grpSp>
          <p:nvGrpSpPr>
            <p:cNvPr id="25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42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43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sp>
          <p:nvSpPr>
            <p:cNvPr id="39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 sz="2000" dirty="0"/>
            </a:p>
          </p:txBody>
        </p:sp>
        <p:sp>
          <p:nvSpPr>
            <p:cNvPr id="40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41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t-IT"/>
            </a:p>
          </p:txBody>
        </p:sp>
      </p:grpSp>
      <p:sp>
        <p:nvSpPr>
          <p:cNvPr id="46" name="Triangolo isoscele 45"/>
          <p:cNvSpPr/>
          <p:nvPr/>
        </p:nvSpPr>
        <p:spPr bwMode="auto">
          <a:xfrm>
            <a:off x="2902226" y="1351722"/>
            <a:ext cx="2790113" cy="2922104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47" name="Right Brace 30"/>
          <p:cNvSpPr/>
          <p:nvPr/>
        </p:nvSpPr>
        <p:spPr>
          <a:xfrm rot="19987718">
            <a:off x="5472931" y="1061805"/>
            <a:ext cx="616227" cy="3240851"/>
          </a:xfrm>
          <a:prstGeom prst="rightBrace">
            <a:avLst>
              <a:gd name="adj1" fmla="val 0"/>
              <a:gd name="adj2" fmla="val 34511"/>
            </a:avLst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48" name="Right Brace 30"/>
          <p:cNvSpPr/>
          <p:nvPr/>
        </p:nvSpPr>
        <p:spPr>
          <a:xfrm rot="1542318" flipH="1">
            <a:off x="2603228" y="1096486"/>
            <a:ext cx="687014" cy="2950558"/>
          </a:xfrm>
          <a:prstGeom prst="rightBrace">
            <a:avLst>
              <a:gd name="adj1" fmla="val 0"/>
              <a:gd name="adj2" fmla="val 50000"/>
            </a:avLst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/>
          </a:p>
        </p:txBody>
      </p:sp>
      <p:sp>
        <p:nvSpPr>
          <p:cNvPr id="49" name="TextBox 31"/>
          <p:cNvSpPr txBox="1">
            <a:spLocks noChangeArrowheads="1"/>
          </p:cNvSpPr>
          <p:nvPr/>
        </p:nvSpPr>
        <p:spPr bwMode="auto">
          <a:xfrm rot="18204972">
            <a:off x="1668636" y="1965217"/>
            <a:ext cx="13458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7unità</a:t>
            </a:r>
            <a:endParaRPr lang="en-US" sz="20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4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/>
      <p:bldP spid="32" grpId="0"/>
      <p:bldP spid="34" grpId="0"/>
      <p:bldP spid="47" grpId="0" animBg="1"/>
      <p:bldP spid="48" grpId="0" animBg="1"/>
      <p:bldP spid="49" grpId="0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4383</TotalTime>
  <Words>504</Words>
  <Application>Microsoft Office PowerPoint</Application>
  <PresentationFormat>Presentazione su schermo (4:3)</PresentationFormat>
  <Paragraphs>173</Paragraphs>
  <Slides>12</Slides>
  <Notes>5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2" baseType="lpstr">
      <vt:lpstr>Andy</vt:lpstr>
      <vt:lpstr>Arial</vt:lpstr>
      <vt:lpstr>Calibri</vt:lpstr>
      <vt:lpstr>Comic Sans MS</vt:lpstr>
      <vt:lpstr>Tahoma</vt:lpstr>
      <vt:lpstr>Times New Roman</vt:lpstr>
      <vt:lpstr>Wingdings</vt:lpstr>
      <vt:lpstr>Blends</vt:lpstr>
      <vt:lpstr>Personalizza struttura</vt:lpstr>
      <vt:lpstr>Equazione</vt:lpstr>
      <vt:lpstr>Apprendimento visuale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Stanford Univesity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kristinc</dc:creator>
  <cp:lastModifiedBy>Claudio Marchesano</cp:lastModifiedBy>
  <cp:revision>330</cp:revision>
  <dcterms:created xsi:type="dcterms:W3CDTF">2004-09-29T20:13:20Z</dcterms:created>
  <dcterms:modified xsi:type="dcterms:W3CDTF">2018-04-08T16:40:28Z</dcterms:modified>
</cp:coreProperties>
</file>