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23"/>
  </p:notesMasterIdLst>
  <p:handoutMasterIdLst>
    <p:handoutMasterId r:id="rId24"/>
  </p:handoutMasterIdLst>
  <p:sldIdLst>
    <p:sldId id="801" r:id="rId3"/>
    <p:sldId id="370" r:id="rId4"/>
    <p:sldId id="788" r:id="rId5"/>
    <p:sldId id="789" r:id="rId6"/>
    <p:sldId id="770" r:id="rId7"/>
    <p:sldId id="745" r:id="rId8"/>
    <p:sldId id="732" r:id="rId9"/>
    <p:sldId id="774" r:id="rId10"/>
    <p:sldId id="798" r:id="rId11"/>
    <p:sldId id="776" r:id="rId12"/>
    <p:sldId id="777" r:id="rId13"/>
    <p:sldId id="790" r:id="rId14"/>
    <p:sldId id="791" r:id="rId15"/>
    <p:sldId id="792" r:id="rId16"/>
    <p:sldId id="793" r:id="rId17"/>
    <p:sldId id="794" r:id="rId18"/>
    <p:sldId id="795" r:id="rId19"/>
    <p:sldId id="800" r:id="rId20"/>
    <p:sldId id="796" r:id="rId21"/>
    <p:sldId id="797" r:id="rId22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35FAD"/>
    <a:srgbClr val="D2452E"/>
    <a:srgbClr val="EAEAE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67025" autoAdjust="0"/>
  </p:normalViewPr>
  <p:slideViewPr>
    <p:cSldViewPr snapToGrid="0">
      <p:cViewPr varScale="1">
        <p:scale>
          <a:sx n="59" d="100"/>
          <a:sy n="59" d="100"/>
        </p:scale>
        <p:origin x="210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6CCAEF4A-CE72-40F4-AE05-F1B616010D4D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65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</a:defRPr>
            </a:lvl1pPr>
          </a:lstStyle>
          <a:p>
            <a:fld id="{0F38864C-794F-4A0C-B93E-B0721FB3414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5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584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ea typeface="HP Simplified"/>
            </a:endParaRPr>
          </a:p>
        </p:txBody>
      </p:sp>
      <p:sp>
        <p:nvSpPr>
          <p:cNvPr id="3584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CC04DA-66AA-42E6-978A-7A8A26A52E63}" type="datetime3">
              <a:rPr lang="en-US">
                <a:ea typeface="HP Simplifi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 October 2019</a:t>
            </a:fld>
            <a:endParaRPr lang="en-US">
              <a:ea typeface="HP Simplified"/>
            </a:endParaRPr>
          </a:p>
        </p:txBody>
      </p:sp>
      <p:sp>
        <p:nvSpPr>
          <p:cNvPr id="3584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HP Simplified"/>
              </a:rPr>
              <a:t>HP Confidential</a:t>
            </a:r>
          </a:p>
        </p:txBody>
      </p:sp>
      <p:sp>
        <p:nvSpPr>
          <p:cNvPr id="3584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38E303-6185-4857-989B-5410F534FC25}" type="slidenum">
              <a:rPr lang="en-US">
                <a:ea typeface="HP Simplifi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ea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385086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02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92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572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572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572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074BDA-4DA9-421E-9C62-FAD5B805B97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696D0-8871-4AEB-9C83-6A0242EAF66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A9189-6227-48D3-AA83-0F5ED2253D8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BDC23-CA38-445C-9B83-1CC491246A7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4" y="880228"/>
            <a:ext cx="8460105" cy="5027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999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4" y="313417"/>
            <a:ext cx="8460105" cy="5505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4491" y="1907588"/>
            <a:ext cx="7934325" cy="398944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1001854"/>
            <a:ext cx="8117206" cy="369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2"/>
            <a:ext cx="8119872" cy="4305300"/>
          </a:xfrm>
        </p:spPr>
        <p:txBody>
          <a:bodyPr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4" y="313268"/>
            <a:ext cx="8123237" cy="57361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8614" y="313268"/>
            <a:ext cx="8123237" cy="57361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28614" y="1585384"/>
            <a:ext cx="3983037" cy="4292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464051" y="1585385"/>
            <a:ext cx="3984625" cy="2044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464051" y="3833285"/>
            <a:ext cx="3984625" cy="2044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B2CC7-E7D8-4992-B23B-470D4A8CBEB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5B99-C22E-4AFB-841F-F311C4428AE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E6EB7-DF95-4430-BCDD-8DC825AF1EC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E4984-00CB-4ECE-A848-6333F2C9389A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F4100-75EA-40BF-82B6-442761F109E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71618-3121-47DC-8088-D323E692D01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7E83-E098-4C29-BE27-514E8A4874A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A13BD-322D-4AD5-AE69-036D0FFD4B1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FC0A5BD-0A88-49D7-90D6-E383D85E1E8E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7" r:id="rId13"/>
    <p:sldLayoutId id="2147483698" r:id="rId14"/>
    <p:sldLayoutId id="2147483699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3A28-2DAE-452E-8B2B-9E16F5AE150E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10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la scuola compet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00" y="1155718"/>
            <a:ext cx="64579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38233" y="4984966"/>
            <a:ext cx="6570617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Creare </a:t>
            </a:r>
            <a:r>
              <a:rPr lang="it-IT" sz="2800" b="1" dirty="0" smtClean="0">
                <a:solidFill>
                  <a:srgbClr val="FF0000"/>
                </a:solidFill>
              </a:rPr>
              <a:t>competenze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>
                <a:solidFill>
                  <a:srgbClr val="FF0000"/>
                </a:solidFill>
              </a:rPr>
              <a:t>facendo, giocando , condividendo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76746"/>
            <a:ext cx="8090453" cy="1053546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Rettangolo 13"/>
          <p:cNvSpPr/>
          <p:nvPr/>
        </p:nvSpPr>
        <p:spPr>
          <a:xfrm>
            <a:off x="963287" y="1840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600" dirty="0"/>
              <a:t>Matematica ?</a:t>
            </a:r>
            <a:br>
              <a:rPr lang="it-IT" sz="3600" dirty="0"/>
            </a:br>
            <a:endParaRPr lang="it-IT" sz="3600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727626" y="6263032"/>
            <a:ext cx="3160644" cy="33793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1560" kern="0" dirty="0" smtClean="0">
                <a:solidFill>
                  <a:schemeClr val="tx2">
                    <a:lumMod val="75000"/>
                  </a:schemeClr>
                </a:solidFill>
              </a:rPr>
              <a:t>Assisi, 18 </a:t>
            </a:r>
            <a:r>
              <a:rPr lang="en-US" sz="1560" kern="0" dirty="0" err="1" smtClean="0">
                <a:solidFill>
                  <a:schemeClr val="tx2">
                    <a:lumMod val="75000"/>
                  </a:schemeClr>
                </a:solidFill>
              </a:rPr>
              <a:t>ottobre</a:t>
            </a:r>
            <a:r>
              <a:rPr lang="en-US" sz="1560" kern="0" dirty="0" smtClean="0">
                <a:solidFill>
                  <a:schemeClr val="tx2">
                    <a:lumMod val="75000"/>
                  </a:schemeClr>
                </a:solidFill>
              </a:rPr>
              <a:t> 2019</a:t>
            </a:r>
            <a:endParaRPr lang="en-US" sz="1560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 rot="10800000" flipV="1">
            <a:off x="561495" y="6139296"/>
            <a:ext cx="5122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Vera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Francioli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&amp; Claudio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Marchesano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052" y="212334"/>
            <a:ext cx="8510954" cy="1477108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Il vero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cambiamento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può avvenire proprio in classe:</a:t>
            </a:r>
            <a:b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Risultati immagini per cooperative lear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3935" y="4586068"/>
            <a:ext cx="2813580" cy="1816174"/>
          </a:xfrm>
          <a:prstGeom prst="rect">
            <a:avLst/>
          </a:prstGeom>
          <a:noFill/>
        </p:spPr>
      </p:pic>
      <p:sp>
        <p:nvSpPr>
          <p:cNvPr id="4100" name="AutoShape 4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2" name="AutoShape 6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5" name="AutoShape 9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7" name="AutoShape 11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8" name="Picture 12" descr="C:\Users\aaa\Desktop\Convegno_Napoli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700" y="4656407"/>
            <a:ext cx="2141807" cy="1606355"/>
          </a:xfrm>
          <a:prstGeom prst="rect">
            <a:avLst/>
          </a:prstGeom>
          <a:noFill/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92931" y="62325"/>
            <a:ext cx="9144002" cy="1041009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Segnaposto contenuto 2"/>
          <p:cNvSpPr>
            <a:spLocks noGrp="1"/>
          </p:cNvSpPr>
          <p:nvPr>
            <p:ph idx="1"/>
          </p:nvPr>
        </p:nvSpPr>
        <p:spPr>
          <a:xfrm>
            <a:off x="0" y="1139484"/>
            <a:ext cx="8758141" cy="382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Esistono tante “buone pratiche” per apprendere facendo, giocando</a:t>
            </a:r>
          </a:p>
          <a:p>
            <a:pPr>
              <a:buNone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Molte sono basate sull’apprendimento tra pari e favoriscono la socializzazione, che favorisce , a sua volta , anche l’apprendimento</a:t>
            </a:r>
          </a:p>
          <a:p>
            <a:pPr>
              <a:buNone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Gare a squadre (con domande tipo PROBLEM SOLVING)</a:t>
            </a:r>
          </a:p>
          <a:p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Verific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..a convenienza  (antitetica rispetto a verifica programmata)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Per…corso  per Salvo, per Andrea, per Kevin, per Daniele, Per Giulia…..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Per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Norhan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, Mohamed, per Rabbi, per Kimberly…..</a:t>
            </a:r>
          </a:p>
          <a:p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8" descr="Risultati immagini per matematica ost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56" y="284117"/>
            <a:ext cx="639257" cy="29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51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880"/>
            <a:ext cx="8446390" cy="705055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chemeClr val="tx2">
                    <a:lumMod val="75000"/>
                  </a:schemeClr>
                </a:solidFill>
              </a:rPr>
              <a:t>Esempio di gara a squadre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82881"/>
            <a:ext cx="9439421" cy="1012874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407962" y="1237956"/>
            <a:ext cx="8038427" cy="492370"/>
          </a:xfrm>
        </p:spPr>
        <p:txBody>
          <a:bodyPr/>
          <a:lstStyle/>
          <a:p>
            <a:pPr algn="ctr"/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Problem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solving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48640" y="1561514"/>
            <a:ext cx="7737231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lvl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1)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Quanti cubi di 1 cm contiene un cubo di lato 9 cm ?</a:t>
            </a: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lvl="1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lvl="1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2) 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Nel pollaio di donna Rosa ci sono solo polli e conigli. </a:t>
            </a:r>
          </a:p>
          <a:p>
            <a:pPr marL="0" lvl="1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Si contano 440 zampe e 200 teste. </a:t>
            </a:r>
          </a:p>
          <a:p>
            <a:pPr marL="0" lvl="1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Quanti sono i conigli ? E i polli 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lvl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3)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Lorenzo ha eseguito la divisione per 7 di ciascuno</a:t>
            </a:r>
          </a:p>
          <a:p>
            <a:pPr marL="0" lvl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   dei  numeri compresi tra 1 e 50 inclusi.</a:t>
            </a:r>
          </a:p>
          <a:p>
            <a:pPr marL="0" lvl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    Quale è il resto ottenuto più volte ?</a:t>
            </a: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Risultati immagini per matematica giochi in clas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35" y="1939048"/>
            <a:ext cx="2679065" cy="370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Risultati immagini per matematica ost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00" y="74845"/>
            <a:ext cx="639257" cy="3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789048" y="1403195"/>
            <a:ext cx="609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4)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8176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6966" y="223978"/>
            <a:ext cx="8662621" cy="953305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it-IT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Una proposta:  le ricerche nel Web </a:t>
            </a:r>
            <a:br>
              <a:rPr lang="it-IT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come strumento di apprendimento</a:t>
            </a:r>
            <a:endParaRPr lang="it-IT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4571" y="1294228"/>
            <a:ext cx="6006905" cy="499229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Proposta didattica che prevede lo svolgimento di un compito mediante l’uso dei media tecnologici e della rete Internet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studenti compiono ricerche ‘</a:t>
            </a:r>
            <a:r>
              <a:rPr lang="it-IT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guidate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’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nel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eb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studenti realizzano un prodotto che può essere di vario genere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it-IT" sz="2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it-IT" sz="3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00446" y="315184"/>
            <a:ext cx="8299938" cy="1026942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9" name="Immagine 18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4800600"/>
            <a:ext cx="2219325" cy="2057400"/>
          </a:xfrm>
          <a:prstGeom prst="rect">
            <a:avLst/>
          </a:prstGeom>
        </p:spPr>
      </p:pic>
      <p:pic>
        <p:nvPicPr>
          <p:cNvPr id="20" name="Immagine 19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2000240"/>
            <a:ext cx="2514598" cy="1628775"/>
          </a:xfrm>
          <a:prstGeom prst="rect">
            <a:avLst/>
          </a:prstGeom>
        </p:spPr>
      </p:pic>
      <p:pic>
        <p:nvPicPr>
          <p:cNvPr id="21" name="Picture 8" descr="Risultati immagini per matematica osti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00" y="74845"/>
            <a:ext cx="639257" cy="3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72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4926" y="525447"/>
            <a:ext cx="7837665" cy="13110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Gli studenti realizzano un loro prodotto</a:t>
            </a:r>
            <a:endParaRPr lang="it-IT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 descr="download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000240"/>
            <a:ext cx="2386012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magine 4" descr="images (5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1128" y="2022188"/>
            <a:ext cx="2785320" cy="1801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96993"/>
            <a:ext cx="9439421" cy="1603718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8" name="Immagine 17" descr="download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4643446"/>
            <a:ext cx="3581400" cy="1276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Immagine 18" descr="download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4500570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8" descr="Risultati immagini per matematica osti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00" y="74845"/>
            <a:ext cx="639257" cy="3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3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6597" y="360656"/>
            <a:ext cx="7793037" cy="1462087"/>
          </a:xfrm>
        </p:spPr>
        <p:txBody>
          <a:bodyPr>
            <a:normAutofit/>
          </a:bodyPr>
          <a:lstStyle/>
          <a:p>
            <a:r>
              <a:rPr lang="it-IT" sz="3600" b="1" dirty="0">
                <a:latin typeface="Arial" pitchFamily="34" charset="0"/>
                <a:cs typeface="Arial" pitchFamily="34" charset="0"/>
              </a:rPr>
              <a:t>c</a:t>
            </a:r>
            <a:r>
              <a:rPr lang="it-IT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 può essere utilizzato…</a:t>
            </a:r>
            <a:endParaRPr lang="it-IT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preparare gli studenti ad affrontare un dibattito in classe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approfondire un argomento già trattato nel nucleo fondante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anticipare un nuovo argomento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concludere un percorso</a:t>
            </a:r>
          </a:p>
          <a:p>
            <a:endParaRPr lang="it-IT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82879"/>
            <a:ext cx="8862645" cy="1223890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4" name="Picture 8" descr="Risultati immagini per matematica ost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00" y="74845"/>
            <a:ext cx="639257" cy="3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5"/>
          <p:cNvSpPr>
            <a:spLocks noGrp="1"/>
          </p:cNvSpPr>
          <p:nvPr>
            <p:ph type="title"/>
          </p:nvPr>
        </p:nvSpPr>
        <p:spPr>
          <a:xfrm>
            <a:off x="951940" y="52251"/>
            <a:ext cx="8384948" cy="1452535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Riconoscere le strutture della matematica </a:t>
            </a:r>
            <a:br>
              <a:rPr lang="it-IT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it-IT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nelle altre discipline studiate</a:t>
            </a:r>
            <a:endParaRPr lang="it-IT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Segnaposto contenuto 17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928802"/>
            <a:ext cx="2867025" cy="1600200"/>
          </a:xfrm>
        </p:spPr>
      </p:pic>
      <p:pic>
        <p:nvPicPr>
          <p:cNvPr id="1026" name="Picture 2" descr="C:\Users\CHIARA PROJETTI\Pictures\download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2181225" cy="2095500"/>
          </a:xfrm>
          <a:prstGeom prst="rect">
            <a:avLst/>
          </a:prstGeom>
          <a:noFill/>
        </p:spPr>
      </p:pic>
      <p:pic>
        <p:nvPicPr>
          <p:cNvPr id="1027" name="Picture 3" descr="C:\Users\CHIARA PROJETTI\Pictures\images (6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857628"/>
            <a:ext cx="3286148" cy="2357454"/>
          </a:xfrm>
          <a:prstGeom prst="rect">
            <a:avLst/>
          </a:prstGeom>
          <a:noFill/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-2199" y="435218"/>
            <a:ext cx="8862645" cy="1223890"/>
            <a:chOff x="0" y="1536"/>
            <a:chExt cx="5675" cy="66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7" name="Picture 8" descr="Risultati immagini per matematica osti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86" y="676737"/>
            <a:ext cx="639257" cy="3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14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Fare e condividere</a:t>
            </a:r>
            <a:endParaRPr lang="it-IT" sz="4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Fare insieme (apprendimento collaborativo tra pari)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Confrontarsi 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Condividere  (le ricerche, gli apprendimenti)</a:t>
            </a:r>
          </a:p>
          <a:p>
            <a:pPr algn="ctr">
              <a:buNone/>
            </a:pPr>
            <a:r>
              <a:rPr lang="it-IT" b="1" dirty="0" smtClean="0">
                <a:solidFill>
                  <a:schemeClr val="tx2"/>
                </a:solidFill>
              </a:rPr>
              <a:t>INFINE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Usare in maniera intelligente lo </a:t>
            </a:r>
            <a:r>
              <a:rPr lang="it-IT" dirty="0" err="1" smtClean="0">
                <a:solidFill>
                  <a:srgbClr val="002060"/>
                </a:solidFill>
              </a:rPr>
              <a:t>smartphone</a:t>
            </a:r>
            <a:r>
              <a:rPr lang="it-IT" dirty="0" smtClean="0">
                <a:solidFill>
                  <a:srgbClr val="002060"/>
                </a:solidFill>
              </a:rPr>
              <a:t>, anche in classe, si può?</a:t>
            </a:r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82879"/>
            <a:ext cx="8862645" cy="1223890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4" name="Picture 8" descr="Risultati immagini per matematica ost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00" y="74845"/>
            <a:ext cx="639257" cy="3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9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2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Usare in maniera intelligente lo </a:t>
            </a:r>
            <a:br>
              <a:rPr lang="it-IT" sz="3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it-IT" sz="31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smartphone</a:t>
            </a:r>
            <a:r>
              <a:rPr lang="it-IT" sz="3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31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classe…si</a:t>
            </a:r>
            <a:r>
              <a:rPr lang="it-IT" sz="3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può?</a:t>
            </a:r>
            <a:r>
              <a:rPr lang="it-IT" sz="3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3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it-IT" sz="3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Segnaposto contenuto 13" descr="images (7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4786322"/>
            <a:ext cx="2857500" cy="1600200"/>
          </a:xfrm>
        </p:spPr>
      </p:pic>
      <p:sp>
        <p:nvSpPr>
          <p:cNvPr id="19" name="Segnaposto testo 1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65734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Gli studenti hanno familiarità con le tecnologie</a:t>
            </a:r>
          </a:p>
          <a:p>
            <a:endParaRPr lang="it-IT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Dimenticano più  il libro che lo </a:t>
            </a:r>
            <a:r>
              <a:rPr lang="it-IT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smartphone</a:t>
            </a:r>
            <a:endParaRPr lang="it-IT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it-IT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Diffusione della cultura di un uso appropriato delle tecnologie</a:t>
            </a:r>
            <a:endParaRPr lang="it-IT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81355" y="214290"/>
            <a:ext cx="8076859" cy="1223890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5" name="Immagine 14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571612"/>
            <a:ext cx="3390900" cy="1343025"/>
          </a:xfrm>
          <a:prstGeom prst="rect">
            <a:avLst/>
          </a:prstGeom>
        </p:spPr>
      </p:pic>
      <p:sp>
        <p:nvSpPr>
          <p:cNvPr id="18" name="Freccia in giù 17"/>
          <p:cNvSpPr/>
          <p:nvPr/>
        </p:nvSpPr>
        <p:spPr>
          <a:xfrm>
            <a:off x="5857884" y="3214686"/>
            <a:ext cx="928694" cy="1393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8" descr="Risultati immagini per matematica ost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2" y="340569"/>
            <a:ext cx="639257" cy="3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3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9681" y="696687"/>
            <a:ext cx="7793037" cy="1462087"/>
          </a:xfrm>
        </p:spPr>
        <p:txBody>
          <a:bodyPr/>
          <a:lstStyle/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 Uso appropriato delle </a:t>
            </a:r>
            <a:r>
              <a:rPr lang="it-IT" sz="2800" b="1" dirty="0" err="1" smtClean="0">
                <a:latin typeface="Arial" pitchFamily="34" charset="0"/>
                <a:cs typeface="Arial" pitchFamily="34" charset="0"/>
              </a:rPr>
              <a:t>tecnologie…</a:t>
            </a:r>
            <a:endParaRPr lang="it-IT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332411" y="1939335"/>
            <a:ext cx="4071257" cy="4448401"/>
          </a:xfrm>
        </p:spPr>
        <p:txBody>
          <a:bodyPr/>
          <a:lstStyle/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 se usano le</a:t>
            </a:r>
          </a:p>
          <a:p>
            <a:pPr>
              <a:buNone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tecnologie per copiare?</a:t>
            </a:r>
          </a:p>
          <a:p>
            <a:pPr>
              <a:buNone/>
            </a:pPr>
            <a:endParaRPr lang="it-IT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Sono soltanto cambiati gli strumenti a disposizione</a:t>
            </a:r>
          </a:p>
        </p:txBody>
      </p:sp>
      <p:pic>
        <p:nvPicPr>
          <p:cNvPr id="15" name="Segnaposto contenuto 14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355" y="2981778"/>
            <a:ext cx="2143125" cy="2143125"/>
          </a:xfrm>
        </p:spPr>
      </p:pic>
      <p:pic>
        <p:nvPicPr>
          <p:cNvPr id="16" name="Immagine 15" descr="download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621" y="3173185"/>
            <a:ext cx="2857500" cy="1600200"/>
          </a:xfrm>
          <a:prstGeom prst="rect">
            <a:avLst/>
          </a:prstGeom>
        </p:spPr>
      </p:pic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0" y="388459"/>
            <a:ext cx="8076859" cy="1223890"/>
            <a:chOff x="0" y="1536"/>
            <a:chExt cx="5675" cy="663"/>
          </a:xfrm>
        </p:grpSpPr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7615262" cy="857256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Possiamo ignorare</a:t>
            </a:r>
            <a:br>
              <a:rPr lang="it-IT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it-IT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il rovescio della medaglia?</a:t>
            </a:r>
            <a:endParaRPr lang="it-IT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Segnaposto contenuto 13" descr="download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6093" y="1228038"/>
            <a:ext cx="1733550" cy="2628900"/>
          </a:xfrm>
        </p:spPr>
      </p:pic>
      <p:sp>
        <p:nvSpPr>
          <p:cNvPr id="17" name="Segnaposto testo 16"/>
          <p:cNvSpPr>
            <a:spLocks noGrp="1"/>
          </p:cNvSpPr>
          <p:nvPr>
            <p:ph type="body" sz="half" idx="2"/>
          </p:nvPr>
        </p:nvSpPr>
        <p:spPr>
          <a:xfrm>
            <a:off x="457200" y="1785926"/>
            <a:ext cx="3008313" cy="4340237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No, ma si rischia di generalizzare e di chiudersi rispetto alle innovazioni che sono sotto gli occhi di tutti, demonizzando le tecnologie.</a:t>
            </a:r>
            <a:endParaRPr lang="it-IT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15404" cy="1285884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5" name="Immagine 14" descr="download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1" y="3933142"/>
            <a:ext cx="1733550" cy="2638425"/>
          </a:xfrm>
          <a:prstGeom prst="rect">
            <a:avLst/>
          </a:prstGeom>
        </p:spPr>
      </p:pic>
      <p:pic>
        <p:nvPicPr>
          <p:cNvPr id="16" name="Immagine 15" descr="download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030" y="1170204"/>
            <a:ext cx="1724025" cy="2647950"/>
          </a:xfrm>
          <a:prstGeom prst="rect">
            <a:avLst/>
          </a:prstGeom>
        </p:spPr>
      </p:pic>
      <p:pic>
        <p:nvPicPr>
          <p:cNvPr id="18" name="Picture 8" descr="Risultati immagini per matematica osti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00" y="74845"/>
            <a:ext cx="639257" cy="3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8" descr="download (1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5268" y="3955597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0262" y="112677"/>
            <a:ext cx="7573618" cy="1630018"/>
          </a:xfrm>
        </p:spPr>
        <p:txBody>
          <a:bodyPr/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Matematica ?</a:t>
            </a:r>
            <a:b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600" dirty="0" smtClean="0"/>
              <a:t/>
            </a:r>
            <a:br>
              <a:rPr lang="it-IT" sz="3600" dirty="0" smtClean="0"/>
            </a:br>
            <a:endParaRPr lang="en-US" sz="2000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24939" y="6129178"/>
            <a:ext cx="3160644" cy="337930"/>
          </a:xfrm>
        </p:spPr>
        <p:txBody>
          <a:bodyPr/>
          <a:lstStyle/>
          <a:p>
            <a:r>
              <a:rPr lang="en-US" sz="1560" dirty="0" smtClean="0">
                <a:solidFill>
                  <a:schemeClr val="tx2">
                    <a:lumMod val="75000"/>
                  </a:schemeClr>
                </a:solidFill>
              </a:rPr>
              <a:t>Assisi, 18 </a:t>
            </a:r>
            <a:r>
              <a:rPr lang="en-US" sz="1560" dirty="0" err="1" smtClean="0">
                <a:solidFill>
                  <a:schemeClr val="tx2">
                    <a:lumMod val="75000"/>
                  </a:schemeClr>
                </a:solidFill>
              </a:rPr>
              <a:t>ottobre</a:t>
            </a:r>
            <a:r>
              <a:rPr lang="en-US" sz="1560" dirty="0" smtClean="0">
                <a:solidFill>
                  <a:schemeClr val="tx2">
                    <a:lumMod val="75000"/>
                  </a:schemeClr>
                </a:solidFill>
              </a:rPr>
              <a:t> 2019</a:t>
            </a:r>
            <a:endParaRPr lang="en-US" sz="156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 rot="10800000" flipV="1">
            <a:off x="621764" y="5549401"/>
            <a:ext cx="5122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Vera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Francioli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&amp; Claudio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Marchesano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76746"/>
            <a:ext cx="8090453" cy="105354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92807" y="2951136"/>
            <a:ext cx="4180451" cy="5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56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98765" y="4354791"/>
            <a:ext cx="6570617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Creare </a:t>
            </a:r>
            <a:r>
              <a:rPr lang="it-IT" sz="2800" b="1" dirty="0" smtClean="0">
                <a:solidFill>
                  <a:srgbClr val="FF0000"/>
                </a:solidFill>
              </a:rPr>
              <a:t>competenze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>
                <a:solidFill>
                  <a:srgbClr val="FF0000"/>
                </a:solidFill>
              </a:rPr>
              <a:t>facendo, giocando , condividendo</a:t>
            </a:r>
          </a:p>
        </p:txBody>
      </p:sp>
      <p:pic>
        <p:nvPicPr>
          <p:cNvPr id="19" name="Picture 8" descr="Risultati immagini per matematica ost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031" y="940972"/>
            <a:ext cx="5707421" cy="342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5477" y="2098431"/>
            <a:ext cx="8509612" cy="4034082"/>
          </a:xfrm>
        </p:spPr>
        <p:txBody>
          <a:bodyPr>
            <a:normAutofit/>
          </a:bodyPr>
          <a:lstStyle/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it-IT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19" y="295421"/>
            <a:ext cx="8358247" cy="900331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" name="Rettangolo 14"/>
          <p:cNvSpPr/>
          <p:nvPr/>
        </p:nvSpPr>
        <p:spPr>
          <a:xfrm>
            <a:off x="1392702" y="211014"/>
            <a:ext cx="6850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it-IT" sz="4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Grazie per l’attenzione</a:t>
            </a:r>
            <a:endParaRPr lang="it-IT" sz="4400" dirty="0"/>
          </a:p>
        </p:txBody>
      </p:sp>
      <p:pic>
        <p:nvPicPr>
          <p:cNvPr id="16" name="Immagine 15" descr="images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728912"/>
            <a:ext cx="5500726" cy="1400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89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Matematica ?</a:t>
            </a:r>
            <a:br>
              <a:rPr lang="it-IT" dirty="0">
                <a:solidFill>
                  <a:schemeClr val="tx2">
                    <a:lumMod val="75000"/>
                  </a:schemeClr>
                </a:solidFill>
              </a:rPr>
            </a:b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19227" y="214313"/>
            <a:ext cx="8090453" cy="1053546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" name="Rettangolo 2"/>
          <p:cNvSpPr/>
          <p:nvPr/>
        </p:nvSpPr>
        <p:spPr>
          <a:xfrm>
            <a:off x="1070821" y="2161168"/>
            <a:ext cx="69459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Io, quando c’è matematica, </a:t>
            </a:r>
            <a:endParaRPr lang="it-IT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ho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sempre 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paura</a:t>
            </a:r>
          </a:p>
          <a:p>
            <a:endParaRPr lang="it-IT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e mi viene freddo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”.</a:t>
            </a:r>
          </a:p>
          <a:p>
            <a:endParaRPr lang="it-IT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[Eleonora, 1a secondaria di I grado].</a:t>
            </a:r>
          </a:p>
        </p:txBody>
      </p:sp>
      <p:sp>
        <p:nvSpPr>
          <p:cNvPr id="4" name="Rettangolo 3"/>
          <p:cNvSpPr/>
          <p:nvPr/>
        </p:nvSpPr>
        <p:spPr>
          <a:xfrm>
            <a:off x="388092" y="1820726"/>
            <a:ext cx="93187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quando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finalmente riesco a prendere confidenza con un argomento, </a:t>
            </a:r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come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se lo facessero apposta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endParaRPr lang="it-IT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andiamo avanti col programma e rimango fregato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it-IT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[Matteo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, 2a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superiore]</a:t>
            </a:r>
            <a:endParaRPr lang="it-IT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039947" y="2143801"/>
            <a:ext cx="76644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Così da quel momento si alternarono in me periodi in cui matematica mi piaceva perché mi riusciva e poi non mi piaceva perché non la capivo più.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(…)</a:t>
            </a:r>
          </a:p>
          <a:p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Andando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avanti negli anni a matematica peggioravo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non riuscivo quasi più a capirla e la odiavo, </a:t>
            </a:r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così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come odiavo chi la capiva. </a:t>
            </a:r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[ 3 Superiore]</a:t>
            </a:r>
            <a:endParaRPr lang="it-IT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88092" y="1263092"/>
            <a:ext cx="780675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Secondo me la matematica serve a fare i calcoli più velocemente, </a:t>
            </a:r>
            <a:endParaRPr lang="it-IT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vedere quanti chilometri percorrere per arrivare in una città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quanti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metri quadrati ha un campo, i cm di un quadrato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costruire un quadrato, un cerchio oppure un triangolo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88092" y="3132642"/>
            <a:ext cx="82424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Per fare un disegno, un quadro o una casa. </a:t>
            </a:r>
            <a:endParaRPr lang="it-IT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Per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sapere quanto pagare, quanto affettato prendere, </a:t>
            </a:r>
            <a:endParaRPr lang="it-IT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per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sapere i g o i kg di fragole che ha raccolto la mamma nel 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campo</a:t>
            </a:r>
          </a:p>
          <a:p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oppure per comprare un litro d’ acqua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640461" y="5285190"/>
            <a:ext cx="7106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matematica serve a tutto. </a:t>
            </a:r>
            <a:endParaRPr lang="it-IT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[Quarta Elementare]</a:t>
            </a: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Picture 8" descr="Risultati immagini per matematica ost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190" y="357389"/>
            <a:ext cx="1086179" cy="6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4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2226" y="151430"/>
            <a:ext cx="7793037" cy="1462087"/>
          </a:xfrm>
        </p:spPr>
        <p:txBody>
          <a:bodyPr/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Matematica ?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it-IT" dirty="0">
                <a:solidFill>
                  <a:schemeClr val="tx2">
                    <a:lumMod val="50000"/>
                  </a:schemeClr>
                </a:solidFill>
              </a:rPr>
            </a:b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07327" y="3240573"/>
            <a:ext cx="7402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</a:rPr>
              <a:t>La matematica serve a tutto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19227" y="214313"/>
            <a:ext cx="8090453" cy="1053546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030" name="Picture 6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5" y="1295300"/>
            <a:ext cx="1760675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isultati immagini per matematica ost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00" y="151430"/>
            <a:ext cx="1092375" cy="65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2226" y="151430"/>
            <a:ext cx="7793037" cy="1462087"/>
          </a:xfrm>
        </p:spPr>
        <p:txBody>
          <a:bodyPr/>
          <a:lstStyle/>
          <a:p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Matematica ?</a:t>
            </a:r>
            <a:br>
              <a:rPr lang="it-IT" dirty="0">
                <a:solidFill>
                  <a:schemeClr val="tx2">
                    <a:lumMod val="50000"/>
                  </a:schemeClr>
                </a:solidFill>
              </a:rPr>
            </a:b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88505" y="2691933"/>
            <a:ext cx="6270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con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il passare degli anni diventa una delle più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</a:rPr>
              <a:t>ostiche</a:t>
            </a:r>
            <a:endParaRPr lang="it-IT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19227" y="214313"/>
            <a:ext cx="8090453" cy="1053546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" name="Rettangolo 14"/>
          <p:cNvSpPr/>
          <p:nvPr/>
        </p:nvSpPr>
        <p:spPr>
          <a:xfrm>
            <a:off x="1118799" y="4278812"/>
            <a:ext cx="70539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pesso un allievo 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sceglie una scuola 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base alla matematica che non c’è.</a:t>
            </a:r>
          </a:p>
        </p:txBody>
      </p:sp>
      <p:pic>
        <p:nvPicPr>
          <p:cNvPr id="1030" name="Picture 6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5" y="1295300"/>
            <a:ext cx="1760675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2341261" y="1447700"/>
            <a:ext cx="6270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Ai primi anni di scuola la matematica è una delle materie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preferite</a:t>
            </a:r>
          </a:p>
        </p:txBody>
      </p:sp>
      <p:pic>
        <p:nvPicPr>
          <p:cNvPr id="17" name="Picture 8" descr="Risultati immagini per matematica ost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92" y="204701"/>
            <a:ext cx="1092375" cy="65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71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ttangolo 7"/>
          <p:cNvSpPr>
            <a:spLocks noChangeArrowheads="1"/>
          </p:cNvSpPr>
          <p:nvPr/>
        </p:nvSpPr>
        <p:spPr bwMode="auto">
          <a:xfrm>
            <a:off x="2176463" y="4887384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en-US">
              <a:solidFill>
                <a:schemeClr val="accent1"/>
              </a:solidFill>
              <a:latin typeface="HP Simplified"/>
            </a:endParaRPr>
          </a:p>
        </p:txBody>
      </p:sp>
      <p:sp>
        <p:nvSpPr>
          <p:cNvPr id="11268" name="Title 2"/>
          <p:cNvSpPr>
            <a:spLocks noGrp="1"/>
          </p:cNvSpPr>
          <p:nvPr>
            <p:ph type="title"/>
          </p:nvPr>
        </p:nvSpPr>
        <p:spPr>
          <a:xfrm>
            <a:off x="5086669" y="58994"/>
            <a:ext cx="7007225" cy="61384"/>
          </a:xfrm>
        </p:spPr>
        <p:txBody>
          <a:bodyPr/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400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34528" y="4803711"/>
            <a:ext cx="89471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 se provassimo a capovolgere l’insegnamento in modo da puntare, in classe,  </a:t>
            </a:r>
          </a:p>
          <a:p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sull’apprendimento attraverso l’esperienza ?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800" dirty="0" smtClean="0">
                <a:latin typeface="Arial" pitchFamily="34" charset="0"/>
                <a:cs typeface="Arial" pitchFamily="34" charset="0"/>
              </a:rPr>
            </a:br>
            <a:r>
              <a:rPr lang="it-I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800" dirty="0" smtClean="0">
                <a:latin typeface="Arial" pitchFamily="34" charset="0"/>
                <a:cs typeface="Arial" pitchFamily="34" charset="0"/>
              </a:rPr>
            </a:br>
            <a:endParaRPr lang="it-IT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082" y="1021683"/>
            <a:ext cx="3234477" cy="311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4" descr="Risultati immagini per apprendimento piacevole in clas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6" descr="Risultati immagini per apprendimento piacevole in clas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8" descr="Risultati immagini per apprendimento piacevole in clas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Segnaposto contenuto 2"/>
          <p:cNvSpPr>
            <a:spLocks noGrp="1"/>
          </p:cNvSpPr>
          <p:nvPr>
            <p:ph sz="quarter" idx="10"/>
          </p:nvPr>
        </p:nvSpPr>
        <p:spPr>
          <a:xfrm>
            <a:off x="3687475" y="978116"/>
            <a:ext cx="5567650" cy="3218346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l'aspetto ludico è 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stimolato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all'asilo e alla materna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tollerato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alla primaria, </a:t>
            </a:r>
            <a:endParaRPr lang="it-IT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completamente dimenticato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alla secondaria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40" name="Picture 16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8" y="1110825"/>
            <a:ext cx="3302904" cy="184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1639569" y="4665388"/>
            <a:ext cx="66254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Non c’è apprendimento senza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divertimento</a:t>
            </a:r>
          </a:p>
          <a:p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 non c’è divertimento senza apprendimento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”</a:t>
            </a:r>
          </a:p>
          <a:p>
            <a:endParaRPr lang="it-IT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</a:rPr>
              <a:t>M.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McLuhan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black">
          <a:xfrm>
            <a:off x="1591372" y="-63743"/>
            <a:ext cx="7573618" cy="1630018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sz="3600" kern="0" dirty="0" smtClean="0">
                <a:solidFill>
                  <a:schemeClr val="tx2">
                    <a:lumMod val="75000"/>
                  </a:schemeClr>
                </a:solidFill>
              </a:rPr>
              <a:t>Matematica ?</a:t>
            </a:r>
            <a:br>
              <a:rPr lang="it-IT" sz="3600" kern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600" kern="0" dirty="0" smtClean="0"/>
              <a:t/>
            </a:r>
            <a:br>
              <a:rPr lang="it-IT" sz="3600" kern="0" dirty="0" smtClean="0"/>
            </a:br>
            <a:endParaRPr lang="en-US" sz="2000" kern="0" dirty="0"/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307975" y="28151"/>
            <a:ext cx="8695344" cy="688163"/>
            <a:chOff x="0" y="1536"/>
            <a:chExt cx="5675" cy="663"/>
          </a:xfrm>
        </p:grpSpPr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183" y="1604"/>
              <a:ext cx="439" cy="327"/>
              <a:chOff x="720" y="336"/>
              <a:chExt cx="611" cy="473"/>
            </a:xfrm>
          </p:grpSpPr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1043" y="377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7093" y="1098562"/>
            <a:ext cx="4729519" cy="295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tangolo 27"/>
          <p:cNvSpPr/>
          <p:nvPr/>
        </p:nvSpPr>
        <p:spPr>
          <a:xfrm>
            <a:off x="1501237" y="-25878"/>
            <a:ext cx="6738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Insegnamento e apprendimento</a:t>
            </a:r>
            <a:endParaRPr lang="it-IT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" name="Picture 8" descr="Risultati immagini per matematica osti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432" y="47632"/>
            <a:ext cx="893542" cy="53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 build="p"/>
      <p:bldP spid="11" grpId="1" build="p"/>
      <p:bldP spid="15" grpId="0"/>
      <p:bldP spid="1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Risultati immagini per matematica ost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00" y="74845"/>
            <a:ext cx="639257" cy="3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501809" cy="1192696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1036409" y="206572"/>
            <a:ext cx="7793037" cy="1462087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Perché la didattica capovolta ?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8004" y="2241198"/>
            <a:ext cx="3695493" cy="180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04632" y="1377748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C’è  molto più tempo (a scuola) per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Fare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Giocare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Condividere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202090" y="4646548"/>
            <a:ext cx="89471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 Divertimento</a:t>
            </a:r>
          </a:p>
          <a:p>
            <a:r>
              <a:rPr lang="it-IT" sz="4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acilita l’apprendimento</a:t>
            </a:r>
            <a:r>
              <a:rPr lang="it-IT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4000" dirty="0" smtClean="0">
                <a:latin typeface="Arial" pitchFamily="34" charset="0"/>
                <a:cs typeface="Arial" pitchFamily="34" charset="0"/>
              </a:rPr>
            </a:br>
            <a:r>
              <a:rPr lang="it-IT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4000" dirty="0" smtClean="0">
                <a:latin typeface="Arial" pitchFamily="34" charset="0"/>
                <a:cs typeface="Arial" pitchFamily="34" charset="0"/>
              </a:rPr>
            </a:b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Creare competenze facendo, giocando , condividendo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29184" y="204803"/>
            <a:ext cx="8123237" cy="573617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matematica ?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4" name="Picture 6" descr="Risultati immagini per matematica giochi log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620"/>
            <a:ext cx="28575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isultati immagini per mastermind log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11" y="1594620"/>
            <a:ext cx="2675706" cy="40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859597"/>
            <a:ext cx="2836633" cy="274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0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Creare competenze facendo, giocando , condividendo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29184" y="204803"/>
            <a:ext cx="8123237" cy="573617"/>
          </a:xfrm>
        </p:spPr>
        <p:txBody>
          <a:bodyPr/>
          <a:lstStyle/>
          <a:p>
            <a:r>
              <a:rPr lang="it-IT" dirty="0" smtClean="0"/>
              <a:t>matematica ?</a:t>
            </a:r>
            <a:endParaRPr lang="it-IT" dirty="0"/>
          </a:p>
        </p:txBody>
      </p:sp>
      <p:pic>
        <p:nvPicPr>
          <p:cNvPr id="5" name="Picture 4" descr="Risultati immagini per matematica giochi per seconda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5" y="1594620"/>
            <a:ext cx="2505382" cy="215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isultati immagini per logica gioch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819" y="1594620"/>
            <a:ext cx="2251053" cy="225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isultati immagini per logika futoshiki grattacie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Risultati immagini per logika futoshiki grattaciel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10" descr="Risultati immagini per logika futoshiki grattaciel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Picture 12" descr="Risultati immagini per logika futoshiki grattacie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793" y="2277427"/>
            <a:ext cx="29718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6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6182</TotalTime>
  <Words>797</Words>
  <Application>Microsoft Office PowerPoint</Application>
  <PresentationFormat>Presentazione su schermo (4:3)</PresentationFormat>
  <Paragraphs>160</Paragraphs>
  <Slides>20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Arial</vt:lpstr>
      <vt:lpstr>Calibri</vt:lpstr>
      <vt:lpstr>HP Simplified</vt:lpstr>
      <vt:lpstr>Tahoma</vt:lpstr>
      <vt:lpstr>Times New Roman</vt:lpstr>
      <vt:lpstr>Wingdings</vt:lpstr>
      <vt:lpstr>Blends</vt:lpstr>
      <vt:lpstr>Personalizza struttura</vt:lpstr>
      <vt:lpstr>Presentazione standard di PowerPoint</vt:lpstr>
      <vt:lpstr>Matematica ?  </vt:lpstr>
      <vt:lpstr>Matematica ? </vt:lpstr>
      <vt:lpstr>Matematica ? </vt:lpstr>
      <vt:lpstr>Matematica ? </vt:lpstr>
      <vt:lpstr>               </vt:lpstr>
      <vt:lpstr>Perché la didattica capovolta ?</vt:lpstr>
      <vt:lpstr>matematica ?</vt:lpstr>
      <vt:lpstr>matematica ?</vt:lpstr>
      <vt:lpstr>Il vero cambiamento può avvenire proprio in classe: </vt:lpstr>
      <vt:lpstr>Esempio di gara a squadre</vt:lpstr>
      <vt:lpstr>        Una proposta:  le ricerche nel Web       come strumento di apprendimento</vt:lpstr>
      <vt:lpstr>Gli studenti realizzano un loro prodotto</vt:lpstr>
      <vt:lpstr>che può essere utilizzato…</vt:lpstr>
      <vt:lpstr>Riconoscere le strutture della matematica  nelle altre discipline studiate</vt:lpstr>
      <vt:lpstr>Fare e condividere</vt:lpstr>
      <vt:lpstr>Usare in maniera intelligente lo  smartphone in classe…si può? </vt:lpstr>
      <vt:lpstr> Uso appropriato delle tecnologie…</vt:lpstr>
      <vt:lpstr>Possiamo ignorare  il rovescio della medaglia?</vt:lpstr>
      <vt:lpstr>Presentazione standard di PowerPoint</vt:lpstr>
    </vt:vector>
  </TitlesOfParts>
  <Company>Stanford Univesity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kristinc</dc:creator>
  <cp:lastModifiedBy>Claudio Marchesano</cp:lastModifiedBy>
  <cp:revision>529</cp:revision>
  <dcterms:created xsi:type="dcterms:W3CDTF">2004-09-29T20:13:20Z</dcterms:created>
  <dcterms:modified xsi:type="dcterms:W3CDTF">2019-10-19T20:00:22Z</dcterms:modified>
</cp:coreProperties>
</file>