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9"/>
  </p:notesMasterIdLst>
  <p:handoutMasterIdLst>
    <p:handoutMasterId r:id="rId30"/>
  </p:handoutMasterIdLst>
  <p:sldIdLst>
    <p:sldId id="801" r:id="rId3"/>
    <p:sldId id="802" r:id="rId4"/>
    <p:sldId id="803" r:id="rId5"/>
    <p:sldId id="804" r:id="rId6"/>
    <p:sldId id="805" r:id="rId7"/>
    <p:sldId id="806" r:id="rId8"/>
    <p:sldId id="807" r:id="rId9"/>
    <p:sldId id="808" r:id="rId10"/>
    <p:sldId id="788" r:id="rId11"/>
    <p:sldId id="789" r:id="rId12"/>
    <p:sldId id="770" r:id="rId13"/>
    <p:sldId id="745" r:id="rId14"/>
    <p:sldId id="732" r:id="rId15"/>
    <p:sldId id="774" r:id="rId16"/>
    <p:sldId id="798" r:id="rId17"/>
    <p:sldId id="776" r:id="rId18"/>
    <p:sldId id="777" r:id="rId19"/>
    <p:sldId id="790" r:id="rId20"/>
    <p:sldId id="791" r:id="rId21"/>
    <p:sldId id="792" r:id="rId22"/>
    <p:sldId id="793" r:id="rId23"/>
    <p:sldId id="794" r:id="rId24"/>
    <p:sldId id="795" r:id="rId25"/>
    <p:sldId id="800" r:id="rId26"/>
    <p:sldId id="796" r:id="rId27"/>
    <p:sldId id="797" r:id="rId28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5FAD"/>
    <a:srgbClr val="D2452E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67025" autoAdjust="0"/>
  </p:normalViewPr>
  <p:slideViewPr>
    <p:cSldViewPr snapToGrid="0">
      <p:cViewPr varScale="1">
        <p:scale>
          <a:sx n="59" d="100"/>
          <a:sy n="59" d="100"/>
        </p:scale>
        <p:origin x="210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FB6478-1543-4AEC-825B-FD33338B3354}" type="slidenum">
              <a:rPr lang="en-US" altLang="it-IT" smtClean="0">
                <a:latin typeface="Calibri" panose="020F0502020204030204" pitchFamily="34" charset="0"/>
              </a:rPr>
              <a:pPr/>
              <a:t>5</a:t>
            </a:fld>
            <a:endParaRPr lang="en-US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0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D3933A-5B65-4C9B-93E8-8093539694C9}" type="slidenum">
              <a:rPr lang="en-US" altLang="it-IT" smtClean="0">
                <a:latin typeface="Calibri" panose="020F0502020204030204" pitchFamily="34" charset="0"/>
              </a:rPr>
              <a:pPr/>
              <a:t>6</a:t>
            </a:fld>
            <a:endParaRPr lang="en-US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6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D4D7E-ABE1-4F8A-859A-5C79EAB687A8}" type="slidenum">
              <a:rPr lang="en-US" altLang="it-IT" smtClean="0">
                <a:latin typeface="Calibri" panose="020F0502020204030204" pitchFamily="34" charset="0"/>
              </a:rPr>
              <a:pPr/>
              <a:t>7</a:t>
            </a:fld>
            <a:endParaRPr lang="en-US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D4D7E-ABE1-4F8A-859A-5C79EAB687A8}" type="slidenum">
              <a:rPr lang="en-US" altLang="it-IT" smtClean="0">
                <a:latin typeface="Calibri" panose="020F0502020204030204" pitchFamily="34" charset="0"/>
              </a:rPr>
              <a:pPr/>
              <a:t>8</a:t>
            </a:fld>
            <a:endParaRPr lang="en-US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6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ea typeface="HP Simplified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C04DA-66AA-42E6-978A-7A8A26A52E63}" type="datetime3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 October 2019</a:t>
            </a:fld>
            <a:endParaRPr lang="en-US">
              <a:ea typeface="HP Simplified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HP Simplified"/>
              </a:rPr>
              <a:t>HP Confidential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8E303-6185-4857-989B-5410F534FC25}" type="slidenum">
              <a:rPr lang="en-US">
                <a:ea typeface="HP Simplifi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85086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074BDA-4DA9-421E-9C62-FAD5B805B97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96D0-8871-4AEB-9C83-6A0242EAF66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9189-6227-48D3-AA83-0F5ED2253D8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BDC23-CA38-445C-9B83-1CC491246A7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2CC7-E7D8-4992-B23B-470D4A8CBEB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5B99-C22E-4AFB-841F-F311C4428AE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6EB7-DF95-4430-BCDD-8DC825AF1EC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984-00CB-4ECE-A848-6333F2C938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4100-75EA-40BF-82B6-442761F109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1618-3121-47DC-8088-D323E692D0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7E83-E098-4C29-BE27-514E8A4874A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13BD-322D-4AD5-AE69-036D0FFD4B1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C0A5BD-0A88-49D7-90D6-E383D85E1E8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  <p:sldLayoutId id="2147483698" r:id="rId14"/>
    <p:sldLayoutId id="214748369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12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38233" y="4984966"/>
            <a:ext cx="6570617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ApprendiAMO</a:t>
            </a:r>
            <a:r>
              <a:rPr lang="it-IT" sz="2800" b="1" dirty="0" smtClean="0">
                <a:solidFill>
                  <a:srgbClr val="FF0000"/>
                </a:solidFill>
              </a:rPr>
              <a:t> ai tempi di Internet con una didattica inclusiva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6746"/>
            <a:ext cx="8090453" cy="10535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727626" y="6263032"/>
            <a:ext cx="3160644" cy="3379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560" kern="0" dirty="0" smtClean="0">
                <a:solidFill>
                  <a:schemeClr val="tx2">
                    <a:lumMod val="75000"/>
                  </a:schemeClr>
                </a:solidFill>
              </a:rPr>
              <a:t>Nola , 26 </a:t>
            </a:r>
            <a:r>
              <a:rPr lang="en-US" sz="1560" kern="0" dirty="0" err="1" smtClean="0">
                <a:solidFill>
                  <a:schemeClr val="tx2">
                    <a:lumMod val="75000"/>
                  </a:schemeClr>
                </a:solidFill>
              </a:rPr>
              <a:t>ottobre</a:t>
            </a:r>
            <a:r>
              <a:rPr lang="en-US" sz="1560" kern="0" dirty="0" smtClean="0">
                <a:solidFill>
                  <a:schemeClr val="tx2">
                    <a:lumMod val="75000"/>
                  </a:schemeClr>
                </a:solidFill>
              </a:rPr>
              <a:t> 2019</a:t>
            </a:r>
            <a:endParaRPr lang="en-US" sz="156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 rot="10800000" flipV="1">
            <a:off x="561495" y="6139296"/>
            <a:ext cx="512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Risultati immagini per associazione nemo dsa n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0" y="1043889"/>
            <a:ext cx="8287317" cy="37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226" y="151430"/>
            <a:ext cx="7793037" cy="1462087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 la matematica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50000"/>
                  </a:schemeClr>
                </a:solidFill>
              </a:rPr>
            </a:b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07327" y="3240573"/>
            <a:ext cx="7402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La matematica serve a tutto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9227" y="214313"/>
            <a:ext cx="8090453" cy="105354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" y="1295300"/>
            <a:ext cx="1760675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00" y="151430"/>
            <a:ext cx="1092375" cy="6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226" y="151430"/>
            <a:ext cx="7793037" cy="1462087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E la matematica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?</a:t>
            </a:r>
            <a:br>
              <a:rPr lang="it-IT" dirty="0">
                <a:solidFill>
                  <a:schemeClr val="tx2">
                    <a:lumMod val="50000"/>
                  </a:schemeClr>
                </a:solidFill>
              </a:rPr>
            </a:b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88505" y="2691933"/>
            <a:ext cx="627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con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il passare degli anni diventa una delle più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ostiche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9227" y="214313"/>
            <a:ext cx="8090453" cy="105354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118799" y="4278812"/>
            <a:ext cx="7053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pesso un allievo 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sceglie una scuola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base alla matematica che non c’è.</a:t>
            </a:r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" y="1295300"/>
            <a:ext cx="1760675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341261" y="1447700"/>
            <a:ext cx="627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Ai primi anni di scuola la matematica è una delle materie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preferite</a:t>
            </a:r>
          </a:p>
        </p:txBody>
      </p:sp>
      <p:pic>
        <p:nvPicPr>
          <p:cNvPr id="17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2" y="204701"/>
            <a:ext cx="1092375" cy="6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tangolo 7"/>
          <p:cNvSpPr>
            <a:spLocks noChangeArrowheads="1"/>
          </p:cNvSpPr>
          <p:nvPr/>
        </p:nvSpPr>
        <p:spPr bwMode="auto">
          <a:xfrm>
            <a:off x="2176463" y="48873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it-IT">
              <a:solidFill>
                <a:schemeClr val="accent1"/>
              </a:solidFill>
              <a:latin typeface="HP Simplified"/>
            </a:endParaRPr>
          </a:p>
          <a:p>
            <a:endParaRPr lang="en-US">
              <a:solidFill>
                <a:schemeClr val="accent1"/>
              </a:solidFill>
              <a:latin typeface="HP Simplified"/>
            </a:endParaRPr>
          </a:p>
        </p:txBody>
      </p:sp>
      <p:sp>
        <p:nvSpPr>
          <p:cNvPr id="11268" name="Title 2"/>
          <p:cNvSpPr>
            <a:spLocks noGrp="1"/>
          </p:cNvSpPr>
          <p:nvPr>
            <p:ph type="title"/>
          </p:nvPr>
        </p:nvSpPr>
        <p:spPr>
          <a:xfrm>
            <a:off x="5086669" y="58994"/>
            <a:ext cx="7007225" cy="61384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400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4528" y="4803711"/>
            <a:ext cx="8947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se provassimo a capovolgere l’insegnamento in modo da puntare, in classe,  </a:t>
            </a:r>
          </a:p>
          <a:p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sull’apprendimento attraverso l’esperienza ?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82" y="1021683"/>
            <a:ext cx="3234477" cy="31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4" descr="Risultati immagini per apprendimento piacevole in cla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6" descr="Risultati immagini per apprendimento piacevole in clas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8" descr="Risultati immagini per apprendimento piacevole in clas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0"/>
          </p:nvPr>
        </p:nvSpPr>
        <p:spPr>
          <a:xfrm>
            <a:off x="3687475" y="978116"/>
            <a:ext cx="5567650" cy="321834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l'aspetto ludico è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stimolato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all'asilo e alla materna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tollerato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alla primaria, 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completamente dimenticato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alla secondaria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8" y="1110825"/>
            <a:ext cx="3302904" cy="184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1639569" y="4665388"/>
            <a:ext cx="6625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Non c’è apprendimento senza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divertimento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 non c’è divertimento senza apprendimento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”</a:t>
            </a:r>
          </a:p>
          <a:p>
            <a:endParaRPr lang="it-IT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</a:rPr>
              <a:t>M.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McLuhan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black">
          <a:xfrm>
            <a:off x="1591372" y="-63743"/>
            <a:ext cx="7573618" cy="1630018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it-IT" sz="3600" kern="0" dirty="0" smtClean="0">
                <a:solidFill>
                  <a:schemeClr val="tx2">
                    <a:lumMod val="75000"/>
                  </a:schemeClr>
                </a:solidFill>
              </a:rPr>
              <a:t>Capovolgiamo l’insegnamento</a:t>
            </a:r>
            <a:br>
              <a:rPr lang="it-IT" sz="3600" kern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kern="0" dirty="0" smtClean="0"/>
              <a:t/>
            </a:r>
            <a:br>
              <a:rPr lang="it-IT" sz="3600" kern="0" dirty="0" smtClean="0"/>
            </a:br>
            <a:endParaRPr lang="en-US" sz="2000" kern="0" dirty="0"/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307975" y="28151"/>
            <a:ext cx="8695344" cy="688163"/>
            <a:chOff x="0" y="1536"/>
            <a:chExt cx="5675" cy="663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83" y="1604"/>
              <a:ext cx="439" cy="327"/>
              <a:chOff x="720" y="336"/>
              <a:chExt cx="611" cy="473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043" y="377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7093" y="1098562"/>
            <a:ext cx="4729519" cy="295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1183239" y="-12973"/>
            <a:ext cx="67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Insegnamento e apprendimento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" name="Picture 8" descr="Risultati immagini per matematica ost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80" y="438143"/>
            <a:ext cx="893542" cy="5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build="p"/>
      <p:bldP spid="11" grpId="1" build="p"/>
      <p:bldP spid="15" grpId="0"/>
      <p:bldP spid="1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Risultati immagini per matematica os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01809" cy="119269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036409" y="206572"/>
            <a:ext cx="7793037" cy="1462087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Perché la didattica capovolta ?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004" y="2241198"/>
            <a:ext cx="3695493" cy="18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4632" y="137774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C’è  molto più tempo (a scuola) per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Fare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Giocare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Condividere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215561" y="4215275"/>
            <a:ext cx="8947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Divertimento</a:t>
            </a:r>
          </a:p>
          <a:p>
            <a:r>
              <a:rPr lang="it-IT" sz="4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acilita l’apprendimento</a:t>
            </a:r>
            <a:r>
              <a:rPr lang="it-IT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 smtClean="0">
                <a:latin typeface="Arial" pitchFamily="34" charset="0"/>
                <a:cs typeface="Arial" pitchFamily="34" charset="0"/>
              </a:rPr>
            </a:br>
            <a:r>
              <a:rPr lang="it-IT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 smtClean="0">
                <a:latin typeface="Arial" pitchFamily="34" charset="0"/>
                <a:cs typeface="Arial" pitchFamily="34" charset="0"/>
              </a:rPr>
            </a:br>
            <a:endParaRPr lang="it-IT" sz="4000" dirty="0"/>
          </a:p>
        </p:txBody>
      </p:sp>
      <p:sp>
        <p:nvSpPr>
          <p:cNvPr id="19" name="Rettangolo 18"/>
          <p:cNvSpPr/>
          <p:nvPr/>
        </p:nvSpPr>
        <p:spPr>
          <a:xfrm>
            <a:off x="1196228" y="5317994"/>
            <a:ext cx="8947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 smtClean="0">
                <a:latin typeface="Arial" pitchFamily="34" charset="0"/>
                <a:cs typeface="Arial" pitchFamily="34" charset="0"/>
              </a:rPr>
            </a:br>
            <a:r>
              <a:rPr lang="it-IT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000" dirty="0" smtClean="0">
                <a:latin typeface="Arial" pitchFamily="34" charset="0"/>
                <a:cs typeface="Arial" pitchFamily="34" charset="0"/>
              </a:rPr>
            </a:b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Creare competenze facendo, giocando , condividendo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9184" y="204803"/>
            <a:ext cx="8123237" cy="573617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matematica ?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4" name="Picture 6" descr="Risultati immagini per matematica giochi lo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620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isultati immagini per mastermind log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11" y="1594620"/>
            <a:ext cx="2675706" cy="40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59597"/>
            <a:ext cx="2836633" cy="27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Creare competenze facendo, giocando , condividendo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9184" y="204803"/>
            <a:ext cx="8123237" cy="573617"/>
          </a:xfrm>
        </p:spPr>
        <p:txBody>
          <a:bodyPr/>
          <a:lstStyle/>
          <a:p>
            <a:r>
              <a:rPr lang="it-IT" dirty="0" smtClean="0"/>
              <a:t>matematica ?</a:t>
            </a:r>
            <a:endParaRPr lang="it-IT" dirty="0"/>
          </a:p>
        </p:txBody>
      </p:sp>
      <p:pic>
        <p:nvPicPr>
          <p:cNvPr id="5" name="Picture 4" descr="Risultati immagini per matematica giochi per second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1594620"/>
            <a:ext cx="2505382" cy="215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logica gioc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19" y="1594620"/>
            <a:ext cx="2251053" cy="22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isultati immagini per logika futoshiki grattacie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logika futoshiki grattacie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Risultati immagini per logika futoshiki grattaciel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Picture 12" descr="Risultati immagini per logika futoshiki grattacie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93" y="2277427"/>
            <a:ext cx="29718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052" y="212334"/>
            <a:ext cx="8510954" cy="1477108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Il vero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cambiamento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può avvenire proprio in classe: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92931" y="62325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Esistono tante “buone pratiche” per apprendere facendo, giocando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 e favoriscono la socializzazione, che favorisce , a sua volta , anche l’apprendimento</a:t>
            </a:r>
          </a:p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Gare a squadre (con domande tipo PROBLEM SOLVING)</a:t>
            </a:r>
          </a:p>
          <a:p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Verific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..a convenienza  (antitetica rispetto a verifica programmata)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Per…corso  per Salvo, per Andrea, per Kevin, per Daniele, Per Giulia…..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Norhan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, Mohamed, per Rabbi, per Kimberly…..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8" descr="Risultati immagini per matematica ost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56" y="284117"/>
            <a:ext cx="639257" cy="2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Esempio di gara a squadre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48640" y="1561514"/>
            <a:ext cx="7737231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Quanti cubi di 1 cm contiene un cubo di lato 9 cm ?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2) 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Si contano 440 zampe e 200 teste. </a:t>
            </a:r>
          </a:p>
          <a:p>
            <a:pPr marL="0" lvl="1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Quanti sono i conigli ? E i polli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3)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Lorenzo ha eseguito la divisione per 7 di ciascuno</a:t>
            </a: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   dei  numeri compresi tra 1 e 50 inclusi.</a:t>
            </a:r>
          </a:p>
          <a:p>
            <a:pPr marL="0" lvl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    Quale è il resto ottenuto più volte ?</a:t>
            </a: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Risultati immagini per matematica giochi in cl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1939048"/>
            <a:ext cx="2679065" cy="37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89048" y="1403195"/>
            <a:ext cx="60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4)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8176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6966" y="223978"/>
            <a:ext cx="8662621" cy="95330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proposta:  le ricerche nel Web </a:t>
            </a:r>
            <a:b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come strumento di apprendimento</a:t>
            </a:r>
            <a:endParaRPr lang="it-IT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</a:t>
            </a:r>
            <a:r>
              <a:rPr lang="it-IT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guidate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0446" y="315184"/>
            <a:ext cx="8299938" cy="102694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9" name="Immagine 18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800600"/>
            <a:ext cx="2219325" cy="2057400"/>
          </a:xfrm>
          <a:prstGeom prst="rect">
            <a:avLst/>
          </a:prstGeom>
        </p:spPr>
      </p:pic>
      <p:pic>
        <p:nvPicPr>
          <p:cNvPr id="20" name="Immagine 19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000240"/>
            <a:ext cx="2514598" cy="1628775"/>
          </a:xfrm>
          <a:prstGeom prst="rect">
            <a:avLst/>
          </a:prstGeom>
        </p:spPr>
      </p:pic>
      <p:pic>
        <p:nvPicPr>
          <p:cNvPr id="21" name="Picture 8" descr="Risultati immagini per matematica ost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4926" y="525447"/>
            <a:ext cx="7837665" cy="13110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Gli studenti realizzano un loro prodotto</a:t>
            </a:r>
            <a:endParaRPr lang="it-IT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000240"/>
            <a:ext cx="2386012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128" y="2022188"/>
            <a:ext cx="2785320" cy="1801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96993"/>
            <a:ext cx="9439421" cy="1603718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Immagine 17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643446"/>
            <a:ext cx="3581400" cy="1276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Immagine 18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50057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8" descr="Risultati immagini per matematica ost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1409700" y="1123950"/>
            <a:ext cx="5500688" cy="630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2200" smtClean="0"/>
              <a:t/>
            </a:r>
            <a:br>
              <a:rPr lang="it-IT" altLang="it-IT" sz="2200" smtClean="0"/>
            </a:br>
            <a:r>
              <a:rPr lang="it-IT" altLang="it-IT" sz="220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7113" y="196850"/>
            <a:ext cx="79168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0" y="0"/>
            <a:ext cx="9144000" cy="731838"/>
            <a:chOff x="0" y="1536"/>
            <a:chExt cx="5675" cy="663"/>
          </a:xfrm>
        </p:grpSpPr>
        <p:grpSp>
          <p:nvGrpSpPr>
            <p:cNvPr id="1127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128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7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27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400" y="0"/>
            <a:ext cx="7818438" cy="4635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44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788" y="0"/>
            <a:ext cx="5851525" cy="773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004888"/>
            <a:ext cx="487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111250"/>
            <a:ext cx="5211763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813" y="0"/>
            <a:ext cx="6692900" cy="9255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94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6597" y="360656"/>
            <a:ext cx="7793037" cy="1462087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rial" pitchFamily="34" charset="0"/>
                <a:cs typeface="Arial" pitchFamily="34" charset="0"/>
              </a:rPr>
              <a:t>c</a:t>
            </a:r>
            <a:r>
              <a:rPr lang="it-IT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 può essere utilizzato…</a:t>
            </a:r>
            <a:endParaRPr lang="it-IT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preparare gli studenti ad affrontare un dibattito in classe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approfondire un argomento già trattato nel nucleo fondante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anticipare un nuovo argomento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concludere un percorso</a:t>
            </a:r>
          </a:p>
          <a:p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8862645" cy="122389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" name="Picture 8" descr="Risultati immagini per matematica ost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951940" y="52251"/>
            <a:ext cx="8384948" cy="1452535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Riconoscere le strutture della matematica </a:t>
            </a:r>
            <a:b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it-IT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nelle altre discipline studiate</a:t>
            </a:r>
            <a:endParaRPr lang="it-IT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egnaposto contenuto 17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2867025" cy="1600200"/>
          </a:xfrm>
        </p:spPr>
      </p:pic>
      <p:pic>
        <p:nvPicPr>
          <p:cNvPr id="1026" name="Picture 2" descr="C:\Users\CHIARA PROJETTI\Pictures\download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2181225" cy="2095500"/>
          </a:xfrm>
          <a:prstGeom prst="rect">
            <a:avLst/>
          </a:prstGeom>
          <a:noFill/>
        </p:spPr>
      </p:pic>
      <p:pic>
        <p:nvPicPr>
          <p:cNvPr id="1027" name="Picture 3" descr="C:\Users\CHIARA PROJETTI\Pictures\images (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857628"/>
            <a:ext cx="3286148" cy="2357454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2199" y="435218"/>
            <a:ext cx="8862645" cy="1223890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7" name="Picture 8" descr="Risultati immagini per matematica ost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86" y="676737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Fare e condividere</a:t>
            </a:r>
            <a:endParaRPr lang="it-IT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Fare insieme (apprendimento collaborativo tra pari)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Confrontarsi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Condividere  (le ricerche, gli apprendimenti)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</a:rPr>
              <a:t>INFINE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Usare in maniera intelligente lo </a:t>
            </a:r>
            <a:r>
              <a:rPr lang="it-IT" dirty="0" err="1" smtClean="0">
                <a:solidFill>
                  <a:srgbClr val="002060"/>
                </a:solidFill>
              </a:rPr>
              <a:t>smartphone</a:t>
            </a:r>
            <a:r>
              <a:rPr lang="it-IT" dirty="0" smtClean="0">
                <a:solidFill>
                  <a:srgbClr val="002060"/>
                </a:solidFill>
              </a:rPr>
              <a:t>, anche in classe, si può?</a:t>
            </a:r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8862645" cy="122389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4" name="Picture 8" descr="Risultati immagini per matematica os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2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Usare in maniera intelligente lo </a:t>
            </a:r>
            <a:b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it-IT" sz="31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smartphone</a:t>
            </a:r>
            <a: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31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classe…si</a:t>
            </a:r>
            <a:r>
              <a:rPr lang="it-IT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può?</a:t>
            </a:r>
            <a:r>
              <a:rPr lang="it-IT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it-IT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images (7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4786322"/>
            <a:ext cx="2857500" cy="1600200"/>
          </a:xfrm>
        </p:spPr>
      </p:pic>
      <p:sp>
        <p:nvSpPr>
          <p:cNvPr id="19" name="Segnaposto testo 1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6573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Gli studenti hanno familiarità con le tecnologie</a:t>
            </a:r>
          </a:p>
          <a:p>
            <a:endParaRPr lang="it-IT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Dimenticano più  il libro che lo </a:t>
            </a:r>
            <a:r>
              <a:rPr lang="it-IT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smartphone</a:t>
            </a:r>
            <a:endParaRPr lang="it-IT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Diffusione della cultura di un uso appropriato delle tecnologie</a:t>
            </a:r>
            <a:endParaRPr lang="it-IT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1355" y="214290"/>
            <a:ext cx="8076859" cy="122389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Immagine 14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571612"/>
            <a:ext cx="3390900" cy="1343025"/>
          </a:xfrm>
          <a:prstGeom prst="rect">
            <a:avLst/>
          </a:prstGeom>
        </p:spPr>
      </p:pic>
      <p:sp>
        <p:nvSpPr>
          <p:cNvPr id="18" name="Freccia in giù 17"/>
          <p:cNvSpPr/>
          <p:nvPr/>
        </p:nvSpPr>
        <p:spPr>
          <a:xfrm>
            <a:off x="5857884" y="3214686"/>
            <a:ext cx="928694" cy="1393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8" descr="Risultati immagini per matematica ost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2" y="340569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9681" y="696687"/>
            <a:ext cx="7793037" cy="1462087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Uso appropriato delle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tecnologie…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32411" y="1939335"/>
            <a:ext cx="4071257" cy="4448401"/>
          </a:xfrm>
        </p:spPr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se usano le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tecnologie per copiare?</a:t>
            </a:r>
          </a:p>
          <a:p>
            <a:pPr>
              <a:buNone/>
            </a:pPr>
            <a:endParaRPr lang="it-IT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Sono soltanto cambiati gli strumenti a disposizione</a:t>
            </a:r>
          </a:p>
        </p:txBody>
      </p:sp>
      <p:pic>
        <p:nvPicPr>
          <p:cNvPr id="15" name="Segnaposto contenuto 1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355" y="2981778"/>
            <a:ext cx="2143125" cy="2143125"/>
          </a:xfrm>
        </p:spPr>
      </p:pic>
      <p:pic>
        <p:nvPicPr>
          <p:cNvPr id="16" name="Immagine 15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621" y="3173185"/>
            <a:ext cx="2857500" cy="1600200"/>
          </a:xfrm>
          <a:prstGeom prst="rect">
            <a:avLst/>
          </a:prstGeom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0" y="388459"/>
            <a:ext cx="8076859" cy="1223890"/>
            <a:chOff x="0" y="1536"/>
            <a:chExt cx="5675" cy="663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7615262" cy="85725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Possiamo ignorare</a:t>
            </a:r>
            <a:br>
              <a:rPr lang="it-IT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il rovescio della medaglia?</a:t>
            </a:r>
            <a:endParaRPr lang="it-IT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download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093" y="1228038"/>
            <a:ext cx="1733550" cy="2628900"/>
          </a:xfrm>
        </p:spPr>
      </p:pic>
      <p:sp>
        <p:nvSpPr>
          <p:cNvPr id="17" name="Segnaposto testo 16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No, ma si rischia di generalizzare e di chiudersi rispetto alle innovazioni che sono sotto gli occhi di tutti, demonizzando le tecnologie.</a:t>
            </a:r>
            <a:endParaRPr lang="it-IT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15404" cy="128588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Immagine 14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1" y="3933142"/>
            <a:ext cx="1733550" cy="2638425"/>
          </a:xfrm>
          <a:prstGeom prst="rect">
            <a:avLst/>
          </a:prstGeom>
        </p:spPr>
      </p:pic>
      <p:pic>
        <p:nvPicPr>
          <p:cNvPr id="16" name="Immagine 15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030" y="1170204"/>
            <a:ext cx="1724025" cy="2647950"/>
          </a:xfrm>
          <a:prstGeom prst="rect">
            <a:avLst/>
          </a:prstGeom>
        </p:spPr>
      </p:pic>
      <p:pic>
        <p:nvPicPr>
          <p:cNvPr id="18" name="Picture 8" descr="Risultati immagini per matematica ost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0" y="74845"/>
            <a:ext cx="639257" cy="3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 descr="download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268" y="395559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77" y="2098431"/>
            <a:ext cx="8509612" cy="403408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19" y="295421"/>
            <a:ext cx="8358247" cy="900331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it-IT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Grazie per l’attenzione</a:t>
            </a:r>
            <a:endParaRPr lang="it-IT" sz="4400" dirty="0"/>
          </a:p>
        </p:txBody>
      </p:sp>
      <p:pic>
        <p:nvPicPr>
          <p:cNvPr id="16" name="Immagine 15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728912"/>
            <a:ext cx="5500726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89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409700" y="1123950"/>
            <a:ext cx="5500688" cy="630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2200" smtClean="0"/>
              <a:t/>
            </a:r>
            <a:br>
              <a:rPr lang="it-IT" altLang="it-IT" sz="2200" smtClean="0"/>
            </a:br>
            <a:r>
              <a:rPr lang="it-IT" altLang="it-IT" sz="2200" smtClean="0"/>
              <a:t> </a:t>
            </a:r>
          </a:p>
        </p:txBody>
      </p: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>
          <a:xfrm>
            <a:off x="1476375" y="1589088"/>
            <a:ext cx="6556375" cy="3805237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8888" y="719138"/>
            <a:ext cx="76850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229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30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0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29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30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0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100" y="196850"/>
            <a:ext cx="7678738" cy="155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064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1409700" y="1123950"/>
            <a:ext cx="5500688" cy="630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2200" smtClean="0"/>
              <a:t/>
            </a:r>
            <a:br>
              <a:rPr lang="it-IT" altLang="it-IT" sz="2200" smtClean="0"/>
            </a:br>
            <a:r>
              <a:rPr lang="it-IT" altLang="it-IT" sz="220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6963" y="0"/>
            <a:ext cx="78470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266700" y="0"/>
            <a:ext cx="8877300" cy="815975"/>
            <a:chOff x="0" y="1536"/>
            <a:chExt cx="5675" cy="663"/>
          </a:xfrm>
        </p:grpSpPr>
        <p:grpSp>
          <p:nvGrpSpPr>
            <p:cNvPr id="1332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33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32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3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7950" y="0"/>
            <a:ext cx="7481888" cy="619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44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70088" y="0"/>
            <a:ext cx="6245225" cy="393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60525" y="0"/>
            <a:ext cx="6499225" cy="393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800" y="0"/>
            <a:ext cx="6259513" cy="619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 </a:t>
            </a: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21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23" name="Picture 7" descr="C:\Users\aaa\Desktop\ic via Nizzi\EquazioneDifficilissi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815975"/>
            <a:ext cx="56261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169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409700" y="1123950"/>
            <a:ext cx="5500688" cy="630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2200" smtClean="0"/>
              <a:t/>
            </a:r>
            <a:br>
              <a:rPr lang="it-IT" altLang="it-IT" sz="2200" smtClean="0"/>
            </a:br>
            <a:r>
              <a:rPr lang="it-IT" altLang="it-IT" sz="2200" smtClean="0"/>
              <a:t> </a:t>
            </a:r>
          </a:p>
        </p:txBody>
      </p:sp>
      <p:sp>
        <p:nvSpPr>
          <p:cNvPr id="14339" name="TextBox 23"/>
          <p:cNvSpPr>
            <a:spLocks noGrp="1" noChangeArrowheads="1"/>
          </p:cNvSpPr>
          <p:nvPr>
            <p:ph idx="1"/>
          </p:nvPr>
        </p:nvSpPr>
        <p:spPr>
          <a:xfrm>
            <a:off x="2093913" y="1090613"/>
            <a:ext cx="6637337" cy="401637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it-IT" altLang="it-IT" sz="2000" smtClean="0"/>
              <a:t> </a:t>
            </a:r>
            <a:endParaRPr lang="it-IT" altLang="it-IT" sz="2400" smtClean="0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8888" y="719138"/>
            <a:ext cx="76850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5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4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4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4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538" y="352425"/>
            <a:ext cx="7807325" cy="828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lang="en-US" sz="32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1875" y="1390650"/>
            <a:ext cx="71532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2000" kern="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sz="2800" kern="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II buon senso pedagogico dovrebbe rappresentarci il somaro come lo studente più normale che ci sia: quello che giustifica pienamente la funzione di insegnante poiché abbiamo tutto da insegnargli, a cominciare dalla necessità stessa di imparare!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it-IT" sz="2800" kern="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sz="2800" kern="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 invece no.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22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1409700" y="1123950"/>
            <a:ext cx="5500688" cy="630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2200" smtClean="0"/>
              <a:t/>
            </a:r>
            <a:br>
              <a:rPr lang="it-IT" altLang="it-IT" sz="2200" smtClean="0"/>
            </a:br>
            <a:r>
              <a:rPr lang="it-IT" altLang="it-IT" sz="2200" smtClean="0"/>
              <a:t> </a:t>
            </a:r>
          </a:p>
        </p:txBody>
      </p: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>
          <a:xfrm>
            <a:off x="2093913" y="1090613"/>
            <a:ext cx="6637337" cy="4464050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Sin dalla notte dei tempi scolastici,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lo studente ritenuto normale è quello che oppone meno resistenza all’insegnamento,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quello che si presume non dubiti del nostro sapere e non metta alla prova la nostra competenza,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uno studente che ci faciliti il compito, dotato di una capacità di comprensione immediata, …..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8888" y="719138"/>
            <a:ext cx="76850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389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639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39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39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39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538" y="352425"/>
            <a:ext cx="7807325" cy="828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lang="en-US" sz="32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1411288" y="871538"/>
            <a:ext cx="76850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445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1409700" y="1123950"/>
            <a:ext cx="5500688" cy="630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2200" smtClean="0"/>
              <a:t/>
            </a:r>
            <a:br>
              <a:rPr lang="it-IT" altLang="it-IT" sz="2200" smtClean="0"/>
            </a:br>
            <a:r>
              <a:rPr lang="it-IT" altLang="it-IT" sz="220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8888" y="719138"/>
            <a:ext cx="76850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84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44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844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8388" y="309563"/>
            <a:ext cx="7808912" cy="8302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lang="en-US" sz="32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388" y="2138363"/>
            <a:ext cx="65706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..che ci risparmi la ricerca delle vie d’accesso al suo intelletto, </a:t>
            </a:r>
          </a:p>
          <a:p>
            <a:pPr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pPr>
              <a:defRPr/>
            </a:pP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75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1409700" y="1123950"/>
            <a:ext cx="5500688" cy="630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1600" smtClean="0"/>
              <a:t/>
            </a:r>
            <a:br>
              <a:rPr lang="it-IT" altLang="it-IT" sz="1600" smtClean="0"/>
            </a:br>
            <a:r>
              <a:rPr lang="it-IT" altLang="it-IT" sz="2200" smtClean="0"/>
              <a:t/>
            </a:r>
            <a:br>
              <a:rPr lang="it-IT" altLang="it-IT" sz="2200" smtClean="0"/>
            </a:br>
            <a:r>
              <a:rPr lang="it-IT" altLang="it-IT" sz="220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8888" y="719138"/>
            <a:ext cx="76850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84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44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844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8388" y="309563"/>
            <a:ext cx="7808912" cy="8302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lang="en-US" sz="32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388" y="2138363"/>
            <a:ext cx="65706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..che ci risparmi la ricerca delle vie d’accesso al suo intelletto, </a:t>
            </a:r>
          </a:p>
          <a:p>
            <a:pPr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pPr>
              <a:defRPr/>
            </a:pP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137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 la matematica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?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19227" y="214313"/>
            <a:ext cx="8090453" cy="105354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" name="Rettangolo 2"/>
          <p:cNvSpPr/>
          <p:nvPr/>
        </p:nvSpPr>
        <p:spPr>
          <a:xfrm>
            <a:off x="1070821" y="2161168"/>
            <a:ext cx="6945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Io, quando c’è matematica, 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ho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sempre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paura</a:t>
            </a:r>
          </a:p>
          <a:p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e mi viene freddo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[Eleonora, 1a secondaria di I grado].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8092" y="1820726"/>
            <a:ext cx="9318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quando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finalmente riesco a prendere confidenza con un argomento,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come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se lo facessero apposta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andiamo avanti col programma e rimango fregato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[Matteo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, 2a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superiore]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39947" y="2143801"/>
            <a:ext cx="76644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Così da quel momento si alternarono in me periodi in cui matematica mi piaceva perché mi riusciva e poi non mi piaceva perché non la capivo più.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(…)</a:t>
            </a: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Andando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avanti negli anni a matematica peggioravo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non riuscivo quasi più a capirla e la odiavo,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così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come odiavo chi la capiva.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[ 3 Superiore]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88092" y="1263092"/>
            <a:ext cx="780675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Secondo me la matematica serve a fare i calcoli più velocemente, 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vedere quanti chilometri percorrere per arrivare in una città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quanti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metri quadrati ha un campo, i cm di un quadrato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costruire un quadrato, un cerchio oppure un triangolo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88092" y="3132642"/>
            <a:ext cx="82424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Per fare un disegno, un quadro o una casa. 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sapere quanto pagare, quanto affettato prendere, </a:t>
            </a:r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per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sapere i g o i kg di fragole che ha raccolto la mamma nel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campo</a:t>
            </a:r>
          </a:p>
          <a:p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oppure per comprare un litro d’ acqua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640461" y="5285190"/>
            <a:ext cx="7106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matematica serve a tutto. </a:t>
            </a: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[Quarta Elementare]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8" descr="Risultati immagini per matematica os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90" y="357389"/>
            <a:ext cx="1086179" cy="6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6260</TotalTime>
  <Words>1024</Words>
  <Application>Microsoft Office PowerPoint</Application>
  <PresentationFormat>Presentazione su schermo (4:3)</PresentationFormat>
  <Paragraphs>205</Paragraphs>
  <Slides>26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HP Simplified</vt:lpstr>
      <vt:lpstr>Tahoma</vt:lpstr>
      <vt:lpstr>Times New Roman</vt:lpstr>
      <vt:lpstr>Wingdings</vt:lpstr>
      <vt:lpstr>Blends</vt:lpstr>
      <vt:lpstr>Personalizza struttura</vt:lpstr>
      <vt:lpstr>Presentazione standard di PowerPoint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E la matematica ? </vt:lpstr>
      <vt:lpstr>E la matematica ? </vt:lpstr>
      <vt:lpstr>E la matematica ? </vt:lpstr>
      <vt:lpstr>               </vt:lpstr>
      <vt:lpstr>Perché la didattica capovolta ?</vt:lpstr>
      <vt:lpstr>matematica ?</vt:lpstr>
      <vt:lpstr>matematica ?</vt:lpstr>
      <vt:lpstr>Il vero cambiamento può avvenire proprio in classe: </vt:lpstr>
      <vt:lpstr>Esempio di gara a squadre</vt:lpstr>
      <vt:lpstr>        Una proposta:  le ricerche nel Web       come strumento di apprendimento</vt:lpstr>
      <vt:lpstr>Gli studenti realizzano un loro prodotto</vt:lpstr>
      <vt:lpstr>che può essere utilizzato…</vt:lpstr>
      <vt:lpstr>Riconoscere le strutture della matematica  nelle altre discipline studiate</vt:lpstr>
      <vt:lpstr>Fare e condividere</vt:lpstr>
      <vt:lpstr>Usare in maniera intelligente lo  smartphone in classe…si può? </vt:lpstr>
      <vt:lpstr> Uso appropriato delle tecnologie…</vt:lpstr>
      <vt:lpstr>Possiamo ignorare  il rovescio della medaglia?</vt:lpstr>
      <vt:lpstr>Presentazione standard di PowerPoint</vt:lpstr>
    </vt:vector>
  </TitlesOfParts>
  <Company>Stanford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Claudio Marchesano</cp:lastModifiedBy>
  <cp:revision>533</cp:revision>
  <dcterms:created xsi:type="dcterms:W3CDTF">2004-09-29T20:13:20Z</dcterms:created>
  <dcterms:modified xsi:type="dcterms:W3CDTF">2019-10-22T09:41:30Z</dcterms:modified>
</cp:coreProperties>
</file>