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7" r:id="rId4"/>
    <p:sldId id="258" r:id="rId5"/>
    <p:sldId id="260" r:id="rId6"/>
    <p:sldId id="263" r:id="rId7"/>
    <p:sldId id="261" r:id="rId8"/>
    <p:sldId id="262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458200" cy="5867400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FRANCESCA BISES, ALESSANDRA FANELLI, RITA DE FELICE, MARIA ANTONIETTA VISCA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38200" y="1066800"/>
            <a:ext cx="7172178" cy="4038600"/>
          </a:xfrm>
        </p:spPr>
        <p:txBody>
          <a:bodyPr>
            <a:noAutofit/>
          </a:bodyPr>
          <a:lstStyle/>
          <a:p>
            <a:pPr algn="ctr"/>
            <a:r>
              <a:rPr lang="it-IT" sz="4800" dirty="0" smtClean="0">
                <a:solidFill>
                  <a:srgbClr val="FFC000"/>
                </a:solidFill>
              </a:rPr>
              <a:t>DIDATTICA SPECIALE: CODICI DEL LINGUAGGIO LOGICO E MATEMATICO: IL METODO SINGAPORE</a:t>
            </a:r>
          </a:p>
          <a:p>
            <a:pPr algn="ctr"/>
            <a:r>
              <a:rPr lang="it-IT" sz="2400" dirty="0" smtClean="0">
                <a:solidFill>
                  <a:srgbClr val="FFC000"/>
                </a:solidFill>
              </a:rPr>
              <a:t>PROF. CLAUDIO MARCHESANO</a:t>
            </a:r>
            <a:endParaRPr lang="it-IT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09600"/>
            <a:ext cx="7239000" cy="586740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La base è i 5/4 dell’altezza e la loro differenza è 10 m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	       base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r>
              <a:rPr lang="it-IT" sz="1600" dirty="0" smtClean="0"/>
              <a:t>	 differenza</a:t>
            </a:r>
            <a:r>
              <a:rPr lang="it-IT" dirty="0" smtClean="0"/>
              <a:t>                 </a:t>
            </a:r>
            <a:r>
              <a:rPr lang="it-IT" sz="1600" dirty="0" smtClean="0"/>
              <a:t>altezza</a:t>
            </a:r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endParaRPr lang="it-IT" sz="1600" dirty="0"/>
          </a:p>
        </p:txBody>
      </p:sp>
      <p:sp>
        <p:nvSpPr>
          <p:cNvPr id="4" name="Rettangolo 3"/>
          <p:cNvSpPr/>
          <p:nvPr/>
        </p:nvSpPr>
        <p:spPr>
          <a:xfrm>
            <a:off x="4953000" y="2971800"/>
            <a:ext cx="990600" cy="9906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962400" y="2971800"/>
            <a:ext cx="990600" cy="9906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971800" y="2971800"/>
            <a:ext cx="990600" cy="9906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981200" y="2971800"/>
            <a:ext cx="990600" cy="9906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990600" y="2971800"/>
            <a:ext cx="990600" cy="9906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Parentesi graffa aperta 8"/>
          <p:cNvSpPr/>
          <p:nvPr/>
        </p:nvSpPr>
        <p:spPr>
          <a:xfrm rot="16200000">
            <a:off x="1251351" y="3930249"/>
            <a:ext cx="457200" cy="97870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3771900" y="2400300"/>
            <a:ext cx="381000" cy="3962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219200" y="3276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10</a:t>
            </a:r>
            <a:endParaRPr lang="it-IT" sz="2000" dirty="0"/>
          </a:p>
        </p:txBody>
      </p:sp>
      <p:sp>
        <p:nvSpPr>
          <p:cNvPr id="12" name="Parentesi graffa aperta 11"/>
          <p:cNvSpPr/>
          <p:nvPr/>
        </p:nvSpPr>
        <p:spPr>
          <a:xfrm rot="5400000">
            <a:off x="3253741" y="175259"/>
            <a:ext cx="426719" cy="49530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2209800" y="3276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10</a:t>
            </a:r>
            <a:endParaRPr lang="it-IT" sz="20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200400" y="3276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10</a:t>
            </a:r>
            <a:endParaRPr lang="it-IT" sz="20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191000" y="3276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10</a:t>
            </a:r>
            <a:endParaRPr lang="it-IT" sz="20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5181600" y="3276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10</a:t>
            </a:r>
            <a:endParaRPr lang="it-IT" sz="20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it-IT" sz="3600" dirty="0" smtClean="0"/>
              <a:t>10 x 4 = 40 m      altezza</a:t>
            </a:r>
          </a:p>
          <a:p>
            <a:pPr>
              <a:buNone/>
            </a:pPr>
            <a:r>
              <a:rPr lang="it-IT" sz="3600" dirty="0" smtClean="0"/>
              <a:t>10 x 5 = 50 m      base</a:t>
            </a:r>
          </a:p>
          <a:p>
            <a:pPr>
              <a:buNone/>
            </a:pPr>
            <a:r>
              <a:rPr lang="it-IT" sz="3600" dirty="0" smtClean="0"/>
              <a:t>Perimetro = 40+50+40+50 = 180 m</a:t>
            </a:r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r>
              <a:rPr lang="it-IT" sz="3600" dirty="0" smtClean="0"/>
              <a:t>Il Comune deve acquistare 180 m </a:t>
            </a:r>
          </a:p>
          <a:p>
            <a:pPr>
              <a:buNone/>
            </a:pPr>
            <a:r>
              <a:rPr lang="it-IT" sz="3600" dirty="0" smtClean="0"/>
              <a:t>di recinzione.</a:t>
            </a:r>
          </a:p>
          <a:p>
            <a:pPr algn="ctr">
              <a:buNone/>
            </a:pPr>
            <a:endParaRPr lang="it-IT" sz="3600" dirty="0" smtClean="0"/>
          </a:p>
          <a:p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3429000" y="10668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3429000" y="16764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Grazie per l’attenzione!</a:t>
            </a:r>
            <a:endParaRPr lang="it-IT" dirty="0"/>
          </a:p>
        </p:txBody>
      </p:sp>
      <p:sp>
        <p:nvSpPr>
          <p:cNvPr id="25602" name="AutoShape 2" descr="Risultati immagini per immagini eure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5604" name="Picture 4" descr="Risultati immagini per immagini eure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133600"/>
            <a:ext cx="5996354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I tre errori dell’insegnamento tradizionale della matematica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3267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r>
              <a:rPr lang="it-IT" sz="3200" b="1" dirty="0" smtClean="0"/>
              <a:t>Pensare alla matematica come </a:t>
            </a:r>
            <a:r>
              <a:rPr lang="it-IT" sz="3200" b="1" dirty="0" smtClean="0">
                <a:solidFill>
                  <a:srgbClr val="FF0000"/>
                </a:solidFill>
              </a:rPr>
              <a:t>computazione</a:t>
            </a:r>
            <a:r>
              <a:rPr lang="it-IT" sz="3200" dirty="0" smtClean="0"/>
              <a:t>. </a:t>
            </a:r>
          </a:p>
          <a:p>
            <a:r>
              <a:rPr lang="it-IT" sz="3200" b="1" dirty="0" smtClean="0"/>
              <a:t>Pensare all’insegnamento della matematica come “</a:t>
            </a:r>
            <a:r>
              <a:rPr lang="it-IT" sz="3200" b="1" dirty="0" smtClean="0">
                <a:solidFill>
                  <a:srgbClr val="FF0000"/>
                </a:solidFill>
              </a:rPr>
              <a:t>procedurale</a:t>
            </a:r>
            <a:r>
              <a:rPr lang="it-IT" sz="3200" b="1" dirty="0" smtClean="0"/>
              <a:t>”</a:t>
            </a:r>
            <a:r>
              <a:rPr lang="it-IT" sz="3200" dirty="0" smtClean="0"/>
              <a:t>. </a:t>
            </a:r>
          </a:p>
          <a:p>
            <a:r>
              <a:rPr lang="it-IT" sz="3200" b="1" dirty="0" smtClean="0"/>
              <a:t>Insistere nella </a:t>
            </a:r>
            <a:r>
              <a:rPr lang="it-IT" sz="3200" b="1" dirty="0" smtClean="0">
                <a:solidFill>
                  <a:srgbClr val="FF0000"/>
                </a:solidFill>
              </a:rPr>
              <a:t>memorizzazione</a:t>
            </a:r>
            <a:r>
              <a:rPr lang="it-IT" sz="3200" dirty="0" smtClean="0"/>
              <a:t>. </a:t>
            </a:r>
          </a:p>
          <a:p>
            <a:endParaRPr lang="it-IT" dirty="0"/>
          </a:p>
        </p:txBody>
      </p:sp>
      <p:pic>
        <p:nvPicPr>
          <p:cNvPr id="21506" name="Picture 2" descr="Risultati immagini per metodo singapo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4190999"/>
            <a:ext cx="42672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IL METODO SINGAPORE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304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4000" dirty="0" smtClean="0"/>
              <a:t>	Il metodo Singapore per l’insegnamento della matematica abbandona l’insegnamento del calcolo, del procedimento e della memorizzazione per lasciare il posto al </a:t>
            </a:r>
            <a:r>
              <a:rPr lang="it-IT" sz="4000" dirty="0" err="1" smtClean="0"/>
              <a:t>problem</a:t>
            </a:r>
            <a:r>
              <a:rPr lang="it-IT" sz="4000" dirty="0" smtClean="0"/>
              <a:t> </a:t>
            </a:r>
            <a:r>
              <a:rPr lang="it-IT" sz="4000" dirty="0" err="1" smtClean="0"/>
              <a:t>solving</a:t>
            </a:r>
            <a:r>
              <a:rPr lang="it-IT" sz="4000" dirty="0" smtClean="0"/>
              <a:t>. </a:t>
            </a:r>
            <a:endParaRPr lang="it-IT" sz="4000" dirty="0"/>
          </a:p>
        </p:txBody>
      </p:sp>
      <p:pic>
        <p:nvPicPr>
          <p:cNvPr id="23554" name="Picture 2" descr="Risultati immagini per problem solv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9751" y="4419600"/>
            <a:ext cx="4333649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846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3600" dirty="0" smtClean="0"/>
              <a:t>	</a:t>
            </a:r>
            <a:r>
              <a:rPr lang="it-IT" sz="4800" dirty="0" smtClean="0"/>
              <a:t>Non è una matematica diversa, è un metodo ed un bagaglio di formazione per gli insegnanti nel loro percorso di sviluppo professionale</a:t>
            </a:r>
            <a:endParaRPr lang="it-IT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83264"/>
            <a:ext cx="7239000" cy="42459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sz="4400" dirty="0" smtClean="0"/>
              <a:t>La matematica nel Metodo Singapore </a:t>
            </a:r>
            <a:r>
              <a:rPr lang="it-IT" sz="4400" b="1" dirty="0" smtClean="0"/>
              <a:t>è un veicolo per lo sviluppo e miglioramento delle competenze intellettuali di un individuo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20482" name="Picture 2" descr="Risultati immagini per immagini eure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9604" y="4191000"/>
            <a:ext cx="5530421" cy="2400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074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sz="4400" dirty="0" smtClean="0"/>
              <a:t>Il punto focale quindi diventa il </a:t>
            </a:r>
            <a:r>
              <a:rPr lang="it-IT" sz="4400" i="1" dirty="0" err="1" smtClean="0">
                <a:solidFill>
                  <a:srgbClr val="FF0000"/>
                </a:solidFill>
              </a:rPr>
              <a:t>problem</a:t>
            </a:r>
            <a:r>
              <a:rPr lang="it-IT" sz="4400" i="1" dirty="0" smtClean="0">
                <a:solidFill>
                  <a:srgbClr val="FF0000"/>
                </a:solidFill>
              </a:rPr>
              <a:t> </a:t>
            </a:r>
            <a:r>
              <a:rPr lang="it-IT" sz="4400" i="1" dirty="0" err="1" smtClean="0">
                <a:solidFill>
                  <a:srgbClr val="FF0000"/>
                </a:solidFill>
              </a:rPr>
              <a:t>solving</a:t>
            </a:r>
            <a:r>
              <a:rPr lang="it-IT" sz="4400" dirty="0" smtClean="0"/>
              <a:t>, la risoluzione dei problemi ed il ragionamento, la matematica è dunque solo un mezzo, una piattaforma, per facilitare il ragionamento.</a:t>
            </a:r>
            <a:endParaRPr lang="it-IT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Esempio 1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5236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Carlo e Franco hanno 300 biglie. Carlo ne ha il triplo di Franco. Quante biglie hanno ciascuno?</a:t>
            </a:r>
          </a:p>
          <a:p>
            <a:pPr lvl="8">
              <a:buNone/>
            </a:pPr>
            <a:r>
              <a:rPr lang="it-IT" sz="2800" dirty="0" smtClean="0"/>
              <a:t>      Franco</a:t>
            </a:r>
          </a:p>
          <a:p>
            <a:pPr>
              <a:buNone/>
            </a:pPr>
            <a:r>
              <a:rPr lang="it-IT" dirty="0" smtClean="0"/>
              <a:t>							</a:t>
            </a:r>
          </a:p>
          <a:p>
            <a:pPr>
              <a:buNone/>
            </a:pPr>
            <a:r>
              <a:rPr lang="it-IT" dirty="0" smtClean="0"/>
              <a:t>							Carlo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					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	biglie totali = 300</a:t>
            </a:r>
          </a:p>
          <a:p>
            <a:pPr algn="ctr">
              <a:buNone/>
            </a:pPr>
            <a:r>
              <a:rPr lang="it-IT" dirty="0" smtClean="0"/>
              <a:t>300 : 4 = 75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838200" y="25908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2362200" y="3352800"/>
            <a:ext cx="15240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838200" y="3352800"/>
            <a:ext cx="15240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886200" y="3352800"/>
            <a:ext cx="15240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410200" y="4343400"/>
            <a:ext cx="15240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886200" y="4343400"/>
            <a:ext cx="15240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2362200" y="4343400"/>
            <a:ext cx="15240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838200" y="43434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Parentesi graffa aperta 12"/>
          <p:cNvSpPr/>
          <p:nvPr/>
        </p:nvSpPr>
        <p:spPr>
          <a:xfrm rot="16200000">
            <a:off x="3695700" y="1943100"/>
            <a:ext cx="457200" cy="6172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371600" y="2590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75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8956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75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3716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75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419600" y="33528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75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943600" y="4343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75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419600" y="4343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75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895600" y="4343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75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1371600" y="4343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75</a:t>
            </a:r>
            <a:endParaRPr lang="it-IT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4931736"/>
          </a:xfrm>
        </p:spPr>
        <p:txBody>
          <a:bodyPr/>
          <a:lstStyle/>
          <a:p>
            <a:pPr>
              <a:buNone/>
            </a:pPr>
            <a:r>
              <a:rPr lang="it-IT" sz="3600" dirty="0" smtClean="0"/>
              <a:t>Franco</a:t>
            </a:r>
            <a:r>
              <a:rPr lang="it-IT" dirty="0" smtClean="0"/>
              <a:t>			</a:t>
            </a:r>
          </a:p>
          <a:p>
            <a:pPr>
              <a:buNone/>
            </a:pPr>
            <a:r>
              <a:rPr lang="it-IT" dirty="0" smtClean="0"/>
              <a:t>			</a:t>
            </a:r>
          </a:p>
          <a:p>
            <a:pPr>
              <a:buNone/>
            </a:pPr>
            <a:r>
              <a:rPr lang="it-IT" dirty="0" smtClean="0"/>
              <a:t>			75 biglie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sz="3600" dirty="0" smtClean="0"/>
              <a:t>Carlo</a:t>
            </a:r>
            <a:r>
              <a:rPr lang="it-IT" dirty="0" smtClean="0"/>
              <a:t> 								</a:t>
            </a:r>
          </a:p>
          <a:p>
            <a:pPr>
              <a:buNone/>
            </a:pPr>
            <a:r>
              <a:rPr lang="it-IT" dirty="0" smtClean="0"/>
              <a:t>				75 x 3 = 225 biglie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133600" y="16764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5181600" y="3657600"/>
            <a:ext cx="15240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657600" y="3657600"/>
            <a:ext cx="15240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133600" y="3657600"/>
            <a:ext cx="15240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6248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sz="3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Esempio 2</a:t>
            </a:r>
          </a:p>
          <a:p>
            <a:pPr>
              <a:buNone/>
            </a:pPr>
            <a:r>
              <a:rPr lang="it-IT" sz="2400" dirty="0" smtClean="0"/>
              <a:t>	</a:t>
            </a:r>
          </a:p>
          <a:p>
            <a:pPr>
              <a:buNone/>
            </a:pPr>
            <a:r>
              <a:rPr lang="it-IT" sz="2400" dirty="0" smtClean="0"/>
              <a:t>	</a:t>
            </a:r>
            <a:r>
              <a:rPr lang="it-IT" dirty="0" smtClean="0"/>
              <a:t>Un’aiuola di forma rettangolare ha la base che è i 5/4 dell’altezza ed il Comune vuole recintarla. Sapendo che la differenza tra base ed altezza è di 10 m, quanti metri di recinzione dovrà acquistare il comune?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			    </a:t>
            </a:r>
          </a:p>
          <a:p>
            <a:pPr>
              <a:buNone/>
            </a:pPr>
            <a:r>
              <a:rPr lang="it-IT" dirty="0" smtClean="0"/>
              <a:t>					  4 unità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</a:t>
            </a:r>
          </a:p>
          <a:p>
            <a:pPr>
              <a:buNone/>
            </a:pPr>
            <a:r>
              <a:rPr lang="it-IT" dirty="0" smtClean="0"/>
              <a:t> 		    5 unità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66800" y="31242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600200" y="31242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133600" y="31242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2667000" y="31242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3200400" y="31242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066800" y="36576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2667000" y="36576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1600200" y="36576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2133600" y="36576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3200400" y="36576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1066800" y="41910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1600200" y="41910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2133600" y="41910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2667000" y="41910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3200400" y="41910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1066800" y="47244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1600200" y="47244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2133600" y="47244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Rettangolo 21"/>
          <p:cNvSpPr/>
          <p:nvPr/>
        </p:nvSpPr>
        <p:spPr>
          <a:xfrm>
            <a:off x="2667000" y="47244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3200400" y="4724400"/>
            <a:ext cx="533400" cy="5334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5" name="Parentesi graffa chiusa 24"/>
          <p:cNvSpPr/>
          <p:nvPr/>
        </p:nvSpPr>
        <p:spPr>
          <a:xfrm>
            <a:off x="3810000" y="3124200"/>
            <a:ext cx="381000" cy="2133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2095500" y="4305300"/>
            <a:ext cx="609600" cy="2667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133</TotalTime>
  <Words>89</Words>
  <Application>Microsoft Office PowerPoint</Application>
  <PresentationFormat>Presentazione su schermo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Trebuchet MS</vt:lpstr>
      <vt:lpstr>Wingdings</vt:lpstr>
      <vt:lpstr>Wingdings 2</vt:lpstr>
      <vt:lpstr>Mito</vt:lpstr>
      <vt:lpstr>FRANCESCA BISES, ALESSANDRA FANELLI, RITA DE FELICE, MARIA ANTONIETTA VISCA</vt:lpstr>
      <vt:lpstr>I tre errori dell’insegnamento tradizionale della matematica</vt:lpstr>
      <vt:lpstr>IL METODO SINGAPORE</vt:lpstr>
      <vt:lpstr>Presentazione standard di PowerPoint</vt:lpstr>
      <vt:lpstr>Presentazione standard di PowerPoint</vt:lpstr>
      <vt:lpstr>Presentazione standard di PowerPoint</vt:lpstr>
      <vt:lpstr>Esempio 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per l’attenzione!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FRANCESCA BISES, ALESSANDRA FANELLI, RITA DE FELICE, MARIA ANTONIETTA VISCA</dc:title>
  <dc:creator>fabio</dc:creator>
  <cp:lastModifiedBy>Claudio Marchesano</cp:lastModifiedBy>
  <cp:revision>27</cp:revision>
  <dcterms:created xsi:type="dcterms:W3CDTF">2006-08-16T00:00:00Z</dcterms:created>
  <dcterms:modified xsi:type="dcterms:W3CDTF">2018-03-10T19:01:56Z</dcterms:modified>
</cp:coreProperties>
</file>