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8" r:id="rId3"/>
    <p:sldId id="273" r:id="rId4"/>
    <p:sldId id="274" r:id="rId5"/>
    <p:sldId id="256" r:id="rId6"/>
    <p:sldId id="258" r:id="rId7"/>
    <p:sldId id="266" r:id="rId8"/>
    <p:sldId id="265" r:id="rId9"/>
    <p:sldId id="269" r:id="rId10"/>
    <p:sldId id="275" r:id="rId11"/>
    <p:sldId id="261" r:id="rId12"/>
    <p:sldId id="262" r:id="rId13"/>
    <p:sldId id="263" r:id="rId14"/>
    <p:sldId id="264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33D93-6927-47E7-AEA4-C0AB7C1529AC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02EF7BC-D39F-4B69-88E9-3DBC8B7C1E40}">
      <dgm:prSet custT="1"/>
      <dgm:spPr/>
      <dgm:t>
        <a:bodyPr/>
        <a:lstStyle/>
        <a:p>
          <a:r>
            <a:rPr lang="it-IT" sz="2800" dirty="0"/>
            <a:t>Il </a:t>
          </a:r>
          <a:r>
            <a: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 Singapore </a:t>
          </a:r>
          <a:r>
            <a:rPr lang="it-IT" sz="2800" dirty="0"/>
            <a:t>abbandona:</a:t>
          </a:r>
          <a:endParaRPr lang="en-US" sz="2800" dirty="0"/>
        </a:p>
      </dgm:t>
    </dgm:pt>
    <dgm:pt modelId="{A2DD05CB-0C0A-4433-B4A6-FC1B322A68D3}" type="parTrans" cxnId="{879EDD46-5F54-4E13-9DB3-E5C5CD8327E8}">
      <dgm:prSet/>
      <dgm:spPr/>
      <dgm:t>
        <a:bodyPr/>
        <a:lstStyle/>
        <a:p>
          <a:endParaRPr lang="en-US"/>
        </a:p>
      </dgm:t>
    </dgm:pt>
    <dgm:pt modelId="{B1176EFC-E751-41C6-B3FD-2F5C6941C47C}" type="sibTrans" cxnId="{879EDD46-5F54-4E13-9DB3-E5C5CD8327E8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50543D5-6CBB-454D-BE04-20F75488C47D}">
      <dgm:prSet/>
      <dgm:spPr/>
      <dgm:t>
        <a:bodyPr/>
        <a:lstStyle/>
        <a:p>
          <a:r>
            <a:rPr lang="it-IT" sz="2200" dirty="0"/>
            <a:t>Il calcolo</a:t>
          </a:r>
          <a:endParaRPr lang="en-US" sz="2200" dirty="0"/>
        </a:p>
      </dgm:t>
    </dgm:pt>
    <dgm:pt modelId="{416E75B7-ECD2-4045-948F-FC4819731573}" type="parTrans" cxnId="{88E33459-8626-4637-814A-7B32ACD0A463}">
      <dgm:prSet/>
      <dgm:spPr/>
      <dgm:t>
        <a:bodyPr/>
        <a:lstStyle/>
        <a:p>
          <a:endParaRPr lang="en-US"/>
        </a:p>
      </dgm:t>
    </dgm:pt>
    <dgm:pt modelId="{1D299E51-B2E5-424E-B4AF-110CBE8DAB7A}" type="sibTrans" cxnId="{88E33459-8626-4637-814A-7B32ACD0A463}">
      <dgm:prSet/>
      <dgm:spPr/>
      <dgm:t>
        <a:bodyPr/>
        <a:lstStyle/>
        <a:p>
          <a:endParaRPr lang="en-US"/>
        </a:p>
      </dgm:t>
    </dgm:pt>
    <dgm:pt modelId="{1125324E-5D54-4463-A9C0-0760A669E205}">
      <dgm:prSet/>
      <dgm:spPr/>
      <dgm:t>
        <a:bodyPr/>
        <a:lstStyle/>
        <a:p>
          <a:r>
            <a:rPr lang="it-IT" sz="2200"/>
            <a:t>Il procedimento</a:t>
          </a:r>
          <a:endParaRPr lang="en-US" sz="2200"/>
        </a:p>
      </dgm:t>
    </dgm:pt>
    <dgm:pt modelId="{53C62ABB-6E6B-438F-BCE6-69A2328BEAE9}" type="parTrans" cxnId="{86CAF5C3-28A3-49D6-8397-95532ED040F5}">
      <dgm:prSet/>
      <dgm:spPr/>
      <dgm:t>
        <a:bodyPr/>
        <a:lstStyle/>
        <a:p>
          <a:endParaRPr lang="en-US"/>
        </a:p>
      </dgm:t>
    </dgm:pt>
    <dgm:pt modelId="{757E25FF-DE67-4C62-A07E-DBEE45B0CBEB}" type="sibTrans" cxnId="{86CAF5C3-28A3-49D6-8397-95532ED040F5}">
      <dgm:prSet/>
      <dgm:spPr/>
      <dgm:t>
        <a:bodyPr/>
        <a:lstStyle/>
        <a:p>
          <a:endParaRPr lang="en-US"/>
        </a:p>
      </dgm:t>
    </dgm:pt>
    <dgm:pt modelId="{12DA0579-5D6E-4BC9-B371-F9A7C102447C}">
      <dgm:prSet/>
      <dgm:spPr/>
      <dgm:t>
        <a:bodyPr/>
        <a:lstStyle/>
        <a:p>
          <a:r>
            <a:rPr lang="it-IT" sz="2200"/>
            <a:t>La memorizzazione</a:t>
          </a:r>
          <a:endParaRPr lang="en-US" sz="2200"/>
        </a:p>
      </dgm:t>
    </dgm:pt>
    <dgm:pt modelId="{67AB8A41-078C-4586-B5F8-0F3DF832C621}" type="parTrans" cxnId="{EBFC465F-C84D-4A63-AB63-9B54AC7935CB}">
      <dgm:prSet/>
      <dgm:spPr/>
      <dgm:t>
        <a:bodyPr/>
        <a:lstStyle/>
        <a:p>
          <a:endParaRPr lang="en-US"/>
        </a:p>
      </dgm:t>
    </dgm:pt>
    <dgm:pt modelId="{EAD31EAA-996C-4E5C-B1ED-960501CC0A1B}" type="sibTrans" cxnId="{EBFC465F-C84D-4A63-AB63-9B54AC7935CB}">
      <dgm:prSet/>
      <dgm:spPr/>
      <dgm:t>
        <a:bodyPr/>
        <a:lstStyle/>
        <a:p>
          <a:endParaRPr lang="en-US"/>
        </a:p>
      </dgm:t>
    </dgm:pt>
    <dgm:pt modelId="{96D65AFC-847B-4B89-B323-1CD96C99FB1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			 Adotta il </a:t>
          </a:r>
          <a:r>
            <a:rPr lang="it-IT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</a:t>
          </a:r>
          <a:r>
            <a: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Solving 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B6A74-1A44-44A8-AC10-002F3656596F}" type="parTrans" cxnId="{E2C27E8F-BFB0-4DBA-83E4-97913830B277}">
      <dgm:prSet/>
      <dgm:spPr/>
      <dgm:t>
        <a:bodyPr/>
        <a:lstStyle/>
        <a:p>
          <a:endParaRPr lang="en-US"/>
        </a:p>
      </dgm:t>
    </dgm:pt>
    <dgm:pt modelId="{50105670-F988-4C7D-A69A-BD153D959415}" type="sibTrans" cxnId="{E2C27E8F-BFB0-4DBA-83E4-97913830B277}">
      <dgm:prSet/>
      <dgm:spPr/>
      <dgm:t>
        <a:bodyPr/>
        <a:lstStyle/>
        <a:p>
          <a:endParaRPr lang="en-US"/>
        </a:p>
      </dgm:t>
    </dgm:pt>
    <dgm:pt modelId="{ABFCA962-CA82-4537-A333-F8A100DF2D3C}" type="pres">
      <dgm:prSet presAssocID="{CB133D93-6927-47E7-AEA4-C0AB7C1529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C61C7DA-8BF5-468A-ACAF-00F5BC55C9B2}" type="pres">
      <dgm:prSet presAssocID="{CB133D93-6927-47E7-AEA4-C0AB7C1529AC}" presName="dummyMaxCanvas" presStyleCnt="0">
        <dgm:presLayoutVars/>
      </dgm:prSet>
      <dgm:spPr/>
    </dgm:pt>
    <dgm:pt modelId="{094E7E3B-8222-4073-B6E1-B9CA23F71A18}" type="pres">
      <dgm:prSet presAssocID="{CB133D93-6927-47E7-AEA4-C0AB7C1529A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65BDEB-0BD3-4CAF-A4FB-FE0BDD17BCDC}" type="pres">
      <dgm:prSet presAssocID="{CB133D93-6927-47E7-AEA4-C0AB7C1529A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993ABF-EBBD-44F9-A47B-ACB2DEB1238F}" type="pres">
      <dgm:prSet presAssocID="{CB133D93-6927-47E7-AEA4-C0AB7C1529AC}" presName="TwoConn_1-2" presStyleLbl="fgAccFollowNode1" presStyleIdx="0" presStyleCnt="1" custLinFactX="-100000" custLinFactNeighborX="-116671" custLinFactNeighborY="50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9D5E15-883E-48D7-A6C7-A5B91CC8ABC5}" type="pres">
      <dgm:prSet presAssocID="{CB133D93-6927-47E7-AEA4-C0AB7C1529A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9CFC31-7699-4C30-AC09-CCA9ECEC9C06}" type="pres">
      <dgm:prSet presAssocID="{CB133D93-6927-47E7-AEA4-C0AB7C1529A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6CAF5C3-28A3-49D6-8397-95532ED040F5}" srcId="{D02EF7BC-D39F-4B69-88E9-3DBC8B7C1E40}" destId="{1125324E-5D54-4463-A9C0-0760A669E205}" srcOrd="1" destOrd="0" parTransId="{53C62ABB-6E6B-438F-BCE6-69A2328BEAE9}" sibTransId="{757E25FF-DE67-4C62-A07E-DBEE45B0CBEB}"/>
    <dgm:cxn modelId="{53BE2CFF-9CBF-428A-A855-28635331E07F}" type="presOf" srcId="{150543D5-6CBB-454D-BE04-20F75488C47D}" destId="{094E7E3B-8222-4073-B6E1-B9CA23F71A18}" srcOrd="0" destOrd="1" presId="urn:microsoft.com/office/officeart/2005/8/layout/vProcess5"/>
    <dgm:cxn modelId="{7EBCC968-D7E6-4427-B5EE-D0E32C5CDD71}" type="presOf" srcId="{12DA0579-5D6E-4BC9-B371-F9A7C102447C}" destId="{A49D5E15-883E-48D7-A6C7-A5B91CC8ABC5}" srcOrd="1" destOrd="3" presId="urn:microsoft.com/office/officeart/2005/8/layout/vProcess5"/>
    <dgm:cxn modelId="{B1F99680-8118-4C69-841D-EB9FFF0A3738}" type="presOf" srcId="{150543D5-6CBB-454D-BE04-20F75488C47D}" destId="{A49D5E15-883E-48D7-A6C7-A5B91CC8ABC5}" srcOrd="1" destOrd="1" presId="urn:microsoft.com/office/officeart/2005/8/layout/vProcess5"/>
    <dgm:cxn modelId="{BB07A252-A7D4-4665-AEB9-8001AAE0B9CA}" type="presOf" srcId="{96D65AFC-847B-4B89-B323-1CD96C99FB18}" destId="{5F9CFC31-7699-4C30-AC09-CCA9ECEC9C06}" srcOrd="1" destOrd="0" presId="urn:microsoft.com/office/officeart/2005/8/layout/vProcess5"/>
    <dgm:cxn modelId="{2ED70584-1A8E-4DEA-BFA3-9D48ED5DC3E1}" type="presOf" srcId="{96D65AFC-847B-4B89-B323-1CD96C99FB18}" destId="{F065BDEB-0BD3-4CAF-A4FB-FE0BDD17BCDC}" srcOrd="0" destOrd="0" presId="urn:microsoft.com/office/officeart/2005/8/layout/vProcess5"/>
    <dgm:cxn modelId="{103CA998-1EBB-4355-AF97-F46781BF69AF}" type="presOf" srcId="{D02EF7BC-D39F-4B69-88E9-3DBC8B7C1E40}" destId="{A49D5E15-883E-48D7-A6C7-A5B91CC8ABC5}" srcOrd="1" destOrd="0" presId="urn:microsoft.com/office/officeart/2005/8/layout/vProcess5"/>
    <dgm:cxn modelId="{914C8210-3907-4BEB-B6C0-099A68740D55}" type="presOf" srcId="{12DA0579-5D6E-4BC9-B371-F9A7C102447C}" destId="{094E7E3B-8222-4073-B6E1-B9CA23F71A18}" srcOrd="0" destOrd="3" presId="urn:microsoft.com/office/officeart/2005/8/layout/vProcess5"/>
    <dgm:cxn modelId="{E2C27E8F-BFB0-4DBA-83E4-97913830B277}" srcId="{CB133D93-6927-47E7-AEA4-C0AB7C1529AC}" destId="{96D65AFC-847B-4B89-B323-1CD96C99FB18}" srcOrd="1" destOrd="0" parTransId="{03CB6A74-1A44-44A8-AC10-002F3656596F}" sibTransId="{50105670-F988-4C7D-A69A-BD153D959415}"/>
    <dgm:cxn modelId="{88E33459-8626-4637-814A-7B32ACD0A463}" srcId="{D02EF7BC-D39F-4B69-88E9-3DBC8B7C1E40}" destId="{150543D5-6CBB-454D-BE04-20F75488C47D}" srcOrd="0" destOrd="0" parTransId="{416E75B7-ECD2-4045-948F-FC4819731573}" sibTransId="{1D299E51-B2E5-424E-B4AF-110CBE8DAB7A}"/>
    <dgm:cxn modelId="{12E6EB3B-62D9-4F3A-B799-2CBD399D3F77}" type="presOf" srcId="{1125324E-5D54-4463-A9C0-0760A669E205}" destId="{A49D5E15-883E-48D7-A6C7-A5B91CC8ABC5}" srcOrd="1" destOrd="2" presId="urn:microsoft.com/office/officeart/2005/8/layout/vProcess5"/>
    <dgm:cxn modelId="{806448EE-C89D-4B29-B9EB-DA61D2F9F639}" type="presOf" srcId="{D02EF7BC-D39F-4B69-88E9-3DBC8B7C1E40}" destId="{094E7E3B-8222-4073-B6E1-B9CA23F71A18}" srcOrd="0" destOrd="0" presId="urn:microsoft.com/office/officeart/2005/8/layout/vProcess5"/>
    <dgm:cxn modelId="{EBFC465F-C84D-4A63-AB63-9B54AC7935CB}" srcId="{D02EF7BC-D39F-4B69-88E9-3DBC8B7C1E40}" destId="{12DA0579-5D6E-4BC9-B371-F9A7C102447C}" srcOrd="2" destOrd="0" parTransId="{67AB8A41-078C-4586-B5F8-0F3DF832C621}" sibTransId="{EAD31EAA-996C-4E5C-B1ED-960501CC0A1B}"/>
    <dgm:cxn modelId="{8DF17D91-5305-485C-8556-94554B68D9B0}" type="presOf" srcId="{B1176EFC-E751-41C6-B3FD-2F5C6941C47C}" destId="{84993ABF-EBBD-44F9-A47B-ACB2DEB1238F}" srcOrd="0" destOrd="0" presId="urn:microsoft.com/office/officeart/2005/8/layout/vProcess5"/>
    <dgm:cxn modelId="{3AECD598-D803-4ACC-B303-FDD7BDBC9F9E}" type="presOf" srcId="{1125324E-5D54-4463-A9C0-0760A669E205}" destId="{094E7E3B-8222-4073-B6E1-B9CA23F71A18}" srcOrd="0" destOrd="2" presId="urn:microsoft.com/office/officeart/2005/8/layout/vProcess5"/>
    <dgm:cxn modelId="{9715F28E-AF66-4EC4-B519-5738BF0295F8}" type="presOf" srcId="{CB133D93-6927-47E7-AEA4-C0AB7C1529AC}" destId="{ABFCA962-CA82-4537-A333-F8A100DF2D3C}" srcOrd="0" destOrd="0" presId="urn:microsoft.com/office/officeart/2005/8/layout/vProcess5"/>
    <dgm:cxn modelId="{879EDD46-5F54-4E13-9DB3-E5C5CD8327E8}" srcId="{CB133D93-6927-47E7-AEA4-C0AB7C1529AC}" destId="{D02EF7BC-D39F-4B69-88E9-3DBC8B7C1E40}" srcOrd="0" destOrd="0" parTransId="{A2DD05CB-0C0A-4433-B4A6-FC1B322A68D3}" sibTransId="{B1176EFC-E751-41C6-B3FD-2F5C6941C47C}"/>
    <dgm:cxn modelId="{109F7423-872C-406E-A268-F8A49BE56B13}" type="presParOf" srcId="{ABFCA962-CA82-4537-A333-F8A100DF2D3C}" destId="{AC61C7DA-8BF5-468A-ACAF-00F5BC55C9B2}" srcOrd="0" destOrd="0" presId="urn:microsoft.com/office/officeart/2005/8/layout/vProcess5"/>
    <dgm:cxn modelId="{EF1F0745-6C95-4BCB-A6DC-EE57CF08C054}" type="presParOf" srcId="{ABFCA962-CA82-4537-A333-F8A100DF2D3C}" destId="{094E7E3B-8222-4073-B6E1-B9CA23F71A18}" srcOrd="1" destOrd="0" presId="urn:microsoft.com/office/officeart/2005/8/layout/vProcess5"/>
    <dgm:cxn modelId="{4B4DE1A6-B7E9-40ED-BF38-6B4F1FA8D426}" type="presParOf" srcId="{ABFCA962-CA82-4537-A333-F8A100DF2D3C}" destId="{F065BDEB-0BD3-4CAF-A4FB-FE0BDD17BCDC}" srcOrd="2" destOrd="0" presId="urn:microsoft.com/office/officeart/2005/8/layout/vProcess5"/>
    <dgm:cxn modelId="{E6F0C4A4-44EB-4371-BAEE-238DC7E96A7F}" type="presParOf" srcId="{ABFCA962-CA82-4537-A333-F8A100DF2D3C}" destId="{84993ABF-EBBD-44F9-A47B-ACB2DEB1238F}" srcOrd="3" destOrd="0" presId="urn:microsoft.com/office/officeart/2005/8/layout/vProcess5"/>
    <dgm:cxn modelId="{0F37A518-7FE1-49AE-8CB5-DF529E61DBC7}" type="presParOf" srcId="{ABFCA962-CA82-4537-A333-F8A100DF2D3C}" destId="{A49D5E15-883E-48D7-A6C7-A5B91CC8ABC5}" srcOrd="4" destOrd="0" presId="urn:microsoft.com/office/officeart/2005/8/layout/vProcess5"/>
    <dgm:cxn modelId="{6C0E0B51-2F0D-411F-99CA-C23521883812}" type="presParOf" srcId="{ABFCA962-CA82-4537-A333-F8A100DF2D3C}" destId="{5F9CFC31-7699-4C30-AC09-CCA9ECEC9C0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C272D-BCF4-44A3-8102-4DA3C3771F18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4E3C0-AA31-40D8-AC12-93A6FE68DA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4E3C0-AA31-40D8-AC12-93A6FE68DA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48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9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28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03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54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57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73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20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46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6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25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3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29FF-0889-4141-8224-C5A499E5A552}" type="datetimeFigureOut">
              <a:rPr lang="it-IT" smtClean="0"/>
              <a:t>10/03/2018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C47D-EF53-4743-B4D4-B8DADEFB45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89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edificio, esterni&#10;&#10;Descrizione generata con affidabilità molto elevata">
            <a:extLst>
              <a:ext uri="{FF2B5EF4-FFF2-40B4-BE49-F238E27FC236}">
                <a16:creationId xmlns:a16="http://schemas.microsoft.com/office/drawing/2014/main" xmlns="" id="{AE2C0406-1229-448C-85D2-E7F988B67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65" y="2686942"/>
            <a:ext cx="5554188" cy="244384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F3BF6A3D-5688-459C-99D4-485D468D5C3B}"/>
              </a:ext>
            </a:extLst>
          </p:cNvPr>
          <p:cNvSpPr/>
          <p:nvPr/>
        </p:nvSpPr>
        <p:spPr>
          <a:xfrm>
            <a:off x="1266120" y="2096254"/>
            <a:ext cx="9659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PROBLEMI LINEARI CON IL METODO SINGAPORE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697751F-1CB0-4B88-BC28-7637B2B71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778" y="2686942"/>
            <a:ext cx="3258457" cy="244384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0B646BA3-BFBB-4F4A-A52B-4972C59A7051}"/>
              </a:ext>
            </a:extLst>
          </p:cNvPr>
          <p:cNvSpPr/>
          <p:nvPr/>
        </p:nvSpPr>
        <p:spPr>
          <a:xfrm>
            <a:off x="1595120" y="992997"/>
            <a:ext cx="846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Laboratorio di didattica speciale: codici del linguaggio logico e matematico</a:t>
            </a:r>
          </a:p>
          <a:p>
            <a:pPr algn="ctr"/>
            <a:r>
              <a:rPr lang="it-IT" sz="1600" b="1" dirty="0"/>
              <a:t>Prof. Claudio </a:t>
            </a:r>
            <a:r>
              <a:rPr lang="it-IT" sz="1600" b="1" dirty="0" err="1"/>
              <a:t>Marchesano</a:t>
            </a:r>
            <a:endParaRPr lang="it-IT" sz="16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C581AB8-23CF-4D7B-9951-A0F97022BBBB}"/>
              </a:ext>
            </a:extLst>
          </p:cNvPr>
          <p:cNvSpPr/>
          <p:nvPr/>
        </p:nvSpPr>
        <p:spPr>
          <a:xfrm>
            <a:off x="1299501" y="5403338"/>
            <a:ext cx="9592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Corsisti: </a:t>
            </a:r>
          </a:p>
          <a:p>
            <a:pPr algn="ctr"/>
            <a:r>
              <a:rPr lang="it-IT" b="1" dirty="0"/>
              <a:t>Caprio Daniele, Lattanzi Antinori Francesca, </a:t>
            </a:r>
            <a:r>
              <a:rPr lang="it-IT" b="1" dirty="0" err="1"/>
              <a:t>Mazzei</a:t>
            </a:r>
            <a:r>
              <a:rPr lang="it-IT" b="1" dirty="0"/>
              <a:t> Arnaldo, Melani Francesco, Tellini Sara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515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50B9ED3-226C-42A9-A98F-EA7BCE8246AC}"/>
              </a:ext>
            </a:extLst>
          </p:cNvPr>
          <p:cNvSpPr/>
          <p:nvPr/>
        </p:nvSpPr>
        <p:spPr>
          <a:xfrm>
            <a:off x="406400" y="495350"/>
            <a:ext cx="115011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Rappresentando il problema con un’equazione avremmo:</a:t>
            </a:r>
          </a:p>
          <a:p>
            <a:pPr algn="ctr"/>
            <a:endParaRPr lang="it-IT" dirty="0"/>
          </a:p>
          <a:p>
            <a:pPr algn="ctr"/>
            <a:r>
              <a:rPr lang="it-IT" sz="2800" dirty="0"/>
              <a:t>Sia X il numero di cugini e N il numero di tonni nella rete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N = 6 X + 2</a:t>
            </a:r>
          </a:p>
          <a:p>
            <a:pPr algn="ctr"/>
            <a:r>
              <a:rPr lang="it-IT" sz="2800" dirty="0"/>
              <a:t>		         	          N = 4 X + 8                6 X + 2 = 4 X + 8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         2 X = 6      </a:t>
            </a:r>
            <a:r>
              <a:rPr lang="it-IT" sz="2800" b="1" dirty="0"/>
              <a:t>X = 3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684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hermata 2018-01-27 alle 16.44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150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Schermata 2018-01-27 alle 16.43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32749" b="-1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 descr="Schermata 2018-01-27 alle 16.43.5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r="13757" b="2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246" name="Straight Connector 72">
            <a:extLst>
              <a:ext uri="{FF2B5EF4-FFF2-40B4-BE49-F238E27FC236}">
                <a16:creationId xmlns:a16="http://schemas.microsoft.com/office/drawing/2014/main" xmlns="" id="{60188E89-AF78-40F6-B787-E9BD9C6256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>
            <a:solidFill>
              <a:srgbClr val="575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51556" y="504873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it-IT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TERZO PROBLEMA</a:t>
            </a:r>
            <a:r>
              <a:rPr lang="en-US" altLang="it-IT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/>
            </a:r>
            <a:br>
              <a:rPr lang="en-US" altLang="it-IT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</a:b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Kipchoge e Bekele insieme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vincono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46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gare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. Kipchoge e Farah insieme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vincono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82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gare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. Farah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vince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il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triplo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delle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gare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di Bekele. </a:t>
            </a:r>
            <a:b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</a:b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Quante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gare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ha </a:t>
            </a:r>
            <a:r>
              <a:rPr lang="en-US" altLang="it-IT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vinto</a:t>
            </a:r>
            <a:r>
              <a:rPr lang="en-US" altLang="it-IT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rPr>
              <a:t> Kipchoge? </a:t>
            </a:r>
            <a:endParaRPr lang="en-US" altLang="it-IT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66832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38200" y="231775"/>
            <a:ext cx="10515600" cy="6141316"/>
          </a:xfrm>
        </p:spPr>
        <p:txBody>
          <a:bodyPr/>
          <a:lstStyle/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Rappresentiamo il problema con le barre: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46                                  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5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Kipchoge</a:t>
            </a: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 </a:t>
            </a:r>
            <a:r>
              <a:rPr lang="it-IT" altLang="it-IT" sz="25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Bekele</a:t>
            </a: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5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                                                               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5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Kipchoge</a:t>
            </a: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 </a:t>
            </a:r>
            <a:r>
              <a:rPr lang="it-IT" altLang="it-IT" sz="2500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Farah</a:t>
            </a: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                        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5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82            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rettangolo giallo</a:t>
            </a: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gare vinte da K; </a:t>
            </a:r>
            <a:r>
              <a:rPr lang="it-IT" altLang="it-IT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rettangolo blu</a:t>
            </a:r>
            <a:r>
              <a:rPr lang="it-IT" altLang="it-IT" sz="25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gare vinte da B</a:t>
            </a:r>
            <a:endParaRPr lang="it-IT" altLang="it-IT" dirty="0"/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3540125" y="1454150"/>
            <a:ext cx="9144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8BB00"/>
              </a:gs>
              <a:gs pos="20001">
                <a:srgbClr val="F7BA00"/>
              </a:gs>
              <a:gs pos="100000">
                <a:srgbClr val="BC8D00"/>
              </a:gs>
            </a:gsLst>
            <a:lin ang="5400000"/>
          </a:gradFill>
          <a:ln w="9525" cap="flat" cmpd="sng">
            <a:solidFill>
              <a:srgbClr val="F9BC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267" name="AutoShape 3"/>
          <p:cNvSpPr>
            <a:spLocks/>
          </p:cNvSpPr>
          <p:nvPr/>
        </p:nvSpPr>
        <p:spPr bwMode="auto">
          <a:xfrm>
            <a:off x="4454525" y="1454150"/>
            <a:ext cx="1417638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2C69D4"/>
              </a:gs>
              <a:gs pos="20001">
                <a:srgbClr val="2F69D0"/>
              </a:gs>
              <a:gs pos="100000">
                <a:srgbClr val="24509E"/>
              </a:gs>
            </a:gsLst>
            <a:lin ang="5400000"/>
          </a:gradFill>
          <a:ln w="9525" cap="flat" cmpd="sng">
            <a:solidFill>
              <a:srgbClr val="3F6EC3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268" name="AutoShape 4"/>
          <p:cNvSpPr>
            <a:spLocks/>
          </p:cNvSpPr>
          <p:nvPr/>
        </p:nvSpPr>
        <p:spPr bwMode="auto">
          <a:xfrm>
            <a:off x="3535362" y="3074988"/>
            <a:ext cx="9144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8BB00"/>
              </a:gs>
              <a:gs pos="20001">
                <a:srgbClr val="F7BA00"/>
              </a:gs>
              <a:gs pos="100000">
                <a:srgbClr val="BC8D00"/>
              </a:gs>
            </a:gsLst>
            <a:lin ang="5400000"/>
          </a:gradFill>
          <a:ln w="9525" cap="flat" cmpd="sng">
            <a:solidFill>
              <a:srgbClr val="F9BC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270" name="AutoShape 6"/>
          <p:cNvSpPr>
            <a:spLocks/>
          </p:cNvSpPr>
          <p:nvPr/>
        </p:nvSpPr>
        <p:spPr bwMode="auto">
          <a:xfrm>
            <a:off x="4454525" y="3072534"/>
            <a:ext cx="1417638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2C69D4"/>
              </a:gs>
              <a:gs pos="20001">
                <a:srgbClr val="2F69D0"/>
              </a:gs>
              <a:gs pos="100000">
                <a:srgbClr val="24509E"/>
              </a:gs>
            </a:gsLst>
            <a:lin ang="5400000"/>
          </a:gradFill>
          <a:ln w="9525" cap="flat" cmpd="sng">
            <a:solidFill>
              <a:srgbClr val="3F6EC3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273" name="AutoShape 9"/>
          <p:cNvSpPr>
            <a:spLocks/>
          </p:cNvSpPr>
          <p:nvPr/>
        </p:nvSpPr>
        <p:spPr bwMode="auto">
          <a:xfrm>
            <a:off x="5876926" y="3079747"/>
            <a:ext cx="140335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2C69D4"/>
              </a:gs>
              <a:gs pos="20001">
                <a:srgbClr val="2F69D0"/>
              </a:gs>
              <a:gs pos="100000">
                <a:srgbClr val="24509E"/>
              </a:gs>
            </a:gsLst>
            <a:lin ang="5400000"/>
          </a:gradFill>
          <a:ln w="9525" cap="flat" cmpd="sng">
            <a:solidFill>
              <a:srgbClr val="3F6EC3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276" name="AutoShape 12"/>
          <p:cNvSpPr>
            <a:spLocks/>
          </p:cNvSpPr>
          <p:nvPr/>
        </p:nvSpPr>
        <p:spPr bwMode="auto">
          <a:xfrm>
            <a:off x="7289801" y="3079747"/>
            <a:ext cx="136525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2C69D4"/>
              </a:gs>
              <a:gs pos="20001">
                <a:srgbClr val="2F69D0"/>
              </a:gs>
              <a:gs pos="100000">
                <a:srgbClr val="24509E"/>
              </a:gs>
            </a:gsLst>
            <a:lin ang="5400000"/>
          </a:gradFill>
          <a:ln w="9525" cap="flat" cmpd="sng">
            <a:solidFill>
              <a:srgbClr val="3F6EC3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1278" name="AutoShape 14"/>
          <p:cNvSpPr>
            <a:spLocks/>
          </p:cNvSpPr>
          <p:nvPr/>
        </p:nvSpPr>
        <p:spPr bwMode="auto">
          <a:xfrm rot="5400000">
            <a:off x="4564856" y="94188"/>
            <a:ext cx="282575" cy="2332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635" y="21600"/>
                  <a:pt x="10800" y="21502"/>
                  <a:pt x="10800" y="21381"/>
                </a:cubicBezTo>
                <a:lnTo>
                  <a:pt x="10800" y="11018"/>
                </a:lnTo>
                <a:cubicBezTo>
                  <a:pt x="10800" y="10897"/>
                  <a:pt x="5964" y="10800"/>
                  <a:pt x="0" y="10800"/>
                </a:cubicBezTo>
                <a:cubicBezTo>
                  <a:pt x="5964" y="10800"/>
                  <a:pt x="10800" y="10702"/>
                  <a:pt x="10800" y="10581"/>
                </a:cubicBezTo>
                <a:lnTo>
                  <a:pt x="10800" y="218"/>
                </a:lnTo>
                <a:cubicBezTo>
                  <a:pt x="10800" y="97"/>
                  <a:pt x="15635" y="0"/>
                  <a:pt x="21599" y="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  <p:sp>
        <p:nvSpPr>
          <p:cNvPr id="11279" name="AutoShape 15"/>
          <p:cNvSpPr>
            <a:spLocks/>
          </p:cNvSpPr>
          <p:nvPr/>
        </p:nvSpPr>
        <p:spPr bwMode="auto">
          <a:xfrm rot="16200000">
            <a:off x="5901531" y="1778370"/>
            <a:ext cx="368300" cy="5100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635" y="21600"/>
                  <a:pt x="10799" y="21541"/>
                  <a:pt x="10799" y="21469"/>
                </a:cubicBezTo>
                <a:lnTo>
                  <a:pt x="10800" y="10930"/>
                </a:lnTo>
                <a:cubicBezTo>
                  <a:pt x="10800" y="10858"/>
                  <a:pt x="5964" y="10800"/>
                  <a:pt x="0" y="10800"/>
                </a:cubicBezTo>
                <a:cubicBezTo>
                  <a:pt x="5964" y="10800"/>
                  <a:pt x="10800" y="10741"/>
                  <a:pt x="10800" y="10669"/>
                </a:cubicBezTo>
                <a:lnTo>
                  <a:pt x="10800" y="130"/>
                </a:lnTo>
                <a:cubicBezTo>
                  <a:pt x="10800" y="58"/>
                  <a:pt x="15635" y="0"/>
                  <a:pt x="21599" y="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3243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43898826" presetClass="entr" presetSubtype="179244899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69144" y="436958"/>
            <a:ext cx="10515600" cy="6116242"/>
          </a:xfrm>
        </p:spPr>
        <p:txBody>
          <a:bodyPr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6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Sottraiamo alla barra in basso il  valore della barra in alto. Risultato 36.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6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Dividiamo 36 per 2. Risultato 18.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6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Sottraiamo 18 a 46. Risultato 28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6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600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Kipchoge</a:t>
            </a:r>
            <a:r>
              <a:rPr lang="it-IT" altLang="it-IT" sz="26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ha vinto 28 gare.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46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       36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           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82 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</a:t>
            </a:r>
            <a:endParaRPr lang="it-IT" altLang="it-IT" dirty="0"/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3476625" y="3592513"/>
            <a:ext cx="9144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8BB00"/>
              </a:gs>
              <a:gs pos="20001">
                <a:srgbClr val="F7BA00"/>
              </a:gs>
              <a:gs pos="100000">
                <a:srgbClr val="BC8D00"/>
              </a:gs>
            </a:gsLst>
            <a:lin ang="5400000"/>
          </a:gradFill>
          <a:ln w="9525" cap="flat" cmpd="sng">
            <a:solidFill>
              <a:srgbClr val="F9BC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it-IT" altLang="it-IT" sz="2400" b="1" dirty="0"/>
              <a:t>28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4391025" y="3592513"/>
            <a:ext cx="1377950" cy="914400"/>
            <a:chOff x="-1" y="0"/>
            <a:chExt cx="1378041" cy="914400"/>
          </a:xfrm>
        </p:grpSpPr>
        <p:sp>
          <p:nvSpPr>
            <p:cNvPr id="12292" name="AutoShape 4"/>
            <p:cNvSpPr>
              <a:spLocks/>
            </p:cNvSpPr>
            <p:nvPr/>
          </p:nvSpPr>
          <p:spPr bwMode="auto">
            <a:xfrm>
              <a:off x="-1" y="0"/>
              <a:ext cx="1378041" cy="914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2C69D4"/>
                </a:gs>
                <a:gs pos="20001">
                  <a:srgbClr val="2F69D0"/>
                </a:gs>
                <a:gs pos="100000">
                  <a:srgbClr val="24509E"/>
                </a:gs>
              </a:gsLst>
              <a:lin ang="5400000"/>
            </a:gradFill>
            <a:ln w="9525" cap="flat" cmpd="sng">
              <a:solidFill>
                <a:srgbClr val="3F6EC3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it-IT" altLang="it-IT" b="1" dirty="0"/>
                <a:t>18</a:t>
              </a:r>
            </a:p>
          </p:txBody>
        </p:sp>
        <p:sp>
          <p:nvSpPr>
            <p:cNvPr id="12293" name="AutoShape 5"/>
            <p:cNvSpPr>
              <a:spLocks/>
            </p:cNvSpPr>
            <p:nvPr/>
          </p:nvSpPr>
          <p:spPr bwMode="auto">
            <a:xfrm>
              <a:off x="-1" y="278129"/>
              <a:ext cx="1378041" cy="3581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it-IT" altLang="it-IT" dirty="0"/>
            </a:p>
          </p:txBody>
        </p:sp>
      </p:grpSp>
      <p:sp>
        <p:nvSpPr>
          <p:cNvPr id="12294" name="AutoShape 6"/>
          <p:cNvSpPr>
            <a:spLocks/>
          </p:cNvSpPr>
          <p:nvPr/>
        </p:nvSpPr>
        <p:spPr bwMode="auto">
          <a:xfrm>
            <a:off x="3476625" y="4529757"/>
            <a:ext cx="914400" cy="9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8BB00"/>
              </a:gs>
              <a:gs pos="20001">
                <a:srgbClr val="F7BA00"/>
              </a:gs>
              <a:gs pos="100000">
                <a:srgbClr val="BC8D00"/>
              </a:gs>
            </a:gsLst>
            <a:lin ang="5400000"/>
          </a:gradFill>
          <a:ln w="9525" cap="flat" cmpd="sng">
            <a:solidFill>
              <a:srgbClr val="F9BC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 lang="it-IT" altLang="it-IT">
              <a:solidFill>
                <a:srgbClr val="FFFFFF"/>
              </a:solidFill>
            </a:endParaRP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4382293" y="4533318"/>
            <a:ext cx="1377950" cy="1151733"/>
            <a:chOff x="-1" y="-515463"/>
            <a:chExt cx="1378041" cy="1151733"/>
          </a:xfrm>
        </p:grpSpPr>
        <p:sp>
          <p:nvSpPr>
            <p:cNvPr id="12296" name="AutoShape 8"/>
            <p:cNvSpPr>
              <a:spLocks/>
            </p:cNvSpPr>
            <p:nvPr/>
          </p:nvSpPr>
          <p:spPr bwMode="auto">
            <a:xfrm>
              <a:off x="-1" y="-515463"/>
              <a:ext cx="1378041" cy="914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2C69D4"/>
                </a:gs>
                <a:gs pos="20001">
                  <a:srgbClr val="2F69D0"/>
                </a:gs>
                <a:gs pos="100000">
                  <a:srgbClr val="24509E"/>
                </a:gs>
              </a:gsLst>
              <a:lin ang="5400000"/>
            </a:gradFill>
            <a:ln w="9525" cap="flat" cmpd="sng">
              <a:solidFill>
                <a:srgbClr val="3F6EC3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it-IT" altLang="it-IT">
                <a:solidFill>
                  <a:srgbClr val="FFFFFF"/>
                </a:solidFill>
              </a:endParaRPr>
            </a:p>
          </p:txBody>
        </p:sp>
        <p:sp>
          <p:nvSpPr>
            <p:cNvPr id="12297" name="AutoShape 9"/>
            <p:cNvSpPr>
              <a:spLocks/>
            </p:cNvSpPr>
            <p:nvPr/>
          </p:nvSpPr>
          <p:spPr bwMode="auto">
            <a:xfrm>
              <a:off x="-1" y="278129"/>
              <a:ext cx="1378041" cy="3581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it-IT" altLang="it-IT" dirty="0"/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768975" y="4529757"/>
            <a:ext cx="1468438" cy="1132393"/>
            <a:chOff x="-1" y="-496123"/>
            <a:chExt cx="1468196" cy="1132393"/>
          </a:xfrm>
        </p:grpSpPr>
        <p:sp>
          <p:nvSpPr>
            <p:cNvPr id="12299" name="AutoShape 11"/>
            <p:cNvSpPr>
              <a:spLocks/>
            </p:cNvSpPr>
            <p:nvPr/>
          </p:nvSpPr>
          <p:spPr bwMode="auto">
            <a:xfrm>
              <a:off x="-1" y="-496123"/>
              <a:ext cx="1468196" cy="914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2C69D4"/>
                </a:gs>
                <a:gs pos="20001">
                  <a:srgbClr val="2F69D0"/>
                </a:gs>
                <a:gs pos="100000">
                  <a:srgbClr val="24509E"/>
                </a:gs>
              </a:gsLst>
              <a:lin ang="5400000"/>
            </a:gradFill>
            <a:ln w="9525" cap="flat" cmpd="sng">
              <a:solidFill>
                <a:srgbClr val="3F6EC3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it-IT" altLang="it-IT">
                <a:solidFill>
                  <a:srgbClr val="FFFFFF"/>
                </a:solidFill>
              </a:endParaRPr>
            </a:p>
          </p:txBody>
        </p:sp>
        <p:sp>
          <p:nvSpPr>
            <p:cNvPr id="12300" name="AutoShape 12"/>
            <p:cNvSpPr>
              <a:spLocks/>
            </p:cNvSpPr>
            <p:nvPr/>
          </p:nvSpPr>
          <p:spPr bwMode="auto">
            <a:xfrm>
              <a:off x="-1" y="278129"/>
              <a:ext cx="1468196" cy="3581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it-IT" altLang="it-IT" dirty="0"/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7249463" y="4534979"/>
            <a:ext cx="1377950" cy="914400"/>
            <a:chOff x="-1" y="0"/>
            <a:chExt cx="1378041" cy="914400"/>
          </a:xfrm>
        </p:grpSpPr>
        <p:sp>
          <p:nvSpPr>
            <p:cNvPr id="12302" name="AutoShape 14"/>
            <p:cNvSpPr>
              <a:spLocks/>
            </p:cNvSpPr>
            <p:nvPr/>
          </p:nvSpPr>
          <p:spPr bwMode="auto">
            <a:xfrm>
              <a:off x="-1" y="0"/>
              <a:ext cx="1378041" cy="914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2C69D4"/>
                </a:gs>
                <a:gs pos="20001">
                  <a:srgbClr val="2F69D0"/>
                </a:gs>
                <a:gs pos="100000">
                  <a:srgbClr val="24509E"/>
                </a:gs>
              </a:gsLst>
              <a:lin ang="5400000"/>
            </a:gradFill>
            <a:ln w="9525" cap="flat" cmpd="sng">
              <a:solidFill>
                <a:srgbClr val="3F6EC3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it-IT" altLang="it-IT">
                <a:solidFill>
                  <a:srgbClr val="FFFFFF"/>
                </a:solidFill>
              </a:endParaRPr>
            </a:p>
          </p:txBody>
        </p:sp>
        <p:sp>
          <p:nvSpPr>
            <p:cNvPr id="12303" name="AutoShape 15"/>
            <p:cNvSpPr>
              <a:spLocks/>
            </p:cNvSpPr>
            <p:nvPr/>
          </p:nvSpPr>
          <p:spPr bwMode="auto">
            <a:xfrm>
              <a:off x="-1" y="278129"/>
              <a:ext cx="1378041" cy="3581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it-IT" altLang="it-IT" dirty="0"/>
            </a:p>
          </p:txBody>
        </p:sp>
      </p:grpSp>
      <p:sp>
        <p:nvSpPr>
          <p:cNvPr id="17" name="AutoShape 15"/>
          <p:cNvSpPr>
            <a:spLocks/>
          </p:cNvSpPr>
          <p:nvPr/>
        </p:nvSpPr>
        <p:spPr bwMode="auto">
          <a:xfrm rot="16200000">
            <a:off x="5842794" y="3150406"/>
            <a:ext cx="368300" cy="5100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635" y="21600"/>
                  <a:pt x="10799" y="21541"/>
                  <a:pt x="10799" y="21469"/>
                </a:cubicBezTo>
                <a:lnTo>
                  <a:pt x="10800" y="10930"/>
                </a:lnTo>
                <a:cubicBezTo>
                  <a:pt x="10800" y="10858"/>
                  <a:pt x="5964" y="10800"/>
                  <a:pt x="0" y="10800"/>
                </a:cubicBezTo>
                <a:cubicBezTo>
                  <a:pt x="5964" y="10800"/>
                  <a:pt x="10800" y="10741"/>
                  <a:pt x="10800" y="10669"/>
                </a:cubicBezTo>
                <a:lnTo>
                  <a:pt x="10800" y="130"/>
                </a:lnTo>
                <a:cubicBezTo>
                  <a:pt x="10800" y="58"/>
                  <a:pt x="15635" y="0"/>
                  <a:pt x="21599" y="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6200000">
            <a:off x="7088188" y="2978709"/>
            <a:ext cx="209550" cy="276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cubicBezTo>
                  <a:pt x="5964" y="0"/>
                  <a:pt x="10800" y="60"/>
                  <a:pt x="10800" y="135"/>
                </a:cubicBezTo>
                <a:lnTo>
                  <a:pt x="10800" y="10664"/>
                </a:lnTo>
                <a:cubicBezTo>
                  <a:pt x="10800" y="10739"/>
                  <a:pt x="15635" y="10800"/>
                  <a:pt x="21600" y="10800"/>
                </a:cubicBezTo>
                <a:cubicBezTo>
                  <a:pt x="15635" y="10800"/>
                  <a:pt x="10800" y="10860"/>
                  <a:pt x="10800" y="10935"/>
                </a:cubicBezTo>
                <a:lnTo>
                  <a:pt x="10800" y="21464"/>
                </a:lnTo>
                <a:cubicBezTo>
                  <a:pt x="10800" y="21539"/>
                  <a:pt x="5964" y="21600"/>
                  <a:pt x="0" y="2160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 rot="5400000">
            <a:off x="4501356" y="2166540"/>
            <a:ext cx="282575" cy="2332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635" y="21600"/>
                  <a:pt x="10800" y="21502"/>
                  <a:pt x="10800" y="21381"/>
                </a:cubicBezTo>
                <a:lnTo>
                  <a:pt x="10800" y="11018"/>
                </a:lnTo>
                <a:cubicBezTo>
                  <a:pt x="10800" y="10897"/>
                  <a:pt x="5964" y="10800"/>
                  <a:pt x="0" y="10800"/>
                </a:cubicBezTo>
                <a:cubicBezTo>
                  <a:pt x="5964" y="10800"/>
                  <a:pt x="10800" y="10702"/>
                  <a:pt x="10800" y="10581"/>
                </a:cubicBezTo>
                <a:lnTo>
                  <a:pt x="10800" y="218"/>
                </a:lnTo>
                <a:cubicBezTo>
                  <a:pt x="10800" y="97"/>
                  <a:pt x="15635" y="0"/>
                  <a:pt x="21599" y="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27439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47518" y="688108"/>
            <a:ext cx="10515600" cy="592051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vogliamo rappresentare il problema con delle equazioni abbiamo: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K: numero di gare vinte da </a:t>
            </a:r>
            <a:r>
              <a:rPr lang="it-IT" altLang="it-IT" dirty="0" err="1"/>
              <a:t>Kipchoge</a:t>
            </a:r>
            <a:endParaRPr lang="it-IT" altLang="it-IT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B: numero di gare vinte da </a:t>
            </a:r>
            <a:r>
              <a:rPr lang="it-IT" altLang="it-IT" dirty="0" err="1"/>
              <a:t>Bekele</a:t>
            </a:r>
            <a:endParaRPr lang="it-IT" altLang="it-IT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F: numero di gare vinte da </a:t>
            </a:r>
            <a:r>
              <a:rPr lang="it-IT" altLang="it-IT" dirty="0" err="1"/>
              <a:t>Farah</a:t>
            </a:r>
            <a:endParaRPr lang="it-IT" altLang="it-IT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K + B = 46                            per sostituzione otteniamo: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K + F = 82                              K + 3 B = 82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F = 3 * B                                K + B = 46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Poi, per sottrazione:                 2 B = 36     B = 18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/>
              <a:t>Infine K = 46 – 18      K = 28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/>
          </a:p>
        </p:txBody>
      </p:sp>
      <p:sp>
        <p:nvSpPr>
          <p:cNvPr id="2" name="Parentesi graffa aperta 1"/>
          <p:cNvSpPr/>
          <p:nvPr/>
        </p:nvSpPr>
        <p:spPr>
          <a:xfrm>
            <a:off x="347518" y="3837708"/>
            <a:ext cx="45719" cy="127461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entesi graffa aperta 2"/>
          <p:cNvSpPr/>
          <p:nvPr/>
        </p:nvSpPr>
        <p:spPr>
          <a:xfrm>
            <a:off x="4114800" y="4350327"/>
            <a:ext cx="45719" cy="7619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1640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E4F2326-6642-43D8-82B3-61370A875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52" y="2025150"/>
            <a:ext cx="7357374" cy="474669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0327" y="484909"/>
            <a:ext cx="1097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3200" b="1" dirty="0"/>
              <a:t>GRAZIE PER L’ATTENZIONE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08C5FE6-7E5E-432F-AF28-6DCEE5CF7847}"/>
              </a:ext>
            </a:extLst>
          </p:cNvPr>
          <p:cNvSpPr/>
          <p:nvPr/>
        </p:nvSpPr>
        <p:spPr>
          <a:xfrm>
            <a:off x="8280872" y="3152001"/>
            <a:ext cx="3697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Corsisti: </a:t>
            </a:r>
          </a:p>
          <a:p>
            <a:pPr algn="ctr"/>
            <a:r>
              <a:rPr lang="it-IT" sz="2400" b="1" dirty="0"/>
              <a:t>Caprio Daniele, </a:t>
            </a:r>
          </a:p>
          <a:p>
            <a:pPr algn="ctr"/>
            <a:r>
              <a:rPr lang="it-IT" sz="2400" b="1" dirty="0"/>
              <a:t>Lattanzi Antinori Francesca, </a:t>
            </a:r>
          </a:p>
          <a:p>
            <a:pPr algn="ctr"/>
            <a:r>
              <a:rPr lang="it-IT" sz="2400" b="1" dirty="0" err="1"/>
              <a:t>Mazzei</a:t>
            </a:r>
            <a:r>
              <a:rPr lang="it-IT" sz="2400" b="1" dirty="0"/>
              <a:t> Arnaldo,</a:t>
            </a:r>
          </a:p>
          <a:p>
            <a:pPr algn="ctr"/>
            <a:r>
              <a:rPr lang="it-IT" sz="2400" b="1" dirty="0"/>
              <a:t> Melani Francesco,</a:t>
            </a:r>
          </a:p>
          <a:p>
            <a:pPr algn="ctr"/>
            <a:r>
              <a:rPr lang="it-IT" sz="2400" b="1" dirty="0"/>
              <a:t> Tellini Sara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C8D7223-FEBB-4C1C-B2D1-9FF68433B78D}"/>
              </a:ext>
            </a:extLst>
          </p:cNvPr>
          <p:cNvSpPr/>
          <p:nvPr/>
        </p:nvSpPr>
        <p:spPr>
          <a:xfrm>
            <a:off x="540326" y="3429000"/>
            <a:ext cx="3078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Laboratorio di didattica speciale: codici del linguaggio logico e matematico</a:t>
            </a:r>
          </a:p>
        </p:txBody>
      </p:sp>
    </p:spTree>
    <p:extLst>
      <p:ext uri="{BB962C8B-B14F-4D97-AF65-F5344CB8AC3E}">
        <p14:creationId xmlns:p14="http://schemas.microsoft.com/office/powerpoint/2010/main" val="31891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FE0FF60-F861-43EF-8A52-67DB24E3B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41" y="3709680"/>
            <a:ext cx="5767316" cy="235935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6A397D2-A829-495F-A875-89C9EF3D045F}"/>
              </a:ext>
            </a:extLst>
          </p:cNvPr>
          <p:cNvSpPr txBox="1"/>
          <p:nvPr/>
        </p:nvSpPr>
        <p:spPr>
          <a:xfrm>
            <a:off x="269239" y="809219"/>
            <a:ext cx="1165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CARATTERISTICHE DEL METODO SINGAPORE O METODO A BARRE: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29016B4-95E4-46C6-88BF-647B6093E256}"/>
              </a:ext>
            </a:extLst>
          </p:cNvPr>
          <p:cNvSpPr/>
          <p:nvPr/>
        </p:nvSpPr>
        <p:spPr>
          <a:xfrm>
            <a:off x="486953" y="1674674"/>
            <a:ext cx="106890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/>
              <a:t>I dati di un problema vengono rappresentati con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 suddivise in rettangoli  </a:t>
            </a:r>
            <a:r>
              <a:rPr lang="it-IT" sz="3600" dirty="0"/>
              <a:t>(strumento grafico di immediata percezione che rinvia ad un oggetto concreto)</a:t>
            </a:r>
          </a:p>
        </p:txBody>
      </p:sp>
    </p:spTree>
    <p:extLst>
      <p:ext uri="{BB962C8B-B14F-4D97-AF65-F5344CB8AC3E}">
        <p14:creationId xmlns:p14="http://schemas.microsoft.com/office/powerpoint/2010/main" val="2723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A8D3A5C-0DEC-4974-BCE5-B30C22267A5B}"/>
              </a:ext>
            </a:extLst>
          </p:cNvPr>
          <p:cNvSpPr/>
          <p:nvPr/>
        </p:nvSpPr>
        <p:spPr>
          <a:xfrm>
            <a:off x="345440" y="762000"/>
            <a:ext cx="11236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/>
              <a:t>Il semplice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grafico </a:t>
            </a:r>
            <a:r>
              <a:rPr lang="it-IT" sz="3600" dirty="0"/>
              <a:t>sostituisce l’utilizzo di una o più equazioni ed altre rappresentazioni grafiche più complesse come grafici su assi cartesiani. </a:t>
            </a:r>
          </a:p>
          <a:p>
            <a:pPr algn="just"/>
            <a:endParaRPr lang="it-IT" sz="3600" dirty="0"/>
          </a:p>
          <a:p>
            <a:pPr algn="just"/>
            <a:r>
              <a:rPr lang="it-IT" sz="3600" dirty="0"/>
              <a:t>Si evita l’astrazione del linguaggio matematico formale.</a:t>
            </a:r>
          </a:p>
          <a:p>
            <a:pPr algn="just"/>
            <a:endParaRPr lang="it-IT" sz="3600" dirty="0"/>
          </a:p>
          <a:p>
            <a:pPr algn="just"/>
            <a:r>
              <a:rPr lang="it-IT" sz="3600" dirty="0"/>
              <a:t>Per la soluzione del problema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richiesta la conoscenza delle regole di risoluzione </a:t>
            </a:r>
            <a:r>
              <a:rPr lang="it-IT" sz="3600" dirty="0"/>
              <a:t>di una o più equazioni o regole algebriche, ma viene utilizzata direttamente l’aritmetica.</a:t>
            </a:r>
          </a:p>
        </p:txBody>
      </p:sp>
    </p:spTree>
    <p:extLst>
      <p:ext uri="{BB962C8B-B14F-4D97-AF65-F5344CB8AC3E}">
        <p14:creationId xmlns:p14="http://schemas.microsoft.com/office/powerpoint/2010/main" val="18056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asellaDiTesto 2"/>
          <p:cNvGraphicFramePr/>
          <p:nvPr>
            <p:extLst>
              <p:ext uri="{D42A27DB-BD31-4B8C-83A1-F6EECF244321}">
                <p14:modId xmlns:p14="http://schemas.microsoft.com/office/powerpoint/2010/main" val="491311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0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D545981-1F24-46A6-8AFC-3740CC57742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52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52F09FA-59B0-41E4-9F79-D0EB15CBAD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2022B2F-C34E-42AC-A514-49AF306FA9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6D4C1A7-0A94-46CF-9056-E836CBFB70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84A66149-2431-4D78-A158-60F086A1247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>
            <a:solidFill>
              <a:srgbClr val="523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4FB98A08-FC4C-4C6C-8CAE-410223C6DD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Schermata 2018-01-27 alle 16.0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98" y="882854"/>
            <a:ext cx="2093976" cy="20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Schermata 2018-01-27 alle 16.04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" y="3054305"/>
            <a:ext cx="3685032" cy="2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019290" y="2457308"/>
            <a:ext cx="3702251" cy="390785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it-IT" sz="2800" b="1" dirty="0">
                <a:sym typeface="Calibri Light" panose="020F0302020204030204" pitchFamily="34" charset="0"/>
              </a:rPr>
              <a:t/>
            </a:r>
            <a:br>
              <a:rPr lang="en-US" altLang="it-IT" sz="2800" b="1" dirty="0">
                <a:sym typeface="Calibri Light" panose="020F0302020204030204" pitchFamily="34" charset="0"/>
              </a:rPr>
            </a:br>
            <a:r>
              <a:rPr lang="en-US" altLang="it-IT" sz="2800" dirty="0">
                <a:sym typeface="Calibri Light" panose="020F0302020204030204" pitchFamily="34" charset="0"/>
              </a:rPr>
              <a:t/>
            </a:r>
            <a:br>
              <a:rPr lang="en-US" altLang="it-IT" sz="2800" dirty="0">
                <a:sym typeface="Calibri Light" panose="020F0302020204030204" pitchFamily="34" charset="0"/>
              </a:rPr>
            </a:br>
            <a:r>
              <a:rPr lang="en-US" altLang="it-IT" sz="2800" dirty="0" err="1">
                <a:sym typeface="Calibri Light" panose="020F0302020204030204" pitchFamily="34" charset="0"/>
              </a:rPr>
              <a:t>L’atleta</a:t>
            </a:r>
            <a:r>
              <a:rPr lang="en-US" altLang="it-IT" sz="2800" dirty="0">
                <a:sym typeface="Calibri Light" panose="020F0302020204030204" pitchFamily="34" charset="0"/>
              </a:rPr>
              <a:t> Bianchi decide di </a:t>
            </a:r>
            <a:r>
              <a:rPr lang="en-US" altLang="it-IT" sz="2800" dirty="0" err="1">
                <a:sym typeface="Calibri Light" panose="020F0302020204030204" pitchFamily="34" charset="0"/>
              </a:rPr>
              <a:t>partecipare</a:t>
            </a:r>
            <a:r>
              <a:rPr lang="en-US" altLang="it-IT" sz="2800" dirty="0">
                <a:sym typeface="Calibri Light" panose="020F0302020204030204" pitchFamily="34" charset="0"/>
              </a:rPr>
              <a:t> alla </a:t>
            </a:r>
            <a:r>
              <a:rPr lang="en-US" altLang="it-IT" sz="2800" dirty="0" err="1">
                <a:sym typeface="Calibri Light" panose="020F0302020204030204" pitchFamily="34" charset="0"/>
              </a:rPr>
              <a:t>maratona</a:t>
            </a:r>
            <a:r>
              <a:rPr lang="en-US" altLang="it-IT" sz="2800" dirty="0">
                <a:sym typeface="Calibri Light" panose="020F0302020204030204" pitchFamily="34" charset="0"/>
              </a:rPr>
              <a:t> di Londra . Il </a:t>
            </a:r>
            <a:r>
              <a:rPr lang="en-US" altLang="it-IT" sz="2800" dirty="0" err="1">
                <a:sym typeface="Calibri Light" panose="020F0302020204030204" pitchFamily="34" charset="0"/>
              </a:rPr>
              <a:t>costo</a:t>
            </a:r>
            <a:r>
              <a:rPr lang="en-US" altLang="it-IT" sz="2800" dirty="0">
                <a:sym typeface="Calibri Light" panose="020F0302020204030204" pitchFamily="34" charset="0"/>
              </a:rPr>
              <a:t> del </a:t>
            </a:r>
            <a:r>
              <a:rPr lang="en-US" altLang="it-IT" sz="2800" dirty="0" err="1">
                <a:sym typeface="Calibri Light" panose="020F0302020204030204" pitchFamily="34" charset="0"/>
              </a:rPr>
              <a:t>pacchetto</a:t>
            </a:r>
            <a:r>
              <a:rPr lang="en-US" altLang="it-IT" sz="2800" dirty="0">
                <a:sym typeface="Calibri Light" panose="020F0302020204030204" pitchFamily="34" charset="0"/>
              </a:rPr>
              <a:t> è di 130 €. Il </a:t>
            </a:r>
            <a:r>
              <a:rPr lang="en-US" altLang="it-IT" sz="2800" dirty="0" err="1">
                <a:sym typeface="Calibri Light" panose="020F0302020204030204" pitchFamily="34" charset="0"/>
              </a:rPr>
              <a:t>prezzo</a:t>
            </a:r>
            <a:r>
              <a:rPr lang="en-US" altLang="it-IT" sz="2800" dirty="0">
                <a:sym typeface="Calibri Light" panose="020F0302020204030204" pitchFamily="34" charset="0"/>
              </a:rPr>
              <a:t> include: </a:t>
            </a:r>
            <a:r>
              <a:rPr lang="en-US" altLang="it-IT" sz="2800" dirty="0" err="1">
                <a:sym typeface="Calibri Light" panose="020F0302020204030204" pitchFamily="34" charset="0"/>
              </a:rPr>
              <a:t>biglietto</a:t>
            </a:r>
            <a:r>
              <a:rPr lang="en-US" altLang="it-IT" sz="2800" dirty="0">
                <a:sym typeface="Calibri Light" panose="020F0302020204030204" pitchFamily="34" charset="0"/>
              </a:rPr>
              <a:t> per la </a:t>
            </a:r>
            <a:r>
              <a:rPr lang="en-US" altLang="it-IT" sz="2800" dirty="0" err="1">
                <a:sym typeface="Calibri Light" panose="020F0302020204030204" pitchFamily="34" charset="0"/>
              </a:rPr>
              <a:t>partecipazione</a:t>
            </a:r>
            <a:r>
              <a:rPr lang="en-US" altLang="it-IT" sz="2800" dirty="0">
                <a:sym typeface="Calibri Light" panose="020F0302020204030204" pitchFamily="34" charset="0"/>
              </a:rPr>
              <a:t> alla </a:t>
            </a:r>
            <a:r>
              <a:rPr lang="en-US" altLang="it-IT" sz="2800" dirty="0" err="1">
                <a:sym typeface="Calibri Light" panose="020F0302020204030204" pitchFamily="34" charset="0"/>
              </a:rPr>
              <a:t>gara</a:t>
            </a:r>
            <a:r>
              <a:rPr lang="en-US" altLang="it-IT" sz="2800" dirty="0">
                <a:sym typeface="Calibri Light" panose="020F0302020204030204" pitchFamily="34" charset="0"/>
              </a:rPr>
              <a:t> di 10 €, </a:t>
            </a:r>
            <a:r>
              <a:rPr lang="en-US" altLang="it-IT" sz="2800" dirty="0" err="1">
                <a:sym typeface="Calibri Light" panose="020F0302020204030204" pitchFamily="34" charset="0"/>
              </a:rPr>
              <a:t>il</a:t>
            </a:r>
            <a:r>
              <a:rPr lang="en-US" altLang="it-IT" sz="2800" dirty="0">
                <a:sym typeface="Calibri Light" panose="020F0302020204030204" pitchFamily="34" charset="0"/>
              </a:rPr>
              <a:t> </a:t>
            </a:r>
            <a:r>
              <a:rPr lang="en-US" altLang="it-IT" sz="2800" dirty="0" err="1">
                <a:sym typeface="Calibri Light" panose="020F0302020204030204" pitchFamily="34" charset="0"/>
              </a:rPr>
              <a:t>biglietto</a:t>
            </a:r>
            <a:r>
              <a:rPr lang="en-US" altLang="it-IT" sz="2800" dirty="0">
                <a:sym typeface="Calibri Light" panose="020F0302020204030204" pitchFamily="34" charset="0"/>
              </a:rPr>
              <a:t> del </a:t>
            </a:r>
            <a:r>
              <a:rPr lang="en-US" altLang="it-IT" sz="2800" dirty="0" err="1">
                <a:sym typeface="Calibri Light" panose="020F0302020204030204" pitchFamily="34" charset="0"/>
              </a:rPr>
              <a:t>volo</a:t>
            </a:r>
            <a:r>
              <a:rPr lang="en-US" altLang="it-IT" sz="2800" dirty="0">
                <a:sym typeface="Calibri Light" panose="020F0302020204030204" pitchFamily="34" charset="0"/>
              </a:rPr>
              <a:t> </a:t>
            </a:r>
            <a:r>
              <a:rPr lang="en-US" altLang="it-IT" sz="2800" dirty="0" err="1">
                <a:sym typeface="Calibri Light" panose="020F0302020204030204" pitchFamily="34" charset="0"/>
              </a:rPr>
              <a:t>aereo</a:t>
            </a:r>
            <a:r>
              <a:rPr lang="en-US" altLang="it-IT" sz="2800" dirty="0">
                <a:sym typeface="Calibri Light" panose="020F0302020204030204" pitchFamily="34" charset="0"/>
              </a:rPr>
              <a:t> e </a:t>
            </a:r>
            <a:r>
              <a:rPr lang="en-US" altLang="it-IT" sz="2800" dirty="0" err="1">
                <a:sym typeface="Calibri Light" panose="020F0302020204030204" pitchFamily="34" charset="0"/>
              </a:rPr>
              <a:t>soggiorno</a:t>
            </a:r>
            <a:r>
              <a:rPr lang="en-US" altLang="it-IT" sz="2800" dirty="0">
                <a:sym typeface="Calibri Light" panose="020F0302020204030204" pitchFamily="34" charset="0"/>
              </a:rPr>
              <a:t> in hotel. Il </a:t>
            </a:r>
            <a:r>
              <a:rPr lang="en-US" altLang="it-IT" sz="2800" dirty="0" err="1">
                <a:sym typeface="Calibri Light" panose="020F0302020204030204" pitchFamily="34" charset="0"/>
              </a:rPr>
              <a:t>soggiorno</a:t>
            </a:r>
            <a:r>
              <a:rPr lang="en-US" altLang="it-IT" sz="2800" dirty="0">
                <a:sym typeface="Calibri Light" panose="020F0302020204030204" pitchFamily="34" charset="0"/>
              </a:rPr>
              <a:t> in hotel costa </a:t>
            </a:r>
            <a:r>
              <a:rPr lang="en-US" altLang="it-IT" sz="2800" dirty="0" err="1">
                <a:sym typeface="Calibri Light" panose="020F0302020204030204" pitchFamily="34" charset="0"/>
              </a:rPr>
              <a:t>il</a:t>
            </a:r>
            <a:r>
              <a:rPr lang="en-US" altLang="it-IT" sz="2800" dirty="0">
                <a:sym typeface="Calibri Light" panose="020F0302020204030204" pitchFamily="34" charset="0"/>
              </a:rPr>
              <a:t> doppio del </a:t>
            </a:r>
            <a:r>
              <a:rPr lang="en-US" altLang="it-IT" sz="2800" dirty="0" err="1">
                <a:sym typeface="Calibri Light" panose="020F0302020204030204" pitchFamily="34" charset="0"/>
              </a:rPr>
              <a:t>volo</a:t>
            </a:r>
            <a:r>
              <a:rPr lang="en-US" altLang="it-IT" sz="2800" dirty="0">
                <a:sym typeface="Calibri Light" panose="020F0302020204030204" pitchFamily="34" charset="0"/>
              </a:rPr>
              <a:t> </a:t>
            </a:r>
            <a:r>
              <a:rPr lang="en-US" altLang="it-IT" sz="2800" dirty="0" err="1">
                <a:sym typeface="Calibri Light" panose="020F0302020204030204" pitchFamily="34" charset="0"/>
              </a:rPr>
              <a:t>aereo</a:t>
            </a:r>
            <a:r>
              <a:rPr lang="en-US" altLang="it-IT" sz="2800" dirty="0">
                <a:sym typeface="Calibri Light" panose="020F0302020204030204" pitchFamily="34" charset="0"/>
              </a:rPr>
              <a:t>. </a:t>
            </a:r>
            <a:br>
              <a:rPr lang="en-US" altLang="it-IT" sz="2800" dirty="0">
                <a:sym typeface="Calibri Light" panose="020F0302020204030204" pitchFamily="34" charset="0"/>
              </a:rPr>
            </a:br>
            <a:r>
              <a:rPr lang="en-US" altLang="it-IT" sz="2800" dirty="0">
                <a:sym typeface="Calibri Light" panose="020F0302020204030204" pitchFamily="34" charset="0"/>
              </a:rPr>
              <a:t/>
            </a:r>
            <a:br>
              <a:rPr lang="en-US" altLang="it-IT" sz="2800" dirty="0">
                <a:sym typeface="Calibri Light" panose="020F0302020204030204" pitchFamily="34" charset="0"/>
              </a:rPr>
            </a:br>
            <a:r>
              <a:rPr lang="en-US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Quanto</a:t>
            </a:r>
            <a:r>
              <a:rPr lang="en-US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 costa </a:t>
            </a:r>
            <a:r>
              <a:rPr lang="en-US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il</a:t>
            </a:r>
            <a:r>
              <a:rPr lang="en-US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 </a:t>
            </a:r>
            <a:r>
              <a:rPr lang="en-US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biglietto</a:t>
            </a:r>
            <a:r>
              <a:rPr lang="en-US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 </a:t>
            </a:r>
            <a:r>
              <a:rPr lang="en-US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aereo</a:t>
            </a:r>
            <a:r>
              <a:rPr lang="en-US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 Light" panose="020F0302020204030204" pitchFamily="34" charset="0"/>
              </a:rPr>
              <a:t>? </a:t>
            </a:r>
            <a:endParaRPr lang="en-US" alt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F38BCF1-B98C-447A-94F7-4DCF4B15FB91}"/>
              </a:ext>
            </a:extLst>
          </p:cNvPr>
          <p:cNvSpPr/>
          <p:nvPr/>
        </p:nvSpPr>
        <p:spPr>
          <a:xfrm>
            <a:off x="2216802" y="703338"/>
            <a:ext cx="20369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2505503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38200" y="347663"/>
            <a:ext cx="10515600" cy="6181725"/>
          </a:xfrm>
        </p:spPr>
        <p:txBody>
          <a:bodyPr>
            <a:normAutofit fontScale="62500" lnSpcReduction="2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Esaminiamo il problema attraverso le barre: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3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 primo rettangolo rappresenta il costo del biglietto aereo.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3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fianco posizioniamo due rettangoli della stessa lunghezza del primo, poiché il costo del soggiorno in albergo è due volte il costo del biglietto aereo.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3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Aggiungiamo un rettangolo, di valore 10, che rappresenta il costo del biglietto per partecipare alla gara.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        130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altLang="it-IT" sz="28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sz="34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Sottraiamo 10 a 130 e dividiamo per 3:   risultato: </a:t>
            </a:r>
            <a:r>
              <a:rPr lang="it-IT" altLang="it-IT" sz="34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40</a:t>
            </a: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8824626" y="3654530"/>
            <a:ext cx="1209675" cy="515937"/>
            <a:chOff x="-1" y="0"/>
            <a:chExt cx="1210615" cy="515155"/>
          </a:xfrm>
        </p:grpSpPr>
        <p:sp>
          <p:nvSpPr>
            <p:cNvPr id="8201" name="AutoShape 9"/>
            <p:cNvSpPr>
              <a:spLocks/>
            </p:cNvSpPr>
            <p:nvPr/>
          </p:nvSpPr>
          <p:spPr bwMode="auto">
            <a:xfrm>
              <a:off x="-1" y="0"/>
              <a:ext cx="1210615" cy="5151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69BA34"/>
                </a:gs>
                <a:gs pos="20001">
                  <a:srgbClr val="69B636"/>
                </a:gs>
                <a:gs pos="100000">
                  <a:srgbClr val="508B29"/>
                </a:gs>
              </a:gsLst>
              <a:lin ang="5400000"/>
            </a:gradFill>
            <a:ln w="9525" cap="flat" cmpd="sng">
              <a:solidFill>
                <a:srgbClr val="6DAC43"/>
              </a:solidFill>
              <a:prstDash val="solid"/>
              <a:round/>
              <a:headEnd/>
              <a:tailEnd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it-IT" altLang="it-IT">
                <a:solidFill>
                  <a:srgbClr val="0D0D0D"/>
                </a:solidFill>
              </a:endParaRPr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-1" y="78507"/>
              <a:ext cx="1210615" cy="3581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it-IT" altLang="it-IT">
                  <a:solidFill>
                    <a:srgbClr val="0D0D0D"/>
                  </a:solidFill>
                </a:rPr>
                <a:t>10</a:t>
              </a:r>
              <a:endParaRPr lang="it-IT" altLang="it-IT"/>
            </a:p>
          </p:txBody>
        </p:sp>
      </p:grpSp>
      <p:sp>
        <p:nvSpPr>
          <p:cNvPr id="8204" name="AutoShape 12"/>
          <p:cNvSpPr>
            <a:spLocks/>
          </p:cNvSpPr>
          <p:nvPr/>
        </p:nvSpPr>
        <p:spPr bwMode="auto">
          <a:xfrm>
            <a:off x="2698896" y="4187507"/>
            <a:ext cx="6109566" cy="501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2C69D4"/>
              </a:gs>
              <a:gs pos="20001">
                <a:srgbClr val="2F69D0"/>
              </a:gs>
              <a:gs pos="100000">
                <a:srgbClr val="24509E"/>
              </a:gs>
            </a:gsLst>
            <a:lin ang="5400000"/>
          </a:gradFill>
          <a:ln w="9525" cap="flat" cmpd="sng">
            <a:solidFill>
              <a:srgbClr val="3F6EC3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it-IT" altLang="it-IT" dirty="0">
                <a:solidFill>
                  <a:srgbClr val="0D0D0D"/>
                </a:solidFill>
              </a:rPr>
              <a:t>120</a:t>
            </a:r>
          </a:p>
        </p:txBody>
      </p:sp>
      <p:sp>
        <p:nvSpPr>
          <p:cNvPr id="3" name="Rettangolo 2"/>
          <p:cNvSpPr/>
          <p:nvPr/>
        </p:nvSpPr>
        <p:spPr>
          <a:xfrm>
            <a:off x="8808462" y="4187507"/>
            <a:ext cx="1209675" cy="5016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Rettangolo 3"/>
          <p:cNvSpPr/>
          <p:nvPr/>
        </p:nvSpPr>
        <p:spPr>
          <a:xfrm>
            <a:off x="6777328" y="3658372"/>
            <a:ext cx="2031134" cy="515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698896" y="3658370"/>
            <a:ext cx="2031134" cy="515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730030" y="3658370"/>
            <a:ext cx="2031134" cy="515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AutoShape 15"/>
          <p:cNvSpPr>
            <a:spLocks/>
          </p:cNvSpPr>
          <p:nvPr/>
        </p:nvSpPr>
        <p:spPr bwMode="auto">
          <a:xfrm rot="16200000">
            <a:off x="6166284" y="1422429"/>
            <a:ext cx="368300" cy="7303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635" y="21600"/>
                  <a:pt x="10799" y="21541"/>
                  <a:pt x="10799" y="21469"/>
                </a:cubicBezTo>
                <a:lnTo>
                  <a:pt x="10800" y="10930"/>
                </a:lnTo>
                <a:cubicBezTo>
                  <a:pt x="10800" y="10858"/>
                  <a:pt x="5964" y="10800"/>
                  <a:pt x="0" y="10800"/>
                </a:cubicBezTo>
                <a:cubicBezTo>
                  <a:pt x="5964" y="10800"/>
                  <a:pt x="10800" y="10741"/>
                  <a:pt x="10800" y="10669"/>
                </a:cubicBezTo>
                <a:lnTo>
                  <a:pt x="10800" y="130"/>
                </a:lnTo>
                <a:cubicBezTo>
                  <a:pt x="10800" y="58"/>
                  <a:pt x="15635" y="0"/>
                  <a:pt x="21599" y="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8409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build="p"/>
      <p:bldP spid="8204" grpId="0" animBg="1"/>
      <p:bldP spid="3" grpId="0" animBg="1"/>
      <p:bldP spid="4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09600" y="498764"/>
            <a:ext cx="111529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Rappresentiamo il problema con un’ equazione di primo grado: </a:t>
            </a:r>
          </a:p>
          <a:p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dirty="0"/>
              <a:t>Sia X il costo del biglietto aereo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X + 2X + 10 = 130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3X + 10 = 130</a:t>
            </a:r>
          </a:p>
          <a:p>
            <a:pPr algn="ctr"/>
            <a:endParaRPr lang="it-IT" sz="2800" dirty="0"/>
          </a:p>
          <a:p>
            <a:pPr algn="ctr"/>
            <a:r>
              <a:rPr lang="it-IT" sz="2800" dirty="0"/>
              <a:t>3X = 120        </a:t>
            </a:r>
            <a:r>
              <a:rPr lang="it-IT" sz="2800" b="1" dirty="0"/>
              <a:t>X = 40</a:t>
            </a:r>
          </a:p>
        </p:txBody>
      </p:sp>
    </p:spTree>
    <p:extLst>
      <p:ext uri="{BB962C8B-B14F-4D97-AF65-F5344CB8AC3E}">
        <p14:creationId xmlns:p14="http://schemas.microsoft.com/office/powerpoint/2010/main" val="3030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672" y="365050"/>
            <a:ext cx="114992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problema: </a:t>
            </a:r>
          </a:p>
          <a:p>
            <a:r>
              <a:rPr lang="it-IT" sz="2800" dirty="0"/>
              <a:t>UN PESCATORE HA NELLA SUA RETE N TONNI.  </a:t>
            </a:r>
          </a:p>
          <a:p>
            <a:r>
              <a:rPr lang="it-IT" sz="2800" dirty="0"/>
              <a:t>Se regala ad ogni suo cugino 6 tonni, gliene rimangono 2 nella rete. </a:t>
            </a:r>
          </a:p>
          <a:p>
            <a:r>
              <a:rPr lang="it-IT" sz="2800" dirty="0"/>
              <a:t>Se invece regala ad ogni cugino 4 tonni, allora gli rimangono 8 tonni nella rete.</a:t>
            </a:r>
          </a:p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 cugini ha il pescatore?</a:t>
            </a:r>
          </a:p>
          <a:p>
            <a:r>
              <a:rPr lang="it-IT" sz="2800" dirty="0"/>
              <a:t>                                          N              </a:t>
            </a:r>
          </a:p>
          <a:p>
            <a:r>
              <a:rPr lang="it-IT" sz="2800" dirty="0"/>
              <a:t>                                                                                                    n: numero di cugini</a:t>
            </a:r>
          </a:p>
          <a:p>
            <a:r>
              <a:rPr lang="it-IT" sz="2800" dirty="0"/>
              <a:t>                                                                                                    6=2n   </a:t>
            </a:r>
            <a:r>
              <a:rPr lang="it-IT" sz="2800" b="1" dirty="0"/>
              <a:t>n=3</a:t>
            </a:r>
          </a:p>
          <a:p>
            <a:endParaRPr lang="it-IT" sz="2800" dirty="0"/>
          </a:p>
          <a:p>
            <a:r>
              <a:rPr lang="it-IT" sz="2800" dirty="0"/>
              <a:t>                                                                                          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                                                                 </a:t>
            </a:r>
            <a:r>
              <a:rPr lang="it-IT" sz="2800" b="1" dirty="0"/>
              <a:t>8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762000" y="36165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76400" y="36165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35382" y="36165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" name="Rettangolo 5"/>
          <p:cNvSpPr/>
          <p:nvPr/>
        </p:nvSpPr>
        <p:spPr>
          <a:xfrm>
            <a:off x="3449782" y="36165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64182" y="36165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5278582" y="36165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99909" y="3616558"/>
            <a:ext cx="609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62000" y="47249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76400" y="47249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90800" y="47249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505201" y="4724922"/>
            <a:ext cx="8589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364182" y="4724922"/>
            <a:ext cx="1835727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 rot="5400000">
            <a:off x="3709842" y="224850"/>
            <a:ext cx="151823" cy="60475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635" y="21600"/>
                  <a:pt x="10800" y="21502"/>
                  <a:pt x="10800" y="21381"/>
                </a:cubicBezTo>
                <a:lnTo>
                  <a:pt x="10800" y="11018"/>
                </a:lnTo>
                <a:cubicBezTo>
                  <a:pt x="10800" y="10897"/>
                  <a:pt x="5964" y="10800"/>
                  <a:pt x="0" y="10800"/>
                </a:cubicBezTo>
                <a:cubicBezTo>
                  <a:pt x="5964" y="10800"/>
                  <a:pt x="10800" y="10702"/>
                  <a:pt x="10800" y="10581"/>
                </a:cubicBezTo>
                <a:lnTo>
                  <a:pt x="10800" y="218"/>
                </a:lnTo>
                <a:cubicBezTo>
                  <a:pt x="10800" y="97"/>
                  <a:pt x="15635" y="0"/>
                  <a:pt x="21599" y="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  <p:sp>
        <p:nvSpPr>
          <p:cNvPr id="19" name="Rettangolo 18"/>
          <p:cNvSpPr/>
          <p:nvPr/>
        </p:nvSpPr>
        <p:spPr>
          <a:xfrm>
            <a:off x="6199909" y="4724922"/>
            <a:ext cx="609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5430405" y="4822481"/>
            <a:ext cx="368300" cy="23899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5635" y="21600"/>
                  <a:pt x="10799" y="21541"/>
                  <a:pt x="10799" y="21469"/>
                </a:cubicBezTo>
                <a:lnTo>
                  <a:pt x="10800" y="10930"/>
                </a:lnTo>
                <a:cubicBezTo>
                  <a:pt x="10800" y="10858"/>
                  <a:pt x="5964" y="10800"/>
                  <a:pt x="0" y="10800"/>
                </a:cubicBezTo>
                <a:cubicBezTo>
                  <a:pt x="5964" y="10800"/>
                  <a:pt x="10800" y="10741"/>
                  <a:pt x="10800" y="10669"/>
                </a:cubicBezTo>
                <a:lnTo>
                  <a:pt x="10800" y="130"/>
                </a:lnTo>
                <a:cubicBezTo>
                  <a:pt x="10800" y="58"/>
                  <a:pt x="15635" y="0"/>
                  <a:pt x="21599" y="0"/>
                </a:cubicBezTo>
              </a:path>
            </a:pathLst>
          </a:custGeom>
          <a:noFill/>
          <a:ln w="9525" cap="flat" cmpd="sng">
            <a:solidFill>
              <a:srgbClr val="5698D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it-IT" alt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53267783-DA08-44D4-A695-31CE48D2C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228" y="0"/>
            <a:ext cx="2516772" cy="130872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97809BC4-860B-4D39-9325-D28B67215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28" y="4073758"/>
            <a:ext cx="2380343" cy="23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3564" y="498764"/>
            <a:ext cx="1098665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 </a:t>
            </a:r>
          </a:p>
          <a:p>
            <a:pPr algn="ctr"/>
            <a:r>
              <a:rPr lang="it-IT" dirty="0"/>
              <a:t>Ogni quadrato blu rappresenta il numero di cugini.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Nella prima barra rappresentiamo 6 volte il numero di cugini (6 quadrati) più il numero rimanente di tonni (2).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Nella seconda barra rappresentiamo 4 volte il numero di cugini (4 quadrati) più il numero rimanente di tonni (8).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La quantità 6  (8 – 2) corrisponde a 2 quadrati nella barra superiore.  Il numero di cugini è pari alla metà di 6, ossia </a:t>
            </a:r>
            <a:r>
              <a:rPr lang="it-IT" sz="2000" b="1" dirty="0"/>
              <a:t>3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747211D-7C09-4B40-BA95-06A4599B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584" y="1141516"/>
            <a:ext cx="926672" cy="9266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E0F4CA8-EE6C-42F4-832B-B461EC1C9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771" y="2965664"/>
            <a:ext cx="6078239" cy="9266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93646B1-46F4-4182-AAFE-29BEABDB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771" y="4760616"/>
            <a:ext cx="605994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2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658</Words>
  <Application>Microsoft Office PowerPoint</Application>
  <PresentationFormat>Widescreen</PresentationFormat>
  <Paragraphs>163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L’atleta Bianchi decide di partecipare alla maratona di Londra . Il costo del pacchetto è di 130 €. Il prezzo include: biglietto per la partecipazione alla gara di 10 €, il biglietto del volo aereo e soggiorno in hotel. Il soggiorno in hotel costa il doppio del volo aereo.   Quanto costa il biglietto aereo?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TERZO PROBLEMA Kipchoge e Bekele insieme vincono 46 gare. Kipchoge e Farah insieme vincono 82 gare. Farah vince il triplo delle gare di Bekele.  Quante gare ha vinto Kipchoge?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Equazioni di primo grado L’ atleta Bianchi decide di partecipare alla maratona di Londra . Il costo del pacchetto è di 120 €. Incluso nel prezzo: partecipazione alla gara di 10 €, il biglietto del volo aereo e una cena in hotel. Il volo e la cena hanno lo stesso costo. Scrivere un’equazione che rappresenti il costo del viaggio e determinare i costi mancanti.</dc:title>
  <dc:creator>Francesco Melani</dc:creator>
  <cp:lastModifiedBy>Claudio Marchesano</cp:lastModifiedBy>
  <cp:revision>66</cp:revision>
  <dcterms:created xsi:type="dcterms:W3CDTF">2018-01-27T17:05:03Z</dcterms:created>
  <dcterms:modified xsi:type="dcterms:W3CDTF">2018-03-10T16:54:48Z</dcterms:modified>
</cp:coreProperties>
</file>