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Questrial" panose="020B0604020202020204" charset="0"/>
      <p:regular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A3BC2-0A92-4314-9AF0-53402C6424C2}">
  <a:tblStyle styleId="{96DA3BC2-0A92-4314-9AF0-53402C6424C2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0FC"/>
          </a:solidFill>
        </a:fill>
      </a:tcStyle>
    </a:wholeTbl>
    <a:band1H>
      <a:tcTxStyle/>
      <a:tcStyle>
        <a:tcBdr/>
        <a:fill>
          <a:solidFill>
            <a:srgbClr val="CCE0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0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558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11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76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03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8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857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16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66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46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16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37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36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2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it-IT" sz="8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it-IT" sz="8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000"/>
              <a:buFont typeface="Questrial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\\DROBO-FS\QuickDrops\JB\PPTX NG\Droplets\LightingOverlay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4589754" y="1500325"/>
            <a:ext cx="5851233" cy="15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</a:pPr>
            <a:r>
              <a:rPr lang="it-IT"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IL METODO SINGAPORE</a:t>
            </a:r>
            <a:endParaRPr sz="6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4483222" y="3275860"/>
            <a:ext cx="5957765" cy="65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0" i="1" u="none" strike="noStrike" cap="none" dirty="0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BAR MODELLING</a:t>
            </a:r>
            <a:endParaRPr sz="2200" b="0" i="1" u="none" strike="noStrike" cap="none" dirty="0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5" name="Shape 165" descr="Risultati immagini per i love singap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05" y="1497829"/>
            <a:ext cx="4334799" cy="43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 TRE TORTE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04333" y="16237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</a:t>
            </a:r>
            <a:r>
              <a:rPr lang="it-IT" sz="2000" b="1" i="0" u="none" strike="noStrike" cap="none" dirty="0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 TORTA AL CIOCCOLATO 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CONTIENE UNA QUANTITÀ DI BURRO PARI A 3 VOLTE QUELLA CONTENUTA NELLA </a:t>
            </a:r>
            <a:r>
              <a:rPr lang="it-IT" sz="2000" b="1" i="0" u="none" strike="noStrike" cap="none" dirty="0">
                <a:solidFill>
                  <a:srgbClr val="6D9EEB"/>
                </a:solidFill>
                <a:latin typeface="Questrial"/>
                <a:ea typeface="Questrial"/>
                <a:cs typeface="Questrial"/>
                <a:sym typeface="Questrial"/>
              </a:rPr>
              <a:t>TORTA ALLA VANIGLIA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NELLA </a:t>
            </a:r>
            <a:r>
              <a:rPr lang="it-IT" sz="2000" b="1" i="0" u="none" strike="noStrike" cap="none" dirty="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TORTA MARGHERITA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CI SONO 30 GRAMMI IN PIÙ DI BURRO DI QUELLO CHE C’È NELLA TORTA ALLA VANIGLIA. LA QUANTITÀ DI BURRO TOTALE È 330 GRAMMI. QUANTO BURRO C’È NELLA TORTA AL CIOCCOLATO?</a:t>
            </a:r>
            <a:endParaRPr sz="2000" b="1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DAL TOTALE DOBBIAMO TOGLIERE I 30 GR IN PIÙ DELLA TORTA MARGHERITA PER OTTENERE 5 UNITÀ. </a:t>
            </a: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393400" y="3763667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2227984" y="3763667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3062567" y="3763667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3897133" y="3748967"/>
            <a:ext cx="718400" cy="52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4731700" y="3748967"/>
            <a:ext cx="718400" cy="522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5566267" y="3748967"/>
            <a:ext cx="333600" cy="522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26867" y="4540325"/>
            <a:ext cx="2229902" cy="4134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80000"/>
                </a:solidFill>
                <a:latin typeface="Arial"/>
              </a:rPr>
              <a:t>CIOCCOLATO</a:t>
            </a:r>
          </a:p>
        </p:txBody>
      </p:sp>
      <p:sp>
        <p:nvSpPr>
          <p:cNvPr id="271" name="Shape 271"/>
          <p:cNvSpPr/>
          <p:nvPr/>
        </p:nvSpPr>
        <p:spPr>
          <a:xfrm>
            <a:off x="2755184" y="4526414"/>
            <a:ext cx="1952233" cy="4134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1"/>
                </a:solidFill>
                <a:latin typeface="Arial"/>
              </a:rPr>
              <a:t>VANIGLIA</a:t>
            </a:r>
          </a:p>
        </p:txBody>
      </p:sp>
      <p:sp>
        <p:nvSpPr>
          <p:cNvPr id="272" name="Shape 272"/>
          <p:cNvSpPr/>
          <p:nvPr/>
        </p:nvSpPr>
        <p:spPr>
          <a:xfrm>
            <a:off x="4905832" y="4540337"/>
            <a:ext cx="2391613" cy="3512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4"/>
                </a:solidFill>
                <a:latin typeface="Arial"/>
              </a:rPr>
              <a:t>MARGHERITA</a:t>
            </a:r>
          </a:p>
        </p:txBody>
      </p:sp>
      <p:sp>
        <p:nvSpPr>
          <p:cNvPr id="273" name="Shape 273"/>
          <p:cNvSpPr/>
          <p:nvPr/>
        </p:nvSpPr>
        <p:spPr>
          <a:xfrm>
            <a:off x="6965100" y="3734567"/>
            <a:ext cx="672800" cy="5512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8410001" y="3706718"/>
            <a:ext cx="1855436" cy="606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330 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8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3" grpId="0" animBg="1"/>
      <p:bldP spid="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 TRE TORTE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504333" y="2205872"/>
            <a:ext cx="11360800" cy="321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BASTERÀ DIVIDERE PER 5 PER OTTENERE LA QUANTITÀ DI BURRO NELLA TORTA ALLA VANIGLIA, 60 GR. MOLTIPLICANDO PER TRE SCOPRIREMO CHE IL BURRO NELLA TORTA AL CIOCCOLATO È 180 GR. </a:t>
            </a: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1282823" y="2317675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209623" y="2317675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136423" y="2317675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4063223" y="2317675"/>
            <a:ext cx="718400" cy="52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4990023" y="2317675"/>
            <a:ext cx="718400" cy="522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142042" y="3279997"/>
            <a:ext cx="2281561" cy="2980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80000"/>
                </a:solidFill>
                <a:latin typeface="Arial"/>
              </a:rPr>
              <a:t>CIOCCOLATO</a:t>
            </a:r>
          </a:p>
        </p:txBody>
      </p:sp>
      <p:sp>
        <p:nvSpPr>
          <p:cNvPr id="287" name="Shape 287"/>
          <p:cNvSpPr/>
          <p:nvPr/>
        </p:nvSpPr>
        <p:spPr>
          <a:xfrm>
            <a:off x="2568823" y="3279997"/>
            <a:ext cx="2008004" cy="2979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1"/>
                </a:solidFill>
                <a:latin typeface="Arial"/>
              </a:rPr>
              <a:t>VANIGLIA</a:t>
            </a:r>
          </a:p>
        </p:txBody>
      </p:sp>
      <p:sp>
        <p:nvSpPr>
          <p:cNvPr id="288" name="Shape 288"/>
          <p:cNvSpPr/>
          <p:nvPr/>
        </p:nvSpPr>
        <p:spPr>
          <a:xfrm>
            <a:off x="4862806" y="3279997"/>
            <a:ext cx="2281561" cy="3748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4"/>
                </a:solidFill>
                <a:latin typeface="Arial"/>
              </a:rPr>
              <a:t>MARGHERITA</a:t>
            </a:r>
          </a:p>
        </p:txBody>
      </p:sp>
      <p:sp>
        <p:nvSpPr>
          <p:cNvPr id="289" name="Shape 289"/>
          <p:cNvSpPr/>
          <p:nvPr/>
        </p:nvSpPr>
        <p:spPr>
          <a:xfrm>
            <a:off x="6260378" y="2288875"/>
            <a:ext cx="672800" cy="5512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7543719" y="2341746"/>
            <a:ext cx="1855436" cy="606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300 gr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GRAZIE PER L’ATTENZIONE</a:t>
            </a: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81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marR="0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ANNA QUATRANO;</a:t>
            </a:r>
            <a:endParaRPr/>
          </a:p>
          <a:p>
            <a:pPr marL="609585" marR="0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BIAGIO RAUCCI;</a:t>
            </a:r>
            <a:endParaRPr/>
          </a:p>
          <a:p>
            <a:pPr marL="609585" marR="0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CLAUDIO CERRONI;</a:t>
            </a:r>
            <a:endParaRPr/>
          </a:p>
          <a:p>
            <a:pPr marL="609585" marR="0" lvl="0" indent="-4571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VALERIO DE MATTIA.</a:t>
            </a:r>
            <a:endParaRPr/>
          </a:p>
          <a:p>
            <a:pPr marL="609585" marR="0" lvl="0" indent="-3428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982" y="2271090"/>
            <a:ext cx="5112280" cy="288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8982" y="5157875"/>
            <a:ext cx="5112280" cy="98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913774" y="84340"/>
            <a:ext cx="10364451" cy="149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Cos’è il metodo singapore?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3774" y="1251751"/>
            <a:ext cx="7058374" cy="54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Il metodo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singapore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è un veicolo per lo sviluppo e miglioramento delle competenze intellettuali di un individuo. Si basa sul "</a:t>
            </a:r>
            <a:r>
              <a:rPr lang="it-IT" sz="2000" b="0" i="0" u="sng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problem</a:t>
            </a:r>
            <a:r>
              <a:rPr lang="it-IT" sz="2000" b="0" i="0" u="sng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solving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", la risoluzione di problemi e il ragionamento; i concetti matematici si introducono attraverso tre fasi fondamentali: 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 fase concreta, la fase grafica e la fase astratta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 nascita del nuovo metodo didattico si può comprendere osservando che negli anni 60-70 nei paesi asiatici si riscontravano risultati molto bassi da parte degli allievi e Singapore occupava nella classifica la fascia inferiore. A Singapore cominciò a cambiare qualcosa nella didattica, fino ad arrivare negli </a:t>
            </a:r>
            <a:r>
              <a:rPr lang="it-IT" sz="2000" b="0" i="1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anni 90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quando con il consolidamento del metodo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singapore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si occupano i primi posti nel mondo.</a:t>
            </a:r>
            <a:endParaRPr dirty="0"/>
          </a:p>
        </p:txBody>
      </p:sp>
      <p:pic>
        <p:nvPicPr>
          <p:cNvPr id="172" name="Shape 172" descr="Risultati immagini per matematica clip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3220" y="1251751"/>
            <a:ext cx="3294586" cy="378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IL METODO SINGAPORE PREVEDE TRE MOMENTI:</a:t>
            </a:r>
            <a:endParaRPr/>
          </a:p>
        </p:txBody>
      </p:sp>
      <p:cxnSp>
        <p:nvCxnSpPr>
          <p:cNvPr id="178" name="Shape 178"/>
          <p:cNvCxnSpPr/>
          <p:nvPr/>
        </p:nvCxnSpPr>
        <p:spPr>
          <a:xfrm flipH="1">
            <a:off x="3249229" y="1800194"/>
            <a:ext cx="710212" cy="1333623"/>
          </a:xfrm>
          <a:prstGeom prst="straightConnector1">
            <a:avLst/>
          </a:prstGeom>
          <a:noFill/>
          <a:ln w="9525" cap="flat" cmpd="sng">
            <a:solidFill>
              <a:srgbClr val="2581BC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79" name="Shape 179"/>
          <p:cNvCxnSpPr/>
          <p:nvPr/>
        </p:nvCxnSpPr>
        <p:spPr>
          <a:xfrm rot="10800000" flipH="1">
            <a:off x="3684233" y="3429000"/>
            <a:ext cx="1358284" cy="931838"/>
          </a:xfrm>
          <a:prstGeom prst="straightConnector1">
            <a:avLst/>
          </a:prstGeom>
          <a:noFill/>
          <a:ln w="9525" cap="flat" cmpd="sng">
            <a:solidFill>
              <a:srgbClr val="2581BC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0" name="Shape 180"/>
          <p:cNvCxnSpPr/>
          <p:nvPr/>
        </p:nvCxnSpPr>
        <p:spPr>
          <a:xfrm>
            <a:off x="8158579" y="3395873"/>
            <a:ext cx="661386" cy="274896"/>
          </a:xfrm>
          <a:prstGeom prst="straightConnector1">
            <a:avLst/>
          </a:prstGeom>
          <a:noFill/>
          <a:ln w="9525" cap="flat" cmpd="sng">
            <a:solidFill>
              <a:srgbClr val="2581BC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81" name="Shape 181" descr="Risultati immagini per concreto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2" name="Shape 182" descr="Risultati immagini per concre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775" y="3429000"/>
            <a:ext cx="2683553" cy="179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913775" y="5450889"/>
            <a:ext cx="26835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Concreto</a:t>
            </a:r>
            <a:endParaRPr dirty="0"/>
          </a:p>
        </p:txBody>
      </p:sp>
      <p:sp>
        <p:nvSpPr>
          <p:cNvPr id="184" name="Shape 184"/>
          <p:cNvSpPr txBox="1"/>
          <p:nvPr/>
        </p:nvSpPr>
        <p:spPr>
          <a:xfrm>
            <a:off x="5211192" y="3486103"/>
            <a:ext cx="2876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Grafico</a:t>
            </a:r>
            <a:endParaRPr dirty="0"/>
          </a:p>
        </p:txBody>
      </p:sp>
      <p:sp>
        <p:nvSpPr>
          <p:cNvPr id="185" name="Shape 185"/>
          <p:cNvSpPr txBox="1"/>
          <p:nvPr/>
        </p:nvSpPr>
        <p:spPr>
          <a:xfrm>
            <a:off x="8993081" y="3679647"/>
            <a:ext cx="156247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Astratto</a:t>
            </a:r>
            <a:endParaRPr dirty="0"/>
          </a:p>
        </p:txBody>
      </p:sp>
      <p:graphicFrame>
        <p:nvGraphicFramePr>
          <p:cNvPr id="186" name="Shape 186"/>
          <p:cNvGraphicFramePr/>
          <p:nvPr/>
        </p:nvGraphicFramePr>
        <p:xfrm>
          <a:off x="5211191" y="2962693"/>
          <a:ext cx="2876400" cy="542600"/>
        </p:xfrm>
        <a:graphic>
          <a:graphicData uri="http://schemas.openxmlformats.org/drawingml/2006/table">
            <a:tbl>
              <a:tblPr firstRow="1" bandRow="1">
                <a:noFill/>
                <a:tableStyleId>{96DA3BC2-0A92-4314-9AF0-53402C6424C2}</a:tableStyleId>
              </a:tblPr>
              <a:tblGrid>
                <a:gridCol w="47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9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9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9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EQUAZIONI DI PRIMO GRADO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15600" y="2424714"/>
            <a:ext cx="11360800" cy="434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CLAUDIO, BIAGIO E VALERIO SONO TRE CUGINI: BIAGIO HA IL DOPPIO DEGLI ANNI DI CLAUDIO, E UN TERZO DEGLI ANNI DI VALERIO. LA SOMMA DELLE ETÀ DEI TRE CUGINI È 81 ANNI. QUANTI ANNI HA BIAGIO? 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 UN’EQUAZIONE DI PRIMO GRADO IL PROBLEMA VERREBBE IMPOSTATO IN QUESTO MODO: </a:t>
            </a: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9X = 81 </a:t>
            </a: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 = 9              BIAGIO HA 9 ANNI X 2 = 18 ANNI. </a:t>
            </a: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79BDE30-882D-4575-9FC8-85018BDF8848}"/>
              </a:ext>
            </a:extLst>
          </p:cNvPr>
          <p:cNvSpPr txBox="1"/>
          <p:nvPr/>
        </p:nvSpPr>
        <p:spPr>
          <a:xfrm>
            <a:off x="4091233" y="1696825"/>
            <a:ext cx="4223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 + 2X + 6X = 81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EQUAZIONI DI PRIMO GRADO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15600" y="15747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 SIAMO SICURI CHE INTRODURRE LA X SIA IL </a:t>
            </a: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MODO PIÙ SEMPLICE PER CONOSCERE L’ETÀ </a:t>
            </a: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 BIAGIO? </a:t>
            </a: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6467" y="2296584"/>
            <a:ext cx="254000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0160000" y="5196175"/>
            <a:ext cx="12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546233" y="6151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 TRE CUGINI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546233" y="1536632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CLAUDIO, BIAGIO E VALERIO SONO TRE CUGINI: BIAGIO HA IL DOPPIO DEGLI ANNI DI CLAUDIO, E UN TERZO DEGLI ANNI DI VALERIO. LA SOMMA DELLE ETÀ DEI TRE CUGINI È 81 ANNI. QUANTI ANNI HA BIAGIO? 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IL METODO SINGAPORE CI VIENE IN AIUTO: IL PROBLEMA DIVENTA IN QUESTO MODO COMPRENSIBILE ANCHE PER UN BAMBINO!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7" name="Shape 207" descr="Risultati immagini per tre amici clip art masch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275" y="3907925"/>
            <a:ext cx="3219450" cy="218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 TRE CUGINI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1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CLAUDIO, BIAGIO E VALERIO SONO TRE CUGINI: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BIAGIO HA IL DOPPIO DEGLI ANNI DI CLAUDIO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E</a:t>
            </a:r>
            <a:r>
              <a:rPr lang="it-IT" sz="2000" b="1" i="0" u="none" strike="noStrike" cap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 UN TERZO DEGLI ANNI DI VALERIO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LA SOMMA DELLE ETÀ DEI TRE CUGINI È 81 ANNI. QUANTI ANNI HA BIAGIO? 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CLAUDIO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BIAGIO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VALERIO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176500" y="3047200"/>
            <a:ext cx="809800" cy="763600"/>
          </a:xfrm>
          <a:prstGeom prst="flowChartOnlineStorag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278467" y="4212033"/>
            <a:ext cx="809800" cy="763600"/>
          </a:xfrm>
          <a:prstGeom prst="flowChartOnlineStorag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3266933" y="4212033"/>
            <a:ext cx="809800" cy="763600"/>
          </a:xfrm>
          <a:prstGeom prst="flowChartOnlineStorag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457133" y="5376867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3379117" y="5376867"/>
            <a:ext cx="809800" cy="763600"/>
          </a:xfrm>
          <a:prstGeom prst="flowChartOnlineStorag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4301100" y="5376867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5135067" y="5376867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5969033" y="5376867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778833" y="5376867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 TRE CUGINI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15600" y="1187777"/>
            <a:ext cx="11360800" cy="50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 CONTIAMO I BLOCCHI CI ACCORGIAMO CHE SONO 9. BASTERÀ DIVIDERE 81 PER 9 PER OTTENERE L’ETÀ DI CLAUDIO (9 ANNI). DI CONSEGUENZA BIAGIO AVRÀ 18 ANNI. </a:t>
            </a: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                     </a:t>
            </a: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833695" y="2458883"/>
            <a:ext cx="809800" cy="763600"/>
          </a:xfrm>
          <a:prstGeom prst="flowChartOnlineStorag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475177" y="2438346"/>
            <a:ext cx="809800" cy="763600"/>
          </a:xfrm>
          <a:prstGeom prst="flowChartOnlineStorag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335804" y="2438346"/>
            <a:ext cx="809800" cy="763600"/>
          </a:xfrm>
          <a:prstGeom prst="flowChartOnlineStorag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553644" y="2450893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5363444" y="2453872"/>
            <a:ext cx="809800" cy="763600"/>
          </a:xfrm>
          <a:prstGeom prst="flowChartOnlineStorag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6195126" y="2439893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7043398" y="2438346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7932442" y="2458883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8742242" y="2458883"/>
            <a:ext cx="809800" cy="763600"/>
          </a:xfrm>
          <a:prstGeom prst="flowChartOnlineStorag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9573924" y="2544546"/>
            <a:ext cx="672800" cy="5512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0339133" y="2318993"/>
            <a:ext cx="1437267" cy="10327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81</a:t>
            </a:r>
          </a:p>
        </p:txBody>
      </p:sp>
      <p:sp>
        <p:nvSpPr>
          <p:cNvPr id="240" name="Shape 240"/>
          <p:cNvSpPr/>
          <p:nvPr/>
        </p:nvSpPr>
        <p:spPr>
          <a:xfrm>
            <a:off x="468303" y="1687508"/>
            <a:ext cx="1612297" cy="298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Claudio</a:t>
            </a:r>
          </a:p>
        </p:txBody>
      </p:sp>
      <p:sp>
        <p:nvSpPr>
          <p:cNvPr id="241" name="Shape 241"/>
          <p:cNvSpPr/>
          <p:nvPr/>
        </p:nvSpPr>
        <p:spPr>
          <a:xfrm>
            <a:off x="2449766" y="1684552"/>
            <a:ext cx="1772076" cy="4277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Biagio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5822265" y="1675870"/>
            <a:ext cx="2365322" cy="4277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/>
              </a:rPr>
              <a:t>Valerio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 TRE TORTE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</a:t>
            </a:r>
            <a:r>
              <a:rPr lang="it-IT" sz="2000" b="1" i="0" u="none" strike="noStrike" cap="none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 TORTA AL CIOCCOLATO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CONTIENE UNA QUANTITÀ DI BURRO PARI A 3 VOLTE QUELLA CONTENUTA NELLA </a:t>
            </a:r>
            <a:r>
              <a:rPr lang="it-IT" sz="2000" b="1" i="0" u="none" strike="noStrike" cap="none">
                <a:solidFill>
                  <a:srgbClr val="6D9EEB"/>
                </a:solidFill>
                <a:latin typeface="Questrial"/>
                <a:ea typeface="Questrial"/>
                <a:cs typeface="Questrial"/>
                <a:sym typeface="Questrial"/>
              </a:rPr>
              <a:t>TORTA ALLA VANIGLIA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NELLA </a:t>
            </a:r>
            <a:r>
              <a:rPr lang="it-IT" sz="2000" b="1" i="0" u="none" strike="noStrike" cap="none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TORTA MARGHERITA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CI SONO 30 GRAMMI IN PIÙ DI BURRO DI QUELLO CHE C’È NELLA TORTA ALLA VANIGLIA. LA QUANTITÀ DI BURRO TOTALE È 330 GRAMMI. QUANTO BURRO C’È NELLA TORTA AL CIOCCOLATO?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1" i="0" u="none" strike="noStrike" cap="none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1393400" y="3763667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227984" y="3763667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062567" y="3763667"/>
            <a:ext cx="718400" cy="5224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393400" y="4612767"/>
            <a:ext cx="718400" cy="52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393400" y="5461867"/>
            <a:ext cx="718400" cy="522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2228000" y="5461867"/>
            <a:ext cx="333600" cy="522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5424734" y="3821618"/>
            <a:ext cx="2565439" cy="377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80000"/>
                </a:solidFill>
                <a:latin typeface="Arial"/>
              </a:rPr>
              <a:t>CIOCCOLATO</a:t>
            </a:r>
          </a:p>
        </p:txBody>
      </p:sp>
      <p:sp>
        <p:nvSpPr>
          <p:cNvPr id="256" name="Shape 256"/>
          <p:cNvSpPr/>
          <p:nvPr/>
        </p:nvSpPr>
        <p:spPr>
          <a:xfrm>
            <a:off x="5424734" y="4612751"/>
            <a:ext cx="1814741" cy="3765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1"/>
                </a:solidFill>
                <a:latin typeface="Arial"/>
              </a:rPr>
              <a:t>VANIGLIA</a:t>
            </a:r>
          </a:p>
        </p:txBody>
      </p:sp>
      <p:sp>
        <p:nvSpPr>
          <p:cNvPr id="257" name="Shape 257"/>
          <p:cNvSpPr/>
          <p:nvPr/>
        </p:nvSpPr>
        <p:spPr>
          <a:xfrm>
            <a:off x="5424734" y="5403351"/>
            <a:ext cx="2595751" cy="3765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4"/>
                </a:solidFill>
                <a:latin typeface="Arial"/>
              </a:rPr>
              <a:t>MARGHERITA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/>
      <p:bldP spid="256" grpId="0"/>
      <p:bldP spid="257" grpId="0"/>
    </p:bldLst>
  </p:timing>
</p:sld>
</file>

<file path=ppt/theme/theme1.xml><?xml version="1.0" encoding="utf-8"?>
<a:theme xmlns:a="http://schemas.openxmlformats.org/drawingml/2006/main" name="Goccia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526</Words>
  <Application>Microsoft Office PowerPoint</Application>
  <PresentationFormat>Widescreen</PresentationFormat>
  <Paragraphs>75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Questrial</vt:lpstr>
      <vt:lpstr>Arial</vt:lpstr>
      <vt:lpstr>Tw Cen MT</vt:lpstr>
      <vt:lpstr>Calibri</vt:lpstr>
      <vt:lpstr>Goccia</vt:lpstr>
      <vt:lpstr>IL METODO SINGAPORE</vt:lpstr>
      <vt:lpstr>Cos’è il metodo singapore?</vt:lpstr>
      <vt:lpstr>IL METODO SINGAPORE PREVEDE TRE MOMENTI:</vt:lpstr>
      <vt:lpstr>EQUAZIONI DI PRIMO GRADO </vt:lpstr>
      <vt:lpstr>EQUAZIONI DI PRIMO GRADO </vt:lpstr>
      <vt:lpstr>I TRE CUGINI </vt:lpstr>
      <vt:lpstr>I TRE CUGINI</vt:lpstr>
      <vt:lpstr>I TRE CUGINI </vt:lpstr>
      <vt:lpstr>LE TRE TORTE </vt:lpstr>
      <vt:lpstr>LE TRE TORTE </vt:lpstr>
      <vt:lpstr>LE TRE TORTE </vt:lpstr>
      <vt:lpstr>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METODO SINGAPORE</dc:title>
  <dc:creator>Claudio Cerroni</dc:creator>
  <cp:lastModifiedBy>Claudio Marchesano</cp:lastModifiedBy>
  <cp:revision>6</cp:revision>
  <dcterms:modified xsi:type="dcterms:W3CDTF">2018-02-14T18:25:20Z</dcterms:modified>
</cp:coreProperties>
</file>