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24" autoAdjust="0"/>
  </p:normalViewPr>
  <p:slideViewPr>
    <p:cSldViewPr snapToGrid="0">
      <p:cViewPr varScale="1">
        <p:scale>
          <a:sx n="84" d="100"/>
          <a:sy n="84" d="100"/>
        </p:scale>
        <p:origin x="49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E8E6-B6EB-498A-BC29-48D81AAAA5B6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4FF-53E9-4519-AFEB-B5EAE0A6C098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F71F-1A43-41B7-B605-0710A83174B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1493-8214-4CD3-9E66-4A7CE0239274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397E-FD2D-4D0A-B33C-2E5AEFAED14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092E-80DC-4992-A0D4-E74F7FC3042B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A4C6-EA06-4AF0-A839-1839C57399A0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C016-2580-485A-AC4B-4452BC37974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C8E6-7044-439E-9AE7-82A0C81AB0F0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70E-5DFF-42EC-93B3-07D70D7ED1BD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20B5-A0C9-4D15-A71B-70A075D52D64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EAF71F-1A43-41B7-B605-0710A83174B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>
    <p:cut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Apprendere con le </a:t>
            </a:r>
            <a:br>
              <a:rPr lang="it-IT" dirty="0"/>
            </a:br>
            <a:r>
              <a:rPr lang="it-IT" dirty="0" smtClean="0"/>
              <a:t>immagini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21420000">
            <a:off x="949195" y="3505210"/>
            <a:ext cx="9755187" cy="550333"/>
          </a:xfrm>
        </p:spPr>
        <p:txBody>
          <a:bodyPr/>
          <a:lstStyle/>
          <a:p>
            <a:r>
              <a:rPr lang="it-IT" dirty="0" smtClean="0"/>
              <a:t>Di :Giuseppina De </a:t>
            </a:r>
            <a:r>
              <a:rPr lang="it-IT" dirty="0"/>
              <a:t>S</a:t>
            </a:r>
            <a:r>
              <a:rPr lang="it-IT" dirty="0" smtClean="0"/>
              <a:t>ena, Alessandra Falconi,Domenica </a:t>
            </a:r>
            <a:r>
              <a:rPr lang="it-IT" dirty="0" err="1" smtClean="0"/>
              <a:t>Papaleo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998837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19397" y="2351956"/>
            <a:ext cx="1579419" cy="24874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omic Sans MS" pitchFamily="66" charset="0"/>
              </a:rPr>
              <a:t>125</a:t>
            </a:r>
            <a:endParaRPr lang="it-IT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398816" y="2351956"/>
            <a:ext cx="1615044" cy="24874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omic Sans MS" pitchFamily="66" charset="0"/>
              </a:rPr>
              <a:t>125</a:t>
            </a:r>
            <a:endParaRPr lang="it-IT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397" y="3172691"/>
            <a:ext cx="375260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 a           +         a    =    250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188200" y="1907652"/>
            <a:ext cx="2082800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a+a+5=255</a:t>
            </a:r>
          </a:p>
          <a:p>
            <a:r>
              <a:rPr lang="it-IT" sz="2400" dirty="0" smtClean="0">
                <a:latin typeface="Comic Sans MS" pitchFamily="66" charset="0"/>
              </a:rPr>
              <a:t>a+ a= 255 - 5</a:t>
            </a:r>
          </a:p>
          <a:p>
            <a:r>
              <a:rPr lang="it-IT" sz="2400" dirty="0">
                <a:latin typeface="Comic Sans MS" pitchFamily="66" charset="0"/>
              </a:rPr>
              <a:t>a</a:t>
            </a:r>
            <a:r>
              <a:rPr lang="it-IT" sz="2400" dirty="0" smtClean="0">
                <a:latin typeface="Comic Sans MS" pitchFamily="66" charset="0"/>
              </a:rPr>
              <a:t>=  250 : 2</a:t>
            </a:r>
          </a:p>
          <a:p>
            <a:r>
              <a:rPr lang="it-IT" sz="2400" dirty="0" smtClean="0">
                <a:latin typeface="Comic Sans MS" pitchFamily="66" charset="0"/>
              </a:rPr>
              <a:t>a= 125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15635" y="4336474"/>
            <a:ext cx="11610110" cy="206210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Altezza=125                              </a:t>
            </a:r>
            <a:r>
              <a:rPr lang="it-IT" sz="3200" u="sng" dirty="0" smtClean="0">
                <a:latin typeface="Comic Sans MS" pitchFamily="66" charset="0"/>
              </a:rPr>
              <a:t>AREA </a:t>
            </a:r>
            <a:r>
              <a:rPr lang="it-IT" sz="3200" u="sng" dirty="0" err="1" smtClean="0">
                <a:latin typeface="Comic Sans MS" pitchFamily="66" charset="0"/>
              </a:rPr>
              <a:t>=Base</a:t>
            </a:r>
            <a:r>
              <a:rPr lang="it-IT" sz="3200" u="sng" dirty="0" smtClean="0">
                <a:latin typeface="Comic Sans MS" pitchFamily="66" charset="0"/>
              </a:rPr>
              <a:t> x ALTEZZA </a:t>
            </a:r>
            <a:endParaRPr lang="it-IT" sz="3200" dirty="0" smtClean="0">
              <a:latin typeface="Comic Sans MS" pitchFamily="66" charset="0"/>
            </a:endParaRPr>
          </a:p>
          <a:p>
            <a:r>
              <a:rPr lang="it-IT" sz="3200" dirty="0" smtClean="0">
                <a:latin typeface="Comic Sans MS" pitchFamily="66" charset="0"/>
              </a:rPr>
              <a:t>                                                  </a:t>
            </a:r>
          </a:p>
          <a:p>
            <a:r>
              <a:rPr lang="it-IT" sz="3200" dirty="0" err="1" smtClean="0">
                <a:latin typeface="Comic Sans MS" pitchFamily="66" charset="0"/>
              </a:rPr>
              <a:t>Base=</a:t>
            </a:r>
            <a:r>
              <a:rPr lang="it-IT" sz="3200" dirty="0" smtClean="0">
                <a:latin typeface="Comic Sans MS" pitchFamily="66" charset="0"/>
              </a:rPr>
              <a:t> 125+5 =130                         125 X 130 =16250 CM</a:t>
            </a:r>
            <a:r>
              <a:rPr lang="it-IT" sz="3200" b="1" baseline="30000" dirty="0" smtClean="0">
                <a:latin typeface="Comic Sans MS" pitchFamily="66" charset="0"/>
              </a:rPr>
              <a:t>2</a:t>
            </a:r>
          </a:p>
          <a:p>
            <a:r>
              <a:rPr lang="it-IT" sz="3200" dirty="0" smtClean="0">
                <a:latin typeface="Comic Sans MS" pitchFamily="66" charset="0"/>
              </a:rPr>
              <a:t>   </a:t>
            </a:r>
            <a:endParaRPr lang="it-IT" sz="3200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147932" y="1204226"/>
            <a:ext cx="1107736" cy="955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0" name="Freccia in giù 29"/>
          <p:cNvSpPr/>
          <p:nvPr/>
        </p:nvSpPr>
        <p:spPr>
          <a:xfrm>
            <a:off x="1447800" y="1391052"/>
            <a:ext cx="283194" cy="685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1329706" y="925431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32" name="Freccia in giù 31"/>
          <p:cNvSpPr/>
          <p:nvPr/>
        </p:nvSpPr>
        <p:spPr>
          <a:xfrm>
            <a:off x="3246335" y="1392769"/>
            <a:ext cx="283194" cy="685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2984500" y="925431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336473" y="526473"/>
            <a:ext cx="4364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00B0F0"/>
                </a:solidFill>
                <a:latin typeface="Comic Sans MS" pitchFamily="66" charset="0"/>
              </a:rPr>
              <a:t>SOLUZIONE</a:t>
            </a:r>
            <a:endParaRPr lang="it-IT" sz="40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8" name="Freccia a destra rientrata 17"/>
          <p:cNvSpPr/>
          <p:nvPr/>
        </p:nvSpPr>
        <p:spPr>
          <a:xfrm>
            <a:off x="4530436" y="4710545"/>
            <a:ext cx="1413164" cy="872837"/>
          </a:xfrm>
          <a:prstGeom prst="notchedRightArrow">
            <a:avLst/>
          </a:prstGeom>
          <a:solidFill>
            <a:srgbClr val="E626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4041199" y="2343150"/>
            <a:ext cx="435551" cy="2476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5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0057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24" grpId="0" animBg="1"/>
      <p:bldP spid="30" grpId="1" animBg="1"/>
      <p:bldP spid="32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86691" y="1995055"/>
            <a:ext cx="10266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solidFill>
                  <a:srgbClr val="00B0F0"/>
                </a:solidFill>
                <a:latin typeface="Comic Sans MS" pitchFamily="66" charset="0"/>
              </a:rPr>
              <a:t>GRAZIE DELL’ATTENZIONE</a:t>
            </a:r>
            <a:endParaRPr lang="it-IT" sz="54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5785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38053" y="841667"/>
            <a:ext cx="10396882" cy="84023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Matematica che rompicapo</a:t>
            </a:r>
            <a:endParaRPr lang="it-IT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72" y="3191624"/>
            <a:ext cx="2857500" cy="2857500"/>
          </a:xfr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437516"/>
            <a:ext cx="2476500" cy="18478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2" y="3657296"/>
            <a:ext cx="4696347" cy="26416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77" y="1837765"/>
            <a:ext cx="25717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3991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 algn="ctr" fontAlgn="base">
              <a:lnSpc>
                <a:spcPts val="3705"/>
              </a:lnSpc>
              <a:spcBef>
                <a:spcPts val="1000"/>
              </a:spcBef>
              <a:spcAft>
                <a:spcPts val="2625"/>
              </a:spcAft>
            </a:pPr>
            <a:r>
              <a:rPr lang="it-IT" sz="4000" kern="1800" spc="-75" dirty="0">
                <a:solidFill>
                  <a:srgbClr val="30CBD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metodo Singapore</a:t>
            </a:r>
            <a:r>
              <a:rPr lang="it-IT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it-IT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 Singapore basato sulla teoria di </a:t>
            </a:r>
            <a:r>
              <a:rPr lang="it-IT" dirty="0" err="1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Bruner</a:t>
            </a:r>
            <a:r>
              <a:rPr lang="it-IT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 traduce </a:t>
            </a:r>
            <a:endParaRPr lang="it-IT" sz="18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it-IT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it-IT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</a:t>
            </a:r>
            <a:r>
              <a:rPr lang="it-IT" dirty="0" smtClean="0">
                <a:solidFill>
                  <a:srgbClr val="0136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rappresentazione grafica </a:t>
            </a:r>
            <a:endParaRPr lang="it-IT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endParaRPr lang="it-IT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it-IT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 è uno dei metodi di insegnamento della matematica che garantisce i migliori risultati a livello internazionale.</a:t>
            </a:r>
            <a:endParaRPr lang="it-IT" sz="11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it-IT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ECCONE UN </a:t>
            </a:r>
            <a:r>
              <a:rPr lang="it-IT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ESEMPIO……</a:t>
            </a:r>
            <a:r>
              <a:rPr lang="it-IT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it-IT" sz="11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821381" y="2216727"/>
            <a:ext cx="576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Il</a:t>
            </a:r>
            <a:r>
              <a:rPr lang="it-IT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3200" dirty="0" smtClean="0">
                <a:solidFill>
                  <a:srgbClr val="C00000"/>
                </a:solidFill>
                <a:latin typeface="Comic Sans MS" pitchFamily="66" charset="0"/>
              </a:rPr>
              <a:t>linguaggio verbale</a:t>
            </a:r>
            <a:endParaRPr lang="it-IT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674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esempio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6473" y="1468582"/>
            <a:ext cx="11052799" cy="41306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78873" y="1995055"/>
            <a:ext cx="10224654" cy="64633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La somma della lunghezza di due segmenti è di 45 cm . Sapendo che un segmento misura 9 cm in più del doppio dell’altro, calcola la misura dei due segmenti.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75410" y="3087398"/>
            <a:ext cx="3400425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u="sng" dirty="0" smtClean="0">
                <a:latin typeface="Comic Sans MS" pitchFamily="66" charset="0"/>
              </a:rPr>
              <a:t>DATI</a:t>
            </a:r>
          </a:p>
          <a:p>
            <a:r>
              <a:rPr lang="it-IT" sz="2400" b="1" dirty="0" smtClean="0">
                <a:latin typeface="Comic Sans MS" pitchFamily="66" charset="0"/>
              </a:rPr>
              <a:t>AB +CD=45 cm</a:t>
            </a:r>
          </a:p>
          <a:p>
            <a:r>
              <a:rPr lang="it-IT" sz="2400" b="1" dirty="0" smtClean="0">
                <a:latin typeface="Comic Sans MS" pitchFamily="66" charset="0"/>
              </a:rPr>
              <a:t>AB=2 x </a:t>
            </a:r>
            <a:r>
              <a:rPr lang="it-IT" sz="2400" b="1" dirty="0" err="1" smtClean="0">
                <a:latin typeface="Comic Sans MS" pitchFamily="66" charset="0"/>
              </a:rPr>
              <a:t>CD</a:t>
            </a:r>
            <a:r>
              <a:rPr lang="it-IT" sz="2400" b="1" dirty="0" smtClean="0">
                <a:latin typeface="Comic Sans MS" pitchFamily="66" charset="0"/>
              </a:rPr>
              <a:t> +9 cm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455046" y="2937163"/>
            <a:ext cx="3462336" cy="14773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</a:t>
            </a:r>
            <a:r>
              <a:rPr lang="it-IT" sz="2400" b="1" u="sng" dirty="0" smtClean="0">
                <a:latin typeface="Comic Sans MS" pitchFamily="66" charset="0"/>
              </a:rPr>
              <a:t>INC0GNITE</a:t>
            </a:r>
            <a:r>
              <a:rPr lang="it-IT" sz="2400" b="1" dirty="0" smtClean="0">
                <a:latin typeface="Comic Sans MS" pitchFamily="66" charset="0"/>
              </a:rPr>
              <a:t>                                                                                                        AB</a:t>
            </a:r>
          </a:p>
          <a:p>
            <a:r>
              <a:rPr lang="it-IT" sz="2400" b="1" dirty="0" err="1" smtClean="0">
                <a:latin typeface="Comic Sans MS" pitchFamily="66" charset="0"/>
              </a:rPr>
              <a:t>CD</a:t>
            </a:r>
            <a:endParaRPr lang="it-IT" sz="24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7992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1"/>
            <a:ext cx="10396882" cy="117763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svolgimento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6256" y="1662545"/>
            <a:ext cx="11651672" cy="4336474"/>
          </a:xfrm>
        </p:spPr>
        <p:txBody>
          <a:bodyPr/>
          <a:lstStyle/>
          <a:p>
            <a:r>
              <a:rPr lang="it-IT" b="1" dirty="0" err="1" smtClean="0">
                <a:latin typeface="Comic Sans MS" pitchFamily="66" charset="0"/>
              </a:rPr>
              <a:t>Cd=</a:t>
            </a:r>
            <a:endParaRPr lang="it-IT" b="1" dirty="0" smtClean="0">
              <a:latin typeface="Comic Sans MS" pitchFamily="66" charset="0"/>
            </a:endParaRPr>
          </a:p>
          <a:p>
            <a:endParaRPr lang="it-IT" dirty="0" smtClean="0"/>
          </a:p>
          <a:p>
            <a:r>
              <a:rPr lang="it-IT" b="1" dirty="0" err="1" smtClean="0">
                <a:latin typeface="Comic Sans MS" pitchFamily="66" charset="0"/>
              </a:rPr>
              <a:t>Ab</a:t>
            </a:r>
            <a:r>
              <a:rPr lang="it-IT" b="1" dirty="0" smtClean="0">
                <a:latin typeface="Comic Sans MS" pitchFamily="66" charset="0"/>
              </a:rPr>
              <a:t> =</a:t>
            </a:r>
          </a:p>
          <a:p>
            <a:endParaRPr lang="it-IT" b="1" dirty="0" smtClean="0">
              <a:latin typeface="Comic Sans MS" pitchFamily="66" charset="0"/>
            </a:endParaRPr>
          </a:p>
          <a:p>
            <a:endParaRPr lang="it-IT" b="1" dirty="0" smtClean="0">
              <a:latin typeface="Comic Sans MS" pitchFamily="66" charset="0"/>
            </a:endParaRPr>
          </a:p>
          <a:p>
            <a:endParaRPr lang="it-IT" b="1" dirty="0"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43891" y="1751527"/>
            <a:ext cx="2299063" cy="41801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631274" y="2988819"/>
            <a:ext cx="2299063" cy="41801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971900" y="3002674"/>
            <a:ext cx="2299063" cy="41801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307021" y="3002672"/>
            <a:ext cx="671711" cy="41801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Parentesi graffa aperta 14"/>
          <p:cNvSpPr/>
          <p:nvPr/>
        </p:nvSpPr>
        <p:spPr>
          <a:xfrm rot="16200000">
            <a:off x="4698244" y="2696143"/>
            <a:ext cx="836021" cy="2288690"/>
          </a:xfrm>
          <a:prstGeom prst="lef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Parentesi graffa aperta 18"/>
          <p:cNvSpPr/>
          <p:nvPr/>
        </p:nvSpPr>
        <p:spPr>
          <a:xfrm rot="16200000">
            <a:off x="6226788" y="3552860"/>
            <a:ext cx="845127" cy="694389"/>
          </a:xfrm>
          <a:prstGeom prst="lef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arentesi graffa aperta 19"/>
          <p:cNvSpPr/>
          <p:nvPr/>
        </p:nvSpPr>
        <p:spPr>
          <a:xfrm rot="16200000">
            <a:off x="2348347" y="2750128"/>
            <a:ext cx="872835" cy="2244436"/>
          </a:xfrm>
          <a:prstGeom prst="leftBrace">
            <a:avLst>
              <a:gd name="adj1" fmla="val 8333"/>
              <a:gd name="adj2" fmla="val 5000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4724400" y="4405745"/>
            <a:ext cx="7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omic Sans MS" pitchFamily="66" charset="0"/>
              </a:rPr>
              <a:t>CD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220691" y="4433455"/>
            <a:ext cx="78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omic Sans MS" pitchFamily="66" charset="0"/>
              </a:rPr>
              <a:t>9 CM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382982" y="4502727"/>
            <a:ext cx="65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omic Sans MS" pitchFamily="66" charset="0"/>
              </a:rPr>
              <a:t>CD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719455" y="1302327"/>
            <a:ext cx="4710545" cy="120032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it-IT" sz="2400" b="1" dirty="0" smtClean="0">
                <a:latin typeface="Comic Sans MS" pitchFamily="66" charset="0"/>
              </a:rPr>
              <a:t>Sappiamo</a:t>
            </a:r>
            <a:r>
              <a:rPr lang="it-IT" sz="2400" dirty="0" smtClean="0">
                <a:latin typeface="Comic Sans MS" pitchFamily="66" charset="0"/>
              </a:rPr>
              <a:t> che </a:t>
            </a:r>
            <a:r>
              <a:rPr lang="it-IT" sz="2400" b="1" dirty="0" smtClean="0">
                <a:latin typeface="Comic Sans MS" pitchFamily="66" charset="0"/>
              </a:rPr>
              <a:t>AB</a:t>
            </a:r>
            <a:r>
              <a:rPr lang="it-IT" sz="2400" dirty="0" smtClean="0">
                <a:latin typeface="Comic Sans MS" pitchFamily="66" charset="0"/>
              </a:rPr>
              <a:t> è formato da due segmenti uguali a cd + 9 cm </a:t>
            </a:r>
          </a:p>
          <a:p>
            <a:endParaRPr lang="it-IT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2891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3" grpId="0"/>
      <p:bldP spid="25" grpId="0"/>
      <p:bldP spid="2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2" name="Segnaposto contenuto 21"/>
          <p:cNvSpPr txBox="1">
            <a:spLocks noGrp="1"/>
          </p:cNvSpPr>
          <p:nvPr>
            <p:ph idx="1"/>
          </p:nvPr>
        </p:nvSpPr>
        <p:spPr>
          <a:xfrm>
            <a:off x="685800" y="803563"/>
            <a:ext cx="10439400" cy="155016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SE DALLA SOMMA </a:t>
            </a:r>
            <a:r>
              <a:rPr lang="it-IT" sz="2400" dirty="0" err="1" smtClean="0">
                <a:latin typeface="Comic Sans MS" pitchFamily="66" charset="0"/>
              </a:rPr>
              <a:t>DI</a:t>
            </a:r>
            <a:r>
              <a:rPr lang="it-IT" sz="2400" dirty="0" smtClean="0">
                <a:latin typeface="Comic Sans MS" pitchFamily="66" charset="0"/>
              </a:rPr>
              <a:t> AB + </a:t>
            </a:r>
            <a:r>
              <a:rPr lang="it-IT" sz="2400" dirty="0" err="1" smtClean="0">
                <a:latin typeface="Comic Sans MS" pitchFamily="66" charset="0"/>
              </a:rPr>
              <a:t>CD</a:t>
            </a:r>
            <a:r>
              <a:rPr lang="it-IT" sz="2400" dirty="0" smtClean="0">
                <a:latin typeface="Comic Sans MS" pitchFamily="66" charset="0"/>
              </a:rPr>
              <a:t> TOGLIAMO 9 OTTENIAMO 3 PARTI UGUALI</a:t>
            </a:r>
          </a:p>
          <a:p>
            <a:r>
              <a:rPr lang="it-IT" sz="2400" dirty="0" smtClean="0">
                <a:latin typeface="Comic Sans MS" pitchFamily="66" charset="0"/>
              </a:rPr>
              <a:t>1 PARTE = </a:t>
            </a:r>
            <a:r>
              <a:rPr lang="it-IT" sz="2400" dirty="0" err="1" smtClean="0">
                <a:latin typeface="Comic Sans MS" pitchFamily="66" charset="0"/>
              </a:rPr>
              <a:t>UNITà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DI</a:t>
            </a:r>
            <a:r>
              <a:rPr lang="it-IT" sz="2400" dirty="0" smtClean="0">
                <a:latin typeface="Comic Sans MS" pitchFamily="66" charset="0"/>
              </a:rPr>
              <a:t> MISURA (45 -9):3</a:t>
            </a:r>
          </a:p>
        </p:txBody>
      </p:sp>
      <p:sp>
        <p:nvSpPr>
          <p:cNvPr id="4" name="Rettangolo 3"/>
          <p:cNvSpPr/>
          <p:nvPr/>
        </p:nvSpPr>
        <p:spPr>
          <a:xfrm>
            <a:off x="1580803" y="3451200"/>
            <a:ext cx="2299063" cy="4101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882042" y="3451200"/>
            <a:ext cx="2299063" cy="41801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181105" y="3443317"/>
            <a:ext cx="2299063" cy="41801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8480168" y="3451200"/>
            <a:ext cx="671711" cy="41801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graffa aperta 8"/>
          <p:cNvSpPr/>
          <p:nvPr/>
        </p:nvSpPr>
        <p:spPr>
          <a:xfrm rot="16200000">
            <a:off x="3272180" y="2169953"/>
            <a:ext cx="1217551" cy="4600304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graffa aperta 10"/>
          <p:cNvSpPr/>
          <p:nvPr/>
        </p:nvSpPr>
        <p:spPr>
          <a:xfrm rot="16200000">
            <a:off x="6752901" y="3336235"/>
            <a:ext cx="1201784" cy="2283505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508069" y="3443317"/>
            <a:ext cx="56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687387" y="3451199"/>
            <a:ext cx="72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954187" y="3443317"/>
            <a:ext cx="75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647611" y="3451199"/>
            <a:ext cx="31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9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076110" y="5078879"/>
            <a:ext cx="63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CD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 flipH="1">
            <a:off x="3696786" y="5226817"/>
            <a:ext cx="60627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658907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/>
      <p:bldP spid="14" grpId="0"/>
      <p:bldP spid="15" grpId="0"/>
      <p:bldP spid="1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F0"/>
                </a:solidFill>
                <a:latin typeface="Comic Sans MS" pitchFamily="66" charset="0"/>
              </a:rPr>
              <a:t>soluzione</a:t>
            </a:r>
            <a:endParaRPr lang="it-IT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209" y="1704090"/>
            <a:ext cx="11582400" cy="3641292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rgbClr val="002060"/>
            </a:solidFill>
          </a:ln>
        </p:spPr>
        <p:txBody>
          <a:bodyPr/>
          <a:lstStyle/>
          <a:p>
            <a:r>
              <a:rPr lang="it-IT" dirty="0" err="1" smtClean="0">
                <a:latin typeface="Comic Sans MS" pitchFamily="66" charset="0"/>
              </a:rPr>
              <a:t>Cd</a:t>
            </a:r>
            <a:r>
              <a:rPr lang="it-IT" dirty="0" smtClean="0"/>
              <a:t> =</a:t>
            </a:r>
          </a:p>
          <a:p>
            <a:endParaRPr lang="it-IT" dirty="0" smtClean="0"/>
          </a:p>
          <a:p>
            <a:r>
              <a:rPr lang="it-IT" dirty="0" smtClean="0">
                <a:latin typeface="Comic Sans MS" pitchFamily="66" charset="0"/>
              </a:rPr>
              <a:t>AB</a:t>
            </a:r>
            <a:r>
              <a:rPr lang="it-IT" dirty="0" smtClean="0"/>
              <a:t> =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292" y="1704090"/>
            <a:ext cx="2334970" cy="45724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425" y="2899578"/>
            <a:ext cx="2334970" cy="45724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455" y="2899578"/>
            <a:ext cx="2334970" cy="45724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417" y="2921207"/>
            <a:ext cx="481626" cy="49381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818" y="1747849"/>
            <a:ext cx="481626" cy="49381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114" y="2907354"/>
            <a:ext cx="871804" cy="493819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6330395" y="2921207"/>
            <a:ext cx="1673737" cy="435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0800000" flipV="1">
            <a:off x="7116231" y="2943532"/>
            <a:ext cx="20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9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444658" y="3895595"/>
            <a:ext cx="248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12+12+9=33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76778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Ancora un esempio…..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Segnaposto contenuto 6"/>
          <p:cNvSpPr txBox="1">
            <a:spLocks noGrp="1"/>
          </p:cNvSpPr>
          <p:nvPr>
            <p:ph idx="1"/>
          </p:nvPr>
        </p:nvSpPr>
        <p:spPr>
          <a:xfrm>
            <a:off x="685800" y="2063396"/>
            <a:ext cx="10394707" cy="42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00545" y="2258291"/>
            <a:ext cx="10196946" cy="120032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latin typeface="Comic Sans MS" pitchFamily="66" charset="0"/>
              </a:rPr>
              <a:t>La base di un rettangolo misura 5 cm in più rispetto all’altezza. Sapendo che la loro somma  è di 255 cm determinarne l’area del rettangolo.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28254" y="3809999"/>
            <a:ext cx="3380509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u="sng" dirty="0" smtClean="0">
                <a:latin typeface="Comic Sans MS" pitchFamily="66" charset="0"/>
              </a:rPr>
              <a:t>DATI</a:t>
            </a:r>
          </a:p>
          <a:p>
            <a:r>
              <a:rPr lang="it-IT" sz="2400" dirty="0" err="1" smtClean="0">
                <a:latin typeface="Comic Sans MS" pitchFamily="66" charset="0"/>
              </a:rPr>
              <a:t>AB=CD</a:t>
            </a:r>
            <a:r>
              <a:rPr lang="it-IT" sz="2400" dirty="0" smtClean="0">
                <a:latin typeface="Comic Sans MS" pitchFamily="66" charset="0"/>
              </a:rPr>
              <a:t> +5 cm </a:t>
            </a:r>
          </a:p>
          <a:p>
            <a:r>
              <a:rPr lang="it-IT" sz="2400" dirty="0" smtClean="0">
                <a:latin typeface="Comic Sans MS" pitchFamily="66" charset="0"/>
              </a:rPr>
              <a:t>AB + CD=255cm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686801" y="3837710"/>
            <a:ext cx="2479963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u="sng" dirty="0" smtClean="0">
                <a:latin typeface="Comic Sans MS" pitchFamily="66" charset="0"/>
              </a:rPr>
              <a:t>INCOGNITE</a:t>
            </a:r>
            <a:r>
              <a:rPr lang="it-IT" sz="2400" dirty="0" smtClean="0">
                <a:latin typeface="Comic Sans MS" pitchFamily="66" charset="0"/>
              </a:rPr>
              <a:t> AB</a:t>
            </a:r>
          </a:p>
          <a:p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CD</a:t>
            </a:r>
            <a:endParaRPr lang="it-IT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45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52575" y="1624647"/>
            <a:ext cx="2033588" cy="209550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562350" y="1619250"/>
            <a:ext cx="628650" cy="2095500"/>
          </a:xfrm>
          <a:prstGeom prst="rect">
            <a:avLst/>
          </a:prstGeom>
          <a:solidFill>
            <a:srgbClr val="E626BD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3468350" y="-4191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chiusa 5"/>
          <p:cNvSpPr/>
          <p:nvPr/>
        </p:nvSpPr>
        <p:spPr>
          <a:xfrm>
            <a:off x="781050" y="2095500"/>
            <a:ext cx="45719" cy="571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214439" y="2714625"/>
            <a:ext cx="30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a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00300" y="3714750"/>
            <a:ext cx="66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a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71876" y="3729037"/>
            <a:ext cx="55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5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529388" y="1431421"/>
            <a:ext cx="3786188" cy="3231654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it-IT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err="1" smtClean="0">
                <a:latin typeface="Comic Sans MS" pitchFamily="66" charset="0"/>
              </a:rPr>
              <a:t>Altezza=a</a:t>
            </a:r>
            <a:endParaRPr lang="it-IT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>
                <a:latin typeface="Comic Sans MS" pitchFamily="66" charset="0"/>
              </a:rPr>
              <a:t>Base=a+5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latin typeface="Comic Sans MS" pitchFamily="66" charset="0"/>
              </a:rPr>
              <a:t>Semiperimetro=255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latin typeface="Comic Sans MS" pitchFamily="66" charset="0"/>
              </a:rPr>
              <a:t>a+a+5=255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657350" y="671513"/>
            <a:ext cx="9001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00B0F0"/>
                </a:solidFill>
                <a:latin typeface="Comic Sans MS" pitchFamily="66" charset="0"/>
              </a:rPr>
              <a:t>SVOLGIMENTO</a:t>
            </a:r>
            <a:endParaRPr lang="it-IT" sz="4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2559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9" grpId="0"/>
      <p:bldP spid="11" grpId="0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490</TotalTime>
  <Words>233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Calibri</vt:lpstr>
      <vt:lpstr>Comic Sans MS</vt:lpstr>
      <vt:lpstr>Franklin Gothic Book</vt:lpstr>
      <vt:lpstr>Franklin Gothic Medium</vt:lpstr>
      <vt:lpstr>Times New Roman</vt:lpstr>
      <vt:lpstr>Wingdings 2</vt:lpstr>
      <vt:lpstr>Tema1</vt:lpstr>
      <vt:lpstr>Apprendere con le  immagini</vt:lpstr>
      <vt:lpstr>Matematica che rompicapo</vt:lpstr>
      <vt:lpstr>Il metodo Singapore </vt:lpstr>
      <vt:lpstr>esempio</vt:lpstr>
      <vt:lpstr>svolgimento</vt:lpstr>
      <vt:lpstr>Presentazione standard di PowerPoint</vt:lpstr>
      <vt:lpstr>soluzione</vt:lpstr>
      <vt:lpstr>Ancora un esempio…..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Apprendere con le  immagini</dc:title>
  <dc:creator>Giuseppina</dc:creator>
  <cp:lastModifiedBy>Claudio Marchesano</cp:lastModifiedBy>
  <cp:revision>101</cp:revision>
  <dcterms:created xsi:type="dcterms:W3CDTF">2018-03-10T14:03:45Z</dcterms:created>
  <dcterms:modified xsi:type="dcterms:W3CDTF">2018-04-02T15:22:06Z</dcterms:modified>
</cp:coreProperties>
</file>