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7" r:id="rId9"/>
    <p:sldId id="262" r:id="rId10"/>
    <p:sldId id="268" r:id="rId11"/>
    <p:sldId id="263" r:id="rId12"/>
    <p:sldId id="271" r:id="rId13"/>
    <p:sldId id="273" r:id="rId14"/>
    <p:sldId id="274" r:id="rId15"/>
    <p:sldId id="275" r:id="rId16"/>
    <p:sldId id="276" r:id="rId17"/>
    <p:sldId id="277" r:id="rId18"/>
    <p:sldId id="270" r:id="rId19"/>
    <p:sldId id="264" r:id="rId20"/>
    <p:sldId id="269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3BF63-201B-4EF8-B8FF-35DD55C86E05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72F6A-CCA7-437D-A7C1-4DD614B77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57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F6A-CCA7-437D-A7C1-4DD614B7736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19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47D9-2B14-49B6-BAC1-96F4AC8E6764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50B35-59A1-42F2-AF99-D2F50761A773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47D9-2B14-49B6-BAC1-96F4AC8E6764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0B35-59A1-42F2-AF99-D2F50761A773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FF50B35-59A1-42F2-AF99-D2F50761A773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47D9-2B14-49B6-BAC1-96F4AC8E6764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47D9-2B14-49B6-BAC1-96F4AC8E6764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FF50B35-59A1-42F2-AF99-D2F50761A773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47D9-2B14-49B6-BAC1-96F4AC8E6764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50B35-59A1-42F2-AF99-D2F50761A773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08447D9-2B14-49B6-BAC1-96F4AC8E6764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0B35-59A1-42F2-AF99-D2F50761A773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47D9-2B14-49B6-BAC1-96F4AC8E6764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FF50B35-59A1-42F2-AF99-D2F50761A773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47D9-2B14-49B6-BAC1-96F4AC8E6764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FF50B35-59A1-42F2-AF99-D2F50761A77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47D9-2B14-49B6-BAC1-96F4AC8E6764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F50B35-59A1-42F2-AF99-D2F50761A77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50B35-59A1-42F2-AF99-D2F50761A773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47D9-2B14-49B6-BAC1-96F4AC8E6764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FF50B35-59A1-42F2-AF99-D2F50761A773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08447D9-2B14-49B6-BAC1-96F4AC8E6764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8447D9-2B14-49B6-BAC1-96F4AC8E6764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50B35-59A1-42F2-AF99-D2F50761A773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pd.it/ilbo/content/i-migliori-studenti-di-matematica-il-metodo-singapor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1096" y="2852936"/>
            <a:ext cx="855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SOLUZIONE DELLE EQUAZIONI LINEARI CON IL METODO SINGAPORE</a:t>
            </a:r>
            <a:endParaRPr lang="it-IT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4581128"/>
            <a:ext cx="5255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PROFESSORE: </a:t>
            </a:r>
            <a:r>
              <a:rPr lang="it-IT" sz="20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CLAUDIO MARCHESANO</a:t>
            </a:r>
            <a:endParaRPr lang="it-IT" sz="20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CORSISTI: Simona </a:t>
            </a:r>
            <a:r>
              <a:rPr lang="it-IT" sz="2000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Giannitelli</a:t>
            </a:r>
            <a:endParaRPr lang="it-IT" sz="2000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	      Serafina Golino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	      Gianfranco Vellucci</a:t>
            </a:r>
          </a:p>
          <a:p>
            <a:r>
              <a:rPr lang="it-IT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                  Angelo </a:t>
            </a:r>
            <a:r>
              <a:rPr lang="it-IT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Primo </a:t>
            </a:r>
            <a:r>
              <a:rPr lang="it-IT" sz="20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Polito</a:t>
            </a:r>
            <a:endParaRPr lang="it-IT" sz="20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22742" y="237168"/>
            <a:ext cx="3466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  <a:latin typeface="Bradley Hand ITC" pitchFamily="66" charset="0"/>
                <a:ea typeface="MS Mincho" pitchFamily="49" charset="-128"/>
                <a:cs typeface="Arial" charset="0"/>
              </a:rPr>
              <a:t>LABORATORIO</a:t>
            </a: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</p:txBody>
      </p:sp>
      <p:sp>
        <p:nvSpPr>
          <p:cNvPr id="7" name="CasellaDiTesto 8"/>
          <p:cNvSpPr txBox="1"/>
          <p:nvPr/>
        </p:nvSpPr>
        <p:spPr>
          <a:xfrm>
            <a:off x="899592" y="859835"/>
            <a:ext cx="7776864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ea typeface="MS Mincho" pitchFamily="49" charset="-128"/>
                <a:cs typeface="Arial" charset="0"/>
              </a:rPr>
              <a:t> </a:t>
            </a:r>
            <a:r>
              <a:rPr lang="it-IT" sz="3200" b="1" dirty="0" smtClean="0">
                <a:solidFill>
                  <a:srgbClr val="002060"/>
                </a:solidFill>
                <a:latin typeface="Bradley Hand ITC" pitchFamily="66" charset="0"/>
                <a:ea typeface="MS Mincho" pitchFamily="49" charset="-128"/>
                <a:cs typeface="Arial" charset="0"/>
              </a:rPr>
              <a:t>DIDATTICA SPECIALE: CODICI DEL LINGUAGGIO MATEMATICO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  <a:p>
            <a:pPr algn="ctr">
              <a:buFont typeface="Arial" pitchFamily="34" charset="0"/>
              <a:buChar char="•"/>
            </a:pP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pic>
        <p:nvPicPr>
          <p:cNvPr id="1026" name="Picture 2" descr="Risultati immagini per MATEMATICA CIN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861049"/>
            <a:ext cx="3791449" cy="24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08697" y="198751"/>
            <a:ext cx="6699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……IL METODO TRADIZIONALE (2)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88063" y="1556792"/>
            <a:ext cx="6697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Bookman Old Style" pitchFamily="18" charset="0"/>
              </a:rPr>
              <a:t>…….</a:t>
            </a:r>
          </a:p>
          <a:p>
            <a:r>
              <a:rPr lang="it-IT" sz="2000" b="1" dirty="0" smtClean="0">
                <a:latin typeface="Bookman Old Style" pitchFamily="18" charset="0"/>
              </a:rPr>
              <a:t>5.   Sommando i termini in parentesi otteniamo: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195912" y="3066618"/>
            <a:ext cx="8117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Bookman Old Style" pitchFamily="18" charset="0"/>
              </a:rPr>
              <a:t>6.  La soluzione di questa equazione conduce al valore di x: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3582083" y="3497959"/>
                <a:ext cx="17524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083" y="3497959"/>
                <a:ext cx="175249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/>
          <p:cNvSpPr/>
          <p:nvPr/>
        </p:nvSpPr>
        <p:spPr>
          <a:xfrm>
            <a:off x="177047" y="3873617"/>
            <a:ext cx="7284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 startAt="7"/>
            </a:pPr>
            <a:r>
              <a:rPr lang="it-IT" sz="2000" b="1" dirty="0" smtClean="0">
                <a:latin typeface="Bookman Old Style" pitchFamily="18" charset="0"/>
              </a:rPr>
              <a:t>Ricordando che x è il peso del mattone possiamo </a:t>
            </a:r>
          </a:p>
          <a:p>
            <a:r>
              <a:rPr lang="it-IT" sz="2000" b="1" dirty="0" smtClean="0">
                <a:latin typeface="Bookman Old Style" pitchFamily="18" charset="0"/>
              </a:rPr>
              <a:t>     affermare che: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3582083" y="2420888"/>
                <a:ext cx="1752498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083" y="2420888"/>
                <a:ext cx="175249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2987824" y="4581503"/>
            <a:ext cx="3400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Bookman Old Style" pitchFamily="18" charset="0"/>
              </a:rPr>
              <a:t>peso del </a:t>
            </a:r>
            <a:r>
              <a:rPr lang="it-IT" b="1" dirty="0" smtClean="0">
                <a:solidFill>
                  <a:srgbClr val="FF0000"/>
                </a:solidFill>
                <a:latin typeface="Bookman Old Style" pitchFamily="18" charset="0"/>
              </a:rPr>
              <a:t>mattone= 2 kg !!!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AutoShape 2" descr="Risultati immagini per meraviglia facc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4" descr="Risultati immagini per meraviglia facci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61" y="5064117"/>
            <a:ext cx="1566018" cy="128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Risultati immagini per paura facci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0" descr="Risultati immagini per paura faccin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02" y="5013176"/>
            <a:ext cx="1547812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11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38325" y="188640"/>
            <a:ext cx="5067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..un secondo esempio!! (1)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1" y="1484784"/>
            <a:ext cx="69262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Bookman Old Style" pitchFamily="18" charset="0"/>
              </a:rPr>
              <a:t>Problema 2: stabilire il numero di studenti in una classe</a:t>
            </a:r>
          </a:p>
          <a:p>
            <a:endParaRPr lang="it-IT" b="1" dirty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it-IT" b="1" dirty="0" smtClean="0">
                <a:latin typeface="Bookman Old Style" pitchFamily="18" charset="0"/>
              </a:rPr>
              <a:t>Sappiamo che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b="1" dirty="0">
                <a:latin typeface="Bookman Old Style" pitchFamily="18" charset="0"/>
              </a:rPr>
              <a:t>i</a:t>
            </a:r>
            <a:r>
              <a:rPr lang="it-IT" b="1" dirty="0" smtClean="0">
                <a:latin typeface="Bookman Old Style" pitchFamily="18" charset="0"/>
              </a:rPr>
              <a:t> 4/5 del totale sono alunne (femmine)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b="1" dirty="0" smtClean="0">
                <a:latin typeface="Bookman Old Style" pitchFamily="18" charset="0"/>
              </a:rPr>
              <a:t>I maschi sono 6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b="1" dirty="0">
              <a:latin typeface="Bookman Old Style" pitchFamily="18" charset="0"/>
            </a:endParaRPr>
          </a:p>
          <a:p>
            <a:r>
              <a:rPr lang="it-IT" b="1" dirty="0" smtClean="0">
                <a:latin typeface="Bookman Old Style" pitchFamily="18" charset="0"/>
              </a:rPr>
              <a:t>Vogliamo determinare il numero complessivo </a:t>
            </a:r>
          </a:p>
          <a:p>
            <a:r>
              <a:rPr lang="it-IT" b="1" dirty="0" smtClean="0">
                <a:latin typeface="Bookman Old Style" pitchFamily="18" charset="0"/>
              </a:rPr>
              <a:t>di studenti presenti nella classe</a:t>
            </a:r>
          </a:p>
          <a:p>
            <a:endParaRPr lang="it-IT" b="1" dirty="0" smtClean="0">
              <a:latin typeface="Bookman Old Style" pitchFamily="18" charset="0"/>
            </a:endParaRPr>
          </a:p>
          <a:p>
            <a:endParaRPr lang="it-IT" b="1" dirty="0">
              <a:latin typeface="Bookman Old Style" pitchFamily="18" charset="0"/>
            </a:endParaRPr>
          </a:p>
        </p:txBody>
      </p:sp>
      <p:pic>
        <p:nvPicPr>
          <p:cNvPr id="5122" name="Picture 2" descr="Risultati immagini per classe piena, vignet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46448"/>
            <a:ext cx="3141926" cy="400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sultati immagini per punto interrogati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1824292" cy="18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ccia curva 1"/>
          <p:cNvSpPr/>
          <p:nvPr/>
        </p:nvSpPr>
        <p:spPr>
          <a:xfrm rot="5400000">
            <a:off x="2807803" y="3708034"/>
            <a:ext cx="909101" cy="198921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771800" y="5157194"/>
            <a:ext cx="2345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Bookman Old Style" pitchFamily="18" charset="0"/>
              </a:rPr>
              <a:t>Metodo Singapore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latin typeface="Bookman Old Style" pitchFamily="18" charset="0"/>
              </a:rPr>
              <a:t>«bar </a:t>
            </a:r>
            <a:r>
              <a:rPr lang="it-IT" b="1" dirty="0" err="1" smtClean="0">
                <a:solidFill>
                  <a:srgbClr val="FF0000"/>
                </a:solidFill>
                <a:latin typeface="Bookman Old Style" pitchFamily="18" charset="0"/>
              </a:rPr>
              <a:t>modelling</a:t>
            </a:r>
            <a:r>
              <a:rPr lang="it-IT" b="1" dirty="0" smtClean="0">
                <a:solidFill>
                  <a:srgbClr val="FF0000"/>
                </a:solidFill>
                <a:latin typeface="Bookman Old Style" pitchFamily="18" charset="0"/>
              </a:rPr>
              <a:t>»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38325" y="188640"/>
            <a:ext cx="5067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..un secondo esempio!! (2)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487756"/>
            <a:ext cx="6926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Bookman Old Style" pitchFamily="18" charset="0"/>
              </a:rPr>
              <a:t>……Metodo </a:t>
            </a:r>
            <a:r>
              <a:rPr lang="it-IT" b="1" dirty="0" smtClean="0">
                <a:solidFill>
                  <a:srgbClr val="FF0000"/>
                </a:solidFill>
                <a:latin typeface="Bookman Old Style" pitchFamily="18" charset="0"/>
              </a:rPr>
              <a:t>Singapore «bar </a:t>
            </a:r>
            <a:r>
              <a:rPr lang="it-IT" b="1" dirty="0" err="1" smtClean="0">
                <a:solidFill>
                  <a:srgbClr val="FF0000"/>
                </a:solidFill>
                <a:latin typeface="Bookman Old Style" pitchFamily="18" charset="0"/>
              </a:rPr>
              <a:t>modelling</a:t>
            </a:r>
            <a:r>
              <a:rPr lang="it-IT" b="1" dirty="0">
                <a:solidFill>
                  <a:srgbClr val="FF0000"/>
                </a:solidFill>
                <a:latin typeface="Bookman Old Style" pitchFamily="18" charset="0"/>
              </a:rPr>
              <a:t>»</a:t>
            </a:r>
            <a:endParaRPr lang="it-IT" dirty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it-IT" b="1" dirty="0" smtClean="0">
              <a:latin typeface="Bookman Old Style" pitchFamily="18" charset="0"/>
            </a:endParaRPr>
          </a:p>
          <a:p>
            <a:endParaRPr lang="it-IT" b="1" dirty="0">
              <a:latin typeface="Bookman Old Style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5615" y="2780928"/>
            <a:ext cx="1378039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</a:t>
            </a:r>
          </a:p>
        </p:txBody>
      </p:sp>
      <p:sp>
        <p:nvSpPr>
          <p:cNvPr id="9" name="Rettangolo 8"/>
          <p:cNvSpPr/>
          <p:nvPr/>
        </p:nvSpPr>
        <p:spPr>
          <a:xfrm>
            <a:off x="2213654" y="2780928"/>
            <a:ext cx="146819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681848" y="2780928"/>
            <a:ext cx="1378039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5059887" y="2779670"/>
            <a:ext cx="146819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528081" y="2779670"/>
            <a:ext cx="1378039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</a:t>
            </a:r>
            <a:endParaRPr lang="it-IT" dirty="0"/>
          </a:p>
        </p:txBody>
      </p:sp>
      <p:sp>
        <p:nvSpPr>
          <p:cNvPr id="13" name="Parentesi graffa chiusa 12"/>
          <p:cNvSpPr/>
          <p:nvPr/>
        </p:nvSpPr>
        <p:spPr>
          <a:xfrm rot="16200000">
            <a:off x="4269833" y="-1013330"/>
            <a:ext cx="208510" cy="7076946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898578" y="2051555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Bookman Old Style" pitchFamily="18" charset="0"/>
              </a:rPr>
              <a:t>Totale alunni nell’aula</a:t>
            </a:r>
            <a:endParaRPr lang="it-IT" dirty="0"/>
          </a:p>
        </p:txBody>
      </p:sp>
      <p:sp>
        <p:nvSpPr>
          <p:cNvPr id="15" name="Parentesi graffa aperta 14"/>
          <p:cNvSpPr/>
          <p:nvPr/>
        </p:nvSpPr>
        <p:spPr>
          <a:xfrm rot="16200000">
            <a:off x="3491503" y="1193059"/>
            <a:ext cx="368591" cy="5704568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959535" y="4360227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Bookman Old Style" pitchFamily="18" charset="0"/>
              </a:rPr>
              <a:t>4/5 donne</a:t>
            </a:r>
            <a:endParaRPr lang="it-IT" dirty="0"/>
          </a:p>
        </p:txBody>
      </p:sp>
      <p:sp>
        <p:nvSpPr>
          <p:cNvPr id="17" name="Parentesi graffa aperta 16"/>
          <p:cNvSpPr/>
          <p:nvPr/>
        </p:nvSpPr>
        <p:spPr>
          <a:xfrm rot="16200000">
            <a:off x="7036822" y="3360091"/>
            <a:ext cx="368591" cy="1382887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6439483" y="4360227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Bookman Old Style" pitchFamily="18" charset="0"/>
              </a:rPr>
              <a:t>1</a:t>
            </a:r>
            <a:r>
              <a:rPr lang="it-IT" b="1" dirty="0" smtClean="0">
                <a:latin typeface="Bookman Old Style" pitchFamily="18" charset="0"/>
              </a:rPr>
              <a:t>/5 uomini</a:t>
            </a:r>
            <a:endParaRPr lang="it-IT" dirty="0"/>
          </a:p>
        </p:txBody>
      </p:sp>
      <p:sp>
        <p:nvSpPr>
          <p:cNvPr id="14" name="Freccia in giù 13"/>
          <p:cNvSpPr/>
          <p:nvPr/>
        </p:nvSpPr>
        <p:spPr>
          <a:xfrm>
            <a:off x="7105739" y="4729559"/>
            <a:ext cx="288033" cy="715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6776967" y="5445224"/>
            <a:ext cx="880265" cy="7974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044206" y="5659285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  <a:latin typeface="Bookman Old Style" pitchFamily="18" charset="0"/>
              </a:rPr>
              <a:t>6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23" name="Picture 4" descr="Risultati immagini per meraviglia facc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6335"/>
            <a:ext cx="1656184" cy="117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ccia a sinistra 23"/>
          <p:cNvSpPr/>
          <p:nvPr/>
        </p:nvSpPr>
        <p:spPr>
          <a:xfrm>
            <a:off x="4211960" y="5659285"/>
            <a:ext cx="2317714" cy="2682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2213654" y="5260558"/>
            <a:ext cx="1926298" cy="982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411760" y="5558235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  <a:latin typeface="Bookman Old Style" pitchFamily="18" charset="0"/>
              </a:rPr>
              <a:t>6 x 5 = 30 !!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6" grpId="0"/>
      <p:bldP spid="15" grpId="0" animBg="1"/>
      <p:bldP spid="7" grpId="0"/>
      <p:bldP spid="17" grpId="0" animBg="1"/>
      <p:bldP spid="18" grpId="0"/>
      <p:bldP spid="14" grpId="0" animBg="1"/>
      <p:bldP spid="19" grpId="0" animBg="1"/>
      <p:bldP spid="16" grpId="0"/>
      <p:bldP spid="24" grpId="0" animBg="1"/>
      <p:bldP spid="27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08697" y="198751"/>
            <a:ext cx="6699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……IL METODO TRADIZIONALE (1)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88063" y="1556792"/>
            <a:ext cx="84080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Bookman Old Style" pitchFamily="18" charset="0"/>
              </a:rPr>
              <a:t>…metodo tradizionale:</a:t>
            </a:r>
          </a:p>
          <a:p>
            <a:pPr marL="457200" indent="-457200">
              <a:buAutoNum type="arabicPeriod"/>
            </a:pPr>
            <a:r>
              <a:rPr lang="it-IT" sz="2000" b="1" dirty="0" smtClean="0">
                <a:latin typeface="Bookman Old Style" pitchFamily="18" charset="0"/>
              </a:rPr>
              <a:t>Indichiamo con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x il numero di alunne femmine</a:t>
            </a:r>
          </a:p>
          <a:p>
            <a:r>
              <a:rPr lang="it-IT" sz="20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    </a:t>
            </a:r>
            <a:r>
              <a:rPr lang="it-IT" sz="2000" b="1" dirty="0" smtClean="0">
                <a:latin typeface="Bookman Old Style" pitchFamily="18" charset="0"/>
              </a:rPr>
              <a:t>(prima incognita del problema)</a:t>
            </a:r>
          </a:p>
          <a:p>
            <a:r>
              <a:rPr lang="it-IT" sz="2000" b="1" dirty="0" smtClean="0">
                <a:latin typeface="Bookman Old Style" pitchFamily="18" charset="0"/>
              </a:rPr>
              <a:t>2.  Indichiamo </a:t>
            </a:r>
            <a:r>
              <a:rPr lang="it-IT" sz="2000" b="1" dirty="0">
                <a:latin typeface="Bookman Old Style" pitchFamily="18" charset="0"/>
              </a:rPr>
              <a:t>con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y </a:t>
            </a:r>
            <a:r>
              <a:rPr lang="it-IT" sz="2000" b="1" dirty="0">
                <a:solidFill>
                  <a:srgbClr val="FF0000"/>
                </a:solidFill>
                <a:latin typeface="Bookman Old Style" pitchFamily="18" charset="0"/>
              </a:rPr>
              <a:t>il numero di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alunni maschi</a:t>
            </a:r>
            <a:endParaRPr lang="it-IT" sz="2000" b="1" dirty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it-IT" sz="2000" b="1" dirty="0">
                <a:solidFill>
                  <a:srgbClr val="FF0000"/>
                </a:solidFill>
                <a:latin typeface="Bookman Old Style" pitchFamily="18" charset="0"/>
              </a:rPr>
              <a:t>     </a:t>
            </a:r>
            <a:r>
              <a:rPr lang="it-IT" sz="2000" b="1" dirty="0" smtClean="0">
                <a:latin typeface="Bookman Old Style" pitchFamily="18" charset="0"/>
              </a:rPr>
              <a:t>(seconda </a:t>
            </a:r>
            <a:r>
              <a:rPr lang="it-IT" sz="2000" b="1" dirty="0">
                <a:latin typeface="Bookman Old Style" pitchFamily="18" charset="0"/>
              </a:rPr>
              <a:t>incognita del problema</a:t>
            </a:r>
            <a:r>
              <a:rPr lang="it-IT" sz="2000" b="1" dirty="0" smtClean="0">
                <a:latin typeface="Bookman Old Style" pitchFamily="18" charset="0"/>
              </a:rPr>
              <a:t>)</a:t>
            </a:r>
          </a:p>
          <a:p>
            <a:pPr marL="457200" indent="-457200">
              <a:buAutoNum type="arabicPeriod" startAt="3"/>
            </a:pPr>
            <a:r>
              <a:rPr lang="it-IT" sz="2000" b="1" dirty="0" smtClean="0">
                <a:latin typeface="Bookman Old Style" pitchFamily="18" charset="0"/>
              </a:rPr>
              <a:t>Dobbiamo determinare la quantità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z=</a:t>
            </a:r>
            <a:r>
              <a:rPr lang="it-IT" sz="2000" b="1" dirty="0" err="1" smtClean="0">
                <a:solidFill>
                  <a:srgbClr val="FF0000"/>
                </a:solidFill>
                <a:latin typeface="Bookman Old Style" pitchFamily="18" charset="0"/>
              </a:rPr>
              <a:t>x+y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it-IT" sz="2000" b="1" dirty="0" smtClean="0">
                <a:latin typeface="Bookman Old Style" pitchFamily="18" charset="0"/>
              </a:rPr>
              <a:t>che rappresenta </a:t>
            </a:r>
          </a:p>
          <a:p>
            <a:r>
              <a:rPr lang="it-IT" sz="2000" b="1" dirty="0">
                <a:latin typeface="Bookman Old Style" pitchFamily="18" charset="0"/>
              </a:rPr>
              <a:t> </a:t>
            </a:r>
            <a:r>
              <a:rPr lang="it-IT" sz="2000" b="1" dirty="0" smtClean="0">
                <a:latin typeface="Bookman Old Style" pitchFamily="18" charset="0"/>
              </a:rPr>
              <a:t>     il numero complessivo di alunni nella classe (somma dei</a:t>
            </a:r>
          </a:p>
          <a:p>
            <a:r>
              <a:rPr lang="it-IT" sz="2000" b="1" dirty="0">
                <a:latin typeface="Bookman Old Style" pitchFamily="18" charset="0"/>
              </a:rPr>
              <a:t> </a:t>
            </a:r>
            <a:r>
              <a:rPr lang="it-IT" sz="2000" b="1" dirty="0" smtClean="0">
                <a:latin typeface="Bookman Old Style" pitchFamily="18" charset="0"/>
              </a:rPr>
              <a:t>     maschi e delle femmine)</a:t>
            </a:r>
            <a:endParaRPr lang="it-IT" sz="2000" b="1" dirty="0">
              <a:latin typeface="Bookman Old Style" pitchFamily="18" charset="0"/>
            </a:endParaRPr>
          </a:p>
          <a:p>
            <a:r>
              <a:rPr lang="it-IT" sz="2000" b="1" dirty="0" smtClean="0">
                <a:latin typeface="Bookman Old Style" pitchFamily="18" charset="0"/>
              </a:rPr>
              <a:t>4.   Se i 4/5 del totale sono femmine, il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modello 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      matematico</a:t>
            </a:r>
            <a:r>
              <a:rPr lang="it-IT" sz="2000" b="1" dirty="0" smtClean="0">
                <a:latin typeface="Bookman Old Style" pitchFamily="18" charset="0"/>
              </a:rPr>
              <a:t> che traduce questa affermazione è: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851920" y="4770945"/>
                <a:ext cx="1117614" cy="61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𝐳</m:t>
                      </m:r>
                      <m:r>
                        <a:rPr lang="it-IT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770945"/>
                <a:ext cx="1117614" cy="6117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/>
          <p:cNvSpPr/>
          <p:nvPr/>
        </p:nvSpPr>
        <p:spPr>
          <a:xfrm>
            <a:off x="251520" y="5382716"/>
            <a:ext cx="6165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Bookman Old Style" pitchFamily="18" charset="0"/>
              </a:rPr>
              <a:t>5.   Ma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z=</a:t>
            </a:r>
            <a:r>
              <a:rPr lang="it-IT" sz="2000" b="1" dirty="0" err="1" smtClean="0">
                <a:solidFill>
                  <a:srgbClr val="FF0000"/>
                </a:solidFill>
                <a:latin typeface="Bookman Old Style" pitchFamily="18" charset="0"/>
              </a:rPr>
              <a:t>x+y</a:t>
            </a:r>
            <a:r>
              <a:rPr lang="it-IT" sz="2000" b="1" dirty="0" smtClean="0">
                <a:latin typeface="Bookman Old Style" pitchFamily="18" charset="0"/>
              </a:rPr>
              <a:t> per cui sostituendo otteniamo: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3851920" y="5824071"/>
                <a:ext cx="1718740" cy="61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𝐱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824071"/>
                <a:ext cx="1718740" cy="6117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15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08697" y="198751"/>
            <a:ext cx="6699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……IL METODO TRADIZIONALE (2)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88063" y="1556792"/>
            <a:ext cx="83006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Bookman Old Style" pitchFamily="18" charset="0"/>
              </a:rPr>
              <a:t>…..</a:t>
            </a:r>
          </a:p>
          <a:p>
            <a:pPr marL="457200" indent="-457200">
              <a:buAutoNum type="arabicPeriod" startAt="6"/>
            </a:pPr>
            <a:r>
              <a:rPr lang="it-IT" sz="2000" b="1" dirty="0" smtClean="0">
                <a:latin typeface="Bookman Old Style" pitchFamily="18" charset="0"/>
              </a:rPr>
              <a:t>Applicando la proprietà distributiva della moltiplicazione</a:t>
            </a:r>
          </a:p>
          <a:p>
            <a:r>
              <a:rPr lang="it-IT" sz="2000" b="1" dirty="0" smtClean="0">
                <a:latin typeface="Bookman Old Style" pitchFamily="18" charset="0"/>
              </a:rPr>
              <a:t>     rispetto all’addizione otteniamo:</a:t>
            </a:r>
          </a:p>
          <a:p>
            <a:endParaRPr lang="it-IT" sz="2000" b="1" dirty="0" smtClean="0">
              <a:latin typeface="Bookman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3532728" y="2492896"/>
                <a:ext cx="1832553" cy="61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𝐱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it-IT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728" y="2492896"/>
                <a:ext cx="1832553" cy="6117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188063" y="3150094"/>
            <a:ext cx="8372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Bookman Old Style" pitchFamily="18" charset="0"/>
              </a:rPr>
              <a:t>7.  Dalle ben note regole dell’algebra si riportano le x a primo</a:t>
            </a:r>
          </a:p>
          <a:p>
            <a:r>
              <a:rPr lang="it-IT" sz="2000" b="1" dirty="0" smtClean="0">
                <a:latin typeface="Bookman Old Style" pitchFamily="18" charset="0"/>
              </a:rPr>
              <a:t>     membro: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3509996" y="3723301"/>
                <a:ext cx="2032928" cy="61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𝐱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𝐱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996" y="3723301"/>
                <a:ext cx="2032928" cy="6117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/>
          <p:cNvSpPr/>
          <p:nvPr/>
        </p:nvSpPr>
        <p:spPr>
          <a:xfrm>
            <a:off x="198770" y="4328803"/>
            <a:ext cx="8362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Bookman Old Style" pitchFamily="18" charset="0"/>
              </a:rPr>
              <a:t>8.  Mettendo a fattor comune la x a primo membro: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3555899" y="4889871"/>
                <a:ext cx="2288319" cy="617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d>
                        <m:d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it-IT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  <m:r>
                            <a:rPr lang="it-IT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it-IT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899" y="4889871"/>
                <a:ext cx="2288319" cy="6176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08697" y="198751"/>
            <a:ext cx="6699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……IL METODO TRADIZIONALE (3)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8769" y="1772816"/>
            <a:ext cx="8362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Bookman Old Style" pitchFamily="18" charset="0"/>
              </a:rPr>
              <a:t>9.  Sviluppando il calcolo in parentesi: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3441868" y="2204864"/>
                <a:ext cx="1858201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868" y="2204864"/>
                <a:ext cx="1858201" cy="6127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8"/>
          <p:cNvSpPr/>
          <p:nvPr/>
        </p:nvSpPr>
        <p:spPr>
          <a:xfrm>
            <a:off x="189919" y="2817660"/>
            <a:ext cx="8362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Bookman Old Style" pitchFamily="18" charset="0"/>
              </a:rPr>
              <a:t>10.  Moltiplicando ambo i membri per -1 o invertendo le posizioni: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3662313" y="3205093"/>
                <a:ext cx="1435008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313" y="3205093"/>
                <a:ext cx="1435008" cy="6127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tangolo 13"/>
          <p:cNvSpPr/>
          <p:nvPr/>
        </p:nvSpPr>
        <p:spPr>
          <a:xfrm>
            <a:off x="189919" y="3817889"/>
            <a:ext cx="8362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10"/>
            </a:pPr>
            <a:r>
              <a:rPr lang="it-IT" b="1" dirty="0" smtClean="0">
                <a:latin typeface="Bookman Old Style" pitchFamily="18" charset="0"/>
              </a:rPr>
              <a:t>  Ricordando che y=6, se andiamo a sostituire otteniamo una </a:t>
            </a:r>
            <a:r>
              <a:rPr lang="it-IT" b="1" dirty="0">
                <a:latin typeface="Bookman Old Style" pitchFamily="18" charset="0"/>
              </a:rPr>
              <a:t> </a:t>
            </a:r>
            <a:r>
              <a:rPr lang="it-IT" b="1" dirty="0" smtClean="0">
                <a:latin typeface="Bookman Old Style" pitchFamily="18" charset="0"/>
              </a:rPr>
              <a:t>  </a:t>
            </a:r>
          </a:p>
          <a:p>
            <a:r>
              <a:rPr lang="it-IT" b="1" dirty="0">
                <a:latin typeface="Bookman Old Style" pitchFamily="18" charset="0"/>
              </a:rPr>
              <a:t> </a:t>
            </a:r>
            <a:r>
              <a:rPr lang="it-IT" b="1" dirty="0" smtClean="0">
                <a:latin typeface="Bookman Old Style" pitchFamily="18" charset="0"/>
              </a:rPr>
              <a:t>      equazione lineare: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3662313" y="4464220"/>
                <a:ext cx="1435008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313" y="4464220"/>
                <a:ext cx="1435008" cy="6127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/>
          <p:cNvSpPr/>
          <p:nvPr/>
        </p:nvSpPr>
        <p:spPr>
          <a:xfrm>
            <a:off x="189918" y="5077016"/>
            <a:ext cx="8362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11"/>
            </a:pPr>
            <a:r>
              <a:rPr lang="it-IT" b="1" dirty="0" smtClean="0">
                <a:latin typeface="Bookman Old Style" pitchFamily="18" charset="0"/>
              </a:rPr>
              <a:t>  La soluzione di questa equazione fornisce il numero di </a:t>
            </a:r>
          </a:p>
          <a:p>
            <a:r>
              <a:rPr lang="it-IT" b="1" dirty="0">
                <a:latin typeface="Bookman Old Style" pitchFamily="18" charset="0"/>
              </a:rPr>
              <a:t> </a:t>
            </a:r>
            <a:r>
              <a:rPr lang="it-IT" b="1" dirty="0" smtClean="0">
                <a:latin typeface="Bookman Old Style" pitchFamily="18" charset="0"/>
              </a:rPr>
              <a:t>      femmine: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3662313" y="5617652"/>
                <a:ext cx="973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𝟐𝟒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313" y="5617652"/>
                <a:ext cx="97334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38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9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08697" y="198751"/>
            <a:ext cx="6699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……IL METODO TRADIZIONALE (4)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77283" y="1700808"/>
            <a:ext cx="8362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12"/>
            </a:pPr>
            <a:r>
              <a:rPr lang="it-IT" b="1" dirty="0" smtClean="0">
                <a:latin typeface="Bookman Old Style" pitchFamily="18" charset="0"/>
              </a:rPr>
              <a:t>  La soluzione del problema consiste nel determinare la z ossia</a:t>
            </a:r>
          </a:p>
          <a:p>
            <a:r>
              <a:rPr lang="it-IT" b="1" dirty="0">
                <a:latin typeface="Bookman Old Style" pitchFamily="18" charset="0"/>
              </a:rPr>
              <a:t> </a:t>
            </a:r>
            <a:r>
              <a:rPr lang="it-IT" b="1" dirty="0" smtClean="0">
                <a:latin typeface="Bookman Old Style" pitchFamily="18" charset="0"/>
              </a:rPr>
              <a:t>      il numero totale di alunni: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2771800" y="2564904"/>
                <a:ext cx="27975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𝒛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𝟐𝟒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𝟑𝟎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564904"/>
                <a:ext cx="2797561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1566018" cy="128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09" y="3162035"/>
            <a:ext cx="1547812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Immagine correl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77" y="4778279"/>
            <a:ext cx="2064538" cy="161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19317" y="464332"/>
            <a:ext cx="6699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……IL METODO TRADIZIONALE (5)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4055" y="148478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latin typeface="Bookman Old Style" pitchFamily="18" charset="0"/>
              </a:rPr>
              <a:t>…. In realtà il metodo tradizione poteva essere impostato anche in modo un po’ più semplice (stante la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linearità del problema</a:t>
            </a:r>
            <a:r>
              <a:rPr lang="it-IT" sz="2000" b="1" dirty="0" smtClean="0">
                <a:latin typeface="Bookman Old Style" pitchFamily="18" charset="0"/>
              </a:rPr>
              <a:t>) attraverso una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proporzione</a:t>
            </a:r>
            <a:r>
              <a:rPr lang="it-IT" sz="2000" b="1" dirty="0" smtClean="0">
                <a:latin typeface="Bookman Old Style" pitchFamily="18" charset="0"/>
              </a:rPr>
              <a:t>:</a:t>
            </a:r>
            <a:endParaRPr lang="it-IT" sz="2000" b="1" dirty="0">
              <a:latin typeface="Bookman Old Style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40524" y="2500447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dirty="0" smtClean="0">
                <a:latin typeface="Bookman Old Style" pitchFamily="18" charset="0"/>
              </a:rPr>
              <a:t>Dalla relazione: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2594373" y="2655574"/>
                <a:ext cx="3241593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it-IT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it-IT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it-IT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𝐟𝐞𝐦𝐦𝐢𝐧𝐞</m:t>
                          </m:r>
                        </m:den>
                      </m:f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it-IT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it-IT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it-IT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𝐦𝐚𝐬𝐜𝐡𝐢</m:t>
                          </m:r>
                        </m:den>
                      </m:f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it-IT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𝐭𝐨𝐭𝐚𝐥𝐞</m:t>
                          </m:r>
                        </m:den>
                      </m:f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373" y="2655574"/>
                <a:ext cx="3241593" cy="6183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240524" y="3273885"/>
            <a:ext cx="845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dirty="0" smtClean="0">
                <a:latin typeface="Bookman Old Style" pitchFamily="18" charset="0"/>
              </a:rPr>
              <a:t>Conoscendo il numero di maschi sfruttiamo convenientemente la: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3456244" y="3613031"/>
                <a:ext cx="1955985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𝐦𝐚𝐬𝐜𝐡𝐢</m:t>
                          </m:r>
                        </m:den>
                      </m:f>
                      <m:r>
                        <a:rPr lang="it-IT" b="1" i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𝐭𝐨𝐭𝐚𝐥𝐞</m:t>
                          </m:r>
                        </m:den>
                      </m:f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244" y="3613031"/>
                <a:ext cx="1955985" cy="6183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274992" y="404667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dirty="0" smtClean="0">
                <a:latin typeface="Bookman Old Style" pitchFamily="18" charset="0"/>
              </a:rPr>
              <a:t>Da cui: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3615872" y="4416535"/>
                <a:ext cx="1572866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it-IT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it-IT" b="1" i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it-IT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𝐭𝐨𝐭𝐚𝐥𝐞</m:t>
                          </m:r>
                        </m:den>
                      </m:f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872" y="4416535"/>
                <a:ext cx="1572866" cy="6183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tangolo 11"/>
          <p:cNvSpPr/>
          <p:nvPr/>
        </p:nvSpPr>
        <p:spPr>
          <a:xfrm>
            <a:off x="208701" y="5034846"/>
            <a:ext cx="7885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1" dirty="0" smtClean="0">
                <a:latin typeface="Bookman Old Style" pitchFamily="18" charset="0"/>
              </a:rPr>
              <a:t>Questa equazione lineare fornisce direttamente il totale degli</a:t>
            </a:r>
          </a:p>
          <a:p>
            <a:r>
              <a:rPr lang="it-IT" dirty="0" smtClean="0"/>
              <a:t>     </a:t>
            </a:r>
            <a:r>
              <a:rPr lang="it-IT" b="1" dirty="0">
                <a:latin typeface="Bookman Old Style" pitchFamily="18" charset="0"/>
              </a:rPr>
              <a:t>alunni: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3615872" y="5358484"/>
                <a:ext cx="14590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𝐭𝐨𝐭𝐚𝐥𝐞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𝟑𝟎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872" y="5358484"/>
                <a:ext cx="145905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Risultati immagini per PERPLESSo FACCI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06" y="5358484"/>
            <a:ext cx="1052670" cy="10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83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0124" y="188640"/>
            <a:ext cx="82638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DIFFERENZE TRA IL METODO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 SINGAPORE E IL METODO TRADIZIONALE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Risultati immagini per V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03" y="1989390"/>
            <a:ext cx="1944415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>
          <a:xfrm>
            <a:off x="1187624" y="1556792"/>
            <a:ext cx="201622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543514" y="1993314"/>
            <a:ext cx="32885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latin typeface="Bookman Old Style" pitchFamily="18" charset="0"/>
              </a:rPr>
              <a:t>METODO</a:t>
            </a:r>
          </a:p>
          <a:p>
            <a:pPr algn="ctr"/>
            <a:r>
              <a:rPr lang="it-IT" b="1" dirty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it-IT" b="1" dirty="0" smtClean="0">
                <a:solidFill>
                  <a:srgbClr val="FFFF00"/>
                </a:solidFill>
                <a:latin typeface="Bookman Old Style" pitchFamily="18" charset="0"/>
              </a:rPr>
              <a:t>SINGAPORE</a:t>
            </a:r>
          </a:p>
          <a:p>
            <a:pPr algn="ctr"/>
            <a:endParaRPr lang="it-IT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it-IT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it-IT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6228184" y="1533302"/>
            <a:ext cx="201622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665372" y="191683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latin typeface="Bookman Old Style" pitchFamily="18" charset="0"/>
              </a:rPr>
              <a:t>METODO </a:t>
            </a:r>
            <a:endParaRPr lang="it-IT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/>
            <a:r>
              <a:rPr lang="it-IT" b="1" dirty="0" smtClean="0">
                <a:solidFill>
                  <a:srgbClr val="FFFF00"/>
                </a:solidFill>
                <a:latin typeface="Bookman Old Style" pitchFamily="18" charset="0"/>
              </a:rPr>
              <a:t>TRADIZIONALE</a:t>
            </a:r>
          </a:p>
          <a:p>
            <a:pPr algn="ctr"/>
            <a:endParaRPr lang="it-IT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it-IT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83825" y="3107836"/>
            <a:ext cx="3460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latin typeface="Bookman Old Style" pitchFamily="18" charset="0"/>
              </a:rPr>
              <a:t>Necessità/difficoltà di impostare un modello matematico corretto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latin typeface="Bookman Old Style" pitchFamily="18" charset="0"/>
              </a:rPr>
              <a:t>Processo di astrazione non banale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latin typeface="Bookman Old Style" pitchFamily="18" charset="0"/>
              </a:rPr>
              <a:t>Processo computazionale articolato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5409" y="352333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b="1" dirty="0" err="1">
                <a:latin typeface="Bookman Old Style" pitchFamily="18" charset="0"/>
              </a:rPr>
              <a:t>Possibiltà</a:t>
            </a:r>
            <a:r>
              <a:rPr lang="it-IT" b="1" dirty="0">
                <a:latin typeface="Bookman Old Style" pitchFamily="18" charset="0"/>
              </a:rPr>
              <a:t> di rappresentazione grafica del problema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latin typeface="Bookman Old Style" pitchFamily="18" charset="0"/>
              </a:rPr>
              <a:t>Soluzione intuitiva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latin typeface="Bookman Old Style" pitchFamily="18" charset="0"/>
              </a:rPr>
              <a:t>Soluzione istantanea e immediata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364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79712" y="399098"/>
            <a:ext cx="4847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it-IT" sz="2800" b="1" i="1" dirty="0" err="1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Bibiliografia</a:t>
            </a:r>
            <a:r>
              <a:rPr lang="it-IT" sz="28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/ </a:t>
            </a:r>
            <a:r>
              <a:rPr lang="it-IT" sz="2800" b="1" i="1" dirty="0" err="1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sitografia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CasellaDiTesto 8"/>
          <p:cNvSpPr txBox="1"/>
          <p:nvPr/>
        </p:nvSpPr>
        <p:spPr>
          <a:xfrm>
            <a:off x="323528" y="1595019"/>
            <a:ext cx="8568952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>
                <a:latin typeface="Bradley Hand ITC" panose="03070402050302030203" pitchFamily="66" charset="0"/>
              </a:rPr>
              <a:t>BIBLIOGRAFIA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b="1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Passolunghi</a:t>
            </a:r>
            <a:r>
              <a:rPr lang="it-IT" sz="20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 M.C. e </a:t>
            </a:r>
            <a:r>
              <a:rPr lang="it-IT" sz="2000" b="1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Cornoldi</a:t>
            </a:r>
            <a:r>
              <a:rPr lang="it-IT" sz="20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 C., (2007), Disturbi nella soluzione di problemi, in Difficoltà e disturbi dell’apprendimento, di C. </a:t>
            </a:r>
            <a:r>
              <a:rPr lang="it-IT" sz="2000" b="1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Cornoldi</a:t>
            </a:r>
            <a:r>
              <a:rPr lang="it-IT" sz="20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 (a cura di), ed Il Mulino </a:t>
            </a:r>
            <a:endParaRPr lang="it-IT" sz="2000" b="1" dirty="0" smtClean="0">
              <a:solidFill>
                <a:srgbClr val="C00000"/>
              </a:solidFill>
              <a:latin typeface="Bradley Hand ITC" panose="03070402050302030203" pitchFamily="66" charset="0"/>
            </a:endParaRPr>
          </a:p>
          <a:p>
            <a:endParaRPr lang="it-IT" sz="20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  <a:p>
            <a:r>
              <a:rPr lang="it-IT" sz="2000" b="1" dirty="0">
                <a:latin typeface="Bradley Hand ITC" panose="03070402050302030203" pitchFamily="66" charset="0"/>
              </a:rPr>
              <a:t>Sitografia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http://moodle.uniroma4.it</a:t>
            </a:r>
            <a:r>
              <a:rPr lang="it-IT" sz="20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/</a:t>
            </a:r>
            <a:r>
              <a:rPr lang="it-IT" sz="2000" b="1" dirty="0" smtClean="0">
                <a:latin typeface="Bradley Hand ITC" panose="03070402050302030203" pitchFamily="66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V. </a:t>
            </a:r>
            <a:r>
              <a:rPr lang="it-IT" sz="2000" b="1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Berengo</a:t>
            </a:r>
            <a:r>
              <a:rPr lang="it-IT" sz="20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, I migliori studenti di matematica: il metodo Singapore, il giornale dell’Università </a:t>
            </a:r>
            <a:r>
              <a:rPr lang="it-IT" sz="20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di Padova</a:t>
            </a:r>
            <a:r>
              <a:rPr lang="it-IT" sz="20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, 5 febbraio 2013, </a:t>
            </a:r>
            <a:r>
              <a:rPr lang="it-IT" sz="20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in: </a:t>
            </a:r>
            <a:r>
              <a:rPr lang="it-IT" sz="2000" b="1" dirty="0" smtClean="0">
                <a:solidFill>
                  <a:srgbClr val="C00000"/>
                </a:solidFill>
                <a:latin typeface="Bradley Hand ITC" panose="03070402050302030203" pitchFamily="66" charset="0"/>
                <a:hlinkClick r:id="rId2"/>
              </a:rPr>
              <a:t>http</a:t>
            </a:r>
            <a:r>
              <a:rPr lang="it-IT" sz="2000" b="1" dirty="0">
                <a:solidFill>
                  <a:srgbClr val="C00000"/>
                </a:solidFill>
                <a:latin typeface="Bradley Hand ITC" panose="03070402050302030203" pitchFamily="66" charset="0"/>
                <a:hlinkClick r:id="rId2"/>
              </a:rPr>
              <a:t>://</a:t>
            </a:r>
            <a:r>
              <a:rPr lang="it-IT" sz="2000" b="1" dirty="0" smtClean="0">
                <a:solidFill>
                  <a:srgbClr val="C00000"/>
                </a:solidFill>
                <a:latin typeface="Bradley Hand ITC" panose="03070402050302030203" pitchFamily="66" charset="0"/>
                <a:hlinkClick r:id="rId2"/>
              </a:rPr>
              <a:t>www.unipd.it/ilbo/content/i-migliori-studenti-di-matematica-il-metodo-singapore</a:t>
            </a:r>
            <a:endParaRPr lang="it-IT" sz="2000" b="1" dirty="0" smtClean="0">
              <a:solidFill>
                <a:srgbClr val="C00000"/>
              </a:solidFill>
              <a:latin typeface="Bradley Hand ITC" panose="03070402050302030203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Presentazione a cura di Claudio </a:t>
            </a:r>
            <a:r>
              <a:rPr lang="it-IT" sz="2000" b="1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Marchesano</a:t>
            </a:r>
            <a:r>
              <a:rPr lang="it-IT" sz="20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, 2015, disponibile </a:t>
            </a:r>
            <a:r>
              <a:rPr lang="it-IT" sz="2000" b="1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su:http</a:t>
            </a:r>
            <a:r>
              <a:rPr lang="it-IT" sz="20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://www.matematicapovolta.it/didattica_speciale_Matematica.html</a:t>
            </a:r>
          </a:p>
          <a:p>
            <a:endParaRPr lang="it-IT" sz="2000" b="1" dirty="0" smtClean="0">
              <a:solidFill>
                <a:srgbClr val="C00000"/>
              </a:solidFill>
              <a:latin typeface="Bradley Hand ITC" panose="03070402050302030203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it-IT" sz="20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2244" y="476672"/>
            <a:ext cx="8539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IL METODO SINGAPORE: UN  PO’ DI STORIA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2691" y="1487982"/>
            <a:ext cx="853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1965</a:t>
            </a:r>
            <a:r>
              <a:rPr lang="it-IT" sz="2000" b="1" dirty="0" smtClean="0">
                <a:latin typeface="Bookman Old Style" pitchFamily="18" charset="0"/>
              </a:rPr>
              <a:t>              «Repubblica di Singapore» : stato indipendente                 </a:t>
            </a:r>
            <a:endParaRPr lang="it-IT" sz="2000" b="1" dirty="0">
              <a:latin typeface="Bookman Old Style" pitchFamily="18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1475656" y="1688037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509276" y="1870969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Bookman Old Style" pitchFamily="18" charset="0"/>
              </a:rPr>
              <a:t>Si investe sul capitale umano (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Istruzione</a:t>
            </a:r>
            <a:r>
              <a:rPr lang="it-IT" sz="2000" b="1" dirty="0" smtClean="0">
                <a:latin typeface="Bookman Old Style" pitchFamily="18" charset="0"/>
              </a:rPr>
              <a:t>)</a:t>
            </a:r>
            <a:endParaRPr lang="it-IT" sz="2000" b="1" dirty="0">
              <a:latin typeface="Bookman Old Style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02244" y="2237962"/>
            <a:ext cx="866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1980</a:t>
            </a:r>
            <a:r>
              <a:rPr lang="it-IT" sz="2000" b="1" dirty="0" smtClean="0">
                <a:latin typeface="Bookman Old Style" pitchFamily="18" charset="0"/>
              </a:rPr>
              <a:t>              Viene istituito il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CDI</a:t>
            </a:r>
            <a:r>
              <a:rPr lang="it-IT" sz="2000" b="1" dirty="0" smtClean="0">
                <a:latin typeface="Bookman Old Style" pitchFamily="18" charset="0"/>
              </a:rPr>
              <a:t> (istituto per lo sviluppo  </a:t>
            </a:r>
          </a:p>
          <a:p>
            <a:r>
              <a:rPr lang="it-IT" sz="2000" b="1" dirty="0">
                <a:latin typeface="Bookman Old Style" pitchFamily="18" charset="0"/>
              </a:rPr>
              <a:t> </a:t>
            </a:r>
            <a:r>
              <a:rPr lang="it-IT" sz="2000" b="1" dirty="0" smtClean="0">
                <a:latin typeface="Bookman Old Style" pitchFamily="18" charset="0"/>
              </a:rPr>
              <a:t>                         del curriculum</a:t>
            </a:r>
          </a:p>
        </p:txBody>
      </p:sp>
      <p:cxnSp>
        <p:nvCxnSpPr>
          <p:cNvPr id="14" name="Connettore 2 13"/>
          <p:cNvCxnSpPr/>
          <p:nvPr/>
        </p:nvCxnSpPr>
        <p:spPr>
          <a:xfrm>
            <a:off x="1475656" y="242088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72691" y="2937138"/>
            <a:ext cx="853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1982</a:t>
            </a:r>
            <a:r>
              <a:rPr lang="it-IT" sz="2000" b="1" dirty="0" smtClean="0">
                <a:latin typeface="Bookman Old Style" pitchFamily="18" charset="0"/>
              </a:rPr>
              <a:t>               il CDI pubblica libri di testo per la scuola di </a:t>
            </a:r>
          </a:p>
          <a:p>
            <a:r>
              <a:rPr lang="it-IT" sz="2000" b="1" dirty="0">
                <a:latin typeface="Bookman Old Style" pitchFamily="18" charset="0"/>
              </a:rPr>
              <a:t> </a:t>
            </a:r>
            <a:r>
              <a:rPr lang="it-IT" sz="2000" b="1" dirty="0" smtClean="0">
                <a:latin typeface="Bookman Old Style" pitchFamily="18" charset="0"/>
              </a:rPr>
              <a:t>                         primaria basati sul MS (1° versione)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1518467" y="314096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72691" y="3582093"/>
            <a:ext cx="853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1992</a:t>
            </a:r>
            <a:r>
              <a:rPr lang="it-IT" sz="2000" b="1" dirty="0" smtClean="0">
                <a:latin typeface="Bookman Old Style" pitchFamily="18" charset="0"/>
              </a:rPr>
              <a:t>               revisione libri di testo e versione definitiva</a:t>
            </a:r>
          </a:p>
          <a:p>
            <a:r>
              <a:rPr lang="it-IT" sz="2000" b="1" dirty="0">
                <a:latin typeface="Bookman Old Style" pitchFamily="18" charset="0"/>
              </a:rPr>
              <a:t> </a:t>
            </a:r>
            <a:r>
              <a:rPr lang="it-IT" sz="2000" b="1" dirty="0" smtClean="0">
                <a:latin typeface="Bookman Old Style" pitchFamily="18" charset="0"/>
              </a:rPr>
              <a:t>                         del MS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1475656" y="436510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272691" y="4172723"/>
            <a:ext cx="853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2001</a:t>
            </a:r>
            <a:r>
              <a:rPr lang="it-IT" sz="2000" b="1" dirty="0" smtClean="0">
                <a:latin typeface="Bookman Old Style" pitchFamily="18" charset="0"/>
              </a:rPr>
              <a:t>               il ministero dell’Istruzione non importa più</a:t>
            </a:r>
          </a:p>
          <a:p>
            <a:r>
              <a:rPr lang="it-IT" sz="2000" b="1" dirty="0" smtClean="0">
                <a:latin typeface="Bookman Old Style" pitchFamily="18" charset="0"/>
              </a:rPr>
              <a:t>                          libri di testo</a:t>
            </a:r>
          </a:p>
        </p:txBody>
      </p:sp>
      <p:cxnSp>
        <p:nvCxnSpPr>
          <p:cNvPr id="20" name="Connettore 2 19"/>
          <p:cNvCxnSpPr/>
          <p:nvPr/>
        </p:nvCxnSpPr>
        <p:spPr>
          <a:xfrm>
            <a:off x="1498660" y="378904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61330" y="4797152"/>
            <a:ext cx="853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2007</a:t>
            </a:r>
            <a:r>
              <a:rPr lang="it-IT" sz="2000" b="1" dirty="0" smtClean="0">
                <a:latin typeface="Bookman Old Style" pitchFamily="18" charset="0"/>
              </a:rPr>
              <a:t>               Singapore è al 16° posto nei test comparativi</a:t>
            </a:r>
          </a:p>
          <a:p>
            <a:r>
              <a:rPr lang="it-IT" sz="2000" b="1" dirty="0">
                <a:latin typeface="Bookman Old Style" pitchFamily="18" charset="0"/>
              </a:rPr>
              <a:t> </a:t>
            </a:r>
            <a:r>
              <a:rPr lang="it-IT" sz="2000" b="1" dirty="0" smtClean="0">
                <a:latin typeface="Bookman Old Style" pitchFamily="18" charset="0"/>
              </a:rPr>
              <a:t>                         internazionali</a:t>
            </a:r>
          </a:p>
        </p:txBody>
      </p:sp>
      <p:cxnSp>
        <p:nvCxnSpPr>
          <p:cNvPr id="22" name="Connettore 2 21"/>
          <p:cNvCxnSpPr/>
          <p:nvPr/>
        </p:nvCxnSpPr>
        <p:spPr>
          <a:xfrm>
            <a:off x="1518467" y="501317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Risultati immagini per traguar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45" y="5184306"/>
            <a:ext cx="2905682" cy="149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22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87824" y="390955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ringraziamenti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098" name="Picture 2" descr="Risultati immagini per inchino facc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3973195" cy="377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436116" y="1772816"/>
            <a:ext cx="6157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Grazie per la cortese attenzione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8156" y="188640"/>
            <a:ext cx="77877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IL METODO SINGAPORE: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PRINCIPI FILOFOFICI E PEGAGOGICI (1)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Risultati immagini per bruner je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516959" cy="356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132659" y="5017302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FF0000"/>
                </a:solidFill>
                <a:latin typeface="Bookman Old Style" pitchFamily="18" charset="0"/>
              </a:rPr>
              <a:t>Bruner</a:t>
            </a:r>
            <a:endParaRPr lang="it-IT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58164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Bookman Old Style" pitchFamily="18" charset="0"/>
              </a:rPr>
              <a:t>Il MS si articola e ripercorre i tre stadi dell’apprendimento secondo </a:t>
            </a:r>
            <a:r>
              <a:rPr lang="it-IT" sz="2000" b="1" dirty="0" err="1" smtClean="0">
                <a:latin typeface="Bookman Old Style" pitchFamily="18" charset="0"/>
              </a:rPr>
              <a:t>Bruner</a:t>
            </a:r>
            <a:r>
              <a:rPr lang="it-IT" sz="2000" b="1" dirty="0" smtClean="0">
                <a:latin typeface="Bookman Old Style" pitchFamily="18" charset="0"/>
              </a:rPr>
              <a:t>:</a:t>
            </a:r>
            <a:endParaRPr lang="it-IT" sz="2000" b="1" dirty="0">
              <a:latin typeface="Bookman Old Style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232386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b="1" dirty="0" smtClean="0">
                <a:latin typeface="Bookman Old Style" pitchFamily="18" charset="0"/>
              </a:rPr>
              <a:t>Stadio della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rappresentazione operativa  </a:t>
            </a:r>
            <a:r>
              <a:rPr lang="it-IT" sz="2000" b="1" dirty="0" smtClean="0">
                <a:latin typeface="Bookman Old Style" pitchFamily="18" charset="0"/>
              </a:rPr>
              <a:t>(manipolazione oggetti reali)</a:t>
            </a:r>
            <a:endParaRPr lang="it-IT" sz="2000" b="1" dirty="0">
              <a:latin typeface="Bookman Old Style" pitchFamily="18" charset="0"/>
            </a:endParaRPr>
          </a:p>
        </p:txBody>
      </p:sp>
      <p:cxnSp>
        <p:nvCxnSpPr>
          <p:cNvPr id="8" name="Connettore 2 7"/>
          <p:cNvCxnSpPr>
            <a:stCxn id="6" idx="2"/>
          </p:cNvCxnSpPr>
          <p:nvPr/>
        </p:nvCxnSpPr>
        <p:spPr>
          <a:xfrm>
            <a:off x="3275856" y="3031750"/>
            <a:ext cx="0" cy="330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907704" y="3362133"/>
            <a:ext cx="248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latin typeface="Bookman Old Style" pitchFamily="18" charset="0"/>
              </a:rPr>
              <a:t>Mediatori attivi</a:t>
            </a:r>
            <a:endParaRPr lang="it-IT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46927" y="3762243"/>
            <a:ext cx="5549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b="1" dirty="0" smtClean="0">
                <a:latin typeface="Bookman Old Style" pitchFamily="18" charset="0"/>
              </a:rPr>
              <a:t>Stadio della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rappresentazione iconica  </a:t>
            </a:r>
            <a:r>
              <a:rPr lang="it-IT" sz="2000" b="1" dirty="0" smtClean="0">
                <a:latin typeface="Bookman Old Style" pitchFamily="18" charset="0"/>
              </a:rPr>
              <a:t>(immagini e suoni)</a:t>
            </a:r>
            <a:endParaRPr lang="it-IT" sz="2000" b="1" dirty="0">
              <a:latin typeface="Bookman Old Style" pitchFamily="18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4020732" y="4282565"/>
            <a:ext cx="0" cy="270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778594" y="4617192"/>
            <a:ext cx="248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latin typeface="Bookman Old Style" pitchFamily="18" charset="0"/>
              </a:rPr>
              <a:t>Mediatori iconici</a:t>
            </a:r>
            <a:endParaRPr lang="it-IT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5536" y="501305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b="1" dirty="0" smtClean="0">
                <a:latin typeface="Bookman Old Style" pitchFamily="18" charset="0"/>
              </a:rPr>
              <a:t>Stadio della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rappresentazione simbolica  </a:t>
            </a:r>
            <a:r>
              <a:rPr lang="it-IT" sz="2000" b="1" dirty="0" smtClean="0">
                <a:latin typeface="Bookman Old Style" pitchFamily="18" charset="0"/>
              </a:rPr>
              <a:t>(codice astratto)</a:t>
            </a:r>
            <a:endParaRPr lang="it-IT" sz="2000" b="1" dirty="0">
              <a:latin typeface="Bookman Old Style" pitchFamily="18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4612851" y="5546889"/>
            <a:ext cx="0" cy="270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275856" y="586636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latin typeface="Bookman Old Style" pitchFamily="18" charset="0"/>
              </a:rPr>
              <a:t>Mediatori simbolici</a:t>
            </a:r>
            <a:endParaRPr lang="it-IT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  <p:bldP spid="11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8156" y="188640"/>
            <a:ext cx="77877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IL METODO SINGAPORE: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PRINCIPI FILOFOFICI E PEGAGOGICI (2)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58164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Bookman Old Style" pitchFamily="18" charset="0"/>
              </a:rPr>
              <a:t>Dunque nel MS i concetti matematici vengono sviluppati in tre passaggi:</a:t>
            </a:r>
            <a:endParaRPr lang="it-IT" sz="2000" b="1" dirty="0">
              <a:latin typeface="Bookman Old Style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2261" y="274464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CONCRETO</a:t>
            </a:r>
            <a:endParaRPr lang="it-IT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1794280" y="3355090"/>
            <a:ext cx="0" cy="638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38723" y="4162353"/>
            <a:ext cx="2308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PITTORICO</a:t>
            </a:r>
            <a:endParaRPr lang="it-IT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1793148" y="4707857"/>
            <a:ext cx="0" cy="881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78156" y="558924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ASTRATTO</a:t>
            </a:r>
            <a:endParaRPr lang="it-IT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Risultati immagini per COMPRAVEND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44607"/>
            <a:ext cx="2168570" cy="16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85046"/>
            <a:ext cx="1483564" cy="164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Risultati immagini per ASTRATTO SIMBO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2408"/>
            <a:ext cx="1941424" cy="19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73569" y="188640"/>
            <a:ext cx="49968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IL METODO SINGAPORE: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CARATTERISTICHE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58164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b="1" dirty="0" smtClean="0">
                <a:latin typeface="Bookman Old Style" pitchFamily="18" charset="0"/>
              </a:rPr>
              <a:t>Sviluppa capacità di </a:t>
            </a:r>
            <a:r>
              <a:rPr lang="it-IT" sz="2000" b="1" dirty="0" err="1" smtClean="0">
                <a:solidFill>
                  <a:srgbClr val="FF0000"/>
                </a:solidFill>
                <a:latin typeface="Bookman Old Style" pitchFamily="18" charset="0"/>
              </a:rPr>
              <a:t>problem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Bookman Old Style" pitchFamily="18" charset="0"/>
              </a:rPr>
              <a:t>solving</a:t>
            </a:r>
            <a:endParaRPr lang="it-IT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3761" y="2093152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b="1" dirty="0" smtClean="0">
                <a:latin typeface="Bookman Old Style" pitchFamily="18" charset="0"/>
              </a:rPr>
              <a:t>Sviluppa processi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metacognitivi</a:t>
            </a:r>
            <a:endParaRPr lang="it-IT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9982" y="2603542"/>
            <a:ext cx="865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b="1" dirty="0" smtClean="0">
                <a:latin typeface="Bookman Old Style" pitchFamily="18" charset="0"/>
              </a:rPr>
              <a:t>Facilita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l’interiorizzazione dei concetti matematici</a:t>
            </a:r>
            <a:endParaRPr lang="it-IT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Risultati immagini per metacogni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69" y="3501008"/>
            <a:ext cx="52116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73569" y="188640"/>
            <a:ext cx="49968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IL METODO SINGAPORE: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BAR MODELLING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Risultati immagini per PONTE FUME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08" y="1556792"/>
            <a:ext cx="4382999" cy="214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6316755" y="2797241"/>
            <a:ext cx="2483384" cy="126794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316755" y="3077268"/>
            <a:ext cx="2573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Rappresentazione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astratta 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3285439" y="2992826"/>
            <a:ext cx="2573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Rappresentazione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iconica</a:t>
            </a:r>
            <a:endParaRPr lang="it-IT" sz="2000" dirty="0"/>
          </a:p>
        </p:txBody>
      </p:sp>
      <p:sp>
        <p:nvSpPr>
          <p:cNvPr id="5" name="Freccia in giù 4"/>
          <p:cNvSpPr/>
          <p:nvPr/>
        </p:nvSpPr>
        <p:spPr>
          <a:xfrm>
            <a:off x="4427989" y="3693250"/>
            <a:ext cx="288040" cy="371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96" y="4065181"/>
            <a:ext cx="2238022" cy="80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368795" y="4871320"/>
            <a:ext cx="2489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BAR MODELLING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51520" y="2797241"/>
            <a:ext cx="2483384" cy="126794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51520" y="3077268"/>
            <a:ext cx="2573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Rappresentazione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concreta</a:t>
            </a:r>
            <a:endParaRPr lang="it-IT" sz="2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52696" y="5589240"/>
            <a:ext cx="180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intuitiva</a:t>
            </a:r>
            <a:endParaRPr lang="it-IT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52696" y="5941695"/>
            <a:ext cx="2071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istantanea</a:t>
            </a:r>
            <a:endParaRPr lang="it-IT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1520" y="4871320"/>
            <a:ext cx="2709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Bookman Old Style" pitchFamily="18" charset="0"/>
              </a:rPr>
              <a:t>Rappresentazione</a:t>
            </a:r>
          </a:p>
          <a:p>
            <a:r>
              <a:rPr lang="it-IT" b="1" dirty="0">
                <a:latin typeface="Bookman Old Style" pitchFamily="18" charset="0"/>
              </a:rPr>
              <a:t>g</a:t>
            </a:r>
            <a:r>
              <a:rPr lang="it-IT" b="1" dirty="0" smtClean="0">
                <a:latin typeface="Bookman Old Style" pitchFamily="18" charset="0"/>
              </a:rPr>
              <a:t>rafica del problema:</a:t>
            </a:r>
            <a:endParaRPr lang="it-IT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6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5" grpId="0" animBg="1"/>
      <p:bldP spid="11" grpId="0"/>
      <p:bldP spid="12" grpId="0" animBg="1"/>
      <p:bldP spid="13" grpId="0"/>
      <p:bldP spid="14" grpId="0"/>
      <p:bldP spid="1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50006" y="188639"/>
            <a:ext cx="49968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IL METODO SINGAPORE: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QUALCHE ESEMPIO (1)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49094" y="148478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Bookman Old Style" pitchFamily="18" charset="0"/>
              </a:rPr>
              <a:t>Problema 1: stabilire il peso di un mattone</a:t>
            </a:r>
          </a:p>
          <a:p>
            <a:endParaRPr lang="it-IT" b="1" dirty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it-IT" b="1" dirty="0" smtClean="0">
                <a:latin typeface="Bookman Old Style" pitchFamily="18" charset="0"/>
              </a:rPr>
              <a:t>Ci troviamo in un cantiere e. Disponiamo di una bilancia e di un </a:t>
            </a:r>
            <a:r>
              <a:rPr lang="it-IT" b="1" dirty="0" err="1" smtClean="0">
                <a:latin typeface="Bookman Old Style" pitchFamily="18" charset="0"/>
              </a:rPr>
              <a:t>pesetto</a:t>
            </a:r>
            <a:r>
              <a:rPr lang="it-IT" b="1" dirty="0" smtClean="0">
                <a:latin typeface="Bookman Old Style" pitchFamily="18" charset="0"/>
              </a:rPr>
              <a:t> di piombo di 1 kg.</a:t>
            </a:r>
            <a:endParaRPr lang="it-IT" b="1" dirty="0">
              <a:latin typeface="Bookman Old Style" pitchFamily="18" charset="0"/>
            </a:endParaRPr>
          </a:p>
        </p:txBody>
      </p:sp>
      <p:pic>
        <p:nvPicPr>
          <p:cNvPr id="7170" name="Picture 2" descr="Risultati immagini per mura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63" y="2807071"/>
            <a:ext cx="1886481" cy="14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807071"/>
            <a:ext cx="1512169" cy="143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49" y="2807071"/>
            <a:ext cx="886578" cy="140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444208" y="3339239"/>
            <a:ext cx="70243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Bookman Old Style" pitchFamily="18" charset="0"/>
              </a:rPr>
              <a:t>1 kg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1175" y="4387716"/>
            <a:ext cx="5660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Bookman Old Style" pitchFamily="18" charset="0"/>
              </a:rPr>
              <a:t>Dopo una serie di tentativi scopriamo che…..</a:t>
            </a:r>
            <a:endParaRPr lang="it-IT" b="1" dirty="0">
              <a:latin typeface="Bookman Old Style" pitchFamily="18" charset="0"/>
            </a:endParaRPr>
          </a:p>
        </p:txBody>
      </p:sp>
      <p:sp>
        <p:nvSpPr>
          <p:cNvPr id="6" name="AutoShape 6" descr="Risultati immagini per 1 mattone pesa 1kg + mezzo matt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8" descr="Risultati immagini per 1 mattone pesa 1kg + mezzo matt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0" descr="Risultati immagini per 1 mattone pesa 1kg + mezzo matto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08" y="4869160"/>
            <a:ext cx="2149028" cy="135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62649" y="4997152"/>
            <a:ext cx="2855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Bookman Old Style" pitchFamily="18" charset="0"/>
              </a:rPr>
              <a:t>Un mattone pesa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Bookman Old Style" pitchFamily="18" charset="0"/>
              </a:rPr>
              <a:t>1kg + mezzo mattone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2771800" y="5229200"/>
            <a:ext cx="7785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5759184" y="5229200"/>
            <a:ext cx="46900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228184" y="4978042"/>
            <a:ext cx="166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Bookman Old Style" pitchFamily="18" charset="0"/>
              </a:rPr>
              <a:t>Quanto pesa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Bookman Old Style" pitchFamily="18" charset="0"/>
              </a:rPr>
              <a:t> un mattone</a:t>
            </a:r>
            <a:endParaRPr lang="it-IT" dirty="0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69866"/>
            <a:ext cx="1054809" cy="180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9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9" grpId="0"/>
      <p:bldP spid="10" grpId="0" animBg="1"/>
      <p:bldP spid="15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80319" y="172326"/>
            <a:ext cx="49968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IL METODO SINGAPORE: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QUALCHE ESEMPIO (2)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63819" y="1628800"/>
            <a:ext cx="4557426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mattone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163819" y="2827308"/>
            <a:ext cx="2266681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Mezzo mattone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55653" y="2827308"/>
            <a:ext cx="227871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1 kg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261693" y="3861048"/>
            <a:ext cx="62889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Bookman Old Style" pitchFamily="18" charset="0"/>
              </a:rPr>
              <a:t>Da questa rappresentazione a barre non serve</a:t>
            </a:r>
          </a:p>
          <a:p>
            <a:pPr algn="ctr"/>
            <a:r>
              <a:rPr lang="it-IT" sz="2000" b="1" dirty="0" smtClean="0">
                <a:latin typeface="Bookman Old Style" pitchFamily="18" charset="0"/>
              </a:rPr>
              <a:t> neanche scrivere l’equazione…. 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Un mattone pesa 2 kg!!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Risultati immagini per meraviglia facc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35" y="5013176"/>
            <a:ext cx="1920847" cy="136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08697" y="198751"/>
            <a:ext cx="6699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okman Old Style" pitchFamily="18" charset="0"/>
              </a:rPr>
              <a:t>……IL METODO TRADIZIONALE (1)</a:t>
            </a:r>
            <a:endParaRPr lang="it-IT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88063" y="1556792"/>
            <a:ext cx="89434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Bookman Old Style" pitchFamily="18" charset="0"/>
              </a:rPr>
              <a:t>…metodo tradizionale:</a:t>
            </a:r>
          </a:p>
          <a:p>
            <a:pPr marL="457200" indent="-457200">
              <a:buAutoNum type="arabicPeriod"/>
            </a:pPr>
            <a:r>
              <a:rPr lang="it-IT" sz="2000" b="1" dirty="0" smtClean="0">
                <a:latin typeface="Bookman Old Style" pitchFamily="18" charset="0"/>
              </a:rPr>
              <a:t>Indichiamo con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x il peso del mattone </a:t>
            </a:r>
            <a:r>
              <a:rPr lang="it-IT" sz="2000" b="1" dirty="0" smtClean="0">
                <a:latin typeface="Bookman Old Style" pitchFamily="18" charset="0"/>
              </a:rPr>
              <a:t>(incognita del problema)</a:t>
            </a:r>
          </a:p>
          <a:p>
            <a:pPr marL="457200" indent="-457200">
              <a:buAutoNum type="arabicPeriod"/>
            </a:pPr>
            <a:r>
              <a:rPr lang="it-IT" sz="2000" b="1" dirty="0" smtClean="0">
                <a:latin typeface="Bookman Old Style" pitchFamily="18" charset="0"/>
              </a:rPr>
              <a:t>Se un mattone pesa 1 kg più mezzo mattone, il 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modello 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      matematico</a:t>
            </a:r>
            <a:r>
              <a:rPr lang="it-IT" sz="2000" b="1" dirty="0" smtClean="0">
                <a:latin typeface="Bookman Old Style" pitchFamily="18" charset="0"/>
              </a:rPr>
              <a:t> che traduce questa affermazione è: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819230" y="2780928"/>
                <a:ext cx="155042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it-IT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it-IT" b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it-IT" b="1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r>
                        <a:rPr lang="it-IT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230" y="2780928"/>
                <a:ext cx="1550424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/>
          <p:cNvSpPr/>
          <p:nvPr/>
        </p:nvSpPr>
        <p:spPr>
          <a:xfrm>
            <a:off x="195912" y="3501008"/>
            <a:ext cx="8404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 startAt="3"/>
            </a:pPr>
            <a:r>
              <a:rPr lang="it-IT" sz="2000" b="1" dirty="0" smtClean="0">
                <a:latin typeface="Bookman Old Style" pitchFamily="18" charset="0"/>
              </a:rPr>
              <a:t>Dalle ben note regole dell’algebra si riportano le x a primo</a:t>
            </a:r>
          </a:p>
          <a:p>
            <a:r>
              <a:rPr lang="it-IT" sz="2000" b="1" dirty="0" smtClean="0">
                <a:latin typeface="Bookman Old Style" pitchFamily="18" charset="0"/>
              </a:rPr>
              <a:t>     membro: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3718193" y="3986543"/>
                <a:ext cx="1752498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it-IT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it-IT" b="1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r>
                        <a:rPr lang="it-IT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193" y="3986543"/>
                <a:ext cx="175249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/>
          <p:cNvSpPr/>
          <p:nvPr/>
        </p:nvSpPr>
        <p:spPr>
          <a:xfrm>
            <a:off x="188063" y="4695284"/>
            <a:ext cx="6362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 startAt="4"/>
            </a:pPr>
            <a:r>
              <a:rPr lang="it-IT" sz="2000" b="1" dirty="0" smtClean="0">
                <a:latin typeface="Bookman Old Style" pitchFamily="18" charset="0"/>
              </a:rPr>
              <a:t>mettendo a fattor comune la x otteniamo: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3819230" y="5301208"/>
                <a:ext cx="1752498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d>
                        <m:d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it-IT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it-IT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230" y="5301208"/>
                <a:ext cx="1752498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0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789</TotalTime>
  <Words>990</Words>
  <Application>Microsoft Office PowerPoint</Application>
  <PresentationFormat>Presentazione su schermo (4:3)</PresentationFormat>
  <Paragraphs>193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1" baseType="lpstr">
      <vt:lpstr>Arial</vt:lpstr>
      <vt:lpstr>Bookman Old Style</vt:lpstr>
      <vt:lpstr>Bradley Hand ITC</vt:lpstr>
      <vt:lpstr>Calibri</vt:lpstr>
      <vt:lpstr>Cambria Math</vt:lpstr>
      <vt:lpstr>Georgia</vt:lpstr>
      <vt:lpstr>MS Mincho</vt:lpstr>
      <vt:lpstr>Times New Roman</vt:lpstr>
      <vt:lpstr>Wingdings</vt:lpstr>
      <vt:lpstr>Wingdings 2</vt:lpstr>
      <vt:lpstr>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……IL METODO TRADIZIONALE (5)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Claudio Marchesano</cp:lastModifiedBy>
  <cp:revision>72</cp:revision>
  <dcterms:created xsi:type="dcterms:W3CDTF">2017-09-02T08:35:25Z</dcterms:created>
  <dcterms:modified xsi:type="dcterms:W3CDTF">2018-02-26T09:41:44Z</dcterms:modified>
</cp:coreProperties>
</file>