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8" r:id="rId4"/>
    <p:sldId id="257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9" r:id="rId14"/>
    <p:sldId id="259" r:id="rId15"/>
    <p:sldId id="268" r:id="rId16"/>
    <p:sldId id="271" r:id="rId17"/>
    <p:sldId id="274" r:id="rId18"/>
    <p:sldId id="272" r:id="rId19"/>
    <p:sldId id="273" r:id="rId20"/>
    <p:sldId id="275" r:id="rId21"/>
    <p:sldId id="276" r:id="rId22"/>
    <p:sldId id="258" r:id="rId23"/>
    <p:sldId id="277" r:id="rId24"/>
    <p:sldId id="280" r:id="rId25"/>
    <p:sldId id="283" r:id="rId26"/>
    <p:sldId id="281" r:id="rId27"/>
    <p:sldId id="284" r:id="rId28"/>
    <p:sldId id="282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E85"/>
    <a:srgbClr val="05A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1" autoAdjust="0"/>
    <p:restoredTop sz="94494" autoAdjust="0"/>
  </p:normalViewPr>
  <p:slideViewPr>
    <p:cSldViewPr snapToGrid="0">
      <p:cViewPr varScale="1">
        <p:scale>
          <a:sx n="89" d="100"/>
          <a:sy n="89" d="100"/>
        </p:scale>
        <p:origin x="40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1E3-B568-4D28-B354-E2B8990456F2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EC1-BDAD-4D48-9F77-457FACFDB9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60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1E3-B568-4D28-B354-E2B8990456F2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EC1-BDAD-4D48-9F77-457FACFDB9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5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1E3-B568-4D28-B354-E2B8990456F2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EC1-BDAD-4D48-9F77-457FACFDB9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28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CBD4-C3F4-4AF9-9360-2093BBAB724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F55-2D6D-4371-AA69-C00CDD33E5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0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CBD4-C3F4-4AF9-9360-2093BBAB724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F55-2D6D-4371-AA69-C00CDD33E5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49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CBD4-C3F4-4AF9-9360-2093BBAB724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F55-2D6D-4371-AA69-C00CDD33E5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2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CBD4-C3F4-4AF9-9360-2093BBAB724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F55-2D6D-4371-AA69-C00CDD33E5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26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CBD4-C3F4-4AF9-9360-2093BBAB724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F55-2D6D-4371-AA69-C00CDD33E5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74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CBD4-C3F4-4AF9-9360-2093BBAB724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F55-2D6D-4371-AA69-C00CDD33E5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88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CBD4-C3F4-4AF9-9360-2093BBAB724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F55-2D6D-4371-AA69-C00CDD33E5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2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CBD4-C3F4-4AF9-9360-2093BBAB724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F55-2D6D-4371-AA69-C00CDD33E5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5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1E3-B568-4D28-B354-E2B8990456F2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EC1-BDAD-4D48-9F77-457FACFDB9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283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CBD4-C3F4-4AF9-9360-2093BBAB724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F55-2D6D-4371-AA69-C00CDD33E5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CBD4-C3F4-4AF9-9360-2093BBAB724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F55-2D6D-4371-AA69-C00CDD33E5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CBD4-C3F4-4AF9-9360-2093BBAB724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F55-2D6D-4371-AA69-C00CDD33E5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0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1E3-B568-4D28-B354-E2B8990456F2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EC1-BDAD-4D48-9F77-457FACFDB9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91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1E3-B568-4D28-B354-E2B8990456F2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EC1-BDAD-4D48-9F77-457FACFDB9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59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1E3-B568-4D28-B354-E2B8990456F2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EC1-BDAD-4D48-9F77-457FACFDB9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08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1E3-B568-4D28-B354-E2B8990456F2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EC1-BDAD-4D48-9F77-457FACFDB9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0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1E3-B568-4D28-B354-E2B8990456F2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EC1-BDAD-4D48-9F77-457FACFDB9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78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1E3-B568-4D28-B354-E2B8990456F2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EC1-BDAD-4D48-9F77-457FACFDB9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76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1E3-B568-4D28-B354-E2B8990456F2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DEC1-BDAD-4D48-9F77-457FACFDB9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79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201E3-B568-4D28-B354-E2B8990456F2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EDEC1-BDAD-4D48-9F77-457FACFDB9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27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CBD4-C3F4-4AF9-9360-2093BBAB724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D7F55-2D6D-4371-AA69-C00CDD33E58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1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3880"/>
          <a:stretch/>
        </p:blipFill>
        <p:spPr>
          <a:xfrm>
            <a:off x="0" y="-271845"/>
            <a:ext cx="12192000" cy="73242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90500" y="1002675"/>
            <a:ext cx="9144000" cy="2387600"/>
          </a:xfrm>
        </p:spPr>
        <p:txBody>
          <a:bodyPr/>
          <a:lstStyle/>
          <a:p>
            <a:r>
              <a:rPr lang="it-IT" b="1"/>
              <a:t>Il Metodo </a:t>
            </a:r>
            <a:r>
              <a:rPr lang="it-IT" b="1" dirty="0"/>
              <a:t>Singapore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64381" y="508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304223" y="1488589"/>
            <a:ext cx="5748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MATEMATICA CAPOVOLTA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2" t="9667" r="3125" b="22834"/>
          <a:stretch/>
        </p:blipFill>
        <p:spPr>
          <a:xfrm>
            <a:off x="8505123" y="508000"/>
            <a:ext cx="3302000" cy="51435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38200" y="5669280"/>
            <a:ext cx="34981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Corsisti: Lamberti Rosa</a:t>
            </a:r>
          </a:p>
          <a:p>
            <a:r>
              <a:rPr lang="it-IT" sz="2800" dirty="0"/>
              <a:t>                Rossi Claudia</a:t>
            </a:r>
          </a:p>
        </p:txBody>
      </p:sp>
    </p:spTree>
    <p:extLst>
      <p:ext uri="{BB962C8B-B14F-4D97-AF65-F5344CB8AC3E}">
        <p14:creationId xmlns:p14="http://schemas.microsoft.com/office/powerpoint/2010/main" val="3093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59590" y="3859911"/>
            <a:ext cx="648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115" y="335671"/>
            <a:ext cx="11194550" cy="999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2700" b="1" dirty="0"/>
              <a:t>Problema. </a:t>
            </a:r>
            <a:r>
              <a:rPr lang="it-IT" sz="2700" dirty="0"/>
              <a:t>In un parcheggio 1/3 delle automobili sono blu, i 2/9 sono grigie e le restanti 40 automobili sono di altri colori. Quante automobili ci sono in totale nel parcheggio?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22" name="Parentesi graffa aperta 21"/>
          <p:cNvSpPr/>
          <p:nvPr/>
        </p:nvSpPr>
        <p:spPr>
          <a:xfrm rot="5400000">
            <a:off x="3739963" y="-89042"/>
            <a:ext cx="673497" cy="6525755"/>
          </a:xfrm>
          <a:prstGeom prst="leftBrace">
            <a:avLst>
              <a:gd name="adj1" fmla="val 25000"/>
              <a:gd name="adj2" fmla="val 50358"/>
            </a:avLst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189693" y="2330836"/>
            <a:ext cx="18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Totale automobili</a:t>
            </a:r>
          </a:p>
        </p:txBody>
      </p:sp>
      <p:sp>
        <p:nvSpPr>
          <p:cNvPr id="9" name="Rettangolo 8"/>
          <p:cNvSpPr/>
          <p:nvPr/>
        </p:nvSpPr>
        <p:spPr>
          <a:xfrm>
            <a:off x="859590" y="3859911"/>
            <a:ext cx="2160000" cy="49450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019590" y="3859911"/>
            <a:ext cx="2160000" cy="494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179590" y="3859911"/>
            <a:ext cx="2160000" cy="494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859590" y="3859911"/>
            <a:ext cx="720000" cy="4945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579590" y="3859911"/>
            <a:ext cx="720000" cy="4945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299590" y="3859911"/>
            <a:ext cx="720000" cy="4945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019590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3739590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459590" y="3859910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179590" y="3859910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5899590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6603229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1219590" y="5460737"/>
            <a:ext cx="169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Automobili blu</a:t>
            </a:r>
          </a:p>
        </p:txBody>
      </p:sp>
      <p:sp>
        <p:nvSpPr>
          <p:cNvPr id="23" name="Parentesi graffa aperta 22"/>
          <p:cNvSpPr/>
          <p:nvPr/>
        </p:nvSpPr>
        <p:spPr>
          <a:xfrm rot="16200000">
            <a:off x="1606499" y="3924351"/>
            <a:ext cx="633700" cy="21924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egnaposto contenuto 5"/>
          <p:cNvSpPr>
            <a:spLocks noGrp="1"/>
          </p:cNvSpPr>
          <p:nvPr>
            <p:ph idx="1"/>
          </p:nvPr>
        </p:nvSpPr>
        <p:spPr>
          <a:xfrm>
            <a:off x="859590" y="1469946"/>
            <a:ext cx="10515600" cy="439811"/>
          </a:xfrm>
        </p:spPr>
        <p:txBody>
          <a:bodyPr>
            <a:normAutofit/>
          </a:bodyPr>
          <a:lstStyle/>
          <a:p>
            <a:r>
              <a:rPr lang="it-IT" sz="2000" dirty="0"/>
              <a:t>La barra rappresenta il totale delle automobili presenti nel parcheggio</a:t>
            </a:r>
          </a:p>
        </p:txBody>
      </p:sp>
    </p:spTree>
    <p:extLst>
      <p:ext uri="{BB962C8B-B14F-4D97-AF65-F5344CB8AC3E}">
        <p14:creationId xmlns:p14="http://schemas.microsoft.com/office/powerpoint/2010/main" val="33225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59590" y="3859911"/>
            <a:ext cx="648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115" y="335671"/>
            <a:ext cx="11194550" cy="999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2700" b="1" dirty="0"/>
              <a:t>Problema. </a:t>
            </a:r>
            <a:r>
              <a:rPr lang="it-IT" sz="2700" dirty="0"/>
              <a:t>In un parcheggio 1/3 delle automobili sono blu, i 2/9 sono grigie e le restanti 40 automobili sono di altri colori. Quante automobili ci sono in totale nel parcheggio?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22" name="Parentesi graffa aperta 21"/>
          <p:cNvSpPr/>
          <p:nvPr/>
        </p:nvSpPr>
        <p:spPr>
          <a:xfrm rot="5400000">
            <a:off x="3739963" y="-89042"/>
            <a:ext cx="673497" cy="6525755"/>
          </a:xfrm>
          <a:prstGeom prst="leftBrace">
            <a:avLst>
              <a:gd name="adj1" fmla="val 25000"/>
              <a:gd name="adj2" fmla="val 50358"/>
            </a:avLst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189693" y="2330836"/>
            <a:ext cx="18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Totale automobili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59590" y="1469946"/>
            <a:ext cx="10515600" cy="439811"/>
          </a:xfrm>
        </p:spPr>
        <p:txBody>
          <a:bodyPr>
            <a:normAutofit/>
          </a:bodyPr>
          <a:lstStyle/>
          <a:p>
            <a:r>
              <a:rPr lang="it-IT" sz="2000" dirty="0"/>
              <a:t>La barra rappresenta il totale di biglie presenti nella scatola</a:t>
            </a:r>
          </a:p>
        </p:txBody>
      </p:sp>
      <p:sp>
        <p:nvSpPr>
          <p:cNvPr id="9" name="Rettangolo 8"/>
          <p:cNvSpPr/>
          <p:nvPr/>
        </p:nvSpPr>
        <p:spPr>
          <a:xfrm>
            <a:off x="859590" y="3859911"/>
            <a:ext cx="2160000" cy="49450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019590" y="3859911"/>
            <a:ext cx="2160000" cy="494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179590" y="3859911"/>
            <a:ext cx="2160000" cy="494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859590" y="3859911"/>
            <a:ext cx="720000" cy="4945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579590" y="3859911"/>
            <a:ext cx="720000" cy="4945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299590" y="3859911"/>
            <a:ext cx="720000" cy="4945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019590" y="3859911"/>
            <a:ext cx="720000" cy="4945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727718" y="3859911"/>
            <a:ext cx="720000" cy="4945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482469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195951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5899590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6600377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" name="Parentesi graffa aperta 3"/>
          <p:cNvSpPr/>
          <p:nvPr/>
        </p:nvSpPr>
        <p:spPr>
          <a:xfrm rot="16200000">
            <a:off x="5628090" y="3592381"/>
            <a:ext cx="633700" cy="28407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202469" y="5460738"/>
            <a:ext cx="148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40 automobili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5874034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5155522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4442215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" name="Parentesi graffa aperta 26"/>
          <p:cNvSpPr/>
          <p:nvPr/>
        </p:nvSpPr>
        <p:spPr>
          <a:xfrm rot="16200000">
            <a:off x="3455224" y="4268109"/>
            <a:ext cx="633700" cy="15049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2890784" y="5460737"/>
            <a:ext cx="237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Automobili grigie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219590" y="5460737"/>
            <a:ext cx="169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Automobili blu</a:t>
            </a:r>
          </a:p>
        </p:txBody>
      </p:sp>
      <p:sp>
        <p:nvSpPr>
          <p:cNvPr id="30" name="Parentesi graffa aperta 29"/>
          <p:cNvSpPr/>
          <p:nvPr/>
        </p:nvSpPr>
        <p:spPr>
          <a:xfrm rot="16200000">
            <a:off x="1606499" y="3924351"/>
            <a:ext cx="633700" cy="21924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1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21" grpId="0"/>
      <p:bldP spid="23" grpId="0" animBg="1"/>
      <p:bldP spid="25" grpId="0" animBg="1"/>
      <p:bldP spid="26" grpId="0" animBg="1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59590" y="3859911"/>
            <a:ext cx="648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115" y="335671"/>
            <a:ext cx="11194550" cy="999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2700" b="1" dirty="0"/>
              <a:t>Problema. </a:t>
            </a:r>
            <a:r>
              <a:rPr lang="it-IT" sz="2700" dirty="0"/>
              <a:t>In un parcheggio 1/3 delle automobili sono blu, i 2/9 sono grigie e le restanti 40 automobili sono di altri colori. Quante automobili ci sono in totale nel parcheggio?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22" name="Parentesi graffa aperta 21"/>
          <p:cNvSpPr/>
          <p:nvPr/>
        </p:nvSpPr>
        <p:spPr>
          <a:xfrm rot="5400000">
            <a:off x="3739963" y="-89042"/>
            <a:ext cx="673497" cy="6525755"/>
          </a:xfrm>
          <a:prstGeom prst="leftBrace">
            <a:avLst>
              <a:gd name="adj1" fmla="val 25000"/>
              <a:gd name="adj2" fmla="val 50358"/>
            </a:avLst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189693" y="2330836"/>
            <a:ext cx="18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Totale automobili</a:t>
            </a:r>
          </a:p>
        </p:txBody>
      </p:sp>
      <p:sp>
        <p:nvSpPr>
          <p:cNvPr id="9" name="Rettangolo 8"/>
          <p:cNvSpPr/>
          <p:nvPr/>
        </p:nvSpPr>
        <p:spPr>
          <a:xfrm>
            <a:off x="859590" y="3859911"/>
            <a:ext cx="2160000" cy="49450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019590" y="3859911"/>
            <a:ext cx="2160000" cy="494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179590" y="3859911"/>
            <a:ext cx="2160000" cy="494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859590" y="3859911"/>
            <a:ext cx="720000" cy="4945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579590" y="3859911"/>
            <a:ext cx="720000" cy="4945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299590" y="3859911"/>
            <a:ext cx="720000" cy="4945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019590" y="3859911"/>
            <a:ext cx="720000" cy="4945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739590" y="3859911"/>
            <a:ext cx="720000" cy="4945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482469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195951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5899590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6603229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" name="Parentesi graffa aperta 3"/>
          <p:cNvSpPr/>
          <p:nvPr/>
        </p:nvSpPr>
        <p:spPr>
          <a:xfrm rot="16200000">
            <a:off x="5628090" y="3592381"/>
            <a:ext cx="633700" cy="28407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202469" y="5460738"/>
            <a:ext cx="148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40 automobili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5874034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5159173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4440926" y="3859911"/>
            <a:ext cx="72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" name="Parentesi graffa aperta 26"/>
          <p:cNvSpPr/>
          <p:nvPr/>
        </p:nvSpPr>
        <p:spPr>
          <a:xfrm rot="16200000">
            <a:off x="3455224" y="4268109"/>
            <a:ext cx="633700" cy="15049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2890784" y="5460737"/>
            <a:ext cx="237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Automobili grigie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219590" y="5460737"/>
            <a:ext cx="169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Automobili blu</a:t>
            </a:r>
          </a:p>
        </p:txBody>
      </p:sp>
      <p:sp>
        <p:nvSpPr>
          <p:cNvPr id="30" name="Parentesi graffa aperta 29"/>
          <p:cNvSpPr/>
          <p:nvPr/>
        </p:nvSpPr>
        <p:spPr>
          <a:xfrm rot="16200000">
            <a:off x="1606499" y="3924351"/>
            <a:ext cx="633700" cy="21924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8999664" y="3859911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spc="600" dirty="0"/>
              <a:t>10x9=90</a:t>
            </a:r>
          </a:p>
        </p:txBody>
      </p:sp>
      <p:sp>
        <p:nvSpPr>
          <p:cNvPr id="32" name="Segnaposto contenuto 5"/>
          <p:cNvSpPr>
            <a:spLocks noGrp="1"/>
          </p:cNvSpPr>
          <p:nvPr>
            <p:ph idx="1"/>
          </p:nvPr>
        </p:nvSpPr>
        <p:spPr>
          <a:xfrm>
            <a:off x="859590" y="1469946"/>
            <a:ext cx="10515600" cy="439811"/>
          </a:xfrm>
        </p:spPr>
        <p:txBody>
          <a:bodyPr>
            <a:normAutofit/>
          </a:bodyPr>
          <a:lstStyle/>
          <a:p>
            <a:r>
              <a:rPr lang="it-IT" sz="2000" dirty="0"/>
              <a:t>La barra rappresenta il totale delle automobili presenti nel parcheggio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797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122"/>
            <a:ext cx="12192000" cy="762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561431" y="4377440"/>
            <a:ext cx="544236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000" dirty="0"/>
              <a:t>Solo nella f</a:t>
            </a:r>
            <a:r>
              <a:rPr lang="it-IT" sz="2000" b="1" dirty="0"/>
              <a:t>ase astratta </a:t>
            </a:r>
            <a:r>
              <a:rPr lang="it-IT" sz="2000" dirty="0"/>
              <a:t>si passa ad usare i simboli </a:t>
            </a:r>
            <a:r>
              <a:rPr lang="it-IT" sz="2000" dirty="0" smtClean="0"/>
              <a:t>matematico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25634" r="58812" b="37026"/>
          <a:stretch/>
        </p:blipFill>
        <p:spPr>
          <a:xfrm>
            <a:off x="182973" y="1968285"/>
            <a:ext cx="4866467" cy="28671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5495" y="2221828"/>
            <a:ext cx="4536471" cy="1655762"/>
          </a:xfrm>
          <a:noFill/>
        </p:spPr>
        <p:txBody>
          <a:bodyPr>
            <a:noAutofit/>
          </a:bodyPr>
          <a:lstStyle/>
          <a:p>
            <a:pPr algn="l"/>
            <a:r>
              <a:rPr lang="it-IT" sz="2800" b="1" dirty="0"/>
              <a:t>Il METODO, a grandi linee, consiste nell’introdurre concetti matematici in un processo a tre fasi:</a:t>
            </a:r>
          </a:p>
          <a:p>
            <a:pPr algn="l"/>
            <a:r>
              <a:rPr lang="it-IT" sz="2800" b="1" u="sng" dirty="0"/>
              <a:t>concreta, pittorica e astratta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561431" y="309094"/>
            <a:ext cx="544236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000" dirty="0"/>
              <a:t>La </a:t>
            </a:r>
            <a:r>
              <a:rPr lang="it-IT" sz="2000" b="1" dirty="0"/>
              <a:t>fase concreta </a:t>
            </a:r>
            <a:r>
              <a:rPr lang="it-IT" sz="2000" dirty="0"/>
              <a:t>dice che bisogna innanzitutto avere un’esperienza manipolativa, con oggetti concreti, per capire come </a:t>
            </a:r>
            <a:r>
              <a:rPr lang="it-IT" sz="2000" dirty="0" smtClean="0"/>
              <a:t>funzionano.</a:t>
            </a:r>
            <a:endParaRPr lang="it-IT" sz="2000" dirty="0"/>
          </a:p>
        </p:txBody>
      </p:sp>
      <p:sp>
        <p:nvSpPr>
          <p:cNvPr id="9" name="Rettangolo 8"/>
          <p:cNvSpPr/>
          <p:nvPr/>
        </p:nvSpPr>
        <p:spPr>
          <a:xfrm>
            <a:off x="5561431" y="2337617"/>
            <a:ext cx="544236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  <a:r>
              <a:rPr lang="it-IT" sz="2000" dirty="0"/>
              <a:t>Nella </a:t>
            </a:r>
            <a:r>
              <a:rPr lang="it-IT" sz="2000" b="1" dirty="0"/>
              <a:t>fase pittorica</a:t>
            </a:r>
            <a:r>
              <a:rPr lang="it-IT" sz="2000" dirty="0"/>
              <a:t>, </a:t>
            </a:r>
            <a:r>
              <a:rPr lang="it-IT" sz="2000" dirty="0" smtClean="0"/>
              <a:t>viene trasferita la comprensione </a:t>
            </a:r>
            <a:r>
              <a:rPr lang="it-IT" sz="2000" dirty="0"/>
              <a:t>dell’operazione mediante oggetti concreti in una immagine </a:t>
            </a:r>
            <a:r>
              <a:rPr lang="it-IT" sz="2000" dirty="0" smtClean="0"/>
              <a:t>mentale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1831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520115" y="335671"/>
                <a:ext cx="11194550" cy="1858246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r>
                  <a:rPr lang="it-IT" dirty="0"/>
                  <a:t/>
                </a:r>
                <a:br>
                  <a:rPr lang="it-IT" dirty="0"/>
                </a:br>
                <a:r>
                  <a:rPr lang="it-IT" sz="3100" dirty="0"/>
                  <a:t>Sommare i seguenti numeri razionali</a:t>
                </a:r>
                <a:br>
                  <a:rPr lang="it-IT" sz="3100" dirty="0"/>
                </a:br>
                <a:r>
                  <a:rPr lang="it-IT" sz="3100" dirty="0"/>
                  <a:t/>
                </a:r>
                <a:br>
                  <a:rPr lang="it-IT" sz="3100" dirty="0"/>
                </a:b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it-IT" dirty="0"/>
                  <a:t/>
                </a:r>
                <a:br>
                  <a:rPr lang="it-IT" dirty="0"/>
                </a:br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0115" y="335671"/>
                <a:ext cx="11194550" cy="1858246"/>
              </a:xfrm>
              <a:blipFill rotWithShape="0"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745981" y="3389039"/>
            <a:ext cx="216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710" y="2410263"/>
            <a:ext cx="199271" cy="76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520115" y="335671"/>
                <a:ext cx="11194550" cy="1858246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r>
                  <a:rPr lang="it-IT" dirty="0"/>
                  <a:t/>
                </a:r>
                <a:br>
                  <a:rPr lang="it-IT" dirty="0"/>
                </a:br>
                <a:r>
                  <a:rPr lang="it-IT" sz="3100" dirty="0"/>
                  <a:t>Sommare i seguenti numeri razionali</a:t>
                </a:r>
                <a:br>
                  <a:rPr lang="it-IT" sz="3100" dirty="0"/>
                </a:br>
                <a:r>
                  <a:rPr lang="it-IT" sz="3100" dirty="0"/>
                  <a:t/>
                </a:r>
                <a:br>
                  <a:rPr lang="it-IT" sz="3100" dirty="0"/>
                </a:b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it-IT" dirty="0"/>
                  <a:t/>
                </a:r>
                <a:br>
                  <a:rPr lang="it-IT" dirty="0"/>
                </a:br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0115" y="335671"/>
                <a:ext cx="11194550" cy="1858246"/>
              </a:xfrm>
              <a:blipFill rotWithShape="0"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745981" y="3389039"/>
            <a:ext cx="216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45981" y="3389039"/>
            <a:ext cx="72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465981" y="3389039"/>
            <a:ext cx="72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185981" y="3389039"/>
            <a:ext cx="72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95556" y="5266030"/>
            <a:ext cx="398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Divido il quadrilatero in 3 parti (denominatore) in senso verticale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710" y="2410263"/>
            <a:ext cx="199271" cy="76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520115" y="335671"/>
                <a:ext cx="11194550" cy="1858246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r>
                  <a:rPr lang="it-IT" dirty="0"/>
                  <a:t/>
                </a:r>
                <a:br>
                  <a:rPr lang="it-IT" dirty="0"/>
                </a:br>
                <a:r>
                  <a:rPr lang="it-IT" sz="3100" dirty="0"/>
                  <a:t>Sommare i seguenti numeri razionali</a:t>
                </a:r>
                <a:br>
                  <a:rPr lang="it-IT" sz="3100" dirty="0"/>
                </a:br>
                <a:r>
                  <a:rPr lang="it-IT" sz="3100" dirty="0"/>
                  <a:t/>
                </a:r>
                <a:br>
                  <a:rPr lang="it-IT" sz="3100" dirty="0"/>
                </a:b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it-IT" dirty="0"/>
                  <a:t/>
                </a:r>
                <a:br>
                  <a:rPr lang="it-IT" dirty="0"/>
                </a:br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0115" y="335671"/>
                <a:ext cx="11194550" cy="1858246"/>
              </a:xfrm>
              <a:blipFill rotWithShape="0"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745981" y="3389039"/>
            <a:ext cx="216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45981" y="3389039"/>
            <a:ext cx="720000" cy="18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465981" y="3389039"/>
            <a:ext cx="720000" cy="18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185981" y="3389039"/>
            <a:ext cx="72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710" y="2410263"/>
            <a:ext cx="199271" cy="76243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60217" y="6060140"/>
            <a:ext cx="39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Coloro 2 parti di blu (numeratore)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95556" y="5266030"/>
            <a:ext cx="398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Divido il quadrilatero in 3 parti (denominatore) in senso verticale</a:t>
            </a:r>
          </a:p>
        </p:txBody>
      </p:sp>
    </p:spTree>
    <p:extLst>
      <p:ext uri="{BB962C8B-B14F-4D97-AF65-F5344CB8AC3E}">
        <p14:creationId xmlns:p14="http://schemas.microsoft.com/office/powerpoint/2010/main" val="6278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520115" y="335671"/>
                <a:ext cx="11194550" cy="1858246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r>
                  <a:rPr lang="it-IT" dirty="0"/>
                  <a:t/>
                </a:r>
                <a:br>
                  <a:rPr lang="it-IT" dirty="0"/>
                </a:br>
                <a:r>
                  <a:rPr lang="it-IT" sz="3100" dirty="0"/>
                  <a:t>Sommare i seguenti numeri razionali</a:t>
                </a:r>
                <a:br>
                  <a:rPr lang="it-IT" sz="3100" dirty="0"/>
                </a:br>
                <a:r>
                  <a:rPr lang="it-IT" sz="3100" dirty="0"/>
                  <a:t/>
                </a:r>
                <a:br>
                  <a:rPr lang="it-IT" sz="3100" dirty="0"/>
                </a:b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it-IT" dirty="0"/>
                  <a:t/>
                </a:r>
                <a:br>
                  <a:rPr lang="it-IT" dirty="0"/>
                </a:br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0115" y="335671"/>
                <a:ext cx="11194550" cy="1858246"/>
              </a:xfrm>
              <a:blipFill rotWithShape="0"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745981" y="3389039"/>
            <a:ext cx="216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45981" y="3389039"/>
            <a:ext cx="720000" cy="18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465981" y="3389039"/>
            <a:ext cx="720000" cy="18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185981" y="3389039"/>
            <a:ext cx="72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99520" y="3389039"/>
            <a:ext cx="216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710" y="2410263"/>
            <a:ext cx="199271" cy="762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5279520" y="2410263"/>
                <a:ext cx="252600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520" y="2410263"/>
                <a:ext cx="252600" cy="8094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/>
          <p:cNvSpPr txBox="1"/>
          <p:nvPr/>
        </p:nvSpPr>
        <p:spPr>
          <a:xfrm>
            <a:off x="160217" y="6060140"/>
            <a:ext cx="39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Coloro 2 parti di blu (numeratore)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95556" y="5266030"/>
            <a:ext cx="398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Divido il quadrilatero in 3 parti (denominatore) in senso verticale</a:t>
            </a:r>
          </a:p>
        </p:txBody>
      </p:sp>
    </p:spTree>
    <p:extLst>
      <p:ext uri="{BB962C8B-B14F-4D97-AF65-F5344CB8AC3E}">
        <p14:creationId xmlns:p14="http://schemas.microsoft.com/office/powerpoint/2010/main" val="29663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520115" y="335671"/>
                <a:ext cx="11194550" cy="1858246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r>
                  <a:rPr lang="it-IT" dirty="0"/>
                  <a:t/>
                </a:r>
                <a:br>
                  <a:rPr lang="it-IT" dirty="0"/>
                </a:br>
                <a:r>
                  <a:rPr lang="it-IT" sz="3100" dirty="0"/>
                  <a:t>Sommare i seguenti numeri razionali</a:t>
                </a:r>
                <a:br>
                  <a:rPr lang="it-IT" sz="3100" dirty="0"/>
                </a:br>
                <a:r>
                  <a:rPr lang="it-IT" sz="3100" dirty="0"/>
                  <a:t/>
                </a:r>
                <a:br>
                  <a:rPr lang="it-IT" sz="3100" dirty="0"/>
                </a:b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it-IT" dirty="0"/>
                  <a:t/>
                </a:r>
                <a:br>
                  <a:rPr lang="it-IT" dirty="0"/>
                </a:br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0115" y="335671"/>
                <a:ext cx="11194550" cy="1858246"/>
              </a:xfrm>
              <a:blipFill rotWithShape="0"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745981" y="3389039"/>
            <a:ext cx="216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45981" y="3389039"/>
            <a:ext cx="720000" cy="18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465981" y="3389039"/>
            <a:ext cx="720000" cy="18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185981" y="3389039"/>
            <a:ext cx="72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99520" y="3389039"/>
            <a:ext cx="216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199520" y="3389039"/>
            <a:ext cx="21600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199520" y="3753468"/>
            <a:ext cx="21600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202134" y="4113468"/>
            <a:ext cx="21600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204748" y="4482326"/>
            <a:ext cx="2151819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04747" y="4842326"/>
            <a:ext cx="2151819" cy="3555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727080" y="5266029"/>
            <a:ext cx="398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Divido il quadrilatero in 5 parti (denominatore) in senso orizzontale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5279520" y="2410263"/>
                <a:ext cx="252600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520" y="2410263"/>
                <a:ext cx="252600" cy="8094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710" y="2410263"/>
            <a:ext cx="199271" cy="76243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60217" y="6060140"/>
            <a:ext cx="39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Coloro 2 parti di blu (numeratore)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5556" y="5266030"/>
            <a:ext cx="398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Divido il quadrilatero in 3 parti (denominatore) in senso verticale</a:t>
            </a:r>
          </a:p>
        </p:txBody>
      </p:sp>
    </p:spTree>
    <p:extLst>
      <p:ext uri="{BB962C8B-B14F-4D97-AF65-F5344CB8AC3E}">
        <p14:creationId xmlns:p14="http://schemas.microsoft.com/office/powerpoint/2010/main" val="21437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520115" y="335671"/>
                <a:ext cx="11194550" cy="1858246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r>
                  <a:rPr lang="it-IT" dirty="0"/>
                  <a:t/>
                </a:r>
                <a:br>
                  <a:rPr lang="it-IT" dirty="0"/>
                </a:br>
                <a:r>
                  <a:rPr lang="it-IT" sz="3100" dirty="0"/>
                  <a:t>Sommare i seguenti numeri razionali</a:t>
                </a:r>
                <a:br>
                  <a:rPr lang="it-IT" sz="3100" dirty="0"/>
                </a:br>
                <a:r>
                  <a:rPr lang="it-IT" sz="3100" dirty="0"/>
                  <a:t/>
                </a:r>
                <a:br>
                  <a:rPr lang="it-IT" sz="3100" dirty="0"/>
                </a:b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it-IT" dirty="0"/>
                  <a:t/>
                </a:r>
                <a:br>
                  <a:rPr lang="it-IT" dirty="0"/>
                </a:br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0115" y="335671"/>
                <a:ext cx="11194550" cy="1858246"/>
              </a:xfrm>
              <a:blipFill rotWithShape="0"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745981" y="3389039"/>
            <a:ext cx="216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45981" y="3389039"/>
            <a:ext cx="720000" cy="18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465981" y="3389039"/>
            <a:ext cx="720000" cy="18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185981" y="3389039"/>
            <a:ext cx="72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99520" y="3389039"/>
            <a:ext cx="216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199520" y="3389039"/>
            <a:ext cx="2160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199520" y="3753468"/>
            <a:ext cx="2160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199519" y="4117896"/>
            <a:ext cx="2160002" cy="373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199519" y="4491184"/>
            <a:ext cx="2157048" cy="3511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199519" y="4842326"/>
            <a:ext cx="2157047" cy="346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727080" y="6080874"/>
            <a:ext cx="39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Coloro 3 parti di blu (numeratore)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5279520" y="2410263"/>
                <a:ext cx="252600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520" y="2410263"/>
                <a:ext cx="252600" cy="8094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710" y="2410263"/>
            <a:ext cx="199271" cy="762430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3727080" y="5266029"/>
            <a:ext cx="398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Divido il quadrilatero in 5 parti (denominatore) in senso orizzontale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60217" y="6060140"/>
            <a:ext cx="39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Coloro 2 parti di blu (numeratore)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95556" y="5266030"/>
            <a:ext cx="398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Divido il quadrilatero in 3 parti (denominatore) in senso verticale</a:t>
            </a:r>
          </a:p>
        </p:txBody>
      </p:sp>
    </p:spTree>
    <p:extLst>
      <p:ext uri="{BB962C8B-B14F-4D97-AF65-F5344CB8AC3E}">
        <p14:creationId xmlns:p14="http://schemas.microsoft.com/office/powerpoint/2010/main" val="25638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9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61150" y="5506374"/>
            <a:ext cx="2735584" cy="108139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defRPr sz="1400" b="1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endParaRPr lang="it-IT" sz="1600" dirty="0">
              <a:solidFill>
                <a:prstClr val="white"/>
              </a:solidFill>
            </a:endParaRPr>
          </a:p>
          <a:p>
            <a:endParaRPr lang="it-IT" sz="1600" dirty="0">
              <a:solidFill>
                <a:prstClr val="white"/>
              </a:solidFill>
            </a:endParaRPr>
          </a:p>
          <a:p>
            <a:r>
              <a:rPr lang="it-IT" sz="1600" dirty="0">
                <a:solidFill>
                  <a:prstClr val="white"/>
                </a:solidFill>
              </a:rPr>
              <a:t>PROBLEM SOLVING</a:t>
            </a:r>
          </a:p>
          <a:p>
            <a:endParaRPr lang="it-IT" sz="1600" dirty="0">
              <a:solidFill>
                <a:prstClr val="white"/>
              </a:solidFill>
            </a:endParaRPr>
          </a:p>
          <a:p>
            <a:endParaRPr lang="it-IT" sz="1600" dirty="0">
              <a:solidFill>
                <a:prstClr val="white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145345" y="116647"/>
            <a:ext cx="4166461" cy="116061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>
                <a:solidFill>
                  <a:prstClr val="white"/>
                </a:solidFill>
                <a:latin typeface="Comic Sans MS" panose="030F0702030302020204" pitchFamily="66" charset="0"/>
              </a:rPr>
              <a:t>SVILUPPARE E MIGLIORARE LE COMPETENZE</a:t>
            </a:r>
          </a:p>
          <a:p>
            <a:endParaRPr lang="it-IT" sz="20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2786252" y="1542317"/>
            <a:ext cx="2820692" cy="1081222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it-IT" sz="1400" b="1">
              <a:solidFill>
                <a:prstClr val="white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80869" y="1712285"/>
            <a:ext cx="2467877" cy="509491"/>
          </a:xfr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SI ABBANDONA</a:t>
            </a:r>
          </a:p>
        </p:txBody>
      </p:sp>
      <p:sp>
        <p:nvSpPr>
          <p:cNvPr id="19" name="Sottotitolo 2"/>
          <p:cNvSpPr txBox="1">
            <a:spLocks/>
          </p:cNvSpPr>
          <p:nvPr/>
        </p:nvSpPr>
        <p:spPr>
          <a:xfrm>
            <a:off x="70553" y="2982322"/>
            <a:ext cx="2340585" cy="890668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prstClr val="white"/>
                </a:solidFill>
              </a:rPr>
              <a:t>CALCOLO</a:t>
            </a:r>
          </a:p>
          <a:p>
            <a:endParaRPr lang="it-IT" sz="1800" dirty="0">
              <a:solidFill>
                <a:prstClr val="white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6398940" y="-419057"/>
            <a:ext cx="7411979" cy="4463100"/>
            <a:chOff x="6398940" y="-419057"/>
            <a:chExt cx="7411979" cy="4463100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6" name="Rettangolo arrotondato 5"/>
            <p:cNvSpPr/>
            <p:nvPr/>
          </p:nvSpPr>
          <p:spPr>
            <a:xfrm rot="19333118">
              <a:off x="7302388" y="770685"/>
              <a:ext cx="5061848" cy="5177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1" name="Rettangolo arrotondato 10"/>
            <p:cNvSpPr/>
            <p:nvPr/>
          </p:nvSpPr>
          <p:spPr>
            <a:xfrm rot="19333118">
              <a:off x="9589455" y="3297851"/>
              <a:ext cx="4221464" cy="746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2" name="Rettangolo arrotondato 11"/>
            <p:cNvSpPr/>
            <p:nvPr/>
          </p:nvSpPr>
          <p:spPr>
            <a:xfrm rot="19333118">
              <a:off x="7365316" y="-65326"/>
              <a:ext cx="4221464" cy="746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3" name="Rettangolo arrotondato 12"/>
            <p:cNvSpPr/>
            <p:nvPr/>
          </p:nvSpPr>
          <p:spPr>
            <a:xfrm rot="19333118">
              <a:off x="6398940" y="-419057"/>
              <a:ext cx="4221464" cy="746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4" name="Rettangolo arrotondato 13"/>
            <p:cNvSpPr/>
            <p:nvPr/>
          </p:nvSpPr>
          <p:spPr>
            <a:xfrm rot="19333118">
              <a:off x="8309187" y="1017749"/>
              <a:ext cx="4655675" cy="746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5" name="Rettangolo arrotondato 14"/>
            <p:cNvSpPr/>
            <p:nvPr/>
          </p:nvSpPr>
          <p:spPr>
            <a:xfrm rot="19333118">
              <a:off x="8740663" y="1911875"/>
              <a:ext cx="4221464" cy="746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8" name="Rettangolo arrotondato 17"/>
            <p:cNvSpPr/>
            <p:nvPr/>
          </p:nvSpPr>
          <p:spPr>
            <a:xfrm rot="19333118">
              <a:off x="8997101" y="2724949"/>
              <a:ext cx="4490317" cy="57581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sp>
        <p:nvSpPr>
          <p:cNvPr id="16" name="Sottotitolo 2"/>
          <p:cNvSpPr txBox="1">
            <a:spLocks/>
          </p:cNvSpPr>
          <p:nvPr/>
        </p:nvSpPr>
        <p:spPr>
          <a:xfrm>
            <a:off x="3006216" y="2986010"/>
            <a:ext cx="2340585" cy="890669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prstClr val="white"/>
                </a:solidFill>
              </a:rPr>
              <a:t>PROCEDIMENTO</a:t>
            </a:r>
          </a:p>
          <a:p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20" name="Sottotitolo 2"/>
          <p:cNvSpPr txBox="1">
            <a:spLocks/>
          </p:cNvSpPr>
          <p:nvPr/>
        </p:nvSpPr>
        <p:spPr>
          <a:xfrm>
            <a:off x="5880858" y="2978045"/>
            <a:ext cx="2628814" cy="890668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prstClr val="white"/>
                </a:solidFill>
              </a:rPr>
              <a:t>MEMORIZZAZIONE</a:t>
            </a:r>
          </a:p>
          <a:p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21" name="Ovale 20"/>
          <p:cNvSpPr/>
          <p:nvPr/>
        </p:nvSpPr>
        <p:spPr>
          <a:xfrm>
            <a:off x="2818597" y="4111753"/>
            <a:ext cx="2820692" cy="1007138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it-IT" sz="1400" b="1">
              <a:solidFill>
                <a:prstClr val="white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23" name="Sottotitolo 2"/>
          <p:cNvSpPr txBox="1">
            <a:spLocks/>
          </p:cNvSpPr>
          <p:nvPr/>
        </p:nvSpPr>
        <p:spPr>
          <a:xfrm>
            <a:off x="2995004" y="4411261"/>
            <a:ext cx="2467877" cy="5094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PER DARE SPAZIO</a:t>
            </a:r>
          </a:p>
        </p:txBody>
      </p:sp>
    </p:spTree>
    <p:extLst>
      <p:ext uri="{BB962C8B-B14F-4D97-AF65-F5344CB8AC3E}">
        <p14:creationId xmlns:p14="http://schemas.microsoft.com/office/powerpoint/2010/main" val="5549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7" grpId="0" animBg="1"/>
      <p:bldP spid="3" grpId="0" build="p"/>
      <p:bldP spid="19" grpId="0" animBg="1"/>
      <p:bldP spid="16" grpId="0" animBg="1"/>
      <p:bldP spid="20" grpId="0" animBg="1"/>
      <p:bldP spid="21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520115" y="335671"/>
                <a:ext cx="11194550" cy="1858246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r>
                  <a:rPr lang="it-IT" dirty="0"/>
                  <a:t/>
                </a:r>
                <a:br>
                  <a:rPr lang="it-IT" dirty="0"/>
                </a:br>
                <a:r>
                  <a:rPr lang="it-IT" sz="3100" dirty="0"/>
                  <a:t>Sommare i seguenti numeri razionali</a:t>
                </a:r>
                <a:br>
                  <a:rPr lang="it-IT" sz="3100" dirty="0"/>
                </a:br>
                <a:r>
                  <a:rPr lang="it-IT" sz="3100" dirty="0"/>
                  <a:t/>
                </a:r>
                <a:br>
                  <a:rPr lang="it-IT" sz="3100" dirty="0"/>
                </a:b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it-IT" dirty="0"/>
                  <a:t/>
                </a:r>
                <a:br>
                  <a:rPr lang="it-IT" dirty="0"/>
                </a:br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0115" y="335671"/>
                <a:ext cx="11194550" cy="1858246"/>
              </a:xfrm>
              <a:blipFill rotWithShape="0"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745981" y="3389039"/>
            <a:ext cx="216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45981" y="3389039"/>
            <a:ext cx="720000" cy="18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465981" y="3389039"/>
            <a:ext cx="720000" cy="18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185981" y="3389039"/>
            <a:ext cx="72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745981" y="3389039"/>
            <a:ext cx="21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745981" y="3753468"/>
            <a:ext cx="21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749801" y="4477897"/>
            <a:ext cx="21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199520" y="3389039"/>
            <a:ext cx="216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4199520" y="3389039"/>
            <a:ext cx="2160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4199520" y="3753468"/>
            <a:ext cx="2160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4199519" y="4117896"/>
            <a:ext cx="2160002" cy="373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4199519" y="4491184"/>
            <a:ext cx="2157048" cy="3511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4199519" y="4842326"/>
            <a:ext cx="2157047" cy="346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5279520" y="2410263"/>
                <a:ext cx="252600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520" y="2410263"/>
                <a:ext cx="252600" cy="8094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magin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710" y="2410263"/>
            <a:ext cx="199271" cy="762430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H="1">
            <a:off x="2905981" y="3063240"/>
            <a:ext cx="2373539" cy="156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1825981" y="2987040"/>
            <a:ext cx="2315085" cy="761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4918042" y="3390771"/>
            <a:ext cx="720000" cy="17982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/>
          <p:cNvSpPr txBox="1"/>
          <p:nvPr/>
        </p:nvSpPr>
        <p:spPr>
          <a:xfrm>
            <a:off x="745981" y="5540181"/>
            <a:ext cx="5929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Divido il primo quadrilatero in 5 righe (denominatore della seconda frazione e i secondo quadrilatero in 3 colonne (denominatore della prima frazione)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8349984" y="3771760"/>
                <a:ext cx="2329859" cy="1272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10+9</m:t>
                          </m:r>
                        </m:num>
                        <m:den>
                          <m:r>
                            <a:rPr lang="it-IT" sz="4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it-IT" sz="4400" dirty="0"/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984" y="3771760"/>
                <a:ext cx="2329859" cy="12720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sellaDiTesto 35"/>
          <p:cNvSpPr txBox="1"/>
          <p:nvPr/>
        </p:nvSpPr>
        <p:spPr>
          <a:xfrm>
            <a:off x="7237464" y="3389039"/>
            <a:ext cx="140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Rettangolini blu del primo quadrilatero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10432969" y="3417827"/>
            <a:ext cx="140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Rettangolini blu del secondo quadrilatero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8639544" y="5210661"/>
            <a:ext cx="2321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Numero di caselle in cui sono stati divisi i due quadrilateri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7237464" y="2650053"/>
            <a:ext cx="431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Per fare la somma basta contare</a:t>
            </a:r>
            <a:r>
              <a:rPr lang="it-IT" dirty="0"/>
              <a:t>: </a:t>
            </a:r>
          </a:p>
        </p:txBody>
      </p:sp>
      <p:sp>
        <p:nvSpPr>
          <p:cNvPr id="40" name="Smile 39"/>
          <p:cNvSpPr/>
          <p:nvPr/>
        </p:nvSpPr>
        <p:spPr>
          <a:xfrm>
            <a:off x="10956024" y="5385543"/>
            <a:ext cx="944880" cy="923330"/>
          </a:xfrm>
          <a:prstGeom prst="smileyFace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90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163896"/>
            <a:ext cx="12193057" cy="7620660"/>
          </a:xfrm>
          <a:prstGeom prst="rect">
            <a:avLst/>
          </a:prstGeom>
          <a:noFill/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1584056" y="2409357"/>
            <a:ext cx="3745424" cy="907826"/>
          </a:xfr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Basta avere le strategie giuste e con un po’ di </a:t>
            </a:r>
            <a:r>
              <a:rPr lang="it-IT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autostima “l’ansia </a:t>
            </a:r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da matematica” si riduce!!!!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84056" y="4109312"/>
            <a:ext cx="3745424" cy="1203652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it-IT" dirty="0"/>
              <a:t>Questo metodo è di beneficio per tutti gli studenti, da quelli che hanno difficoltà, fino a quelli che invece hanno voglia di sfide.  </a:t>
            </a:r>
          </a:p>
        </p:txBody>
      </p:sp>
      <p:sp>
        <p:nvSpPr>
          <p:cNvPr id="6" name="Titolo 4"/>
          <p:cNvSpPr txBox="1">
            <a:spLocks/>
          </p:cNvSpPr>
          <p:nvPr/>
        </p:nvSpPr>
        <p:spPr>
          <a:xfrm>
            <a:off x="1505918" y="830925"/>
            <a:ext cx="3745424" cy="705134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G</a:t>
            </a:r>
            <a:r>
              <a:rPr lang="it-IT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rande </a:t>
            </a:r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enfasi viene dedicata </a:t>
            </a:r>
            <a:r>
              <a:rPr lang="it-IT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alla risoluzione del </a:t>
            </a:r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problema</a:t>
            </a:r>
            <a:endParaRPr lang="it-IT" sz="18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7160217" y="0"/>
            <a:ext cx="4897464" cy="4122549"/>
            <a:chOff x="7160217" y="0"/>
            <a:chExt cx="4897464" cy="4122549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4" name="Ovale 3"/>
            <p:cNvSpPr/>
            <p:nvPr/>
          </p:nvSpPr>
          <p:spPr>
            <a:xfrm>
              <a:off x="7160217" y="929898"/>
              <a:ext cx="1565329" cy="136385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9329980" y="1038727"/>
              <a:ext cx="1596325" cy="146110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8942522" y="217214"/>
              <a:ext cx="774915" cy="71268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>
              <a:off x="7563173" y="2712203"/>
              <a:ext cx="1766806" cy="141034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8653221" y="2142221"/>
              <a:ext cx="604433" cy="4637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/>
            <p:cNvSpPr/>
            <p:nvPr/>
          </p:nvSpPr>
          <p:spPr>
            <a:xfrm>
              <a:off x="8823702" y="1089175"/>
              <a:ext cx="387457" cy="44688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7883471" y="2349590"/>
              <a:ext cx="361627" cy="2765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9607657" y="2606019"/>
              <a:ext cx="1040970" cy="104041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9986074" y="0"/>
              <a:ext cx="968644" cy="87196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10926305" y="2499834"/>
              <a:ext cx="914400" cy="78580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10910807" y="525436"/>
              <a:ext cx="1146874" cy="102658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11198288" y="1732445"/>
              <a:ext cx="690732" cy="6048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Smile 2"/>
          <p:cNvSpPr/>
          <p:nvPr/>
        </p:nvSpPr>
        <p:spPr>
          <a:xfrm>
            <a:off x="6286500" y="4102983"/>
            <a:ext cx="1254071" cy="1206500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7905270" y="4334918"/>
            <a:ext cx="2565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omic Sans MS" panose="030F0702030302020204" pitchFamily="66" charset="0"/>
              </a:rPr>
              <a:t>METODO</a:t>
            </a:r>
          </a:p>
          <a:p>
            <a:r>
              <a:rPr lang="it-IT" sz="2800" dirty="0" smtClean="0">
                <a:latin typeface="Comic Sans MS" panose="030F0702030302020204" pitchFamily="66" charset="0"/>
              </a:rPr>
              <a:t>INCLUSIVO!!!</a:t>
            </a:r>
            <a:endParaRPr lang="it-IT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3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9119" y="356461"/>
            <a:ext cx="11194550" cy="11933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800" b="1" dirty="0"/>
              <a:t>Problema. </a:t>
            </a:r>
            <a:r>
              <a:rPr lang="it-IT" sz="2800" dirty="0"/>
              <a:t>Giulio ha il triplo degli anni di Roberta, Roberta ha il doppio egli anni di Marco. Se il totale degli anni è 72 quanti anni ha Roberta?</a:t>
            </a:r>
          </a:p>
        </p:txBody>
      </p:sp>
      <p:sp>
        <p:nvSpPr>
          <p:cNvPr id="4" name="Rettangolo 3"/>
          <p:cNvSpPr/>
          <p:nvPr/>
        </p:nvSpPr>
        <p:spPr>
          <a:xfrm>
            <a:off x="2185261" y="2440452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185261" y="3652858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265261" y="3652858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185261" y="5045123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265261" y="5045123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345261" y="5045123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425261" y="5045123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505261" y="5045123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85261" y="5045123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7607" y="2538842"/>
            <a:ext cx="1122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Marco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97607" y="3751248"/>
            <a:ext cx="13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Roberta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707252" y="5148870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Giulio</a:t>
            </a:r>
          </a:p>
        </p:txBody>
      </p:sp>
    </p:spTree>
    <p:extLst>
      <p:ext uri="{BB962C8B-B14F-4D97-AF65-F5344CB8AC3E}">
        <p14:creationId xmlns:p14="http://schemas.microsoft.com/office/powerpoint/2010/main" val="27765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5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9119" y="356461"/>
            <a:ext cx="11194550" cy="11933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800" b="1" dirty="0"/>
              <a:t>Problema. </a:t>
            </a:r>
            <a:r>
              <a:rPr lang="it-IT" sz="2800" dirty="0"/>
              <a:t>Giulio ha il triplo degli anni di Roberta, Roberta ha il doppio d</a:t>
            </a:r>
            <a:r>
              <a:rPr lang="it-IT" sz="2800" dirty="0" smtClean="0"/>
              <a:t>egli </a:t>
            </a:r>
            <a:r>
              <a:rPr lang="it-IT" sz="2800" dirty="0"/>
              <a:t>anni di Marco. Se il totale degli anni è 72 quanti anni ha Roberta?</a:t>
            </a:r>
          </a:p>
        </p:txBody>
      </p:sp>
      <p:sp>
        <p:nvSpPr>
          <p:cNvPr id="4" name="Rettangolo 3"/>
          <p:cNvSpPr/>
          <p:nvPr/>
        </p:nvSpPr>
        <p:spPr>
          <a:xfrm>
            <a:off x="2185261" y="2440452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2185261" y="3652858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265261" y="3652858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2185261" y="5045123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3265261" y="5045123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4345261" y="5045123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425261" y="5045123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6505261" y="5045123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7585261" y="5045123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8555107" y="2154121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spc="600" dirty="0"/>
              <a:t>72:9=8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97607" y="2538842"/>
            <a:ext cx="1122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Marco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97607" y="3751248"/>
            <a:ext cx="13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Roberta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707252" y="5148870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Giulio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646021" y="3739494"/>
            <a:ext cx="2823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spc="600" dirty="0"/>
              <a:t>8x2=16</a:t>
            </a:r>
            <a:r>
              <a:rPr lang="it-IT" sz="3600" dirty="0"/>
              <a:t>anni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2185261" y="2424233"/>
            <a:ext cx="10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597607" y="2522623"/>
            <a:ext cx="1122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Marco</a:t>
            </a:r>
          </a:p>
        </p:txBody>
      </p:sp>
    </p:spTree>
    <p:extLst>
      <p:ext uri="{BB962C8B-B14F-4D97-AF65-F5344CB8AC3E}">
        <p14:creationId xmlns:p14="http://schemas.microsoft.com/office/powerpoint/2010/main" val="14508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318E700-6F2D-4750-85F1-8ABA4EC0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11" y="1911527"/>
            <a:ext cx="10972800" cy="1143000"/>
          </a:xfrm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00B050"/>
                </a:solidFill>
              </a:rPr>
              <a:t>INTRODUZIONE a</a:t>
            </a:r>
            <a:r>
              <a:rPr lang="it-IT" sz="4000" b="1" dirty="0" smtClean="0">
                <a:solidFill>
                  <a:srgbClr val="00B050"/>
                </a:solidFill>
              </a:rPr>
              <a:t>lle</a:t>
            </a:r>
            <a:br>
              <a:rPr lang="it-IT" sz="4000" b="1" dirty="0" smtClean="0">
                <a:solidFill>
                  <a:srgbClr val="00B050"/>
                </a:solidFill>
              </a:rPr>
            </a:br>
            <a:r>
              <a:rPr lang="it-IT" sz="6700" b="1" dirty="0" smtClean="0">
                <a:solidFill>
                  <a:srgbClr val="00B050"/>
                </a:solidFill>
              </a:rPr>
              <a:t>EQUAZIONI</a:t>
            </a:r>
            <a:endParaRPr lang="it-IT" sz="67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sellaDiTesto 47"/>
          <p:cNvSpPr txBox="1"/>
          <p:nvPr/>
        </p:nvSpPr>
        <p:spPr>
          <a:xfrm>
            <a:off x="251520" y="319599"/>
            <a:ext cx="110718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Problema. </a:t>
            </a:r>
            <a:r>
              <a:rPr lang="it-IT" sz="2400" dirty="0"/>
              <a:t>Carlo, Mario e Giulio sono tre atleti. Carlo impiega 3 minuti per compiere un giro completo del campo, Mario impiega 6 minuti e Giulio 4 minuti.</a:t>
            </a:r>
          </a:p>
          <a:p>
            <a:r>
              <a:rPr lang="it-IT" sz="2400" dirty="0"/>
              <a:t>Dopo quanto tempo i tre atleti si troveranno di nuovo nello stesso punto?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2055164" y="4048231"/>
            <a:ext cx="108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Rettangolo 49"/>
          <p:cNvSpPr/>
          <p:nvPr/>
        </p:nvSpPr>
        <p:spPr>
          <a:xfrm>
            <a:off x="2033105" y="4754778"/>
            <a:ext cx="21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1" name="Rettangolo 50"/>
          <p:cNvSpPr/>
          <p:nvPr/>
        </p:nvSpPr>
        <p:spPr>
          <a:xfrm>
            <a:off x="2000993" y="5542870"/>
            <a:ext cx="144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Rettangolo 51"/>
          <p:cNvSpPr/>
          <p:nvPr/>
        </p:nvSpPr>
        <p:spPr>
          <a:xfrm>
            <a:off x="3135164" y="4048231"/>
            <a:ext cx="108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3" name="Rettangolo 52"/>
          <p:cNvSpPr/>
          <p:nvPr/>
        </p:nvSpPr>
        <p:spPr>
          <a:xfrm>
            <a:off x="4201516" y="4049403"/>
            <a:ext cx="108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4" name="Rettangolo 53"/>
          <p:cNvSpPr/>
          <p:nvPr/>
        </p:nvSpPr>
        <p:spPr>
          <a:xfrm>
            <a:off x="5295164" y="4048231"/>
            <a:ext cx="108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5" name="Rettangolo 54"/>
          <p:cNvSpPr/>
          <p:nvPr/>
        </p:nvSpPr>
        <p:spPr>
          <a:xfrm>
            <a:off x="4168666" y="4754778"/>
            <a:ext cx="21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6" name="Rettangolo 55"/>
          <p:cNvSpPr/>
          <p:nvPr/>
        </p:nvSpPr>
        <p:spPr>
          <a:xfrm>
            <a:off x="3440993" y="5542870"/>
            <a:ext cx="144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7" name="Rettangolo 56"/>
          <p:cNvSpPr/>
          <p:nvPr/>
        </p:nvSpPr>
        <p:spPr>
          <a:xfrm>
            <a:off x="4888246" y="5542870"/>
            <a:ext cx="144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922743" y="4038899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Carlo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908887" y="475477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Mario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879155" y="5556642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Giulio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445131" y="1851461"/>
            <a:ext cx="266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Faccio il m.c.m. tra 2, 6 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/>
              <p:cNvSpPr txBox="1"/>
              <p:nvPr/>
            </p:nvSpPr>
            <p:spPr>
              <a:xfrm>
                <a:off x="461458" y="2236868"/>
                <a:ext cx="795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2=2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62" name="CasellaDiTes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58" y="2236868"/>
                <a:ext cx="79541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62"/>
              <p:cNvSpPr txBox="1"/>
              <p:nvPr/>
            </p:nvSpPr>
            <p:spPr>
              <a:xfrm>
                <a:off x="461458" y="2513867"/>
                <a:ext cx="1047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6=3</m:t>
                      </m:r>
                      <m:r>
                        <a:rPr lang="it-IT" b="0" i="1" smtClean="0">
                          <a:latin typeface="Cambria Math"/>
                        </a:rPr>
                        <m:t>𝑥</m:t>
                      </m:r>
                      <m:r>
                        <a:rPr lang="it-IT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3" name="CasellaDiTes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58" y="2513867"/>
                <a:ext cx="104708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/>
              <p:cNvSpPr txBox="1"/>
              <p:nvPr/>
            </p:nvSpPr>
            <p:spPr>
              <a:xfrm>
                <a:off x="458327" y="2808611"/>
                <a:ext cx="1584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2=2</m:t>
                      </m:r>
                      <m:r>
                        <a:rPr lang="it-IT" b="0" i="1" smtClean="0">
                          <a:latin typeface="Cambria Math"/>
                        </a:rPr>
                        <m:t>𝑥</m:t>
                      </m:r>
                      <m:r>
                        <a:rPr lang="it-IT" b="0" i="1" smtClean="0">
                          <a:latin typeface="Cambria Math"/>
                        </a:rPr>
                        <m:t>2=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4" name="CasellaDiTes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27" y="2808611"/>
                <a:ext cx="158402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sellaDiTesto 64"/>
              <p:cNvSpPr txBox="1"/>
              <p:nvPr/>
            </p:nvSpPr>
            <p:spPr>
              <a:xfrm>
                <a:off x="2464835" y="2783948"/>
                <a:ext cx="2295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𝑚</m:t>
                      </m:r>
                      <m:r>
                        <a:rPr lang="it-IT" b="0" i="1" smtClean="0">
                          <a:latin typeface="Cambria Math"/>
                        </a:rPr>
                        <m:t>.</m:t>
                      </m:r>
                      <m:r>
                        <a:rPr lang="it-IT" b="0" i="1" smtClean="0">
                          <a:latin typeface="Cambria Math"/>
                        </a:rPr>
                        <m:t>𝑐</m:t>
                      </m:r>
                      <m:r>
                        <a:rPr lang="it-IT" b="0" i="1" smtClean="0">
                          <a:latin typeface="Cambria Math"/>
                        </a:rPr>
                        <m:t>.</m:t>
                      </m:r>
                      <m:r>
                        <a:rPr lang="it-IT" b="0" i="1" smtClean="0">
                          <a:latin typeface="Cambria Math"/>
                        </a:rPr>
                        <m:t>𝑚</m:t>
                      </m:r>
                      <m:r>
                        <a:rPr lang="it-IT" b="0" i="1" smtClean="0">
                          <a:latin typeface="Cambria Math"/>
                        </a:rPr>
                        <m:t>.=3</m:t>
                      </m:r>
                      <m:r>
                        <a:rPr lang="it-IT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5" name="CasellaDiTes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835" y="2783948"/>
                <a:ext cx="229556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asellaDiTesto 65"/>
          <p:cNvSpPr txBox="1"/>
          <p:nvPr/>
        </p:nvSpPr>
        <p:spPr>
          <a:xfrm>
            <a:off x="5117584" y="2626649"/>
            <a:ext cx="306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Carlo, Mario e Giulio si incontreranno dopo 12 minuti</a:t>
            </a:r>
          </a:p>
        </p:txBody>
      </p:sp>
    </p:spTree>
    <p:extLst>
      <p:ext uri="{BB962C8B-B14F-4D97-AF65-F5344CB8AC3E}">
        <p14:creationId xmlns:p14="http://schemas.microsoft.com/office/powerpoint/2010/main" val="169299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sellaDiTesto 47"/>
          <p:cNvSpPr txBox="1"/>
          <p:nvPr/>
        </p:nvSpPr>
        <p:spPr>
          <a:xfrm>
            <a:off x="251520" y="319599"/>
            <a:ext cx="11071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Problema. </a:t>
            </a:r>
            <a:r>
              <a:rPr lang="it-IT" sz="2400" dirty="0" smtClean="0"/>
              <a:t>Giovanna ha 3 anni più di Chiara e 5 anni più di Roberto. Se Giovanna, Chiara </a:t>
            </a:r>
            <a:r>
              <a:rPr lang="it-IT" sz="2400" dirty="0"/>
              <a:t>e </a:t>
            </a:r>
            <a:r>
              <a:rPr lang="it-IT" sz="2400" dirty="0" smtClean="0"/>
              <a:t>Roberto insieme hanno 37 anni. Quanti anni ha Giovanna?</a:t>
            </a:r>
            <a:endParaRPr lang="it-IT" sz="2400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385227" y="3717576"/>
            <a:ext cx="106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Giovanna</a:t>
            </a:r>
            <a:endParaRPr lang="it-IT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530459" y="2841685"/>
            <a:ext cx="77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Chiara</a:t>
            </a:r>
            <a:endParaRPr lang="it-IT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536434" y="2048838"/>
            <a:ext cx="94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Roberto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/>
              <p:cNvSpPr txBox="1"/>
              <p:nvPr/>
            </p:nvSpPr>
            <p:spPr>
              <a:xfrm>
                <a:off x="8364529" y="5917078"/>
                <a:ext cx="1151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7:3=9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62" name="CasellaDiTes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529" y="5917078"/>
                <a:ext cx="1151277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/>
              <p:cNvSpPr txBox="1"/>
              <p:nvPr/>
            </p:nvSpPr>
            <p:spPr>
              <a:xfrm>
                <a:off x="8287417" y="4554599"/>
                <a:ext cx="1782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1+3+6=10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4" name="CasellaDiTes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417" y="4554599"/>
                <a:ext cx="178286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sellaDiTesto 64"/>
              <p:cNvSpPr txBox="1"/>
              <p:nvPr/>
            </p:nvSpPr>
            <p:spPr>
              <a:xfrm>
                <a:off x="8315353" y="5271388"/>
                <a:ext cx="1584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7−10=27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5" name="CasellaDiTes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353" y="5271388"/>
                <a:ext cx="158408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asellaDiTesto 65"/>
          <p:cNvSpPr txBox="1"/>
          <p:nvPr/>
        </p:nvSpPr>
        <p:spPr>
          <a:xfrm>
            <a:off x="3893178" y="5547746"/>
            <a:ext cx="306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Giovanna ha 15 anni</a:t>
            </a:r>
            <a:endParaRPr lang="it-IT" sz="24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928100" y="1973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8940168" y="27111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3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8954425" y="35106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6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676736" y="2053504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2046976" y="2841685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2398898" y="2841685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1676736" y="2841685"/>
            <a:ext cx="360000" cy="363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2046976" y="3678319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2422570" y="3678319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1676736" y="3681323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3162202" y="3678319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3533178" y="3678319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2792386" y="3680830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1" name="Rettangolo 70"/>
          <p:cNvSpPr/>
          <p:nvPr/>
        </p:nvSpPr>
        <p:spPr>
          <a:xfrm>
            <a:off x="4562823" y="2096356"/>
            <a:ext cx="324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2" name="Rettangolo 71"/>
          <p:cNvSpPr/>
          <p:nvPr/>
        </p:nvSpPr>
        <p:spPr>
          <a:xfrm>
            <a:off x="4575438" y="2844689"/>
            <a:ext cx="324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3" name="Rettangolo 72"/>
          <p:cNvSpPr/>
          <p:nvPr/>
        </p:nvSpPr>
        <p:spPr>
          <a:xfrm>
            <a:off x="4575438" y="3679889"/>
            <a:ext cx="324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4003228" y="20870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+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4003228" y="28213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+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4003228" y="35557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+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9469322" y="1973109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+     9 =   10</a:t>
            </a:r>
            <a:endParaRPr lang="it-IT" b="1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9469322" y="270746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+     9=    12</a:t>
            </a:r>
            <a:endParaRPr lang="it-IT" b="1" dirty="0"/>
          </a:p>
        </p:txBody>
      </p:sp>
      <p:sp>
        <p:nvSpPr>
          <p:cNvPr id="79" name="CasellaDiTesto 78"/>
          <p:cNvSpPr txBox="1"/>
          <p:nvPr/>
        </p:nvSpPr>
        <p:spPr>
          <a:xfrm>
            <a:off x="9422504" y="351068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+      9=    15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8856058" y="1749972"/>
            <a:ext cx="566446" cy="2439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8" grpId="0"/>
      <p:bldP spid="59" grpId="0"/>
      <p:bldP spid="60" grpId="0"/>
      <p:bldP spid="62" grpId="0"/>
      <p:bldP spid="64" grpId="0"/>
      <p:bldP spid="65" grpId="0"/>
      <p:bldP spid="2" grpId="0"/>
      <p:bldP spid="28" grpId="0"/>
      <p:bldP spid="29" grpId="0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sellaDiTesto 47"/>
          <p:cNvSpPr txBox="1"/>
          <p:nvPr/>
        </p:nvSpPr>
        <p:spPr>
          <a:xfrm>
            <a:off x="282000" y="182439"/>
            <a:ext cx="7566600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6600" dirty="0">
                <a:latin typeface="Brush Script Std" panose="03060802040607070404" pitchFamily="66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9569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9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37068" y="4781007"/>
            <a:ext cx="2735584" cy="82642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defRPr sz="1400" b="1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it-IT" sz="1600" dirty="0"/>
              <a:t>i RAGAZZI vengono esposti a </a:t>
            </a:r>
            <a:r>
              <a:rPr lang="it-IT" sz="1600" dirty="0" smtClean="0"/>
              <a:t>problemi complessi da subito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871822" y="431074"/>
            <a:ext cx="4027854" cy="896804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 smtClean="0">
                <a:latin typeface="Comic Sans MS" panose="030F0702030302020204" pitchFamily="66" charset="0"/>
              </a:rPr>
              <a:t>E</a:t>
            </a:r>
            <a:r>
              <a:rPr lang="it-IT" sz="1800" dirty="0">
                <a:latin typeface="Comic Sans MS" panose="030F0702030302020204" pitchFamily="66" charset="0"/>
              </a:rPr>
              <a:t>’ </a:t>
            </a:r>
            <a:r>
              <a:rPr lang="it-IT" sz="1800" dirty="0" smtClean="0">
                <a:latin typeface="Comic Sans MS" panose="030F0702030302020204" pitchFamily="66" charset="0"/>
              </a:rPr>
              <a:t>un metodo volto al miglioramento </a:t>
            </a:r>
            <a:r>
              <a:rPr lang="it-IT" sz="1800" dirty="0">
                <a:latin typeface="Comic Sans MS" panose="030F0702030302020204" pitchFamily="66" charset="0"/>
              </a:rPr>
              <a:t>delle competenze intellettuali di un individuo. </a:t>
            </a:r>
          </a:p>
        </p:txBody>
      </p:sp>
      <p:sp>
        <p:nvSpPr>
          <p:cNvPr id="17" name="Ovale 16"/>
          <p:cNvSpPr/>
          <p:nvPr/>
        </p:nvSpPr>
        <p:spPr>
          <a:xfrm>
            <a:off x="2571688" y="1820907"/>
            <a:ext cx="2820692" cy="2581931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70922" y="2876040"/>
            <a:ext cx="2467877" cy="631267"/>
          </a:xfr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it-IT" sz="2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Problem </a:t>
            </a:r>
            <a:r>
              <a:rPr lang="it-IT" sz="2000" b="1" dirty="0" err="1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solving</a:t>
            </a:r>
            <a:r>
              <a:rPr lang="it-IT" sz="2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,</a:t>
            </a:r>
          </a:p>
          <a:p>
            <a:pPr>
              <a:spcBef>
                <a:spcPct val="0"/>
              </a:spcBef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al </a:t>
            </a:r>
            <a:r>
              <a:rPr lang="it-IT" sz="200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centro</a:t>
            </a:r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9" name="Sottotitolo 2"/>
          <p:cNvSpPr txBox="1">
            <a:spLocks/>
          </p:cNvSpPr>
          <p:nvPr/>
        </p:nvSpPr>
        <p:spPr>
          <a:xfrm>
            <a:off x="62698" y="2379144"/>
            <a:ext cx="2340585" cy="123004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it-IT" sz="1800" dirty="0"/>
              <a:t>La matematica è solo un mezzo per facilitare il ragionamento.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6398940" y="-419057"/>
            <a:ext cx="7411979" cy="4463100"/>
            <a:chOff x="6398940" y="-419057"/>
            <a:chExt cx="7411979" cy="4463100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6" name="Rettangolo arrotondato 5"/>
            <p:cNvSpPr/>
            <p:nvPr/>
          </p:nvSpPr>
          <p:spPr>
            <a:xfrm rot="19333118">
              <a:off x="7302388" y="770685"/>
              <a:ext cx="5061848" cy="5177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arrotondato 10"/>
            <p:cNvSpPr/>
            <p:nvPr/>
          </p:nvSpPr>
          <p:spPr>
            <a:xfrm rot="19333118">
              <a:off x="9589455" y="3297851"/>
              <a:ext cx="4221464" cy="746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arrotondato 11"/>
            <p:cNvSpPr/>
            <p:nvPr/>
          </p:nvSpPr>
          <p:spPr>
            <a:xfrm rot="19333118">
              <a:off x="7365316" y="-65326"/>
              <a:ext cx="4221464" cy="746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arrotondato 12"/>
            <p:cNvSpPr/>
            <p:nvPr/>
          </p:nvSpPr>
          <p:spPr>
            <a:xfrm rot="19333118">
              <a:off x="6398940" y="-419057"/>
              <a:ext cx="4221464" cy="746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arrotondato 13"/>
            <p:cNvSpPr/>
            <p:nvPr/>
          </p:nvSpPr>
          <p:spPr>
            <a:xfrm rot="19333118">
              <a:off x="8309187" y="1017749"/>
              <a:ext cx="4655675" cy="746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arrotondato 14"/>
            <p:cNvSpPr/>
            <p:nvPr/>
          </p:nvSpPr>
          <p:spPr>
            <a:xfrm rot="19333118">
              <a:off x="8740663" y="1911875"/>
              <a:ext cx="4221464" cy="746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arrotondato 17"/>
            <p:cNvSpPr/>
            <p:nvPr/>
          </p:nvSpPr>
          <p:spPr>
            <a:xfrm rot="19333118">
              <a:off x="8997101" y="2724949"/>
              <a:ext cx="4490317" cy="57581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5660019" y="3226527"/>
            <a:ext cx="2849653" cy="90624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defRPr sz="1400" b="1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it-IT" sz="1800" dirty="0" smtClean="0"/>
              <a:t>Si costruisce ogni </a:t>
            </a:r>
            <a:r>
              <a:rPr lang="it-IT" sz="1800" dirty="0"/>
              <a:t>volta la soluzione in modo visuale. </a:t>
            </a:r>
          </a:p>
        </p:txBody>
      </p:sp>
    </p:spTree>
    <p:extLst>
      <p:ext uri="{BB962C8B-B14F-4D97-AF65-F5344CB8AC3E}">
        <p14:creationId xmlns:p14="http://schemas.microsoft.com/office/powerpoint/2010/main" val="2245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7" grpId="0" animBg="1"/>
      <p:bldP spid="3" grpId="0" build="p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49900" cy="1325563"/>
          </a:xfrm>
        </p:spPr>
        <p:txBody>
          <a:bodyPr/>
          <a:lstStyle/>
          <a:p>
            <a:r>
              <a:rPr lang="it-IT" dirty="0"/>
              <a:t>Comparazione, frazioni, proporzioni percentuali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799" y="1840225"/>
            <a:ext cx="10515600" cy="4351338"/>
          </a:xfrm>
        </p:spPr>
        <p:txBody>
          <a:bodyPr/>
          <a:lstStyle/>
          <a:p>
            <a:r>
              <a:rPr lang="it-IT" dirty="0"/>
              <a:t>Metodo della barra (bar </a:t>
            </a:r>
            <a:r>
              <a:rPr lang="it-IT" dirty="0" err="1"/>
              <a:t>modeling</a:t>
            </a:r>
            <a:r>
              <a:rPr lang="it-IT" dirty="0"/>
              <a:t>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2885" y="3790380"/>
            <a:ext cx="1066800" cy="494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886985" y="3790380"/>
            <a:ext cx="1066800" cy="494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2953785" y="3791174"/>
            <a:ext cx="1066800" cy="494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007885" y="3790380"/>
            <a:ext cx="1066800" cy="494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5087385" y="3791174"/>
            <a:ext cx="1066800" cy="494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6154185" y="3791174"/>
            <a:ext cx="1066800" cy="4945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832885" y="4844480"/>
            <a:ext cx="1066800" cy="4945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Parentesi graffa aperta 21"/>
          <p:cNvSpPr/>
          <p:nvPr/>
        </p:nvSpPr>
        <p:spPr>
          <a:xfrm rot="5400000">
            <a:off x="3671137" y="-20215"/>
            <a:ext cx="673497" cy="6388100"/>
          </a:xfrm>
          <a:prstGeom prst="leftBrace">
            <a:avLst>
              <a:gd name="adj1" fmla="val 25000"/>
              <a:gd name="adj2" fmla="val 50358"/>
            </a:avLst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3" name="Parentesi graffa aperta 22"/>
          <p:cNvSpPr/>
          <p:nvPr/>
        </p:nvSpPr>
        <p:spPr>
          <a:xfrm rot="16200000">
            <a:off x="1076172" y="5355656"/>
            <a:ext cx="535779" cy="1085847"/>
          </a:xfrm>
          <a:prstGeom prst="leftBrace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2953785" y="2415366"/>
            <a:ext cx="206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Quantità più grande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3563" y="6227986"/>
            <a:ext cx="391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Quantità più piccola (una parte di tutto)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832885" y="3791174"/>
            <a:ext cx="1066800" cy="4945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1886985" y="3791174"/>
            <a:ext cx="1066800" cy="4945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2953785" y="3791968"/>
            <a:ext cx="1066800" cy="4945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4007885" y="3791174"/>
            <a:ext cx="1066800" cy="4945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087385" y="3791968"/>
            <a:ext cx="1066800" cy="4945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0" name="Gruppo 29"/>
          <p:cNvGrpSpPr/>
          <p:nvPr/>
        </p:nvGrpSpPr>
        <p:grpSpPr>
          <a:xfrm>
            <a:off x="6398940" y="-419057"/>
            <a:ext cx="7411979" cy="4463100"/>
            <a:chOff x="6398940" y="-419057"/>
            <a:chExt cx="7411979" cy="4463100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31" name="Rettangolo arrotondato 30"/>
            <p:cNvSpPr/>
            <p:nvPr/>
          </p:nvSpPr>
          <p:spPr>
            <a:xfrm rot="19333118">
              <a:off x="7302388" y="770685"/>
              <a:ext cx="5061848" cy="5177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arrotondato 31"/>
            <p:cNvSpPr/>
            <p:nvPr/>
          </p:nvSpPr>
          <p:spPr>
            <a:xfrm rot="19333118">
              <a:off x="9589455" y="3297851"/>
              <a:ext cx="4221464" cy="746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arrotondato 32"/>
            <p:cNvSpPr/>
            <p:nvPr/>
          </p:nvSpPr>
          <p:spPr>
            <a:xfrm rot="19333118">
              <a:off x="7365316" y="-65326"/>
              <a:ext cx="4221464" cy="746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arrotondato 33"/>
            <p:cNvSpPr/>
            <p:nvPr/>
          </p:nvSpPr>
          <p:spPr>
            <a:xfrm rot="19333118">
              <a:off x="6398940" y="-419057"/>
              <a:ext cx="4221464" cy="746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arrotondato 34"/>
            <p:cNvSpPr/>
            <p:nvPr/>
          </p:nvSpPr>
          <p:spPr>
            <a:xfrm rot="19333118">
              <a:off x="8309187" y="1017749"/>
              <a:ext cx="4655675" cy="746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arrotondato 35"/>
            <p:cNvSpPr/>
            <p:nvPr/>
          </p:nvSpPr>
          <p:spPr>
            <a:xfrm rot="19333118">
              <a:off x="8740663" y="1911875"/>
              <a:ext cx="4221464" cy="7461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arrotondato 36"/>
            <p:cNvSpPr/>
            <p:nvPr/>
          </p:nvSpPr>
          <p:spPr>
            <a:xfrm rot="19333118">
              <a:off x="8997101" y="2724949"/>
              <a:ext cx="4490317" cy="57581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716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1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59590" y="3859911"/>
            <a:ext cx="7557797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Parentesi graffa aperta 21"/>
          <p:cNvSpPr/>
          <p:nvPr/>
        </p:nvSpPr>
        <p:spPr>
          <a:xfrm rot="5400000">
            <a:off x="4278863" y="-627941"/>
            <a:ext cx="673497" cy="7603553"/>
          </a:xfrm>
          <a:prstGeom prst="leftBrace">
            <a:avLst>
              <a:gd name="adj1" fmla="val 25000"/>
              <a:gd name="adj2" fmla="val 50358"/>
            </a:avLst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961073" y="2330836"/>
            <a:ext cx="13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Totale biglie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59590" y="1469946"/>
            <a:ext cx="10515600" cy="439811"/>
          </a:xfrm>
        </p:spPr>
        <p:txBody>
          <a:bodyPr>
            <a:normAutofit/>
          </a:bodyPr>
          <a:lstStyle/>
          <a:p>
            <a:r>
              <a:rPr lang="it-IT" sz="2000" dirty="0"/>
              <a:t>La barra rappresenta il totale di biglie presenti nella scatola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="" xmlns:a16="http://schemas.microsoft.com/office/drawing/2014/main" id="{BDC43C22-8679-45BD-99C6-618396C9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5" y="335671"/>
            <a:ext cx="11194550" cy="999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2700" b="1" dirty="0"/>
              <a:t>Problema. </a:t>
            </a:r>
            <a:r>
              <a:rPr lang="it-IT" sz="2700" dirty="0"/>
              <a:t>Una scatola contiene delle biglie verdi e rosse, supponiamo che i 6/7 delle biglie presenti siano VERDI e che 1/7 siano ROSSE. Se ci sono 3 biglie rosse quante biglie ci sono in tutto?</a:t>
            </a:r>
            <a:r>
              <a:rPr lang="it-IT" dirty="0"/>
              <a:t/>
            </a:r>
            <a:br>
              <a:rPr lang="it-IT" dirty="0"/>
            </a:b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5445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4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859590" y="3859911"/>
            <a:ext cx="7557797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859590" y="3861417"/>
            <a:ext cx="1066800" cy="4945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Parentesi graffa aperta 21"/>
          <p:cNvSpPr/>
          <p:nvPr/>
        </p:nvSpPr>
        <p:spPr>
          <a:xfrm rot="5400000">
            <a:off x="4278863" y="-627941"/>
            <a:ext cx="673497" cy="7603553"/>
          </a:xfrm>
          <a:prstGeom prst="leftBrace">
            <a:avLst>
              <a:gd name="adj1" fmla="val 25000"/>
              <a:gd name="adj2" fmla="val 50358"/>
            </a:avLst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59590" y="1819273"/>
            <a:ext cx="10515600" cy="439811"/>
          </a:xfrm>
        </p:spPr>
        <p:txBody>
          <a:bodyPr>
            <a:normAutofit/>
          </a:bodyPr>
          <a:lstStyle/>
          <a:p>
            <a:r>
              <a:rPr lang="it-IT" sz="2000" dirty="0"/>
              <a:t>Dividiamo la barra in 7 parti e coloriamo 6 verdi e 1 rossa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936972" y="3859911"/>
            <a:ext cx="1066800" cy="4945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6263928" y="3859911"/>
            <a:ext cx="1066800" cy="4945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5177179" y="3859911"/>
            <a:ext cx="1066800" cy="4945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4100405" y="3855720"/>
            <a:ext cx="1066800" cy="4945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3022415" y="3859911"/>
            <a:ext cx="1066800" cy="4945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7343166" y="3864102"/>
            <a:ext cx="1066800" cy="49450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520115" y="335671"/>
            <a:ext cx="11194550" cy="999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2700" b="1" dirty="0"/>
              <a:t>Problema. </a:t>
            </a:r>
            <a:r>
              <a:rPr lang="it-IT" sz="2700" dirty="0"/>
              <a:t>Una scatola contiene delle biglie verdi e rosse, supponiamo che i 6/7 delle biglie presenti siano VERDI e che 1/7 siano ROSSE. Se ci sono 3 biglie rosse quante biglie ci sono in tutto?</a:t>
            </a:r>
            <a:r>
              <a:rPr lang="it-IT" dirty="0"/>
              <a:t/>
            </a:r>
            <a:br>
              <a:rPr lang="it-IT" dirty="0"/>
            </a:br>
            <a:endParaRPr lang="it-IT" b="1" dirty="0"/>
          </a:p>
        </p:txBody>
      </p:sp>
      <p:sp>
        <p:nvSpPr>
          <p:cNvPr id="19" name="Segnaposto contenuto 5"/>
          <p:cNvSpPr txBox="1">
            <a:spLocks/>
          </p:cNvSpPr>
          <p:nvPr/>
        </p:nvSpPr>
        <p:spPr>
          <a:xfrm>
            <a:off x="859590" y="1469946"/>
            <a:ext cx="10515600" cy="439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La barra rappresenta il totale di biglie presenti nella scatola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961073" y="2330836"/>
            <a:ext cx="13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Totale biglie</a:t>
            </a:r>
          </a:p>
        </p:txBody>
      </p:sp>
      <p:sp>
        <p:nvSpPr>
          <p:cNvPr id="4" name="Parentesi graffa aperta 3"/>
          <p:cNvSpPr/>
          <p:nvPr/>
        </p:nvSpPr>
        <p:spPr>
          <a:xfrm rot="16200000">
            <a:off x="3659320" y="1923904"/>
            <a:ext cx="914234" cy="64574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graffa aperta 4"/>
          <p:cNvSpPr/>
          <p:nvPr/>
        </p:nvSpPr>
        <p:spPr>
          <a:xfrm rot="16200000">
            <a:off x="7421468" y="4619252"/>
            <a:ext cx="914233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3461899" y="5609769"/>
            <a:ext cx="12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Biglie verdi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7224047" y="5609769"/>
            <a:ext cx="123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Biglie rosse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669357" y="3796199"/>
            <a:ext cx="41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3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6594320" y="3769642"/>
            <a:ext cx="41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3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510912" y="3769641"/>
            <a:ext cx="41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3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168" y="3714894"/>
            <a:ext cx="701101" cy="8596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525" y="3714893"/>
            <a:ext cx="701101" cy="859611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2291380" y="3791499"/>
            <a:ext cx="41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3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265626" y="3839305"/>
            <a:ext cx="41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3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544185" y="4685594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spc="600" dirty="0"/>
              <a:t>3x7=21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9218061" y="5609769"/>
            <a:ext cx="246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Ci sono 21 biglie in tutto</a:t>
            </a:r>
          </a:p>
        </p:txBody>
      </p:sp>
    </p:spTree>
    <p:extLst>
      <p:ext uri="{BB962C8B-B14F-4D97-AF65-F5344CB8AC3E}">
        <p14:creationId xmlns:p14="http://schemas.microsoft.com/office/powerpoint/2010/main" val="3801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build="p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" grpId="0" animBg="1"/>
      <p:bldP spid="5" grpId="0" animBg="1"/>
      <p:bldP spid="27" grpId="0"/>
      <p:bldP spid="28" grpId="0"/>
      <p:bldP spid="8" grpId="0"/>
      <p:bldP spid="29" grpId="0"/>
      <p:bldP spid="30" grpId="0"/>
      <p:bldP spid="31" grpId="0"/>
      <p:bldP spid="32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115" y="335671"/>
            <a:ext cx="11194550" cy="999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2700" b="1" dirty="0"/>
              <a:t>Problema. </a:t>
            </a:r>
            <a:r>
              <a:rPr lang="it-IT" sz="2700" dirty="0"/>
              <a:t>In un parcheggio 1/3 delle automobili sono blu, i 2/9 sono grigie e le restanti 40 automobili sono di altri colori. Quante automobili ci sono in totale nel parcheggio?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59590" y="1469946"/>
            <a:ext cx="10515600" cy="439811"/>
          </a:xfrm>
        </p:spPr>
        <p:txBody>
          <a:bodyPr>
            <a:normAutofit/>
          </a:bodyPr>
          <a:lstStyle/>
          <a:p>
            <a:r>
              <a:rPr lang="it-IT" sz="2000" dirty="0"/>
              <a:t>La barra rappresenta il totale delle automobili presenti nel parcheggio</a:t>
            </a:r>
          </a:p>
        </p:txBody>
      </p:sp>
      <p:sp>
        <p:nvSpPr>
          <p:cNvPr id="8" name="Rettangolo 7"/>
          <p:cNvSpPr/>
          <p:nvPr/>
        </p:nvSpPr>
        <p:spPr>
          <a:xfrm>
            <a:off x="859590" y="3859911"/>
            <a:ext cx="648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entesi graffa aperta 8"/>
          <p:cNvSpPr/>
          <p:nvPr/>
        </p:nvSpPr>
        <p:spPr>
          <a:xfrm rot="5400000">
            <a:off x="3739963" y="-89042"/>
            <a:ext cx="673497" cy="6525755"/>
          </a:xfrm>
          <a:prstGeom prst="leftBrace">
            <a:avLst>
              <a:gd name="adj1" fmla="val 25000"/>
              <a:gd name="adj2" fmla="val 50358"/>
            </a:avLst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189693" y="2330836"/>
            <a:ext cx="18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Totale automobili</a:t>
            </a:r>
          </a:p>
        </p:txBody>
      </p:sp>
    </p:spTree>
    <p:extLst>
      <p:ext uri="{BB962C8B-B14F-4D97-AF65-F5344CB8AC3E}">
        <p14:creationId xmlns:p14="http://schemas.microsoft.com/office/powerpoint/2010/main" val="191766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59590" y="3859911"/>
            <a:ext cx="648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115" y="335671"/>
            <a:ext cx="11194550" cy="999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2700" b="1" dirty="0"/>
              <a:t>Problema. </a:t>
            </a:r>
            <a:r>
              <a:rPr lang="it-IT" sz="2700" dirty="0"/>
              <a:t>In un parcheggio 1/3 delle automobili sono blu, i 2/9 sono grigie e le restanti 40 automobili sono di altri colori. Quante automobili ci sono in totale nel parcheggio?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22" name="Parentesi graffa aperta 21"/>
          <p:cNvSpPr/>
          <p:nvPr/>
        </p:nvSpPr>
        <p:spPr>
          <a:xfrm rot="5400000">
            <a:off x="3739963" y="-89042"/>
            <a:ext cx="673497" cy="6525755"/>
          </a:xfrm>
          <a:prstGeom prst="leftBrace">
            <a:avLst>
              <a:gd name="adj1" fmla="val 25000"/>
              <a:gd name="adj2" fmla="val 50358"/>
            </a:avLst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189693" y="2330836"/>
            <a:ext cx="18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Totale automobili</a:t>
            </a:r>
          </a:p>
        </p:txBody>
      </p:sp>
      <p:sp>
        <p:nvSpPr>
          <p:cNvPr id="9" name="Rettangolo 8"/>
          <p:cNvSpPr/>
          <p:nvPr/>
        </p:nvSpPr>
        <p:spPr>
          <a:xfrm>
            <a:off x="859590" y="3859911"/>
            <a:ext cx="216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019590" y="3859911"/>
            <a:ext cx="2160000" cy="494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179590" y="3859911"/>
            <a:ext cx="2160000" cy="494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contenuto 5"/>
          <p:cNvSpPr txBox="1">
            <a:spLocks/>
          </p:cNvSpPr>
          <p:nvPr/>
        </p:nvSpPr>
        <p:spPr>
          <a:xfrm>
            <a:off x="859590" y="1469946"/>
            <a:ext cx="10515600" cy="439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La barra rappresenta il totale delle automobili presenti nel parcheggio</a:t>
            </a:r>
          </a:p>
        </p:txBody>
      </p:sp>
    </p:spTree>
    <p:extLst>
      <p:ext uri="{BB962C8B-B14F-4D97-AF65-F5344CB8AC3E}">
        <p14:creationId xmlns:p14="http://schemas.microsoft.com/office/powerpoint/2010/main" val="38978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59590" y="3859911"/>
            <a:ext cx="6480000" cy="49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115" y="335671"/>
            <a:ext cx="11194550" cy="999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2700" b="1" dirty="0"/>
              <a:t>Problema. </a:t>
            </a:r>
            <a:r>
              <a:rPr lang="it-IT" sz="2700" dirty="0"/>
              <a:t>In un parcheggio 1/3 delle automobili sono blu, i 2/9 sono grigie e le restanti 40 automobili sono di altri colori. Quante automobili ci sono in totale nel parcheggio?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22" name="Parentesi graffa aperta 21"/>
          <p:cNvSpPr/>
          <p:nvPr/>
        </p:nvSpPr>
        <p:spPr>
          <a:xfrm rot="5400000">
            <a:off x="3739963" y="-89042"/>
            <a:ext cx="673497" cy="6525755"/>
          </a:xfrm>
          <a:prstGeom prst="leftBrace">
            <a:avLst>
              <a:gd name="adj1" fmla="val 25000"/>
              <a:gd name="adj2" fmla="val 50358"/>
            </a:avLst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189693" y="2330836"/>
            <a:ext cx="18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Totale automobili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59590" y="1469946"/>
            <a:ext cx="10515600" cy="439811"/>
          </a:xfrm>
        </p:spPr>
        <p:txBody>
          <a:bodyPr>
            <a:normAutofit/>
          </a:bodyPr>
          <a:lstStyle/>
          <a:p>
            <a:r>
              <a:rPr lang="it-IT" sz="2000" dirty="0"/>
              <a:t>La barra rappresenta il totale delle automobili presenti nel parcheggio</a:t>
            </a:r>
          </a:p>
        </p:txBody>
      </p:sp>
      <p:sp>
        <p:nvSpPr>
          <p:cNvPr id="9" name="Rettangolo 8"/>
          <p:cNvSpPr/>
          <p:nvPr/>
        </p:nvSpPr>
        <p:spPr>
          <a:xfrm>
            <a:off x="859590" y="3859911"/>
            <a:ext cx="2160000" cy="49450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019590" y="3859911"/>
            <a:ext cx="2160000" cy="494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179590" y="3859911"/>
            <a:ext cx="2160000" cy="494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219590" y="5460737"/>
            <a:ext cx="169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Automobili blu</a:t>
            </a:r>
          </a:p>
        </p:txBody>
      </p:sp>
      <p:sp>
        <p:nvSpPr>
          <p:cNvPr id="13" name="Parentesi graffa aperta 12"/>
          <p:cNvSpPr/>
          <p:nvPr/>
        </p:nvSpPr>
        <p:spPr>
          <a:xfrm rot="16200000">
            <a:off x="1606499" y="3924351"/>
            <a:ext cx="633700" cy="21924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6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820</Words>
  <Application>Microsoft Office PowerPoint</Application>
  <PresentationFormat>Widescreen</PresentationFormat>
  <Paragraphs>191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Arial</vt:lpstr>
      <vt:lpstr>Brush Script Std</vt:lpstr>
      <vt:lpstr>Calibri</vt:lpstr>
      <vt:lpstr>Calibri Light</vt:lpstr>
      <vt:lpstr>Cambria Math</vt:lpstr>
      <vt:lpstr>Comic Sans MS</vt:lpstr>
      <vt:lpstr>Tema di Office</vt:lpstr>
      <vt:lpstr>1_Tema di Office</vt:lpstr>
      <vt:lpstr>Il Metodo Singapore</vt:lpstr>
      <vt:lpstr>Presentazione standard di PowerPoint</vt:lpstr>
      <vt:lpstr>Presentazione standard di PowerPoint</vt:lpstr>
      <vt:lpstr>Comparazione, frazioni, proporzioni percentuali</vt:lpstr>
      <vt:lpstr> Problema. Una scatola contiene delle biglie verdi e rosse, supponiamo che i 6/7 delle biglie presenti siano VERDI e che 1/7 siano ROSSE. Se ci sono 3 biglie rosse quante biglie ci sono in tutto? </vt:lpstr>
      <vt:lpstr> Problema. Una scatola contiene delle biglie verdi e rosse, supponiamo che i 6/7 delle biglie presenti siano VERDI e che 1/7 siano ROSSE. Se ci sono 3 biglie rosse quante biglie ci sono in tutto? </vt:lpstr>
      <vt:lpstr> Problema. In un parcheggio 1/3 delle automobili sono blu, i 2/9 sono grigie e le restanti 40 automobili sono di altri colori. Quante automobili ci sono in totale nel parcheggio? </vt:lpstr>
      <vt:lpstr> Problema. In un parcheggio 1/3 delle automobili sono blu, i 2/9 sono grigie e le restanti 40 automobili sono di altri colori. Quante automobili ci sono in totale nel parcheggio? </vt:lpstr>
      <vt:lpstr> Problema. In un parcheggio 1/3 delle automobili sono blu, i 2/9 sono grigie e le restanti 40 automobili sono di altri colori. Quante automobili ci sono in totale nel parcheggio? </vt:lpstr>
      <vt:lpstr> Problema. In un parcheggio 1/3 delle automobili sono blu, i 2/9 sono grigie e le restanti 40 automobili sono di altri colori. Quante automobili ci sono in totale nel parcheggio? </vt:lpstr>
      <vt:lpstr> Problema. In un parcheggio 1/3 delle automobili sono blu, i 2/9 sono grigie e le restanti 40 automobili sono di altri colori. Quante automobili ci sono in totale nel parcheggio? </vt:lpstr>
      <vt:lpstr> Problema. In un parcheggio 1/3 delle automobili sono blu, i 2/9 sono grigie e le restanti 40 automobili sono di altri colori. Quante automobili ci sono in totale nel parcheggio? </vt:lpstr>
      <vt:lpstr>Presentazione standard di PowerPoint</vt:lpstr>
      <vt:lpstr> Sommare i seguenti numeri razionali   2/3+3/5 </vt:lpstr>
      <vt:lpstr> Sommare i seguenti numeri razionali   2/3+3/5 </vt:lpstr>
      <vt:lpstr> Sommare i seguenti numeri razionali   2/3+3/5 </vt:lpstr>
      <vt:lpstr> Sommare i seguenti numeri razionali   2/3+3/5 </vt:lpstr>
      <vt:lpstr> Sommare i seguenti numeri razionali   2/3+3/5 </vt:lpstr>
      <vt:lpstr> Sommare i seguenti numeri razionali   2/3+3/5 </vt:lpstr>
      <vt:lpstr> Sommare i seguenti numeri razionali   2/3+3/5 </vt:lpstr>
      <vt:lpstr>Basta avere le strategie giuste e con un po’ di autostima “l’ansia da matematica” si riduce!!!!</vt:lpstr>
      <vt:lpstr>Problema. Giulio ha il triplo degli anni di Roberta, Roberta ha il doppio egli anni di Marco. Se il totale degli anni è 72 quanti anni ha Roberta?</vt:lpstr>
      <vt:lpstr>Problema. Giulio ha il triplo degli anni di Roberta, Roberta ha il doppio degli anni di Marco. Se il totale degli anni è 72 quanti anni ha Roberta?</vt:lpstr>
      <vt:lpstr>INTRODUZIONE alle EQUAZIONI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metodo Singapore</dc:title>
  <dc:creator>Lamberti</dc:creator>
  <cp:lastModifiedBy>Claudio Marchesano</cp:lastModifiedBy>
  <cp:revision>92</cp:revision>
  <dcterms:created xsi:type="dcterms:W3CDTF">2018-01-28T19:49:11Z</dcterms:created>
  <dcterms:modified xsi:type="dcterms:W3CDTF">2018-03-08T20:49:30Z</dcterms:modified>
</cp:coreProperties>
</file>