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56" r:id="rId2"/>
    <p:sldId id="270" r:id="rId3"/>
    <p:sldId id="271" r:id="rId4"/>
    <p:sldId id="272" r:id="rId5"/>
    <p:sldId id="269" r:id="rId6"/>
    <p:sldId id="257" r:id="rId7"/>
    <p:sldId id="258" r:id="rId8"/>
    <p:sldId id="259" r:id="rId9"/>
    <p:sldId id="261" r:id="rId10"/>
    <p:sldId id="260" r:id="rId11"/>
    <p:sldId id="262" r:id="rId12"/>
    <p:sldId id="263" r:id="rId13"/>
    <p:sldId id="264" r:id="rId14"/>
    <p:sldId id="265" r:id="rId15"/>
    <p:sldId id="266" r:id="rId16"/>
    <p:sldId id="274" r:id="rId17"/>
    <p:sldId id="267" r:id="rId18"/>
    <p:sldId id="268" r:id="rId19"/>
    <p:sldId id="273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BC491-5626-42DC-9E3C-BE9C37046BB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B5BFE3-9AF2-4B54-9CE8-B2BD6EFBE84F}">
      <dgm:prSet phldrT="[Testo]"/>
      <dgm:spPr>
        <a:solidFill>
          <a:srgbClr val="92D050"/>
        </a:solidFill>
      </dgm:spPr>
      <dgm:t>
        <a:bodyPr/>
        <a:lstStyle/>
        <a:p>
          <a:pPr algn="ctr"/>
          <a:r>
            <a:rPr lang="it-IT" dirty="0" smtClean="0"/>
            <a:t>Concreta</a:t>
          </a:r>
          <a:endParaRPr lang="it-IT" dirty="0"/>
        </a:p>
      </dgm:t>
    </dgm:pt>
    <dgm:pt modelId="{770ED7D4-BB87-4260-8A21-44DE268016AE}" type="parTrans" cxnId="{13EBE5A5-989D-466C-BEA8-FE87F5A54512}">
      <dgm:prSet/>
      <dgm:spPr/>
      <dgm:t>
        <a:bodyPr/>
        <a:lstStyle/>
        <a:p>
          <a:endParaRPr lang="it-IT"/>
        </a:p>
      </dgm:t>
    </dgm:pt>
    <dgm:pt modelId="{EB20EC88-4679-4293-BFF7-D789182A8A46}" type="sibTrans" cxnId="{13EBE5A5-989D-466C-BEA8-FE87F5A54512}">
      <dgm:prSet/>
      <dgm:spPr/>
      <dgm:t>
        <a:bodyPr/>
        <a:lstStyle/>
        <a:p>
          <a:endParaRPr lang="it-IT"/>
        </a:p>
      </dgm:t>
    </dgm:pt>
    <dgm:pt modelId="{418AF170-027C-4EF3-9CC1-2B3A688B8066}">
      <dgm:prSet phldrT="[Testo]"/>
      <dgm:spPr>
        <a:solidFill>
          <a:srgbClr val="FFC000"/>
        </a:solidFill>
      </dgm:spPr>
      <dgm:t>
        <a:bodyPr/>
        <a:lstStyle/>
        <a:p>
          <a:pPr algn="ctr"/>
          <a:r>
            <a:rPr lang="it-IT" dirty="0" smtClean="0"/>
            <a:t>Pittorica</a:t>
          </a:r>
          <a:endParaRPr lang="it-IT" dirty="0"/>
        </a:p>
      </dgm:t>
    </dgm:pt>
    <dgm:pt modelId="{6EEA2FA2-6A5E-45E8-89E8-52FE16C70402}" type="parTrans" cxnId="{ABF09556-AE99-438F-A634-B69D1159BC00}">
      <dgm:prSet/>
      <dgm:spPr/>
      <dgm:t>
        <a:bodyPr/>
        <a:lstStyle/>
        <a:p>
          <a:endParaRPr lang="it-IT"/>
        </a:p>
      </dgm:t>
    </dgm:pt>
    <dgm:pt modelId="{9A389823-80C1-4291-9060-3968A1A93B6F}" type="sibTrans" cxnId="{ABF09556-AE99-438F-A634-B69D1159BC00}">
      <dgm:prSet/>
      <dgm:spPr/>
      <dgm:t>
        <a:bodyPr/>
        <a:lstStyle/>
        <a:p>
          <a:endParaRPr lang="it-IT"/>
        </a:p>
      </dgm:t>
    </dgm:pt>
    <dgm:pt modelId="{C076063D-86A4-450B-A369-6918136686D0}">
      <dgm:prSet phldrT="[Testo]"/>
      <dgm:spPr>
        <a:solidFill>
          <a:srgbClr val="002060"/>
        </a:solidFill>
      </dgm:spPr>
      <dgm:t>
        <a:bodyPr/>
        <a:lstStyle/>
        <a:p>
          <a:pPr algn="ctr"/>
          <a:r>
            <a:rPr lang="it-IT" dirty="0" smtClean="0"/>
            <a:t>Astratta</a:t>
          </a:r>
          <a:endParaRPr lang="it-IT" dirty="0"/>
        </a:p>
      </dgm:t>
    </dgm:pt>
    <dgm:pt modelId="{7F3EF601-2087-4FB9-ADF3-987DBF2B5A34}" type="parTrans" cxnId="{F2642895-33B5-4806-807C-D0B4BF858A4D}">
      <dgm:prSet/>
      <dgm:spPr/>
      <dgm:t>
        <a:bodyPr/>
        <a:lstStyle/>
        <a:p>
          <a:endParaRPr lang="it-IT"/>
        </a:p>
      </dgm:t>
    </dgm:pt>
    <dgm:pt modelId="{7A192013-3E2C-4B31-97F2-8393BF579396}" type="sibTrans" cxnId="{F2642895-33B5-4806-807C-D0B4BF858A4D}">
      <dgm:prSet/>
      <dgm:spPr/>
      <dgm:t>
        <a:bodyPr/>
        <a:lstStyle/>
        <a:p>
          <a:endParaRPr lang="it-IT"/>
        </a:p>
      </dgm:t>
    </dgm:pt>
    <dgm:pt modelId="{A7ED097F-9850-4450-87D1-419961B15F33}" type="pres">
      <dgm:prSet presAssocID="{02BBC491-5626-42DC-9E3C-BE9C37046BB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A06056-7F1B-4CBB-A770-B106FED1902F}" type="pres">
      <dgm:prSet presAssocID="{02BBC491-5626-42DC-9E3C-BE9C37046BBD}" presName="dummyMaxCanvas" presStyleCnt="0">
        <dgm:presLayoutVars/>
      </dgm:prSet>
      <dgm:spPr/>
    </dgm:pt>
    <dgm:pt modelId="{0151DE26-6C25-4DDD-B684-E28B5861C905}" type="pres">
      <dgm:prSet presAssocID="{02BBC491-5626-42DC-9E3C-BE9C37046BB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866AAE-24A7-4B19-8C98-6F9B7CA2211E}" type="pres">
      <dgm:prSet presAssocID="{02BBC491-5626-42DC-9E3C-BE9C37046BB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FD9D2C-5314-4E8A-98A9-C29EBC033E2B}" type="pres">
      <dgm:prSet presAssocID="{02BBC491-5626-42DC-9E3C-BE9C37046BB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55130F-007B-4107-A10B-89D50F6070AE}" type="pres">
      <dgm:prSet presAssocID="{02BBC491-5626-42DC-9E3C-BE9C37046BB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CD07BA3-A301-4883-97C0-56B62726046F}" type="pres">
      <dgm:prSet presAssocID="{02BBC491-5626-42DC-9E3C-BE9C37046BB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D7B15F-A819-4BEA-BC6A-43EE6CE28EC5}" type="pres">
      <dgm:prSet presAssocID="{02BBC491-5626-42DC-9E3C-BE9C37046BB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262CD7-C1B1-4EB0-B93D-3F30057B941E}" type="pres">
      <dgm:prSet presAssocID="{02BBC491-5626-42DC-9E3C-BE9C37046BB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C7CDCC-985D-4DFB-B95D-B3D91FA29181}" type="pres">
      <dgm:prSet presAssocID="{02BBC491-5626-42DC-9E3C-BE9C37046BB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62B1497-0FA2-49A4-AADA-932250591F68}" type="presOf" srcId="{EB20EC88-4679-4293-BFF7-D789182A8A46}" destId="{1555130F-007B-4107-A10B-89D50F6070AE}" srcOrd="0" destOrd="0" presId="urn:microsoft.com/office/officeart/2005/8/layout/vProcess5"/>
    <dgm:cxn modelId="{770D5B80-B0FA-4B80-A459-29E5D51B9365}" type="presOf" srcId="{C076063D-86A4-450B-A369-6918136686D0}" destId="{7BC7CDCC-985D-4DFB-B95D-B3D91FA29181}" srcOrd="1" destOrd="0" presId="urn:microsoft.com/office/officeart/2005/8/layout/vProcess5"/>
    <dgm:cxn modelId="{3B733391-3F3B-47F5-938C-81C5C364BDE2}" type="presOf" srcId="{418AF170-027C-4EF3-9CC1-2B3A688B8066}" destId="{04262CD7-C1B1-4EB0-B93D-3F30057B941E}" srcOrd="1" destOrd="0" presId="urn:microsoft.com/office/officeart/2005/8/layout/vProcess5"/>
    <dgm:cxn modelId="{13EBE5A5-989D-466C-BEA8-FE87F5A54512}" srcId="{02BBC491-5626-42DC-9E3C-BE9C37046BBD}" destId="{C6B5BFE3-9AF2-4B54-9CE8-B2BD6EFBE84F}" srcOrd="0" destOrd="0" parTransId="{770ED7D4-BB87-4260-8A21-44DE268016AE}" sibTransId="{EB20EC88-4679-4293-BFF7-D789182A8A46}"/>
    <dgm:cxn modelId="{A88EBD45-889B-4E37-A711-DBBD0E7008B9}" type="presOf" srcId="{C6B5BFE3-9AF2-4B54-9CE8-B2BD6EFBE84F}" destId="{C0D7B15F-A819-4BEA-BC6A-43EE6CE28EC5}" srcOrd="1" destOrd="0" presId="urn:microsoft.com/office/officeart/2005/8/layout/vProcess5"/>
    <dgm:cxn modelId="{CF9BF7B0-101C-4D8D-B9A4-5821B07E81EE}" type="presOf" srcId="{C076063D-86A4-450B-A369-6918136686D0}" destId="{72FD9D2C-5314-4E8A-98A9-C29EBC033E2B}" srcOrd="0" destOrd="0" presId="urn:microsoft.com/office/officeart/2005/8/layout/vProcess5"/>
    <dgm:cxn modelId="{BAD1D14B-FBF9-42D9-80F7-9209D6E26637}" type="presOf" srcId="{02BBC491-5626-42DC-9E3C-BE9C37046BBD}" destId="{A7ED097F-9850-4450-87D1-419961B15F33}" srcOrd="0" destOrd="0" presId="urn:microsoft.com/office/officeart/2005/8/layout/vProcess5"/>
    <dgm:cxn modelId="{B4E38ADB-7653-48B0-9740-0BDDB8F910C1}" type="presOf" srcId="{C6B5BFE3-9AF2-4B54-9CE8-B2BD6EFBE84F}" destId="{0151DE26-6C25-4DDD-B684-E28B5861C905}" srcOrd="0" destOrd="0" presId="urn:microsoft.com/office/officeart/2005/8/layout/vProcess5"/>
    <dgm:cxn modelId="{ABF09556-AE99-438F-A634-B69D1159BC00}" srcId="{02BBC491-5626-42DC-9E3C-BE9C37046BBD}" destId="{418AF170-027C-4EF3-9CC1-2B3A688B8066}" srcOrd="1" destOrd="0" parTransId="{6EEA2FA2-6A5E-45E8-89E8-52FE16C70402}" sibTransId="{9A389823-80C1-4291-9060-3968A1A93B6F}"/>
    <dgm:cxn modelId="{A743B4E9-59E5-48BE-9E20-F29925472B02}" type="presOf" srcId="{9A389823-80C1-4291-9060-3968A1A93B6F}" destId="{4CD07BA3-A301-4883-97C0-56B62726046F}" srcOrd="0" destOrd="0" presId="urn:microsoft.com/office/officeart/2005/8/layout/vProcess5"/>
    <dgm:cxn modelId="{F2642895-33B5-4806-807C-D0B4BF858A4D}" srcId="{02BBC491-5626-42DC-9E3C-BE9C37046BBD}" destId="{C076063D-86A4-450B-A369-6918136686D0}" srcOrd="2" destOrd="0" parTransId="{7F3EF601-2087-4FB9-ADF3-987DBF2B5A34}" sibTransId="{7A192013-3E2C-4B31-97F2-8393BF579396}"/>
    <dgm:cxn modelId="{B8C47F10-0102-4BC3-8969-5493B1935928}" type="presOf" srcId="{418AF170-027C-4EF3-9CC1-2B3A688B8066}" destId="{25866AAE-24A7-4B19-8C98-6F9B7CA2211E}" srcOrd="0" destOrd="0" presId="urn:microsoft.com/office/officeart/2005/8/layout/vProcess5"/>
    <dgm:cxn modelId="{19A7DEC8-E99A-4AD8-B22C-F7E36C73E600}" type="presParOf" srcId="{A7ED097F-9850-4450-87D1-419961B15F33}" destId="{3AA06056-7F1B-4CBB-A770-B106FED1902F}" srcOrd="0" destOrd="0" presId="urn:microsoft.com/office/officeart/2005/8/layout/vProcess5"/>
    <dgm:cxn modelId="{2492551C-2F80-4E21-965D-1AB566427E3A}" type="presParOf" srcId="{A7ED097F-9850-4450-87D1-419961B15F33}" destId="{0151DE26-6C25-4DDD-B684-E28B5861C905}" srcOrd="1" destOrd="0" presId="urn:microsoft.com/office/officeart/2005/8/layout/vProcess5"/>
    <dgm:cxn modelId="{F304800E-AA7C-4954-A01F-2F3CF19B07E0}" type="presParOf" srcId="{A7ED097F-9850-4450-87D1-419961B15F33}" destId="{25866AAE-24A7-4B19-8C98-6F9B7CA2211E}" srcOrd="2" destOrd="0" presId="urn:microsoft.com/office/officeart/2005/8/layout/vProcess5"/>
    <dgm:cxn modelId="{EC7CCD61-47EC-484A-8D28-C99510301609}" type="presParOf" srcId="{A7ED097F-9850-4450-87D1-419961B15F33}" destId="{72FD9D2C-5314-4E8A-98A9-C29EBC033E2B}" srcOrd="3" destOrd="0" presId="urn:microsoft.com/office/officeart/2005/8/layout/vProcess5"/>
    <dgm:cxn modelId="{51240DB2-42FE-4A38-BA9C-81513AD53C2A}" type="presParOf" srcId="{A7ED097F-9850-4450-87D1-419961B15F33}" destId="{1555130F-007B-4107-A10B-89D50F6070AE}" srcOrd="4" destOrd="0" presId="urn:microsoft.com/office/officeart/2005/8/layout/vProcess5"/>
    <dgm:cxn modelId="{880B1BE2-7B37-41F4-B58A-6CC5731A1ED4}" type="presParOf" srcId="{A7ED097F-9850-4450-87D1-419961B15F33}" destId="{4CD07BA3-A301-4883-97C0-56B62726046F}" srcOrd="5" destOrd="0" presId="urn:microsoft.com/office/officeart/2005/8/layout/vProcess5"/>
    <dgm:cxn modelId="{B25353AC-22F8-401C-9C51-9340565C77F7}" type="presParOf" srcId="{A7ED097F-9850-4450-87D1-419961B15F33}" destId="{C0D7B15F-A819-4BEA-BC6A-43EE6CE28EC5}" srcOrd="6" destOrd="0" presId="urn:microsoft.com/office/officeart/2005/8/layout/vProcess5"/>
    <dgm:cxn modelId="{6C5D08C8-A0F2-454B-BADE-385530EB6F82}" type="presParOf" srcId="{A7ED097F-9850-4450-87D1-419961B15F33}" destId="{04262CD7-C1B1-4EB0-B93D-3F30057B941E}" srcOrd="7" destOrd="0" presId="urn:microsoft.com/office/officeart/2005/8/layout/vProcess5"/>
    <dgm:cxn modelId="{DBE32278-91CE-483D-A401-1AD260DF2BBE}" type="presParOf" srcId="{A7ED097F-9850-4450-87D1-419961B15F33}" destId="{7BC7CDCC-985D-4DFB-B95D-B3D91FA2918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51DE26-6C25-4DDD-B684-E28B5861C905}">
      <dsp:nvSpPr>
        <dsp:cNvPr id="0" name=""/>
        <dsp:cNvSpPr/>
      </dsp:nvSpPr>
      <dsp:spPr>
        <a:xfrm>
          <a:off x="0" y="0"/>
          <a:ext cx="6817505" cy="861785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 smtClean="0"/>
            <a:t>Concreta</a:t>
          </a:r>
          <a:endParaRPr lang="it-IT" sz="3700" kern="1200" dirty="0"/>
        </a:p>
      </dsp:txBody>
      <dsp:txXfrm>
        <a:off x="0" y="0"/>
        <a:ext cx="5938053" cy="861785"/>
      </dsp:txXfrm>
    </dsp:sp>
    <dsp:sp modelId="{25866AAE-24A7-4B19-8C98-6F9B7CA2211E}">
      <dsp:nvSpPr>
        <dsp:cNvPr id="0" name=""/>
        <dsp:cNvSpPr/>
      </dsp:nvSpPr>
      <dsp:spPr>
        <a:xfrm>
          <a:off x="601544" y="1005416"/>
          <a:ext cx="6817505" cy="861785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 smtClean="0"/>
            <a:t>Pittorica</a:t>
          </a:r>
          <a:endParaRPr lang="it-IT" sz="3700" kern="1200" dirty="0"/>
        </a:p>
      </dsp:txBody>
      <dsp:txXfrm>
        <a:off x="601544" y="1005416"/>
        <a:ext cx="5655800" cy="861785"/>
      </dsp:txXfrm>
    </dsp:sp>
    <dsp:sp modelId="{72FD9D2C-5314-4E8A-98A9-C29EBC033E2B}">
      <dsp:nvSpPr>
        <dsp:cNvPr id="0" name=""/>
        <dsp:cNvSpPr/>
      </dsp:nvSpPr>
      <dsp:spPr>
        <a:xfrm>
          <a:off x="1203089" y="2010833"/>
          <a:ext cx="6817505" cy="861785"/>
        </a:xfrm>
        <a:prstGeom prst="roundRect">
          <a:avLst>
            <a:gd name="adj" fmla="val 10000"/>
          </a:avLst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700" kern="1200" dirty="0" smtClean="0"/>
            <a:t>Astratta</a:t>
          </a:r>
          <a:endParaRPr lang="it-IT" sz="3700" kern="1200" dirty="0"/>
        </a:p>
      </dsp:txBody>
      <dsp:txXfrm>
        <a:off x="1203089" y="2010833"/>
        <a:ext cx="5655800" cy="861785"/>
      </dsp:txXfrm>
    </dsp:sp>
    <dsp:sp modelId="{1555130F-007B-4107-A10B-89D50F6070AE}">
      <dsp:nvSpPr>
        <dsp:cNvPr id="0" name=""/>
        <dsp:cNvSpPr/>
      </dsp:nvSpPr>
      <dsp:spPr>
        <a:xfrm>
          <a:off x="6257345" y="653520"/>
          <a:ext cx="560160" cy="5601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500" kern="1200"/>
        </a:p>
      </dsp:txBody>
      <dsp:txXfrm>
        <a:off x="6257345" y="653520"/>
        <a:ext cx="560160" cy="560160"/>
      </dsp:txXfrm>
    </dsp:sp>
    <dsp:sp modelId="{4CD07BA3-A301-4883-97C0-56B62726046F}">
      <dsp:nvSpPr>
        <dsp:cNvPr id="0" name=""/>
        <dsp:cNvSpPr/>
      </dsp:nvSpPr>
      <dsp:spPr>
        <a:xfrm>
          <a:off x="6858889" y="1653192"/>
          <a:ext cx="560160" cy="56016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500" kern="1200"/>
        </a:p>
      </dsp:txBody>
      <dsp:txXfrm>
        <a:off x="6858889" y="1653192"/>
        <a:ext cx="560160" cy="56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B168E-3E91-43DC-91AE-889627FF9AA6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F02F4-B64A-428B-84D3-875633C6D8B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7428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1741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0548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503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8535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836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595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094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04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2461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710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C99F-25B0-4CB2-AB46-6B75F9CB453A}" type="datetimeFigureOut">
              <a:rPr lang="it-IT" smtClean="0"/>
              <a:pPr/>
              <a:t>25/03/2016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A5530-FE0B-4678-9E3C-37974D25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707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10938" y="808854"/>
            <a:ext cx="9144000" cy="2387600"/>
          </a:xfr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IL METODO SINGAPORE</a:t>
            </a:r>
            <a:endParaRPr lang="it-IT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855334"/>
            <a:ext cx="9144000" cy="1609860"/>
          </a:xfrm>
        </p:spPr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sz="5400" b="1" dirty="0" smtClean="0"/>
              <a:t>Le equazioni</a:t>
            </a:r>
            <a:endParaRPr lang="it-IT" sz="54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4741817"/>
            <a:ext cx="3252651" cy="2057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Veronica </a:t>
            </a:r>
            <a:r>
              <a:rPr lang="it-IT" dirty="0" err="1" smtClean="0"/>
              <a:t>Cardillo</a:t>
            </a:r>
            <a:endParaRPr lang="it-IT" dirty="0" smtClean="0"/>
          </a:p>
          <a:p>
            <a:r>
              <a:rPr lang="it-IT" dirty="0" smtClean="0"/>
              <a:t>Germana </a:t>
            </a:r>
            <a:r>
              <a:rPr lang="it-IT" dirty="0" err="1" smtClean="0"/>
              <a:t>Pitrola</a:t>
            </a:r>
            <a:endParaRPr lang="it-IT" dirty="0" smtClean="0"/>
          </a:p>
          <a:p>
            <a:r>
              <a:rPr lang="it-IT" dirty="0" smtClean="0"/>
              <a:t>Pierluigi </a:t>
            </a:r>
            <a:r>
              <a:rPr lang="it-IT" dirty="0" err="1" smtClean="0"/>
              <a:t>Nicoletti</a:t>
            </a:r>
            <a:endParaRPr lang="it-IT" dirty="0" smtClean="0"/>
          </a:p>
          <a:p>
            <a:r>
              <a:rPr lang="it-IT" dirty="0" err="1" smtClean="0"/>
              <a:t>Clelia</a:t>
            </a:r>
            <a:r>
              <a:rPr lang="it-IT" dirty="0" smtClean="0"/>
              <a:t> Lezzi</a:t>
            </a:r>
          </a:p>
          <a:p>
            <a:r>
              <a:rPr lang="it-IT" dirty="0" smtClean="0"/>
              <a:t>Federica </a:t>
            </a:r>
            <a:r>
              <a:rPr lang="it-IT" dirty="0" err="1" smtClean="0"/>
              <a:t>Torrice</a:t>
            </a:r>
            <a:endParaRPr lang="it-IT" dirty="0" smtClean="0"/>
          </a:p>
          <a:p>
            <a:r>
              <a:rPr lang="it-IT" dirty="0" smtClean="0"/>
              <a:t>Teresa Scardi</a:t>
            </a:r>
          </a:p>
          <a:p>
            <a:r>
              <a:rPr lang="it-IT" dirty="0" smtClean="0"/>
              <a:t>Francesca </a:t>
            </a:r>
            <a:r>
              <a:rPr lang="it-IT" dirty="0" err="1" smtClean="0"/>
              <a:t>Calgaro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7142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5682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Prendiamo una barra e dividiamola in sei parti: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x       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Una delle parti sarà x,  che moltiplicata per 6 da 42                     6 x = 42  </a:t>
            </a:r>
          </a:p>
          <a:p>
            <a:pPr marL="0" indent="0">
              <a:buNone/>
            </a:pPr>
            <a:r>
              <a:rPr lang="it-IT" dirty="0" smtClean="0"/>
              <a:t>Cioè   x = 42 : 6 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 smtClean="0"/>
              <a:t> Quindi  </a:t>
            </a:r>
            <a:r>
              <a:rPr lang="it-IT" b="1" dirty="0" smtClean="0"/>
              <a:t>x = 7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937572" y="2336237"/>
            <a:ext cx="773723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.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23019" y="2336237"/>
            <a:ext cx="762000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496742" y="2336237"/>
            <a:ext cx="762000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270465" y="2336237"/>
            <a:ext cx="762000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794465" y="2336237"/>
            <a:ext cx="762000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6032465" y="2336237"/>
            <a:ext cx="762000" cy="745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 rot="5400000">
            <a:off x="3193085" y="1800720"/>
            <a:ext cx="262699" cy="7737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8487178" y="3992450"/>
            <a:ext cx="888642" cy="270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944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11122"/>
          </a:xfrm>
        </p:spPr>
        <p:txBody>
          <a:bodyPr>
            <a:normAutofit fontScale="90000"/>
          </a:bodyPr>
          <a:lstStyle/>
          <a:p>
            <a:pPr algn="just"/>
            <a:r>
              <a:rPr lang="it-IT" sz="4000" b="1" dirty="0"/>
              <a:t>L</a:t>
            </a:r>
            <a:r>
              <a:rPr lang="it-IT" sz="4000" b="1" dirty="0" smtClean="0"/>
              <a:t>a classe deve fare un viaggio di istruzione. Il costo del viaggio è di 53 €. Incluso nel prezzo: un ingresso al museo di 11 €, un biglietto del treno e un pranzo in agriturismo. Il treno ed il pranzo hanno lo stesso costo. Scrivere un’equazione che rappresenti il costo del viaggio e determinare i costi mancanti.</a:t>
            </a:r>
            <a:endParaRPr lang="it-IT" sz="4000" b="1" dirty="0"/>
          </a:p>
        </p:txBody>
      </p:sp>
      <p:sp>
        <p:nvSpPr>
          <p:cNvPr id="5" name="AutoShape 4" descr="http://www.senzasoldi.com/wp-content/uploads/2011/08/Investire-nel-201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42" name="Picture 2" descr="http://photos1.blogger.com/x/blogger2/5668/49677025879056/660/z/343476/gse_multipart152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9566" y="3592285"/>
            <a:ext cx="6596743" cy="32657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703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6181859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Esaminiamo il problema attraverso le barre: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Sappiamo che compreso nei 53 € c’è il costo dei del treno e del pranzo, che ammonta alla </a:t>
            </a:r>
            <a:r>
              <a:rPr lang="it-IT" b="1" dirty="0" smtClean="0"/>
              <a:t>stessa cifra</a:t>
            </a:r>
            <a:r>
              <a:rPr lang="it-IT" dirty="0" smtClean="0"/>
              <a:t> ma non sappiamo a quanto ammonta.</a:t>
            </a:r>
          </a:p>
          <a:p>
            <a:pPr marL="0" indent="0">
              <a:buNone/>
            </a:pPr>
            <a:r>
              <a:rPr lang="it-IT" dirty="0" smtClean="0"/>
              <a:t>Rappresentiamo ognuno dei due costi con la lettera x.</a:t>
            </a:r>
          </a:p>
          <a:p>
            <a:pPr marL="0" indent="0">
              <a:buNone/>
            </a:pPr>
            <a:r>
              <a:rPr lang="it-IT" dirty="0" smtClean="0"/>
              <a:t>Perciò :     x + x + 11 = 53 ,   cioè     2x + 11 = 53</a:t>
            </a:r>
          </a:p>
        </p:txBody>
      </p:sp>
      <p:sp>
        <p:nvSpPr>
          <p:cNvPr id="4" name="Rettangolo 3"/>
          <p:cNvSpPr/>
          <p:nvPr/>
        </p:nvSpPr>
        <p:spPr>
          <a:xfrm>
            <a:off x="3296992" y="2459865"/>
            <a:ext cx="1996225" cy="51515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93217" y="2459864"/>
            <a:ext cx="2047742" cy="51515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</a:p>
        </p:txBody>
      </p:sp>
      <p:sp>
        <p:nvSpPr>
          <p:cNvPr id="6" name="Rettangolo 5"/>
          <p:cNvSpPr/>
          <p:nvPr/>
        </p:nvSpPr>
        <p:spPr>
          <a:xfrm>
            <a:off x="7340958" y="2459864"/>
            <a:ext cx="1210613" cy="51515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96991" y="2975019"/>
            <a:ext cx="5254579" cy="50227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53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586787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Dato che sappiamo già che 11 euro sono il prezzo del biglietto del museo, li togliamo dal totale e abbiamo: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Dividendo 42 per 2 si ottiene che ciascuna x rappresenta 21€, cioè ognuno dei costi mancanti.                          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103809" y="2833352"/>
            <a:ext cx="1854558" cy="56667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58366" y="2833352"/>
            <a:ext cx="1918951" cy="56667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</a:p>
        </p:txBody>
      </p:sp>
      <p:sp>
        <p:nvSpPr>
          <p:cNvPr id="6" name="Rettangolo 5"/>
          <p:cNvSpPr/>
          <p:nvPr/>
        </p:nvSpPr>
        <p:spPr>
          <a:xfrm>
            <a:off x="3103808" y="3400023"/>
            <a:ext cx="3773509" cy="53692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42 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6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2236763"/>
          </a:xfrm>
        </p:spPr>
        <p:txBody>
          <a:bodyPr/>
          <a:lstStyle/>
          <a:p>
            <a:pPr algn="just"/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Anna e Laura insieme hanno 57 €. Anna e Cinzia insieme hanno 131 €. Cinzia ha il triplo dei soldi di Laura. Quanti soldi ha Anna? 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https://gcardone.files.wordpress.com/2009/03/matematic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8111" y="2869808"/>
            <a:ext cx="8005688" cy="398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30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59451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 57                                     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Anna &amp; Laura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   74                                           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Anna &amp; Cinzia                                                                                    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 131             </a:t>
            </a:r>
          </a:p>
          <a:p>
            <a:pPr marL="0" indent="0">
              <a:buNone/>
            </a:pPr>
            <a:r>
              <a:rPr lang="it-IT" dirty="0" smtClean="0"/>
              <a:t>  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541691" y="1455312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56091" y="1455312"/>
            <a:ext cx="1416675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541691" y="3593204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456091" y="3593204"/>
            <a:ext cx="1416675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5872765" y="3593204"/>
            <a:ext cx="1403797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276562" y="3593204"/>
            <a:ext cx="1365162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0" name="Parentesi graffa aperta 9"/>
          <p:cNvSpPr/>
          <p:nvPr/>
        </p:nvSpPr>
        <p:spPr>
          <a:xfrm rot="5400000">
            <a:off x="4565559" y="148106"/>
            <a:ext cx="283338" cy="23310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graffa aperta 10"/>
          <p:cNvSpPr/>
          <p:nvPr/>
        </p:nvSpPr>
        <p:spPr>
          <a:xfrm rot="16200000">
            <a:off x="5911705" y="2141883"/>
            <a:ext cx="368591" cy="510003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arentesi graffa chiusa 17"/>
          <p:cNvSpPr/>
          <p:nvPr/>
        </p:nvSpPr>
        <p:spPr>
          <a:xfrm rot="16200000">
            <a:off x="7172306" y="2043746"/>
            <a:ext cx="208510" cy="27689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964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Se si divide a metà la differenza tra i due rettangoli si ottiene: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74 : 2 = 37   cioè la lunghezza di ogni rettangolo blu.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 questo punto sappiamo che ogni rettangolo blu misura 37: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Anna &amp; Laura                                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Anna &amp; Cinzia                                                         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477296" y="3593205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391695" y="3593205"/>
            <a:ext cx="1378039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477295" y="5035640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391694" y="5035640"/>
            <a:ext cx="1378039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37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769733" y="5035640"/>
            <a:ext cx="1468194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37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7237927" y="5035640"/>
            <a:ext cx="1378039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7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Trovare quindi quanti soldi ha Anna è semplice: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57-37 = 20 €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Anna =            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331076" y="3358938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67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89899" y="2012966"/>
            <a:ext cx="10515600" cy="1540131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GRAZIE DELL’ATTENZIONE !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6292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IL METODO SINGAPORE :CARATTERISTICHE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b="1" dirty="0" smtClean="0"/>
              <a:t>Le tre fasi 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3762102" y="3252650"/>
          <a:ext cx="8020595" cy="287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76836" y="171103"/>
            <a:ext cx="10515600" cy="1325563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IL METODO SINGAPORE :CARATTERISTICHE</a:t>
            </a:r>
            <a:endParaRPr lang="it-IT" dirty="0"/>
          </a:p>
        </p:txBody>
      </p:sp>
      <p:pic>
        <p:nvPicPr>
          <p:cNvPr id="2050" name="Picture 2" descr="https://encrypted-tbn1.gstatic.com/images?q=tbn:ANd9GcRunMWHjmTtNzljHAwo6zs80AaUhnrkOVsEaA5G0sUM80eUho7j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41" y="3164477"/>
            <a:ext cx="3018700" cy="3353889"/>
          </a:xfrm>
          <a:prstGeom prst="rect">
            <a:avLst/>
          </a:prstGeom>
          <a:noFill/>
        </p:spPr>
      </p:pic>
      <p:sp>
        <p:nvSpPr>
          <p:cNvPr id="14" name="CasellaDiTesto 13"/>
          <p:cNvSpPr txBox="1"/>
          <p:nvPr/>
        </p:nvSpPr>
        <p:spPr>
          <a:xfrm>
            <a:off x="6178731" y="1933575"/>
            <a:ext cx="56692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           Approccio per problemi</a:t>
            </a:r>
          </a:p>
          <a:p>
            <a:endParaRPr lang="it-IT" sz="3200" dirty="0" smtClean="0"/>
          </a:p>
          <a:p>
            <a:r>
              <a:rPr lang="it-IT" sz="3200" dirty="0" smtClean="0"/>
              <a:t>        </a:t>
            </a:r>
            <a:r>
              <a:rPr lang="it-IT" sz="3200" dirty="0" err="1" smtClean="0"/>
              <a:t>Metacognizione</a:t>
            </a:r>
            <a:endParaRPr lang="it-IT" sz="3200" dirty="0" smtClean="0"/>
          </a:p>
          <a:p>
            <a:endParaRPr lang="it-IT" sz="3200" dirty="0" smtClean="0"/>
          </a:p>
          <a:p>
            <a:r>
              <a:rPr lang="it-IT" sz="3200" dirty="0" smtClean="0"/>
              <a:t>Barre</a:t>
            </a:r>
          </a:p>
          <a:p>
            <a:r>
              <a:rPr lang="it-IT" sz="3200" dirty="0" smtClean="0"/>
              <a:t>                                   Inclusione</a:t>
            </a:r>
          </a:p>
          <a:p>
            <a:r>
              <a:rPr lang="it-IT" sz="3200" dirty="0" smtClean="0"/>
              <a:t>           Gradualismo</a:t>
            </a:r>
          </a:p>
          <a:p>
            <a:endParaRPr lang="it-IT" sz="3200" dirty="0" smtClean="0"/>
          </a:p>
          <a:p>
            <a:r>
              <a:rPr lang="it-IT" sz="3200" dirty="0" smtClean="0"/>
              <a:t>Processo di apprendimento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IL METODO SINGAPORE :CARATTERISTICHE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76836" y="171103"/>
            <a:ext cx="10515600" cy="1540131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METODO SINGAPORE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83280" y="3553097"/>
            <a:ext cx="6923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Vediamo qualche </a:t>
            </a:r>
            <a:r>
              <a:rPr lang="it-IT" sz="4000" dirty="0" err="1" smtClean="0"/>
              <a:t>esempio………</a:t>
            </a:r>
            <a:r>
              <a:rPr lang="it-IT" sz="4000" dirty="0" smtClean="0"/>
              <a:t>.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thumbs.dreamstime.com/x/pensatore-24075748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5" b="4407"/>
          <a:stretch/>
        </p:blipFill>
        <p:spPr bwMode="auto">
          <a:xfrm>
            <a:off x="5205047" y="2032781"/>
            <a:ext cx="6020972" cy="482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112"/>
          </a:xfrm>
        </p:spPr>
        <p:txBody>
          <a:bodyPr>
            <a:normAutofit/>
          </a:bodyPr>
          <a:lstStyle/>
          <a:p>
            <a:pPr marL="0" indent="0" algn="just"/>
            <a:r>
              <a:rPr lang="it-IT" b="1" dirty="0"/>
              <a:t>Sto pensando ad un numero. Se aggiungo 15 al numero pensato ottengo 27. A quale numero sto pensando?</a:t>
            </a:r>
          </a:p>
        </p:txBody>
      </p:sp>
    </p:spTree>
    <p:extLst>
      <p:ext uri="{BB962C8B-B14F-4D97-AF65-F5344CB8AC3E}">
        <p14:creationId xmlns:p14="http://schemas.microsoft.com/office/powerpoint/2010/main" xmlns="" val="25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39402"/>
            <a:ext cx="10515600" cy="5267459"/>
          </a:xfrm>
          <a:ln>
            <a:noFill/>
          </a:ln>
        </p:spPr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                                      </a:t>
            </a:r>
            <a:r>
              <a:rPr lang="it-IT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         x  </a:t>
            </a:r>
            <a:r>
              <a:rPr lang="it-IT" sz="2400" dirty="0" smtClean="0"/>
              <a:t>è il numero a cui sto pensando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    ed è rappresentato dalla barra 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       gialla 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</a:t>
            </a:r>
            <a:r>
              <a:rPr lang="it-IT" sz="2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15</a:t>
            </a:r>
            <a:r>
              <a:rPr lang="it-IT" sz="2400" dirty="0" smtClean="0"/>
              <a:t> è il numero che ci aggiungo</a:t>
            </a:r>
            <a:r>
              <a:rPr lang="it-IT" dirty="0" smtClean="0"/>
              <a:t>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621819" y="3211925"/>
            <a:ext cx="2047745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x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656503" y="3212956"/>
            <a:ext cx="2253803" cy="9366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15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28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6989" y="605307"/>
            <a:ext cx="10386811" cy="63042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Quindi sommando x a 15 ottengo il totale della barra.</a:t>
            </a:r>
          </a:p>
          <a:p>
            <a:pPr marL="0" indent="0">
              <a:buNone/>
            </a:pPr>
            <a:r>
              <a:rPr lang="it-IT" dirty="0" smtClean="0"/>
              <a:t>Si può scrivere tutto attraverso un’equazione: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dirty="0" smtClean="0"/>
              <a:t>X+15 = 27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 smtClean="0"/>
              <a:t>                                                      </a:t>
            </a:r>
          </a:p>
          <a:p>
            <a:pPr mar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  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 smtClean="0"/>
              <a:t>                                             </a:t>
            </a:r>
          </a:p>
          <a:p>
            <a:pPr mar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                                      </a:t>
            </a:r>
          </a:p>
          <a:p>
            <a:pPr mar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                                                           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3200570" y="4132593"/>
            <a:ext cx="207349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x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86099" y="4132593"/>
            <a:ext cx="2459865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15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Parentesi graffa chiusa 5"/>
          <p:cNvSpPr/>
          <p:nvPr/>
        </p:nvSpPr>
        <p:spPr>
          <a:xfrm rot="5400000">
            <a:off x="5341681" y="3015520"/>
            <a:ext cx="251138" cy="45333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 flipH="1">
            <a:off x="5245767" y="5329989"/>
            <a:ext cx="709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27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264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9563" y="553792"/>
            <a:ext cx="10515600" cy="63042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L’insieme delle barre è 27, per cui se tolgo il pezzo che vale 15…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   27</a:t>
            </a:r>
          </a:p>
          <a:p>
            <a:pPr marL="0" indent="0">
              <a:buNone/>
            </a:pPr>
            <a:r>
              <a:rPr lang="it-IT" dirty="0" smtClean="0"/>
              <a:t>ottengo</a:t>
            </a:r>
          </a:p>
          <a:p>
            <a:pPr marL="0" indent="0">
              <a:buNone/>
            </a:pPr>
            <a:r>
              <a:rPr lang="it-IT" dirty="0" smtClean="0"/>
              <a:t>                                               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27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27 – 15</a:t>
            </a:r>
          </a:p>
          <a:p>
            <a:pPr marL="0" indent="0">
              <a:buNone/>
            </a:pPr>
            <a:r>
              <a:rPr lang="it-IT" b="1" dirty="0" smtClean="0"/>
              <a:t>x = 27 – 15       </a:t>
            </a:r>
          </a:p>
          <a:p>
            <a:pPr marL="0" indent="0">
              <a:buNone/>
            </a:pPr>
            <a:r>
              <a:rPr lang="it-IT" dirty="0" smtClean="0"/>
              <a:t> cioè </a:t>
            </a:r>
            <a:r>
              <a:rPr lang="it-IT" b="1" dirty="0" smtClean="0"/>
              <a:t>x = 12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3477295" y="1385107"/>
            <a:ext cx="2292439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x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Parentesi graffa chiusa 5"/>
          <p:cNvSpPr/>
          <p:nvPr/>
        </p:nvSpPr>
        <p:spPr>
          <a:xfrm rot="5400000">
            <a:off x="5631286" y="86838"/>
            <a:ext cx="379928" cy="46879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769734" y="1385107"/>
            <a:ext cx="2395472" cy="92972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15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477295" y="3892953"/>
            <a:ext cx="2292439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x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75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9064"/>
            <a:ext cx="10515600" cy="1798526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Sto pensando ad un numero che, se ripetuto sei volte, mi da 42. Qual è il numero a cui sto pensando?  </a:t>
            </a:r>
            <a:endParaRPr lang="it-IT" b="1" dirty="0"/>
          </a:p>
        </p:txBody>
      </p:sp>
      <p:pic>
        <p:nvPicPr>
          <p:cNvPr id="3074" name="Picture 2" descr="http://sr.photos3.fotosearch.com/bthumb/CSP/CSP181/k18140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5545" y="2672862"/>
            <a:ext cx="4318781" cy="355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395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mbreggiatura massi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554</Words>
  <Application>Microsoft Office PowerPoint</Application>
  <PresentationFormat>Personalizzato</PresentationFormat>
  <Paragraphs>168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IL METODO SINGAPORE</vt:lpstr>
      <vt:lpstr>IL METODO SINGAPORE :CARATTERISTICHE</vt:lpstr>
      <vt:lpstr>IL METODO SINGAPORE :CARATTERISTICHE</vt:lpstr>
      <vt:lpstr>IL METODO SINGAPORE :CARATTERISTICHE</vt:lpstr>
      <vt:lpstr>Sto pensando ad un numero. Se aggiungo 15 al numero pensato ottengo 27. A quale numero sto pensando?</vt:lpstr>
      <vt:lpstr>Diapositiva 6</vt:lpstr>
      <vt:lpstr>Diapositiva 7</vt:lpstr>
      <vt:lpstr>Diapositiva 8</vt:lpstr>
      <vt:lpstr>Sto pensando ad un numero che, se ripetuto sei volte, mi da 42. Qual è il numero a cui sto pensando?  </vt:lpstr>
      <vt:lpstr>Diapositiva 10</vt:lpstr>
      <vt:lpstr>La classe deve fare un viaggio di istruzione. Il costo del viaggio è di 53 €. Incluso nel prezzo: un ingresso al museo di 11 €, un biglietto del treno e un pranzo in agriturismo. Il treno ed il pranzo hanno lo stesso costo. Scrivere un’equazione che rappresenti il costo del viaggio e determinare i costi mancanti.</vt:lpstr>
      <vt:lpstr>Diapositiva 12</vt:lpstr>
      <vt:lpstr>Diapositiva 13</vt:lpstr>
      <vt:lpstr>Anna e Laura insieme hanno 57 €. Anna e Cinzia insieme hanno 131 €. Cinzia ha il triplo dei soldi di Laura. Quanti soldi ha Anna? 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METODO SINGAPORE</dc:title>
  <dc:creator>Lorenzo</dc:creator>
  <cp:lastModifiedBy>mate</cp:lastModifiedBy>
  <cp:revision>48</cp:revision>
  <dcterms:created xsi:type="dcterms:W3CDTF">2015-12-21T14:32:53Z</dcterms:created>
  <dcterms:modified xsi:type="dcterms:W3CDTF">2016-03-25T13:44:05Z</dcterms:modified>
</cp:coreProperties>
</file>