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76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9933"/>
    <a:srgbClr val="66FFFF"/>
    <a:srgbClr val="FFFF66"/>
    <a:srgbClr val="FFFF00"/>
    <a:srgbClr val="33CC33"/>
    <a:srgbClr val="3366FF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82" autoAdjust="0"/>
    <p:restoredTop sz="94660"/>
  </p:normalViewPr>
  <p:slideViewPr>
    <p:cSldViewPr>
      <p:cViewPr>
        <p:scale>
          <a:sx n="75" d="100"/>
          <a:sy n="75" d="100"/>
        </p:scale>
        <p:origin x="-106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1843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>
                <a:latin typeface="Times New Roman" pitchFamily="18" charset="0"/>
              </a:endParaRPr>
            </a:p>
          </p:txBody>
        </p:sp>
        <p:grpSp>
          <p:nvGrpSpPr>
            <p:cNvPr id="1843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8437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it-IT" sz="2400">
                  <a:latin typeface="Times New Roman" pitchFamily="18" charset="0"/>
                </a:endParaRPr>
              </a:p>
            </p:txBody>
          </p:sp>
          <p:sp>
            <p:nvSpPr>
              <p:cNvPr id="18438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it-IT" sz="2400">
                  <a:latin typeface="Times New Roman" pitchFamily="18" charset="0"/>
                </a:endParaRPr>
              </a:p>
            </p:txBody>
          </p:sp>
          <p:sp>
            <p:nvSpPr>
              <p:cNvPr id="18439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18440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18441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it-IT" sz="2400">
                  <a:latin typeface="Times New Roman" pitchFamily="18" charset="0"/>
                </a:endParaRPr>
              </a:p>
            </p:txBody>
          </p:sp>
          <p:sp>
            <p:nvSpPr>
              <p:cNvPr id="18442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t-IT"/>
              </a:p>
            </p:txBody>
          </p:sp>
        </p:grpSp>
      </p:grpSp>
      <p:sp>
        <p:nvSpPr>
          <p:cNvPr id="1844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4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445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8446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8447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9B018D0-DB2E-4F0B-9F7C-B53DCC2F99E5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948AD7-A61E-411A-8AA9-233D91E165AA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44708-6C60-411A-92E7-BFBECAD08492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B7052-51C6-4B15-BA33-AEB3FCD32EC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F870B-ED52-4E81-B45F-B11C76AF3011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CDF5A6-4F5B-4FC6-A0C9-77BD8DF4958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843A07-D427-4BAA-9063-67EFB5B541C6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45764E-A401-4AF7-B38E-8B527E165B41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4394C-27C0-4C2A-8BCD-EFB821FCED0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37968-8F38-4C54-8ADF-A3F3F0A017AA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414EC-6E60-49CF-8C45-BE943DB39121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741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>
                <a:latin typeface="Times New Roman" pitchFamily="18" charset="0"/>
              </a:endParaRPr>
            </a:p>
          </p:txBody>
        </p:sp>
        <p:grpSp>
          <p:nvGrpSpPr>
            <p:cNvPr id="17412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7413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it-IT" sz="2400">
                  <a:latin typeface="Times New Roman" pitchFamily="18" charset="0"/>
                </a:endParaRPr>
              </a:p>
            </p:txBody>
          </p:sp>
          <p:sp>
            <p:nvSpPr>
              <p:cNvPr id="17414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t-IT"/>
              </a:p>
            </p:txBody>
          </p:sp>
        </p:grpSp>
      </p:grpSp>
      <p:sp>
        <p:nvSpPr>
          <p:cNvPr id="174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/>
          </a:p>
        </p:txBody>
      </p:sp>
      <p:sp>
        <p:nvSpPr>
          <p:cNvPr id="1741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1741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97F9896-F0A7-4927-864D-5974E1BA5779}" type="slidenum">
              <a:rPr lang="en-US"/>
              <a:pPr/>
              <a:t>‹N›</a:t>
            </a:fld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6324600" y="4419600"/>
            <a:ext cx="2362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sz="2400" b="1" dirty="0" smtClean="0">
                <a:latin typeface="Book Antiqua" pitchFamily="18" charset="0"/>
              </a:rPr>
              <a:t>A. Giuliani</a:t>
            </a:r>
          </a:p>
          <a:p>
            <a:pPr marL="514350" indent="-514350"/>
            <a:r>
              <a:rPr lang="en-US" sz="2400" b="1" dirty="0" smtClean="0">
                <a:latin typeface="Book Antiqua" pitchFamily="18" charset="0"/>
              </a:rPr>
              <a:t>F. </a:t>
            </a:r>
            <a:r>
              <a:rPr lang="en-US" sz="2400" b="1" dirty="0" err="1" smtClean="0">
                <a:latin typeface="Book Antiqua" pitchFamily="18" charset="0"/>
              </a:rPr>
              <a:t>Simonetti</a:t>
            </a:r>
            <a:endParaRPr lang="en-US" sz="2400" b="1" dirty="0" smtClean="0">
              <a:latin typeface="Book Antiqua" pitchFamily="18" charset="0"/>
            </a:endParaRPr>
          </a:p>
          <a:p>
            <a:pPr marL="514350" indent="-514350"/>
            <a:r>
              <a:rPr lang="en-US" sz="2400" b="1" dirty="0" smtClean="0">
                <a:latin typeface="Book Antiqua" pitchFamily="18" charset="0"/>
              </a:rPr>
              <a:t>M.A. Marino</a:t>
            </a:r>
            <a:endParaRPr lang="en-US" sz="2400" b="1" dirty="0">
              <a:latin typeface="Book Antiqua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828800" y="1143000"/>
            <a:ext cx="685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latin typeface="Book Antiqua" pitchFamily="18" charset="0"/>
              </a:rPr>
              <a:t>Didattica speciale: codici del linguaggio logico e </a:t>
            </a:r>
            <a:r>
              <a:rPr lang="it-IT" sz="2800" b="1" dirty="0" smtClean="0">
                <a:latin typeface="Book Antiqua" pitchFamily="18" charset="0"/>
              </a:rPr>
              <a:t>matematico </a:t>
            </a:r>
            <a:endParaRPr lang="it-IT" sz="2800" b="1" dirty="0">
              <a:latin typeface="Book Antiqua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066800" y="4343400"/>
            <a:ext cx="22701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/>
            <a:r>
              <a:rPr lang="it-IT" sz="2400" b="1" dirty="0">
                <a:latin typeface="Book Antiqua" pitchFamily="18" charset="0"/>
              </a:rPr>
              <a:t>Docente</a:t>
            </a:r>
            <a:r>
              <a:rPr lang="it-IT" sz="2400" b="1" dirty="0" smtClean="0">
                <a:latin typeface="Book Antiqua" pitchFamily="18" charset="0"/>
              </a:rPr>
              <a:t>:</a:t>
            </a:r>
          </a:p>
          <a:p>
            <a:pPr marL="514350" indent="-514350"/>
            <a:r>
              <a:rPr lang="it-IT" sz="2400" b="1" dirty="0" smtClean="0">
                <a:latin typeface="Book Antiqua" pitchFamily="18" charset="0"/>
              </a:rPr>
              <a:t>C</a:t>
            </a:r>
            <a:r>
              <a:rPr lang="it-IT" sz="2400" b="1" dirty="0">
                <a:latin typeface="Book Antiqua" pitchFamily="18" charset="0"/>
              </a:rPr>
              <a:t>. </a:t>
            </a:r>
            <a:r>
              <a:rPr lang="it-IT" sz="2400" b="1" dirty="0" err="1">
                <a:latin typeface="Book Antiqua" pitchFamily="18" charset="0"/>
              </a:rPr>
              <a:t>Marchesano</a:t>
            </a:r>
            <a:endParaRPr lang="it-IT" sz="2400" b="1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Risolvere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un’equazione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algebrica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 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1066800"/>
          </a:xfrm>
        </p:spPr>
        <p:txBody>
          <a:bodyPr/>
          <a:lstStyle/>
          <a:p>
            <a:r>
              <a:rPr lang="en-US" dirty="0" smtClean="0"/>
              <a:t>Il </a:t>
            </a:r>
            <a:r>
              <a:rPr lang="en-US" dirty="0" err="1" smtClean="0"/>
              <a:t>doppio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un </a:t>
            </a:r>
            <a:r>
              <a:rPr lang="en-US" dirty="0" err="1" smtClean="0"/>
              <a:t>numero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3 è </a:t>
            </a:r>
            <a:r>
              <a:rPr lang="en-US" dirty="0" err="1" smtClean="0"/>
              <a:t>uguale</a:t>
            </a:r>
            <a:r>
              <a:rPr lang="en-US" dirty="0" smtClean="0"/>
              <a:t> a 11.  </a:t>
            </a:r>
            <a:r>
              <a:rPr lang="en-US" dirty="0" err="1" smtClean="0"/>
              <a:t>Qual</a:t>
            </a:r>
            <a:r>
              <a:rPr lang="en-US" dirty="0" smtClean="0"/>
              <a:t> è </a:t>
            </a:r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numero</a:t>
            </a:r>
            <a:r>
              <a:rPr lang="en-US" dirty="0" smtClean="0"/>
              <a:t>?</a:t>
            </a:r>
            <a:endParaRPr lang="en-US" dirty="0"/>
          </a:p>
          <a:p>
            <a:endParaRPr lang="en-US" dirty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600200" y="4052888"/>
            <a:ext cx="1676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000" b="1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3276600" y="4052888"/>
            <a:ext cx="1676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/>
          </a:p>
        </p:txBody>
      </p:sp>
      <p:grpSp>
        <p:nvGrpSpPr>
          <p:cNvPr id="19467" name="Group 11"/>
          <p:cNvGrpSpPr>
            <a:grpSpLocks/>
          </p:cNvGrpSpPr>
          <p:nvPr/>
        </p:nvGrpSpPr>
        <p:grpSpPr bwMode="auto">
          <a:xfrm>
            <a:off x="1600200" y="4586288"/>
            <a:ext cx="4267200" cy="595312"/>
            <a:chOff x="1008" y="2304"/>
            <a:chExt cx="2688" cy="375"/>
          </a:xfrm>
        </p:grpSpPr>
        <p:sp>
          <p:nvSpPr>
            <p:cNvPr id="19465" name="AutoShape 9"/>
            <p:cNvSpPr>
              <a:spLocks/>
            </p:cNvSpPr>
            <p:nvPr/>
          </p:nvSpPr>
          <p:spPr bwMode="auto">
            <a:xfrm rot="5400000">
              <a:off x="2280" y="1032"/>
              <a:ext cx="144" cy="2688"/>
            </a:xfrm>
            <a:prstGeom prst="rightBrace">
              <a:avLst>
                <a:gd name="adj1" fmla="val 15555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9466" name="Text Box 10"/>
            <p:cNvSpPr txBox="1">
              <a:spLocks noChangeArrowheads="1"/>
            </p:cNvSpPr>
            <p:nvPr/>
          </p:nvSpPr>
          <p:spPr bwMode="auto">
            <a:xfrm>
              <a:off x="2208" y="2448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11</a:t>
              </a:r>
            </a:p>
          </p:txBody>
        </p:sp>
      </p:grpSp>
      <p:grpSp>
        <p:nvGrpSpPr>
          <p:cNvPr id="19470" name="Group 14"/>
          <p:cNvGrpSpPr>
            <a:grpSpLocks/>
          </p:cNvGrpSpPr>
          <p:nvPr/>
        </p:nvGrpSpPr>
        <p:grpSpPr bwMode="auto">
          <a:xfrm>
            <a:off x="1676400" y="3367088"/>
            <a:ext cx="3200400" cy="609600"/>
            <a:chOff x="1056" y="2121"/>
            <a:chExt cx="2016" cy="384"/>
          </a:xfrm>
        </p:grpSpPr>
        <p:sp>
          <p:nvSpPr>
            <p:cNvPr id="19468" name="AutoShape 12"/>
            <p:cNvSpPr>
              <a:spLocks/>
            </p:cNvSpPr>
            <p:nvPr/>
          </p:nvSpPr>
          <p:spPr bwMode="auto">
            <a:xfrm rot="-5400000">
              <a:off x="1992" y="1425"/>
              <a:ext cx="144" cy="2016"/>
            </a:xfrm>
            <a:prstGeom prst="rightBrace">
              <a:avLst>
                <a:gd name="adj1" fmla="val 116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9469" name="Text Box 13"/>
            <p:cNvSpPr txBox="1">
              <a:spLocks noChangeArrowheads="1"/>
            </p:cNvSpPr>
            <p:nvPr/>
          </p:nvSpPr>
          <p:spPr bwMode="auto">
            <a:xfrm>
              <a:off x="1968" y="212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8</a:t>
              </a:r>
            </a:p>
          </p:txBody>
        </p:sp>
      </p:grp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6324600" y="3048000"/>
            <a:ext cx="22860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2x + 3 = 11</a:t>
            </a:r>
          </a:p>
          <a:p>
            <a:pPr>
              <a:spcBef>
                <a:spcPct val="50000"/>
              </a:spcBef>
            </a:pPr>
            <a:r>
              <a:rPr lang="en-US" sz="2000"/>
              <a:t>2x = 8</a:t>
            </a:r>
          </a:p>
          <a:p>
            <a:pPr>
              <a:spcBef>
                <a:spcPct val="50000"/>
              </a:spcBef>
            </a:pPr>
            <a:r>
              <a:rPr lang="en-US" sz="2000"/>
              <a:t>x = 8/2</a:t>
            </a:r>
          </a:p>
          <a:p>
            <a:pPr>
              <a:spcBef>
                <a:spcPct val="50000"/>
              </a:spcBef>
            </a:pPr>
            <a:r>
              <a:rPr lang="en-US" sz="2000"/>
              <a:t>x = 4</a:t>
            </a:r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2133600" y="40386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/>
              <a:t>4</a:t>
            </a:r>
          </a:p>
        </p:txBody>
      </p:sp>
      <p:grpSp>
        <p:nvGrpSpPr>
          <p:cNvPr id="19477" name="Group 21"/>
          <p:cNvGrpSpPr>
            <a:grpSpLocks/>
          </p:cNvGrpSpPr>
          <p:nvPr/>
        </p:nvGrpSpPr>
        <p:grpSpPr bwMode="auto">
          <a:xfrm>
            <a:off x="4876800" y="4038600"/>
            <a:ext cx="457200" cy="396875"/>
            <a:chOff x="3072" y="2544"/>
            <a:chExt cx="288" cy="250"/>
          </a:xfrm>
        </p:grpSpPr>
        <p:sp>
          <p:nvSpPr>
            <p:cNvPr id="19462" name="Rectangle 6"/>
            <p:cNvSpPr>
              <a:spLocks noChangeArrowheads="1"/>
            </p:cNvSpPr>
            <p:nvPr/>
          </p:nvSpPr>
          <p:spPr bwMode="auto">
            <a:xfrm>
              <a:off x="3120" y="2553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9474" name="Text Box 18"/>
            <p:cNvSpPr txBox="1">
              <a:spLocks noChangeArrowheads="1"/>
            </p:cNvSpPr>
            <p:nvPr/>
          </p:nvSpPr>
          <p:spPr bwMode="auto">
            <a:xfrm>
              <a:off x="3072" y="2544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/>
                <a:t>1</a:t>
              </a:r>
            </a:p>
          </p:txBody>
        </p:sp>
      </p:grpSp>
      <p:grpSp>
        <p:nvGrpSpPr>
          <p:cNvPr id="19479" name="Group 23"/>
          <p:cNvGrpSpPr>
            <a:grpSpLocks/>
          </p:cNvGrpSpPr>
          <p:nvPr/>
        </p:nvGrpSpPr>
        <p:grpSpPr bwMode="auto">
          <a:xfrm>
            <a:off x="5181600" y="4038600"/>
            <a:ext cx="457200" cy="396875"/>
            <a:chOff x="3264" y="2544"/>
            <a:chExt cx="288" cy="250"/>
          </a:xfrm>
        </p:grpSpPr>
        <p:sp>
          <p:nvSpPr>
            <p:cNvPr id="19463" name="Rectangle 7"/>
            <p:cNvSpPr>
              <a:spLocks noChangeArrowheads="1"/>
            </p:cNvSpPr>
            <p:nvPr/>
          </p:nvSpPr>
          <p:spPr bwMode="auto">
            <a:xfrm>
              <a:off x="3312" y="2553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9475" name="Text Box 19"/>
            <p:cNvSpPr txBox="1">
              <a:spLocks noChangeArrowheads="1"/>
            </p:cNvSpPr>
            <p:nvPr/>
          </p:nvSpPr>
          <p:spPr bwMode="auto">
            <a:xfrm>
              <a:off x="3264" y="2544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/>
                <a:t>1</a:t>
              </a:r>
            </a:p>
          </p:txBody>
        </p:sp>
      </p:grpSp>
      <p:grpSp>
        <p:nvGrpSpPr>
          <p:cNvPr id="19478" name="Group 22"/>
          <p:cNvGrpSpPr>
            <a:grpSpLocks/>
          </p:cNvGrpSpPr>
          <p:nvPr/>
        </p:nvGrpSpPr>
        <p:grpSpPr bwMode="auto">
          <a:xfrm>
            <a:off x="5486400" y="4038600"/>
            <a:ext cx="457200" cy="396875"/>
            <a:chOff x="3456" y="2544"/>
            <a:chExt cx="288" cy="250"/>
          </a:xfrm>
        </p:grpSpPr>
        <p:sp>
          <p:nvSpPr>
            <p:cNvPr id="19464" name="Rectangle 8"/>
            <p:cNvSpPr>
              <a:spLocks noChangeArrowheads="1"/>
            </p:cNvSpPr>
            <p:nvPr/>
          </p:nvSpPr>
          <p:spPr bwMode="auto">
            <a:xfrm>
              <a:off x="3504" y="2553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9476" name="Text Box 20"/>
            <p:cNvSpPr txBox="1">
              <a:spLocks noChangeArrowheads="1"/>
            </p:cNvSpPr>
            <p:nvPr/>
          </p:nvSpPr>
          <p:spPr bwMode="auto">
            <a:xfrm>
              <a:off x="3456" y="2544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/>
                <a:t>1</a:t>
              </a:r>
            </a:p>
          </p:txBody>
        </p:sp>
      </p:grp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2743200" y="5410200"/>
            <a:ext cx="1531188" cy="3693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Il </a:t>
            </a:r>
            <a:r>
              <a:rPr lang="en-US" dirty="0" err="1" smtClean="0"/>
              <a:t>numero</a:t>
            </a:r>
            <a:r>
              <a:rPr lang="en-US" dirty="0" smtClean="0"/>
              <a:t> è </a:t>
            </a:r>
            <a:r>
              <a:rPr lang="en-US" dirty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6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300"/>
                            </p:stCondLst>
                            <p:childTnLst>
                              <p:par>
                                <p:cTn id="1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00"/>
                            </p:stCondLst>
                            <p:childTnLst>
                              <p:par>
                                <p:cTn id="2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300"/>
                            </p:stCondLst>
                            <p:childTnLst>
                              <p:par>
                                <p:cTn id="2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300"/>
                            </p:stCondLst>
                            <p:childTnLst>
                              <p:par>
                                <p:cTn id="31" presetID="4" presetClass="entr" presetSubtype="16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9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4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94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94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allAtOnce" animBg="1"/>
      <p:bldP spid="19461" grpId="0" animBg="1"/>
      <p:bldP spid="19473" grpId="0"/>
      <p:bldP spid="1948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685800" y="3505200"/>
            <a:ext cx="1600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 smtClean="0"/>
              <a:t>7 </a:t>
            </a:r>
            <a:r>
              <a:rPr lang="en-US" sz="1600" b="1" dirty="0" err="1" smtClean="0"/>
              <a:t>croccantini</a:t>
            </a:r>
            <a:endParaRPr lang="en-US" sz="1600" b="1" dirty="0"/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685800" y="4004846"/>
            <a:ext cx="1752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 smtClean="0"/>
              <a:t>4 </a:t>
            </a:r>
            <a:r>
              <a:rPr lang="en-US" sz="1600" b="1" dirty="0" err="1" smtClean="0"/>
              <a:t>croccantini</a:t>
            </a:r>
            <a:endParaRPr lang="en-US" sz="1600" b="1" dirty="0"/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2349500" y="3581400"/>
            <a:ext cx="403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2559" name="Rectangle 31"/>
          <p:cNvSpPr>
            <a:spLocks noChangeArrowheads="1"/>
          </p:cNvSpPr>
          <p:nvPr/>
        </p:nvSpPr>
        <p:spPr bwMode="auto">
          <a:xfrm>
            <a:off x="2349500" y="4038600"/>
            <a:ext cx="403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2576" name="Line 48"/>
          <p:cNvSpPr>
            <a:spLocks noChangeShapeType="1"/>
          </p:cNvSpPr>
          <p:nvPr/>
        </p:nvSpPr>
        <p:spPr bwMode="auto">
          <a:xfrm>
            <a:off x="28067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2590" name="Line 62"/>
          <p:cNvSpPr>
            <a:spLocks noChangeShapeType="1"/>
          </p:cNvSpPr>
          <p:nvPr/>
        </p:nvSpPr>
        <p:spPr bwMode="auto">
          <a:xfrm>
            <a:off x="2806700" y="4038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2596" name="Line 68"/>
          <p:cNvSpPr>
            <a:spLocks noChangeShapeType="1"/>
          </p:cNvSpPr>
          <p:nvPr/>
        </p:nvSpPr>
        <p:spPr bwMode="auto">
          <a:xfrm>
            <a:off x="32639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2597" name="Line 69"/>
          <p:cNvSpPr>
            <a:spLocks noChangeShapeType="1"/>
          </p:cNvSpPr>
          <p:nvPr/>
        </p:nvSpPr>
        <p:spPr bwMode="auto">
          <a:xfrm>
            <a:off x="37211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2598" name="Line 70"/>
          <p:cNvSpPr>
            <a:spLocks noChangeShapeType="1"/>
          </p:cNvSpPr>
          <p:nvPr/>
        </p:nvSpPr>
        <p:spPr bwMode="auto">
          <a:xfrm>
            <a:off x="41783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2599" name="Line 71"/>
          <p:cNvSpPr>
            <a:spLocks noChangeShapeType="1"/>
          </p:cNvSpPr>
          <p:nvPr/>
        </p:nvSpPr>
        <p:spPr bwMode="auto">
          <a:xfrm>
            <a:off x="46355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2600" name="Line 72"/>
          <p:cNvSpPr>
            <a:spLocks noChangeShapeType="1"/>
          </p:cNvSpPr>
          <p:nvPr/>
        </p:nvSpPr>
        <p:spPr bwMode="auto">
          <a:xfrm>
            <a:off x="50927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2601" name="Line 73"/>
          <p:cNvSpPr>
            <a:spLocks noChangeShapeType="1"/>
          </p:cNvSpPr>
          <p:nvPr/>
        </p:nvSpPr>
        <p:spPr bwMode="auto">
          <a:xfrm>
            <a:off x="55499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2602" name="Line 74"/>
          <p:cNvSpPr>
            <a:spLocks noChangeShapeType="1"/>
          </p:cNvSpPr>
          <p:nvPr/>
        </p:nvSpPr>
        <p:spPr bwMode="auto">
          <a:xfrm>
            <a:off x="3263900" y="4038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2604" name="Line 76"/>
          <p:cNvSpPr>
            <a:spLocks noChangeShapeType="1"/>
          </p:cNvSpPr>
          <p:nvPr/>
        </p:nvSpPr>
        <p:spPr bwMode="auto">
          <a:xfrm>
            <a:off x="3721100" y="4038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2605" name="Line 77"/>
          <p:cNvSpPr>
            <a:spLocks noChangeShapeType="1"/>
          </p:cNvSpPr>
          <p:nvPr/>
        </p:nvSpPr>
        <p:spPr bwMode="auto">
          <a:xfrm>
            <a:off x="4178300" y="4038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2606" name="Text Box 78"/>
          <p:cNvSpPr txBox="1">
            <a:spLocks noChangeArrowheads="1"/>
          </p:cNvSpPr>
          <p:nvPr/>
        </p:nvSpPr>
        <p:spPr bwMode="auto">
          <a:xfrm>
            <a:off x="5759450" y="3533775"/>
            <a:ext cx="400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17</a:t>
            </a:r>
          </a:p>
        </p:txBody>
      </p:sp>
      <p:sp>
        <p:nvSpPr>
          <p:cNvPr id="22607" name="Text Box 79"/>
          <p:cNvSpPr txBox="1">
            <a:spLocks noChangeArrowheads="1"/>
          </p:cNvSpPr>
          <p:nvPr/>
        </p:nvSpPr>
        <p:spPr bwMode="auto">
          <a:xfrm>
            <a:off x="2425700" y="35433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n</a:t>
            </a:r>
          </a:p>
        </p:txBody>
      </p:sp>
      <p:sp>
        <p:nvSpPr>
          <p:cNvPr id="22608" name="Text Box 80"/>
          <p:cNvSpPr txBox="1">
            <a:spLocks noChangeArrowheads="1"/>
          </p:cNvSpPr>
          <p:nvPr/>
        </p:nvSpPr>
        <p:spPr bwMode="auto">
          <a:xfrm>
            <a:off x="2882900" y="35433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n</a:t>
            </a:r>
          </a:p>
        </p:txBody>
      </p:sp>
      <p:sp>
        <p:nvSpPr>
          <p:cNvPr id="22611" name="Text Box 83"/>
          <p:cNvSpPr txBox="1">
            <a:spLocks noChangeArrowheads="1"/>
          </p:cNvSpPr>
          <p:nvPr/>
        </p:nvSpPr>
        <p:spPr bwMode="auto">
          <a:xfrm>
            <a:off x="3340100" y="35337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n</a:t>
            </a:r>
          </a:p>
        </p:txBody>
      </p:sp>
      <p:sp>
        <p:nvSpPr>
          <p:cNvPr id="22612" name="Text Box 84"/>
          <p:cNvSpPr txBox="1">
            <a:spLocks noChangeArrowheads="1"/>
          </p:cNvSpPr>
          <p:nvPr/>
        </p:nvSpPr>
        <p:spPr bwMode="auto">
          <a:xfrm>
            <a:off x="3797300" y="35337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n</a:t>
            </a:r>
          </a:p>
        </p:txBody>
      </p:sp>
      <p:sp>
        <p:nvSpPr>
          <p:cNvPr id="22613" name="Text Box 85"/>
          <p:cNvSpPr txBox="1">
            <a:spLocks noChangeArrowheads="1"/>
          </p:cNvSpPr>
          <p:nvPr/>
        </p:nvSpPr>
        <p:spPr bwMode="auto">
          <a:xfrm>
            <a:off x="4254500" y="35242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n</a:t>
            </a:r>
          </a:p>
        </p:txBody>
      </p:sp>
      <p:sp>
        <p:nvSpPr>
          <p:cNvPr id="22614" name="Text Box 86"/>
          <p:cNvSpPr txBox="1">
            <a:spLocks noChangeArrowheads="1"/>
          </p:cNvSpPr>
          <p:nvPr/>
        </p:nvSpPr>
        <p:spPr bwMode="auto">
          <a:xfrm>
            <a:off x="4711700" y="35242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n</a:t>
            </a:r>
          </a:p>
        </p:txBody>
      </p:sp>
      <p:sp>
        <p:nvSpPr>
          <p:cNvPr id="22615" name="Text Box 87"/>
          <p:cNvSpPr txBox="1">
            <a:spLocks noChangeArrowheads="1"/>
          </p:cNvSpPr>
          <p:nvPr/>
        </p:nvSpPr>
        <p:spPr bwMode="auto">
          <a:xfrm>
            <a:off x="5168900" y="35242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n</a:t>
            </a:r>
          </a:p>
        </p:txBody>
      </p:sp>
      <p:sp>
        <p:nvSpPr>
          <p:cNvPr id="22616" name="Text Box 88"/>
          <p:cNvSpPr txBox="1">
            <a:spLocks noChangeArrowheads="1"/>
          </p:cNvSpPr>
          <p:nvPr/>
        </p:nvSpPr>
        <p:spPr bwMode="auto">
          <a:xfrm>
            <a:off x="2425700" y="40068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n</a:t>
            </a:r>
          </a:p>
        </p:txBody>
      </p:sp>
      <p:sp>
        <p:nvSpPr>
          <p:cNvPr id="22617" name="Text Box 89"/>
          <p:cNvSpPr txBox="1">
            <a:spLocks noChangeArrowheads="1"/>
          </p:cNvSpPr>
          <p:nvPr/>
        </p:nvSpPr>
        <p:spPr bwMode="auto">
          <a:xfrm>
            <a:off x="2882900" y="40068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n</a:t>
            </a:r>
          </a:p>
        </p:txBody>
      </p:sp>
      <p:sp>
        <p:nvSpPr>
          <p:cNvPr id="22618" name="Text Box 90"/>
          <p:cNvSpPr txBox="1">
            <a:spLocks noChangeArrowheads="1"/>
          </p:cNvSpPr>
          <p:nvPr/>
        </p:nvSpPr>
        <p:spPr bwMode="auto">
          <a:xfrm>
            <a:off x="3340100" y="40068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n</a:t>
            </a:r>
          </a:p>
        </p:txBody>
      </p:sp>
      <p:sp>
        <p:nvSpPr>
          <p:cNvPr id="22619" name="Text Box 91"/>
          <p:cNvSpPr txBox="1">
            <a:spLocks noChangeArrowheads="1"/>
          </p:cNvSpPr>
          <p:nvPr/>
        </p:nvSpPr>
        <p:spPr bwMode="auto">
          <a:xfrm>
            <a:off x="3797300" y="40068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n</a:t>
            </a:r>
          </a:p>
        </p:txBody>
      </p:sp>
      <p:sp>
        <p:nvSpPr>
          <p:cNvPr id="22620" name="Text Box 92"/>
          <p:cNvSpPr txBox="1">
            <a:spLocks noChangeArrowheads="1"/>
          </p:cNvSpPr>
          <p:nvPr/>
        </p:nvSpPr>
        <p:spPr bwMode="auto">
          <a:xfrm>
            <a:off x="4730750" y="4010025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/>
              <a:t>50</a:t>
            </a:r>
          </a:p>
        </p:txBody>
      </p:sp>
      <p:sp>
        <p:nvSpPr>
          <p:cNvPr id="22621" name="Text Box 93"/>
          <p:cNvSpPr txBox="1">
            <a:spLocks noChangeArrowheads="1"/>
          </p:cNvSpPr>
          <p:nvPr/>
        </p:nvSpPr>
        <p:spPr bwMode="auto">
          <a:xfrm>
            <a:off x="6083300" y="4495800"/>
            <a:ext cx="29845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 err="1" smtClean="0"/>
              <a:t>Poni</a:t>
            </a:r>
            <a:r>
              <a:rPr lang="en-US" dirty="0" smtClean="0"/>
              <a:t> n = </a:t>
            </a:r>
            <a:r>
              <a:rPr lang="en-US" dirty="0" err="1" smtClean="0"/>
              <a:t>numero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cani</a:t>
            </a:r>
            <a:endParaRPr lang="en-US" dirty="0"/>
          </a:p>
          <a:p>
            <a:endParaRPr lang="en-US" dirty="0"/>
          </a:p>
          <a:p>
            <a:r>
              <a:rPr lang="en-US" dirty="0"/>
              <a:t>7n + 17 = 4n + 50</a:t>
            </a:r>
          </a:p>
          <a:p>
            <a:endParaRPr lang="en-US" dirty="0"/>
          </a:p>
        </p:txBody>
      </p:sp>
      <p:grpSp>
        <p:nvGrpSpPr>
          <p:cNvPr id="22631" name="Group 103"/>
          <p:cNvGrpSpPr>
            <a:grpSpLocks/>
          </p:cNvGrpSpPr>
          <p:nvPr/>
        </p:nvGrpSpPr>
        <p:grpSpPr bwMode="auto">
          <a:xfrm>
            <a:off x="2349500" y="4343400"/>
            <a:ext cx="419100" cy="722313"/>
            <a:chOff x="1296" y="2736"/>
            <a:chExt cx="264" cy="455"/>
          </a:xfrm>
        </p:grpSpPr>
        <p:sp>
          <p:nvSpPr>
            <p:cNvPr id="22629" name="AutoShape 101"/>
            <p:cNvSpPr>
              <a:spLocks/>
            </p:cNvSpPr>
            <p:nvPr/>
          </p:nvSpPr>
          <p:spPr bwMode="auto">
            <a:xfrm rot="5400000">
              <a:off x="1308" y="2724"/>
              <a:ext cx="240" cy="264"/>
            </a:xfrm>
            <a:prstGeom prst="rightBrace">
              <a:avLst>
                <a:gd name="adj1" fmla="val 91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2630" name="Text Box 102"/>
            <p:cNvSpPr txBox="1">
              <a:spLocks noChangeArrowheads="1"/>
            </p:cNvSpPr>
            <p:nvPr/>
          </p:nvSpPr>
          <p:spPr bwMode="auto">
            <a:xfrm>
              <a:off x="1320" y="296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?</a:t>
              </a:r>
            </a:p>
          </p:txBody>
        </p:sp>
      </p:grpSp>
      <p:sp>
        <p:nvSpPr>
          <p:cNvPr id="40" name="Rettangolo 39"/>
          <p:cNvSpPr/>
          <p:nvPr/>
        </p:nvSpPr>
        <p:spPr>
          <a:xfrm>
            <a:off x="762000" y="1600200"/>
            <a:ext cx="8077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 smtClean="0">
                <a:latin typeface="Book Antiqua" pitchFamily="18" charset="0"/>
              </a:rPr>
              <a:t>La signora Lucia ha </a:t>
            </a:r>
            <a:r>
              <a:rPr lang="en-US" sz="2000" dirty="0" err="1" smtClean="0">
                <a:latin typeface="Book Antiqua" pitchFamily="18" charset="0"/>
              </a:rPr>
              <a:t>una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borsa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piena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di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croccantini</a:t>
            </a:r>
            <a:r>
              <a:rPr lang="en-US" sz="2000" dirty="0" smtClean="0">
                <a:latin typeface="Book Antiqua" pitchFamily="18" charset="0"/>
              </a:rPr>
              <a:t> per </a:t>
            </a:r>
            <a:r>
              <a:rPr lang="en-US" sz="2000" dirty="0" err="1" smtClean="0">
                <a:latin typeface="Book Antiqua" pitchFamily="18" charset="0"/>
              </a:rPr>
              <a:t>i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suoi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gatti</a:t>
            </a:r>
            <a:r>
              <a:rPr lang="en-US" sz="2000" dirty="0" smtClean="0">
                <a:latin typeface="Book Antiqua" pitchFamily="18" charset="0"/>
              </a:rPr>
              <a:t>. Se </a:t>
            </a:r>
            <a:r>
              <a:rPr lang="en-US" sz="2000" dirty="0" err="1" smtClean="0">
                <a:latin typeface="Book Antiqua" pitchFamily="18" charset="0"/>
              </a:rPr>
              <a:t>da</a:t>
            </a:r>
            <a:r>
              <a:rPr lang="en-US" sz="2000" dirty="0" smtClean="0">
                <a:latin typeface="Book Antiqua" pitchFamily="18" charset="0"/>
              </a:rPr>
              <a:t>’ ad </a:t>
            </a:r>
            <a:r>
              <a:rPr lang="en-US" sz="2000" dirty="0" err="1" smtClean="0">
                <a:latin typeface="Book Antiqua" pitchFamily="18" charset="0"/>
              </a:rPr>
              <a:t>ogni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gatto</a:t>
            </a:r>
            <a:r>
              <a:rPr lang="en-US" sz="2000" dirty="0" smtClean="0">
                <a:latin typeface="Book Antiqua" pitchFamily="18" charset="0"/>
              </a:rPr>
              <a:t> 7 </a:t>
            </a:r>
            <a:r>
              <a:rPr lang="en-US" sz="2000" dirty="0" err="1" smtClean="0">
                <a:latin typeface="Book Antiqua" pitchFamily="18" charset="0"/>
              </a:rPr>
              <a:t>croccantini</a:t>
            </a:r>
            <a:r>
              <a:rPr lang="en-US" sz="2000" dirty="0" smtClean="0">
                <a:latin typeface="Book Antiqua" pitchFamily="18" charset="0"/>
              </a:rPr>
              <a:t>, le </a:t>
            </a:r>
            <a:r>
              <a:rPr lang="en-US" sz="2000" dirty="0" err="1" smtClean="0">
                <a:latin typeface="Book Antiqua" pitchFamily="18" charset="0"/>
              </a:rPr>
              <a:t>rimangono</a:t>
            </a:r>
            <a:r>
              <a:rPr lang="en-US" sz="2000" dirty="0" smtClean="0">
                <a:latin typeface="Book Antiqua" pitchFamily="18" charset="0"/>
              </a:rPr>
              <a:t> 17 </a:t>
            </a:r>
            <a:r>
              <a:rPr lang="en-US" sz="2000" dirty="0" err="1" smtClean="0">
                <a:latin typeface="Book Antiqua" pitchFamily="18" charset="0"/>
              </a:rPr>
              <a:t>croccantini</a:t>
            </a:r>
            <a:r>
              <a:rPr lang="en-US" sz="2000" dirty="0" smtClean="0">
                <a:latin typeface="Book Antiqua" pitchFamily="18" charset="0"/>
              </a:rPr>
              <a:t>. Se </a:t>
            </a:r>
            <a:r>
              <a:rPr lang="en-US" sz="2000" dirty="0" err="1" smtClean="0">
                <a:latin typeface="Book Antiqua" pitchFamily="18" charset="0"/>
              </a:rPr>
              <a:t>da</a:t>
            </a:r>
            <a:r>
              <a:rPr lang="en-US" sz="2000" dirty="0" smtClean="0">
                <a:latin typeface="Book Antiqua" pitchFamily="18" charset="0"/>
              </a:rPr>
              <a:t>’ ad </a:t>
            </a:r>
            <a:r>
              <a:rPr lang="en-US" sz="2000" dirty="0" err="1" smtClean="0">
                <a:latin typeface="Book Antiqua" pitchFamily="18" charset="0"/>
              </a:rPr>
              <a:t>ogni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gatto</a:t>
            </a:r>
            <a:r>
              <a:rPr lang="en-US" sz="2000" dirty="0" smtClean="0">
                <a:latin typeface="Book Antiqua" pitchFamily="18" charset="0"/>
              </a:rPr>
              <a:t> 4 </a:t>
            </a:r>
            <a:r>
              <a:rPr lang="en-US" sz="2000" dirty="0" err="1" smtClean="0">
                <a:latin typeface="Book Antiqua" pitchFamily="18" charset="0"/>
              </a:rPr>
              <a:t>croccantini</a:t>
            </a:r>
            <a:r>
              <a:rPr lang="en-US" sz="2000" dirty="0" smtClean="0">
                <a:latin typeface="Book Antiqua" pitchFamily="18" charset="0"/>
              </a:rPr>
              <a:t>, </a:t>
            </a:r>
            <a:r>
              <a:rPr lang="en-US" sz="2000" dirty="0" err="1" smtClean="0">
                <a:latin typeface="Book Antiqua" pitchFamily="18" charset="0"/>
              </a:rPr>
              <a:t>gliene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rimangono</a:t>
            </a:r>
            <a:r>
              <a:rPr lang="en-US" sz="2000" dirty="0" smtClean="0">
                <a:latin typeface="Book Antiqua" pitchFamily="18" charset="0"/>
              </a:rPr>
              <a:t> 50.  </a:t>
            </a:r>
            <a:r>
              <a:rPr lang="en-US" sz="2000" dirty="0" err="1" smtClean="0">
                <a:latin typeface="Book Antiqua" pitchFamily="18" charset="0"/>
              </a:rPr>
              <a:t>Quanti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gatti</a:t>
            </a:r>
            <a:r>
              <a:rPr lang="en-US" sz="2000" dirty="0" smtClean="0">
                <a:latin typeface="Book Antiqua" pitchFamily="18" charset="0"/>
              </a:rPr>
              <a:t> ha la signora?</a:t>
            </a:r>
          </a:p>
        </p:txBody>
      </p:sp>
      <p:sp>
        <p:nvSpPr>
          <p:cNvPr id="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z="4000" b="1" dirty="0" err="1" smtClean="0"/>
              <a:t>Risolvere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un’equazione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algebrica</a:t>
            </a:r>
            <a:r>
              <a:rPr lang="en-US" sz="4000" b="1" dirty="0" smtClean="0"/>
              <a:t> 2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2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2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2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2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2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5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2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10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2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2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2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2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2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2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2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26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/>
      <p:bldP spid="22548" grpId="0"/>
      <p:bldP spid="22549" grpId="0" animBg="1"/>
      <p:bldP spid="22559" grpId="0" animBg="1"/>
      <p:bldP spid="22576" grpId="0" animBg="1"/>
      <p:bldP spid="22590" grpId="0" animBg="1"/>
      <p:bldP spid="22596" grpId="0" animBg="1"/>
      <p:bldP spid="22597" grpId="0" animBg="1"/>
      <p:bldP spid="22598" grpId="0" animBg="1"/>
      <p:bldP spid="22599" grpId="0" animBg="1"/>
      <p:bldP spid="22600" grpId="0" animBg="1"/>
      <p:bldP spid="22601" grpId="0" animBg="1"/>
      <p:bldP spid="22602" grpId="0" animBg="1"/>
      <p:bldP spid="22604" grpId="0" animBg="1"/>
      <p:bldP spid="22605" grpId="0" animBg="1"/>
      <p:bldP spid="22606" grpId="0"/>
      <p:bldP spid="22607" grpId="0"/>
      <p:bldP spid="22608" grpId="0"/>
      <p:bldP spid="22611" grpId="0"/>
      <p:bldP spid="22612" grpId="0"/>
      <p:bldP spid="22613" grpId="0"/>
      <p:bldP spid="22614" grpId="0"/>
      <p:bldP spid="22615" grpId="0"/>
      <p:bldP spid="22616" grpId="0"/>
      <p:bldP spid="22617" grpId="0"/>
      <p:bldP spid="22618" grpId="0"/>
      <p:bldP spid="22619" grpId="0"/>
      <p:bldP spid="226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685800" y="3581400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/>
              <a:t>7 </a:t>
            </a:r>
            <a:r>
              <a:rPr lang="en-US" sz="1200" b="1" dirty="0" err="1" smtClean="0"/>
              <a:t>croccantini</a:t>
            </a:r>
            <a:endParaRPr lang="en-US" sz="1200" b="1" dirty="0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6705600" y="32004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 sz="1400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2057400" y="3581400"/>
            <a:ext cx="403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2057400" y="4038600"/>
            <a:ext cx="403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25146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2514600" y="4038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29718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34290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38862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43434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48006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52578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2971800" y="4038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>
            <a:off x="3429000" y="4038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3886200" y="4038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5467350" y="3533775"/>
            <a:ext cx="400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17</a:t>
            </a: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2133600" y="35433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n</a:t>
            </a:r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2590800" y="35433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n</a:t>
            </a:r>
          </a:p>
        </p:txBody>
      </p: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3048000" y="35337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n</a:t>
            </a:r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3505200" y="35337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n</a:t>
            </a: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3962400" y="35242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n</a:t>
            </a:r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4419600" y="35242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n</a:t>
            </a:r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4876800" y="35242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n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2133600" y="40068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n</a:t>
            </a: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2590800" y="40068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n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3048000" y="40068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n</a:t>
            </a:r>
          </a:p>
        </p:txBody>
      </p:sp>
      <p:sp>
        <p:nvSpPr>
          <p:cNvPr id="24607" name="Text Box 31"/>
          <p:cNvSpPr txBox="1">
            <a:spLocks noChangeArrowheads="1"/>
          </p:cNvSpPr>
          <p:nvPr/>
        </p:nvSpPr>
        <p:spPr bwMode="auto">
          <a:xfrm>
            <a:off x="3505200" y="40068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n</a:t>
            </a:r>
          </a:p>
        </p:txBody>
      </p: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3981450" y="4010025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/>
              <a:t>33</a:t>
            </a:r>
          </a:p>
        </p:txBody>
      </p:sp>
      <p:sp>
        <p:nvSpPr>
          <p:cNvPr id="24609" name="Text Box 33"/>
          <p:cNvSpPr txBox="1">
            <a:spLocks noChangeArrowheads="1"/>
          </p:cNvSpPr>
          <p:nvPr/>
        </p:nvSpPr>
        <p:spPr bwMode="auto">
          <a:xfrm>
            <a:off x="6477000" y="3657600"/>
            <a:ext cx="24955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7n + 17 = 4n + 33 + 17</a:t>
            </a:r>
          </a:p>
          <a:p>
            <a:endParaRPr lang="en-US"/>
          </a:p>
          <a:p>
            <a:r>
              <a:rPr lang="en-US"/>
              <a:t>3n = 33</a:t>
            </a:r>
          </a:p>
          <a:p>
            <a:endParaRPr lang="en-US"/>
          </a:p>
          <a:p>
            <a:r>
              <a:rPr lang="en-US"/>
              <a:t>n=11</a:t>
            </a:r>
          </a:p>
        </p:txBody>
      </p:sp>
      <p:sp>
        <p:nvSpPr>
          <p:cNvPr id="24610" name="Line 34"/>
          <p:cNvSpPr>
            <a:spLocks noChangeShapeType="1"/>
          </p:cNvSpPr>
          <p:nvPr/>
        </p:nvSpPr>
        <p:spPr bwMode="auto">
          <a:xfrm>
            <a:off x="5257800" y="4038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4611" name="Text Box 35"/>
          <p:cNvSpPr txBox="1">
            <a:spLocks noChangeArrowheads="1"/>
          </p:cNvSpPr>
          <p:nvPr/>
        </p:nvSpPr>
        <p:spPr bwMode="auto">
          <a:xfrm>
            <a:off x="5467350" y="4000500"/>
            <a:ext cx="400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17</a:t>
            </a:r>
          </a:p>
        </p:txBody>
      </p:sp>
      <p:sp>
        <p:nvSpPr>
          <p:cNvPr id="24612" name="AutoShape 36"/>
          <p:cNvSpPr>
            <a:spLocks/>
          </p:cNvSpPr>
          <p:nvPr/>
        </p:nvSpPr>
        <p:spPr bwMode="auto">
          <a:xfrm rot="5400000">
            <a:off x="4800600" y="3429000"/>
            <a:ext cx="381000" cy="2209800"/>
          </a:xfrm>
          <a:prstGeom prst="rightBrace">
            <a:avLst>
              <a:gd name="adj1" fmla="val 4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4613" name="Text Box 37"/>
          <p:cNvSpPr txBox="1">
            <a:spLocks noChangeArrowheads="1"/>
          </p:cNvSpPr>
          <p:nvPr/>
        </p:nvSpPr>
        <p:spPr bwMode="auto">
          <a:xfrm>
            <a:off x="4800600" y="4724400"/>
            <a:ext cx="400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50</a:t>
            </a:r>
          </a:p>
        </p:txBody>
      </p:sp>
      <p:grpSp>
        <p:nvGrpSpPr>
          <p:cNvPr id="24614" name="Group 38"/>
          <p:cNvGrpSpPr>
            <a:grpSpLocks/>
          </p:cNvGrpSpPr>
          <p:nvPr/>
        </p:nvGrpSpPr>
        <p:grpSpPr bwMode="auto">
          <a:xfrm>
            <a:off x="2057400" y="4343400"/>
            <a:ext cx="457200" cy="622300"/>
            <a:chOff x="1296" y="2736"/>
            <a:chExt cx="288" cy="392"/>
          </a:xfrm>
        </p:grpSpPr>
        <p:sp>
          <p:nvSpPr>
            <p:cNvPr id="24615" name="AutoShape 39"/>
            <p:cNvSpPr>
              <a:spLocks/>
            </p:cNvSpPr>
            <p:nvPr/>
          </p:nvSpPr>
          <p:spPr bwMode="auto">
            <a:xfrm rot="5400000">
              <a:off x="1320" y="2712"/>
              <a:ext cx="240" cy="288"/>
            </a:xfrm>
            <a:prstGeom prst="rightBrace">
              <a:avLst>
                <a:gd name="adj1" fmla="val 10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4616" name="Text Box 40"/>
            <p:cNvSpPr txBox="1">
              <a:spLocks noChangeArrowheads="1"/>
            </p:cNvSpPr>
            <p:nvPr/>
          </p:nvSpPr>
          <p:spPr bwMode="auto">
            <a:xfrm>
              <a:off x="1308" y="2936"/>
              <a:ext cx="2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/>
                <a:t>11</a:t>
              </a:r>
            </a:p>
          </p:txBody>
        </p:sp>
      </p:grpSp>
      <p:sp>
        <p:nvSpPr>
          <p:cNvPr id="24617" name="Rectangle 41"/>
          <p:cNvSpPr>
            <a:spLocks noChangeArrowheads="1"/>
          </p:cNvSpPr>
          <p:nvPr/>
        </p:nvSpPr>
        <p:spPr bwMode="auto">
          <a:xfrm>
            <a:off x="1447800" y="5334000"/>
            <a:ext cx="4114800" cy="533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sz="2400" dirty="0" smtClean="0"/>
              <a:t>La signora Lucia ha 11 </a:t>
            </a:r>
            <a:r>
              <a:rPr lang="en-US" sz="2400" dirty="0" err="1" smtClean="0"/>
              <a:t>gatti</a:t>
            </a:r>
            <a:r>
              <a:rPr lang="en-US" sz="2400" dirty="0" smtClean="0"/>
              <a:t>.  </a:t>
            </a:r>
            <a:endParaRPr lang="en-US" sz="2400" dirty="0"/>
          </a:p>
        </p:txBody>
      </p:sp>
      <p:pic>
        <p:nvPicPr>
          <p:cNvPr id="24635" name="Picture 59" descr="MCj042411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-1295400"/>
            <a:ext cx="1371600" cy="1031875"/>
          </a:xfrm>
          <a:prstGeom prst="rect">
            <a:avLst/>
          </a:prstGeom>
          <a:noFill/>
        </p:spPr>
      </p:pic>
      <p:pic>
        <p:nvPicPr>
          <p:cNvPr id="24636" name="Picture 60" descr="MCj042411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-1524000"/>
            <a:ext cx="1371600" cy="1031875"/>
          </a:xfrm>
          <a:prstGeom prst="rect">
            <a:avLst/>
          </a:prstGeom>
          <a:noFill/>
        </p:spPr>
      </p:pic>
      <p:pic>
        <p:nvPicPr>
          <p:cNvPr id="24637" name="Picture 61" descr="MCj042411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-1371600"/>
            <a:ext cx="1371600" cy="1031875"/>
          </a:xfrm>
          <a:prstGeom prst="rect">
            <a:avLst/>
          </a:prstGeom>
          <a:noFill/>
        </p:spPr>
      </p:pic>
      <p:pic>
        <p:nvPicPr>
          <p:cNvPr id="24638" name="Picture 62" descr="MCj042411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48800" y="1295400"/>
            <a:ext cx="1371600" cy="1031875"/>
          </a:xfrm>
          <a:prstGeom prst="rect">
            <a:avLst/>
          </a:prstGeom>
          <a:noFill/>
        </p:spPr>
      </p:pic>
      <p:pic>
        <p:nvPicPr>
          <p:cNvPr id="24639" name="Picture 63" descr="MCj042411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0" y="685800"/>
            <a:ext cx="1371600" cy="1031875"/>
          </a:xfrm>
          <a:prstGeom prst="rect">
            <a:avLst/>
          </a:prstGeom>
          <a:noFill/>
        </p:spPr>
      </p:pic>
      <p:pic>
        <p:nvPicPr>
          <p:cNvPr id="24640" name="Picture 64" descr="MCj042411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72600" y="-515938"/>
            <a:ext cx="1371600" cy="1031876"/>
          </a:xfrm>
          <a:prstGeom prst="rect">
            <a:avLst/>
          </a:prstGeom>
          <a:noFill/>
        </p:spPr>
      </p:pic>
      <p:pic>
        <p:nvPicPr>
          <p:cNvPr id="24641" name="Picture 65" descr="MCj042411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0" y="2743200"/>
            <a:ext cx="1371600" cy="1031875"/>
          </a:xfrm>
          <a:prstGeom prst="rect">
            <a:avLst/>
          </a:prstGeom>
          <a:noFill/>
        </p:spPr>
      </p:pic>
      <p:pic>
        <p:nvPicPr>
          <p:cNvPr id="24642" name="Picture 66" descr="MCj042411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53800" y="2667000"/>
            <a:ext cx="1371600" cy="1031875"/>
          </a:xfrm>
          <a:prstGeom prst="rect">
            <a:avLst/>
          </a:prstGeom>
          <a:noFill/>
        </p:spPr>
      </p:pic>
      <p:pic>
        <p:nvPicPr>
          <p:cNvPr id="24643" name="Picture 67" descr="MCj042411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01600" y="2590800"/>
            <a:ext cx="1371600" cy="1031875"/>
          </a:xfrm>
          <a:prstGeom prst="rect">
            <a:avLst/>
          </a:prstGeom>
          <a:noFill/>
        </p:spPr>
      </p:pic>
      <p:pic>
        <p:nvPicPr>
          <p:cNvPr id="24644" name="Picture 68" descr="MCj042411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01200" y="4267200"/>
            <a:ext cx="1371600" cy="1031875"/>
          </a:xfrm>
          <a:prstGeom prst="rect">
            <a:avLst/>
          </a:prstGeom>
          <a:noFill/>
        </p:spPr>
      </p:pic>
      <p:pic>
        <p:nvPicPr>
          <p:cNvPr id="24645" name="Picture 69" descr="MCj042411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87000" y="5826125"/>
            <a:ext cx="1371600" cy="1031875"/>
          </a:xfrm>
          <a:prstGeom prst="rect">
            <a:avLst/>
          </a:prstGeom>
          <a:noFill/>
        </p:spPr>
      </p:pic>
      <p:sp>
        <p:nvSpPr>
          <p:cNvPr id="56" name="Rettangolo 55"/>
          <p:cNvSpPr/>
          <p:nvPr/>
        </p:nvSpPr>
        <p:spPr>
          <a:xfrm>
            <a:off x="914400" y="1676400"/>
            <a:ext cx="8077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 smtClean="0">
                <a:latin typeface="Book Antiqua" pitchFamily="18" charset="0"/>
              </a:rPr>
              <a:t>La signora Lucia ha </a:t>
            </a:r>
            <a:r>
              <a:rPr lang="en-US" sz="2000" dirty="0" err="1" smtClean="0">
                <a:latin typeface="Book Antiqua" pitchFamily="18" charset="0"/>
              </a:rPr>
              <a:t>una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borsa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piena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di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croccantini</a:t>
            </a:r>
            <a:r>
              <a:rPr lang="en-US" sz="2000" dirty="0" smtClean="0">
                <a:latin typeface="Book Antiqua" pitchFamily="18" charset="0"/>
              </a:rPr>
              <a:t> per </a:t>
            </a:r>
            <a:r>
              <a:rPr lang="en-US" sz="2000" dirty="0" err="1" smtClean="0">
                <a:latin typeface="Book Antiqua" pitchFamily="18" charset="0"/>
              </a:rPr>
              <a:t>i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suoi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gatti</a:t>
            </a:r>
            <a:r>
              <a:rPr lang="en-US" sz="2000" dirty="0" smtClean="0">
                <a:latin typeface="Book Antiqua" pitchFamily="18" charset="0"/>
              </a:rPr>
              <a:t>. Se </a:t>
            </a:r>
            <a:r>
              <a:rPr lang="en-US" sz="2000" dirty="0" err="1" smtClean="0">
                <a:latin typeface="Book Antiqua" pitchFamily="18" charset="0"/>
              </a:rPr>
              <a:t>da</a:t>
            </a:r>
            <a:r>
              <a:rPr lang="en-US" sz="2000" dirty="0" smtClean="0">
                <a:latin typeface="Book Antiqua" pitchFamily="18" charset="0"/>
              </a:rPr>
              <a:t>’ ad </a:t>
            </a:r>
            <a:r>
              <a:rPr lang="en-US" sz="2000" dirty="0" err="1" smtClean="0">
                <a:latin typeface="Book Antiqua" pitchFamily="18" charset="0"/>
              </a:rPr>
              <a:t>ogni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gatto</a:t>
            </a:r>
            <a:r>
              <a:rPr lang="en-US" sz="2000" dirty="0" smtClean="0">
                <a:latin typeface="Book Antiqua" pitchFamily="18" charset="0"/>
              </a:rPr>
              <a:t> 7 </a:t>
            </a:r>
            <a:r>
              <a:rPr lang="en-US" sz="2000" dirty="0" err="1" smtClean="0">
                <a:latin typeface="Book Antiqua" pitchFamily="18" charset="0"/>
              </a:rPr>
              <a:t>croccantini</a:t>
            </a:r>
            <a:r>
              <a:rPr lang="en-US" sz="2000" dirty="0" smtClean="0">
                <a:latin typeface="Book Antiqua" pitchFamily="18" charset="0"/>
              </a:rPr>
              <a:t>, le </a:t>
            </a:r>
            <a:r>
              <a:rPr lang="en-US" sz="2000" dirty="0" err="1" smtClean="0">
                <a:latin typeface="Book Antiqua" pitchFamily="18" charset="0"/>
              </a:rPr>
              <a:t>rimangono</a:t>
            </a:r>
            <a:r>
              <a:rPr lang="en-US" sz="2000" dirty="0" smtClean="0">
                <a:latin typeface="Book Antiqua" pitchFamily="18" charset="0"/>
              </a:rPr>
              <a:t> 17 </a:t>
            </a:r>
            <a:r>
              <a:rPr lang="en-US" sz="2000" dirty="0" err="1" smtClean="0">
                <a:latin typeface="Book Antiqua" pitchFamily="18" charset="0"/>
              </a:rPr>
              <a:t>croccantini</a:t>
            </a:r>
            <a:r>
              <a:rPr lang="en-US" sz="2000" dirty="0" smtClean="0">
                <a:latin typeface="Book Antiqua" pitchFamily="18" charset="0"/>
              </a:rPr>
              <a:t>. Se </a:t>
            </a:r>
            <a:r>
              <a:rPr lang="en-US" sz="2000" dirty="0" err="1" smtClean="0">
                <a:latin typeface="Book Antiqua" pitchFamily="18" charset="0"/>
              </a:rPr>
              <a:t>da</a:t>
            </a:r>
            <a:r>
              <a:rPr lang="en-US" sz="2000" dirty="0" smtClean="0">
                <a:latin typeface="Book Antiqua" pitchFamily="18" charset="0"/>
              </a:rPr>
              <a:t>’ ad </a:t>
            </a:r>
            <a:r>
              <a:rPr lang="en-US" sz="2000" dirty="0" err="1" smtClean="0">
                <a:latin typeface="Book Antiqua" pitchFamily="18" charset="0"/>
              </a:rPr>
              <a:t>ogni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gatto</a:t>
            </a:r>
            <a:r>
              <a:rPr lang="en-US" sz="2000" dirty="0" smtClean="0">
                <a:latin typeface="Book Antiqua" pitchFamily="18" charset="0"/>
              </a:rPr>
              <a:t> 4 </a:t>
            </a:r>
            <a:r>
              <a:rPr lang="en-US" sz="2000" dirty="0" err="1" smtClean="0">
                <a:latin typeface="Book Antiqua" pitchFamily="18" charset="0"/>
              </a:rPr>
              <a:t>croccantini</a:t>
            </a:r>
            <a:r>
              <a:rPr lang="en-US" sz="2000" dirty="0" smtClean="0">
                <a:latin typeface="Book Antiqua" pitchFamily="18" charset="0"/>
              </a:rPr>
              <a:t>, </a:t>
            </a:r>
            <a:r>
              <a:rPr lang="en-US" sz="2000" dirty="0" err="1" smtClean="0">
                <a:latin typeface="Book Antiqua" pitchFamily="18" charset="0"/>
              </a:rPr>
              <a:t>gliene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rimangono</a:t>
            </a:r>
            <a:r>
              <a:rPr lang="en-US" sz="2000" dirty="0" smtClean="0">
                <a:latin typeface="Book Antiqua" pitchFamily="18" charset="0"/>
              </a:rPr>
              <a:t> 50.  </a:t>
            </a:r>
            <a:r>
              <a:rPr lang="en-US" sz="2000" dirty="0" err="1" smtClean="0">
                <a:latin typeface="Book Antiqua" pitchFamily="18" charset="0"/>
              </a:rPr>
              <a:t>Quanti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gatti</a:t>
            </a:r>
            <a:r>
              <a:rPr lang="en-US" sz="2000" dirty="0" smtClean="0">
                <a:latin typeface="Book Antiqua" pitchFamily="18" charset="0"/>
              </a:rPr>
              <a:t> ha la signora?</a:t>
            </a:r>
          </a:p>
        </p:txBody>
      </p:sp>
      <p:sp>
        <p:nvSpPr>
          <p:cNvPr id="6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Risolvere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un’equazione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algebrica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Text Box 4"/>
          <p:cNvSpPr txBox="1">
            <a:spLocks noChangeArrowheads="1"/>
          </p:cNvSpPr>
          <p:nvPr/>
        </p:nvSpPr>
        <p:spPr bwMode="auto">
          <a:xfrm>
            <a:off x="685800" y="39902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/>
              <a:t>4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croccantini</a:t>
            </a:r>
            <a:endParaRPr lang="en-U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4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4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4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1000" fill="hold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32" dur="1000" fill="hold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246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246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46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1000" fill="hold"/>
                                        <p:tgtEl>
                                          <p:spTgt spid="246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246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1000" fill="hold"/>
                                        <p:tgtEl>
                                          <p:spTgt spid="246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1000" fill="hold"/>
                                        <p:tgtEl>
                                          <p:spTgt spid="246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246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246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46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46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4 -0.01067  -0.018 -0.02133  -0.023 -0.02133  c -0.031 0  -0.063 0.16667  -0.063 0.33333  c 0 -0.084  -0.016 -0.16667  -0.031 -0.16667  c -0.016 0  -0.031 0.084  -0.031 0.16667  c 0 -0.04133  -0.008 -0.084  -0.016 -0.084  c -0.008 0  -0.016 0.04133  -0.016 0.084  c 0 -0.02133  -0.004 -0.04133  -0.008 -0.04133  c -0.004 0  -0.008 0.02133  -0.008 0.04133  c 0 -0.01067  -0.002 -0.02133  -0.004 -0.02133  c -0.001 0  -0.004 0.01067  -0.004 0.02133  c 0 -0.00533  -0.001 -0.01067  -0.002 -0.01067  c 0 -0.00133  -0.002 0.00533  -0.002 0.01067  c 0 -0.00267  0 -0.00533  -0.001 -0.00533  c 0 0.00133  -0.001 0.00267  -0.001 0.00533  c 0 -0.00133  0 -0.00267  0 -0.004  c -0.001 0  -0.001 0.00133  -0.001 0.00267  c -0.001 0  -0.001 -0.00133  -0.001 -0.00267  c -0.001 0  -0.001 0.00133  -0.001 0.00267  E" pathEditMode="relative" ptsTypes="">
                                      <p:cBhvr>
                                        <p:cTn id="66" dur="2000" fill="hold"/>
                                        <p:tgtEl>
                                          <p:spTgt spid="246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4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C -0.00712 -0.01528 -0.03177 -0.03055 -0.04028 -0.03055 C -0.09497 -0.03055 -0.15104 0.20833 -0.15104 0.44722 C -0.15104 0.32662 -0.17917 0.20833 -0.20573 0.20833 C -0.23386 0.20833 -0.26042 0.3287 -0.26042 0.44722 C -0.26042 0.38773 -0.27448 0.32662 -0.28837 0.32662 C -0.30243 0.32662 -0.3165 0.38611 -0.3165 0.44722 C -0.3165 0.41667 -0.32344 0.38773 -0.33056 0.38773 C -0.3375 0.38773 -0.34462 0.41829 -0.34462 0.44722 C -0.34462 0.43195 -0.34827 0.41667 -0.35157 0.41667 C -0.35348 0.41667 -0.35868 0.43195 -0.35868 0.44722 C -0.35868 0.43958 -0.36042 0.43195 -0.36233 0.43195 C -0.36233 0.42986 -0.36598 0.43958 -0.36598 0.44722 C -0.36598 0.44306 -0.36598 0.43958 -0.36771 0.43958 C -0.36771 0.44144 -0.36962 0.44352 -0.36962 0.44722 C -0.36962 0.44514 -0.36962 0.44306 -0.36962 0.44144 C -0.37136 0.44144 -0.37136 0.44352 -0.37136 0.44537 C -0.37327 0.44537 -0.37327 0.44352 -0.37327 0.44144 C -0.375 0.44144 -0.375 0.44352 -0.375 0.44537 " pathEditMode="relative" rAng="0" ptsTypes="fffffffffffffffffff">
                                      <p:cBhvr>
                                        <p:cTn id="68" dur="2000" fill="hold"/>
                                        <p:tgtEl>
                                          <p:spTgt spid="246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" y="208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4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4 -0.01067  -0.018 -0.02133  -0.023 -0.02133  c -0.031 0  -0.063 0.16667  -0.063 0.33333  c 0 -0.084  -0.016 -0.16667  -0.031 -0.16667  c -0.016 0  -0.031 0.084  -0.031 0.16667  c 0 -0.04133  -0.008 -0.084  -0.016 -0.084  c -0.008 0  -0.016 0.04133  -0.016 0.084  c 0 -0.02133  -0.004 -0.04133  -0.008 -0.04133  c -0.004 0  -0.008 0.02133  -0.008 0.04133  c 0 -0.01067  -0.002 -0.02133  -0.004 -0.02133  c -0.001 0  -0.004 0.01067  -0.004 0.02133  c 0 -0.00533  -0.001 -0.01067  -0.002 -0.01067  c 0 -0.00133  -0.002 0.00533  -0.002 0.01067  c 0 -0.00267  0 -0.00533  -0.001 -0.00533  c 0 0.00133  -0.001 0.00267  -0.001 0.00533  c 0 -0.00133  0 -0.00267  0 -0.004  c -0.001 0  -0.001 0.00133  -0.001 0.00267  c -0.001 0  -0.001 -0.00133  -0.001 -0.00267  c -0.001 0  -0.001 0.00133  -0.001 0.00267  E" pathEditMode="relative" ptsTypes="">
                                      <p:cBhvr>
                                        <p:cTn id="70" dur="2000" fill="hold"/>
                                        <p:tgtEl>
                                          <p:spTgt spid="246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4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347 C -0.01927 -0.0125 -0.0868 -0.0213 -0.11024 -0.0213 C -0.25955 -0.0213 -0.41284 0.11829 -0.41284 0.2581 C -0.41284 0.1875 -0.48958 0.11829 -0.56215 0.11829 C -0.63889 0.11829 -0.71145 0.18866 -0.71145 0.2581 C -0.71145 0.22315 -0.74982 0.1875 -0.78819 0.1875 C -0.82656 0.1875 -0.86493 0.22222 -0.86493 0.2581 C -0.86493 0.24005 -0.8842 0.22315 -0.9033 0.22315 C -0.92257 0.22315 -0.94166 0.2412 -0.94166 0.2581 C -0.94166 0.24907 -0.95173 0.24005 -0.96093 0.24005 C -0.9658 0.24005 -0.98003 0.24907 -0.98003 0.2581 C -0.98003 0.25347 -0.98507 0.24907 -0.9901 0.24907 C -0.9901 0.24792 -1 0.25347 -1 0.2581 C -1 0.25556 -1 0.25347 -1.00503 0.25347 C -1.00503 0.25463 -1.01007 0.25579 -1.01007 0.2581 C -1.01007 0.25671 -1.01007 0.25556 -1.01007 0.25463 C -1.0151 0.25463 -1.0151 0.25579 -1.0151 0.25694 C -1.02014 0.25694 -1.02014 0.25579 -1.02014 0.25463 C -1.025 0.25463 -1.025 0.25579 -1.025 0.25694 " pathEditMode="relative" rAng="0" ptsTypes="fffffffffffffffffff">
                                      <p:cBhvr>
                                        <p:cTn id="72" dur="2000" fill="hold"/>
                                        <p:tgtEl>
                                          <p:spTgt spid="246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2" y="122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4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07407E-6 C -0.01024 -0.00949 -0.04635 -0.01899 -0.05885 -0.01899 C -0.13836 -0.01899 -0.22031 0.13101 -0.22031 0.28101 C -0.22031 0.20532 -0.26128 0.13101 -0.29982 0.13101 C -0.3408 0.13101 -0.37951 0.20648 -0.37951 0.28101 C -0.37951 0.24351 -0.4 0.20532 -0.42048 0.20532 C -0.44097 0.20532 -0.46145 0.24259 -0.46145 0.28101 C -0.46145 0.2618 -0.47152 0.24351 -0.48177 0.24351 C -0.49201 0.24351 -0.50225 0.26273 -0.50225 0.28101 C -0.50225 0.27129 -0.50764 0.2618 -0.5125 0.2618 C -0.51527 0.2618 -0.52274 0.27129 -0.52274 0.28101 C -0.52274 0.27615 -0.52552 0.27129 -0.52812 0.27129 C -0.52812 0.27013 -0.5335 0.27615 -0.5335 0.28101 C -0.5335 0.27847 -0.5335 0.27615 -0.53611 0.27615 C -0.53611 0.27731 -0.53871 0.2787 -0.53871 0.28101 C -0.53871 0.27963 -0.53871 0.27847 -0.53871 0.27731 C -0.54149 0.27731 -0.54149 0.2787 -0.54149 0.27986 C -0.54409 0.27986 -0.54409 0.2787 -0.54409 0.27731 C -0.5467 0.27731 -0.5467 0.2787 -0.5467 0.27986 " pathEditMode="relative" rAng="0" ptsTypes="fffffffffffffffffff">
                                      <p:cBhvr>
                                        <p:cTn id="74" dur="2000" fill="hold"/>
                                        <p:tgtEl>
                                          <p:spTgt spid="246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3" y="131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347 C -0.00642 -0.01227 -0.02899 -0.0213 -0.03681 -0.0213 C -0.08663 -0.0213 -0.13767 0.11713 -0.13767 0.25556 C -0.13767 0.18565 -0.16319 0.11713 -0.1875 0.11713 C -0.21302 0.11713 -0.23715 0.18681 -0.23715 0.25556 C -0.23715 0.22106 -0.25 0.18565 -0.26285 0.18565 C -0.27552 0.18565 -0.28837 0.22014 -0.28837 0.25556 C -0.28837 0.23773 -0.29479 0.22106 -0.30122 0.22106 C -0.30764 0.22106 -0.31389 0.23866 -0.31389 0.25556 C -0.31389 0.24653 -0.31736 0.23773 -0.32031 0.23773 C -0.32205 0.23773 -0.32674 0.24653 -0.32674 0.25556 C -0.32674 0.25093 -0.32847 0.24653 -0.33003 0.24653 C -0.33003 0.24537 -0.33333 0.25093 -0.33333 0.25556 C -0.33333 0.25324 -0.33333 0.25093 -0.33507 0.25093 C -0.33507 0.25208 -0.33681 0.25324 -0.33681 0.25556 C -0.33681 0.2544 -0.33681 0.25324 -0.33681 0.25208 C -0.33837 0.25208 -0.33837 0.25324 -0.33837 0.2544 C -0.3401 0.2544 -0.3401 0.25324 -0.3401 0.25208 C -0.34167 0.25208 -0.34167 0.25324 -0.34167 0.2544 " pathEditMode="relative" rAng="0" ptsTypes="fffffffffffffffffff">
                                      <p:cBhvr>
                                        <p:cTn id="76" dur="2000" fill="hold"/>
                                        <p:tgtEl>
                                          <p:spTgt spid="246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" y="121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4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44444E-6 C -0.01511 -0.00324 -0.06823 -0.00625 -0.08663 -0.00625 C -0.20382 -0.00625 -0.32431 0.04375 -0.32431 0.09375 C -0.32431 0.06852 -0.38455 0.04375 -0.44149 0.04375 C -0.50191 0.04375 -0.55886 0.06875 -0.55886 0.09375 C -0.55886 0.08125 -0.58889 0.06852 -0.6191 0.06852 C -0.64931 0.06852 -0.67934 0.08079 -0.67934 0.09375 C -0.67934 0.08727 -0.69445 0.08125 -0.70955 0.08125 C -0.72448 0.08125 -0.73959 0.0875 -0.73959 0.09375 C -0.73959 0.09051 -0.7474 0.08727 -0.75469 0.08727 C -0.75868 0.08727 -0.76979 0.09051 -0.76979 0.09375 C -0.76979 0.09213 -0.77361 0.09051 -0.77761 0.09051 C -0.77761 0.09005 -0.78542 0.09213 -0.78542 0.09375 C -0.78542 0.09283 -0.78542 0.09213 -0.78941 0.09213 C -0.78941 0.09237 -0.7934 0.09283 -0.7934 0.09375 C -0.7934 0.09329 -0.7934 0.09283 -0.7934 0.09237 C -0.79722 0.09237 -0.79722 0.09283 -0.79722 0.09329 C -0.80122 0.09329 -0.80122 0.09283 -0.80122 0.09237 C -0.80504 0.09237 -0.80504 0.09283 -0.80504 0.09329 " pathEditMode="relative" rAng="0" ptsTypes="fffffffffffffffffff">
                                      <p:cBhvr>
                                        <p:cTn id="78" dur="2000" fill="hold"/>
                                        <p:tgtEl>
                                          <p:spTgt spid="246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3" y="44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4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787 C -0.01198 -0.01458 -0.05365 -0.0213 -0.06806 -0.0213 C -0.16042 -0.0213 -0.25521 0.08495 -0.25521 0.19144 C -0.25521 0.13773 -0.30261 0.08495 -0.3474 0.08495 C -0.39479 0.08495 -0.43959 0.13866 -0.43959 0.19144 C -0.43959 0.16482 -0.46337 0.13773 -0.48716 0.13773 C -0.51077 0.13773 -0.53455 0.16412 -0.53455 0.19144 C -0.53455 0.17778 -0.54636 0.16482 -0.55816 0.16482 C -0.56997 0.16482 -0.58195 0.17847 -0.58195 0.19144 C -0.58195 0.18449 -0.58802 0.17778 -0.59375 0.17778 C -0.59688 0.17778 -0.60556 0.18449 -0.60556 0.19144 C -0.60556 0.18796 -0.60868 0.18449 -0.61181 0.18449 C -0.61181 0.18357 -0.61789 0.18796 -0.61789 0.19144 C -0.61789 0.18958 -0.61789 0.18796 -0.62101 0.18796 C -0.62101 0.18889 -0.62414 0.18958 -0.62414 0.19144 C -0.62414 0.19051 -0.62414 0.18958 -0.62414 0.18889 C -0.62726 0.18889 -0.62726 0.18958 -0.62726 0.19051 C -0.63039 0.19051 -0.63039 0.18958 -0.63039 0.18889 C -0.63334 0.18889 -0.63334 0.18958 -0.63334 0.19051 " pathEditMode="relative" rAng="0" ptsTypes="fffffffffffffffffff">
                                      <p:cBhvr>
                                        <p:cTn id="80" dur="2000" fill="hold"/>
                                        <p:tgtEl>
                                          <p:spTgt spid="246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7" y="93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4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045E-16 0.00995 C -0.01997 -0.00579 -0.09028 -0.0213 -0.11458 -0.0213 C -0.26997 -0.0213 -0.42969 0.22384 -0.42969 0.46921 C -0.42969 0.34537 -0.50955 0.22384 -0.58507 0.22384 C -0.66493 0.22384 -0.74045 0.34745 -0.74045 0.46921 C -0.74045 0.4081 -0.78038 0.34537 -0.82031 0.34537 C -0.86024 0.34537 -0.90017 0.40648 -0.90017 0.46921 C -0.90017 0.43773 -0.92014 0.4081 -0.9401 0.4081 C -0.96007 0.4081 -0.98003 0.43935 -0.98003 0.46921 C -0.98003 0.45347 -0.99045 0.43773 -1 0.43773 C -1.00521 0.43773 -1.01997 0.45347 -1.01997 0.46921 C -1.01997 0.46134 -1.02517 0.45347 -1.03038 0.45347 C -1.03038 0.45139 -1.0408 0.46134 -1.0408 0.46921 C -1.0408 0.46505 -1.0408 0.46134 -1.04601 0.46134 C -1.04601 0.46319 -1.05122 0.46528 -1.05122 0.46921 C -1.05122 0.46713 -1.05122 0.46505 -1.05122 0.46319 C -1.05642 0.46319 -1.05642 0.46528 -1.05642 0.46736 C -1.06163 0.46736 -1.06163 0.46528 -1.06163 0.46319 C -1.06667 0.46319 -1.06667 0.46528 -1.06667 0.46736 " pathEditMode="relative" rAng="0" ptsTypes="fffffffffffffffffff">
                                      <p:cBhvr>
                                        <p:cTn id="82" dur="2000" fill="hold"/>
                                        <p:tgtEl>
                                          <p:spTgt spid="246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3" y="214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4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1134 C -0.01892 -0.01643 -0.08542 -0.02129 -0.10833 -0.02129 C -0.25521 -0.02129 -0.40625 0.05718 -0.40625 0.13588 C -0.40625 0.09607 -0.48177 0.05718 -0.55312 0.05718 C -0.62847 0.05718 -0.7 0.09676 -0.7 0.13588 C -0.7 0.11621 -0.73767 0.09607 -0.77535 0.09607 C -0.81319 0.09607 -0.85087 0.11574 -0.85087 0.13588 C -0.85087 0.1257 -0.86979 0.11621 -0.88872 0.11621 C -0.90747 0.11621 -0.92639 0.12616 -0.92639 0.13588 C -0.92639 0.13079 -0.93628 0.1257 -0.94531 0.1257 C -0.95017 0.1257 -0.96406 0.13079 -0.96406 0.13588 C -0.96406 0.13334 -0.9691 0.13079 -0.97396 0.13079 C -0.97396 0.1301 -0.98385 0.13334 -0.98385 0.13588 C -0.98385 0.13449 -0.98385 0.13334 -0.98872 0.13334 C -0.98872 0.1338 -0.99358 0.13449 -0.99358 0.13588 C -0.99358 0.13519 -0.99358 0.13449 -0.99358 0.1338 C -0.99861 0.1338 -0.99861 0.13449 -0.99861 0.13519 C -1.00347 0.13519 -1.00347 0.13449 -1.00347 0.1338 C -1.00833 0.1338 -1.00833 0.13449 -1.00833 0.13519 " pathEditMode="relative" rAng="0" ptsTypes="fffffffffffffffffff">
                                      <p:cBhvr>
                                        <p:cTn id="84" dur="2000" fill="hold"/>
                                        <p:tgtEl>
                                          <p:spTgt spid="246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4" y="69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4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2246 C -0.00764 -0.02199 -0.03385 -0.0213 -0.04306 -0.0213 C -0.10139 -0.0213 -0.16111 -0.02871 -0.16111 -0.03588 C -0.16111 -0.03241 -0.19115 -0.02871 -0.21944 -0.02871 C -0.24948 -0.02871 -0.27778 -0.03241 -0.27778 -0.03588 C -0.27778 -0.03426 -0.29271 -0.03241 -0.30764 -0.03241 C -0.32257 -0.03241 -0.33767 -0.03403 -0.33767 -0.03588 C -0.33767 -0.03496 -0.34514 -0.03426 -0.3526 -0.03426 C -0.36007 -0.03426 -0.36753 -0.03519 -0.36753 -0.03588 C -0.36753 -0.03542 -0.37153 -0.03496 -0.375 -0.03496 C -0.37691 -0.03496 -0.38247 -0.03542 -0.38247 -0.03588 C -0.38247 -0.03565 -0.38455 -0.03542 -0.38646 -0.03542 C -0.38646 -0.03542 -0.39028 -0.03565 -0.39028 -0.03588 C -0.39028 -0.03588 -0.39028 -0.03565 -0.39236 -0.03565 C -0.39236 -0.03588 -0.39427 -0.03588 -0.39427 -0.03588 C -0.39427 -0.03588 -0.39427 -0.03588 -0.39427 -0.03588 C -0.39618 -0.03588 -0.39618 -0.03588 -0.39618 -0.03588 C -0.39809 -0.03588 -0.39809 -0.03588 -0.39809 -0.03588 C -0.4 -0.03588 -0.4 -0.03588 -0.4 -0.03588 " pathEditMode="relative" rAng="0" ptsTypes="fffffffffffffffffff">
                                      <p:cBhvr>
                                        <p:cTn id="86" dur="2000" fill="hold"/>
                                        <p:tgtEl>
                                          <p:spTgt spid="246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10" grpId="0" animBg="1"/>
      <p:bldP spid="24611" grpId="0"/>
      <p:bldP spid="24612" grpId="0" animBg="1"/>
      <p:bldP spid="24613" grpId="0"/>
      <p:bldP spid="246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1447800"/>
          </a:xfrm>
        </p:spPr>
        <p:txBody>
          <a:bodyPr/>
          <a:lstStyle/>
          <a:p>
            <a:r>
              <a:rPr lang="en-US" sz="2400" dirty="0" smtClean="0"/>
              <a:t>Il peso </a:t>
            </a:r>
            <a:r>
              <a:rPr lang="en-US" sz="2400" dirty="0" err="1" smtClean="0"/>
              <a:t>medio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Paolo, Fabio e Maria è 80 kg. Paolo </a:t>
            </a:r>
            <a:r>
              <a:rPr lang="en-US" sz="2400" dirty="0" err="1" smtClean="0"/>
              <a:t>pesa</a:t>
            </a:r>
            <a:r>
              <a:rPr lang="en-US" sz="2400" dirty="0" smtClean="0"/>
              <a:t> </a:t>
            </a:r>
            <a:r>
              <a:rPr lang="en-US" sz="2400" dirty="0" err="1" smtClean="0"/>
              <a:t>il</a:t>
            </a:r>
            <a:r>
              <a:rPr lang="en-US" sz="2400" dirty="0" smtClean="0"/>
              <a:t> </a:t>
            </a:r>
            <a:r>
              <a:rPr lang="en-US" sz="2400" dirty="0" err="1" smtClean="0"/>
              <a:t>doppio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Maria. Fabio </a:t>
            </a:r>
            <a:r>
              <a:rPr lang="en-US" sz="2400" dirty="0" err="1" smtClean="0"/>
              <a:t>pesa</a:t>
            </a:r>
            <a:r>
              <a:rPr lang="en-US" sz="2400" dirty="0" smtClean="0"/>
              <a:t> 10 kg  </a:t>
            </a:r>
            <a:r>
              <a:rPr lang="en-US" sz="2400" dirty="0" err="1" smtClean="0"/>
              <a:t>meno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Paolo. </a:t>
            </a:r>
            <a:r>
              <a:rPr lang="en-US" sz="2400" dirty="0" err="1" smtClean="0"/>
              <a:t>Trova</a:t>
            </a:r>
            <a:r>
              <a:rPr lang="en-US" sz="2400" dirty="0" smtClean="0"/>
              <a:t> </a:t>
            </a:r>
            <a:r>
              <a:rPr lang="en-US" sz="2400" dirty="0" err="1" smtClean="0"/>
              <a:t>il</a:t>
            </a:r>
            <a:r>
              <a:rPr lang="en-US" sz="2400" dirty="0" smtClean="0"/>
              <a:t> peso </a:t>
            </a:r>
            <a:r>
              <a:rPr lang="en-US" sz="2400" dirty="0" err="1" smtClean="0"/>
              <a:t>di</a:t>
            </a:r>
            <a:r>
              <a:rPr lang="en-US" sz="2400" dirty="0" smtClean="0"/>
              <a:t> Paolo. </a:t>
            </a:r>
            <a:endParaRPr lang="en-US" sz="2400" dirty="0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2133600" y="3962400"/>
            <a:ext cx="1219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990600" y="3962400"/>
            <a:ext cx="762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 smtClean="0"/>
              <a:t>Maria</a:t>
            </a:r>
            <a:endParaRPr lang="en-US" sz="1600" b="1" dirty="0"/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2133600" y="3505200"/>
            <a:ext cx="1219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990600" y="3505200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 smtClean="0"/>
              <a:t>Paolo</a:t>
            </a:r>
            <a:endParaRPr lang="en-US" sz="1600" b="1" dirty="0"/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3352800" y="3505200"/>
            <a:ext cx="1219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2133600" y="4495800"/>
            <a:ext cx="1219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990600" y="4495800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 smtClean="0"/>
              <a:t>Fabio</a:t>
            </a:r>
            <a:endParaRPr lang="en-US" sz="1600" b="1" dirty="0"/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3352800" y="4495800"/>
            <a:ext cx="685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grpSp>
        <p:nvGrpSpPr>
          <p:cNvPr id="20499" name="Group 19"/>
          <p:cNvGrpSpPr>
            <a:grpSpLocks/>
          </p:cNvGrpSpPr>
          <p:nvPr/>
        </p:nvGrpSpPr>
        <p:grpSpPr bwMode="auto">
          <a:xfrm>
            <a:off x="4038600" y="4800600"/>
            <a:ext cx="685800" cy="828675"/>
            <a:chOff x="2784" y="3024"/>
            <a:chExt cx="432" cy="522"/>
          </a:xfrm>
        </p:grpSpPr>
        <p:sp>
          <p:nvSpPr>
            <p:cNvPr id="20496" name="AutoShape 16"/>
            <p:cNvSpPr>
              <a:spLocks/>
            </p:cNvSpPr>
            <p:nvPr/>
          </p:nvSpPr>
          <p:spPr bwMode="auto">
            <a:xfrm rot="5400000">
              <a:off x="2904" y="2904"/>
              <a:ext cx="192" cy="432"/>
            </a:xfrm>
            <a:prstGeom prst="rightBrace">
              <a:avLst>
                <a:gd name="adj1" fmla="val 1875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497" name="Text Box 17"/>
            <p:cNvSpPr txBox="1">
              <a:spLocks noChangeArrowheads="1"/>
            </p:cNvSpPr>
            <p:nvPr/>
          </p:nvSpPr>
          <p:spPr bwMode="auto">
            <a:xfrm>
              <a:off x="2880" y="3216"/>
              <a:ext cx="28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/>
                <a:t>10 </a:t>
              </a:r>
              <a:r>
                <a:rPr lang="en-US" sz="1400" b="1" dirty="0" smtClean="0"/>
                <a:t>kg</a:t>
              </a:r>
              <a:endParaRPr lang="en-US" sz="1400" b="1" dirty="0"/>
            </a:p>
          </p:txBody>
        </p:sp>
      </p:grpSp>
      <p:grpSp>
        <p:nvGrpSpPr>
          <p:cNvPr id="20500" name="Group 20"/>
          <p:cNvGrpSpPr>
            <a:grpSpLocks/>
          </p:cNvGrpSpPr>
          <p:nvPr/>
        </p:nvGrpSpPr>
        <p:grpSpPr bwMode="auto">
          <a:xfrm>
            <a:off x="4800600" y="3505200"/>
            <a:ext cx="1981200" cy="1295400"/>
            <a:chOff x="3264" y="2208"/>
            <a:chExt cx="1248" cy="816"/>
          </a:xfrm>
        </p:grpSpPr>
        <p:sp>
          <p:nvSpPr>
            <p:cNvPr id="20495" name="AutoShape 15"/>
            <p:cNvSpPr>
              <a:spLocks/>
            </p:cNvSpPr>
            <p:nvPr/>
          </p:nvSpPr>
          <p:spPr bwMode="auto">
            <a:xfrm>
              <a:off x="3264" y="2208"/>
              <a:ext cx="192" cy="816"/>
            </a:xfrm>
            <a:prstGeom prst="rightBrace">
              <a:avLst>
                <a:gd name="adj1" fmla="val 354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498" name="Text Box 18"/>
            <p:cNvSpPr txBox="1">
              <a:spLocks noChangeArrowheads="1"/>
            </p:cNvSpPr>
            <p:nvPr/>
          </p:nvSpPr>
          <p:spPr bwMode="auto">
            <a:xfrm>
              <a:off x="3504" y="2496"/>
              <a:ext cx="100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/>
                <a:t>80 x 3 = 240 </a:t>
              </a:r>
              <a:r>
                <a:rPr lang="en-US" sz="1400" b="1" dirty="0" smtClean="0"/>
                <a:t>kg</a:t>
              </a:r>
              <a:endParaRPr lang="en-US" sz="1400" b="1" dirty="0"/>
            </a:p>
          </p:txBody>
        </p:sp>
      </p:grpSp>
      <p:sp>
        <p:nvSpPr>
          <p:cNvPr id="20501" name="AutoShape 21"/>
          <p:cNvSpPr>
            <a:spLocks noChangeArrowheads="1"/>
          </p:cNvSpPr>
          <p:nvPr/>
        </p:nvSpPr>
        <p:spPr bwMode="auto">
          <a:xfrm>
            <a:off x="4495800" y="5791200"/>
            <a:ext cx="1676400" cy="838200"/>
          </a:xfrm>
          <a:prstGeom prst="rightArrow">
            <a:avLst>
              <a:gd name="adj1" fmla="val 50000"/>
              <a:gd name="adj2" fmla="val 43182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err="1" smtClean="0"/>
              <a:t>Passo</a:t>
            </a:r>
            <a:r>
              <a:rPr lang="en-US" dirty="0" smtClean="0"/>
              <a:t>- </a:t>
            </a:r>
            <a:r>
              <a:rPr lang="en-US" dirty="0" err="1" smtClean="0"/>
              <a:t>Passo</a:t>
            </a:r>
            <a:endParaRPr lang="en-US" dirty="0"/>
          </a:p>
        </p:txBody>
      </p:sp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6705600" y="3200400"/>
            <a:ext cx="2133600" cy="1923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 smtClean="0"/>
              <a:t>Poni</a:t>
            </a:r>
            <a:r>
              <a:rPr lang="en-US" sz="1400" dirty="0" smtClean="0"/>
              <a:t> </a:t>
            </a:r>
            <a:r>
              <a:rPr lang="en-US" sz="1400" dirty="0"/>
              <a:t>M = </a:t>
            </a:r>
            <a:r>
              <a:rPr lang="en-US" sz="1400" dirty="0" smtClean="0"/>
              <a:t>peso </a:t>
            </a:r>
            <a:r>
              <a:rPr lang="en-US" sz="1400" dirty="0" err="1" smtClean="0"/>
              <a:t>di</a:t>
            </a:r>
            <a:r>
              <a:rPr lang="en-US" sz="1400" dirty="0" smtClean="0"/>
              <a:t> Maria</a:t>
            </a:r>
            <a:endParaRPr lang="en-US" sz="1400" dirty="0"/>
          </a:p>
          <a:p>
            <a:pPr>
              <a:spcBef>
                <a:spcPct val="50000"/>
              </a:spcBef>
            </a:pPr>
            <a:r>
              <a:rPr lang="en-US" sz="1400" dirty="0"/>
              <a:t>     </a:t>
            </a:r>
            <a:r>
              <a:rPr lang="en-US" sz="1400" dirty="0" smtClean="0"/>
              <a:t>   W </a:t>
            </a:r>
            <a:r>
              <a:rPr lang="en-US" sz="1400" dirty="0"/>
              <a:t>= </a:t>
            </a:r>
            <a:r>
              <a:rPr lang="en-US" sz="1400" dirty="0" smtClean="0"/>
              <a:t>peso </a:t>
            </a:r>
            <a:r>
              <a:rPr lang="en-US" sz="1400" dirty="0" err="1" smtClean="0"/>
              <a:t>di</a:t>
            </a:r>
            <a:r>
              <a:rPr lang="en-US" sz="1400" dirty="0" smtClean="0"/>
              <a:t> Paolo</a:t>
            </a:r>
            <a:endParaRPr lang="en-US" sz="1400" dirty="0"/>
          </a:p>
          <a:p>
            <a:pPr>
              <a:spcBef>
                <a:spcPct val="50000"/>
              </a:spcBef>
            </a:pPr>
            <a:r>
              <a:rPr lang="en-US" sz="1400" dirty="0"/>
              <a:t>      </a:t>
            </a:r>
            <a:r>
              <a:rPr lang="en-US" sz="1400" dirty="0" smtClean="0"/>
              <a:t>  P </a:t>
            </a:r>
            <a:r>
              <a:rPr lang="en-US" sz="1400" dirty="0"/>
              <a:t>= </a:t>
            </a:r>
            <a:r>
              <a:rPr lang="en-US" sz="1400" dirty="0" smtClean="0"/>
              <a:t>peso </a:t>
            </a:r>
            <a:r>
              <a:rPr lang="en-US" sz="1400" dirty="0" err="1" smtClean="0"/>
              <a:t>di</a:t>
            </a:r>
            <a:r>
              <a:rPr lang="en-US" sz="1400" dirty="0" smtClean="0"/>
              <a:t> Fabio</a:t>
            </a:r>
            <a:endParaRPr lang="en-US" sz="1400" dirty="0"/>
          </a:p>
          <a:p>
            <a:pPr>
              <a:spcBef>
                <a:spcPct val="50000"/>
              </a:spcBef>
            </a:pPr>
            <a:r>
              <a:rPr lang="en-US" sz="1400" dirty="0"/>
              <a:t>W = 2M</a:t>
            </a:r>
          </a:p>
          <a:p>
            <a:pPr>
              <a:spcBef>
                <a:spcPct val="50000"/>
              </a:spcBef>
            </a:pPr>
            <a:r>
              <a:rPr lang="en-US" sz="1400" dirty="0"/>
              <a:t>P = W – 10</a:t>
            </a:r>
          </a:p>
          <a:p>
            <a:pPr>
              <a:spcBef>
                <a:spcPct val="50000"/>
              </a:spcBef>
            </a:pPr>
            <a:r>
              <a:rPr lang="en-US" sz="1400" dirty="0"/>
              <a:t>P+W+M = 240</a:t>
            </a:r>
          </a:p>
        </p:txBody>
      </p:sp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Risolvere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un’equazione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algebrica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5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5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05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05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05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 animBg="1"/>
      <p:bldP spid="20488" grpId="0"/>
      <p:bldP spid="20489" grpId="0" animBg="1"/>
      <p:bldP spid="20490" grpId="0"/>
      <p:bldP spid="20491" grpId="0" animBg="1"/>
      <p:bldP spid="20492" grpId="0" animBg="1"/>
      <p:bldP spid="20493" grpId="0"/>
      <p:bldP spid="20494" grpId="0" animBg="1"/>
      <p:bldP spid="2050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8600"/>
            <a:ext cx="7772400" cy="1447800"/>
          </a:xfrm>
        </p:spPr>
        <p:txBody>
          <a:bodyPr/>
          <a:lstStyle/>
          <a:p>
            <a:r>
              <a:rPr lang="en-US" sz="2400" dirty="0" smtClean="0"/>
              <a:t>Il peso </a:t>
            </a:r>
            <a:r>
              <a:rPr lang="en-US" sz="2400" dirty="0" err="1" smtClean="0"/>
              <a:t>medio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Paolo, Fabio e Maria è 80 kg. Paolo </a:t>
            </a:r>
            <a:r>
              <a:rPr lang="en-US" sz="2400" dirty="0" err="1" smtClean="0"/>
              <a:t>pesa</a:t>
            </a:r>
            <a:r>
              <a:rPr lang="en-US" sz="2400" dirty="0" smtClean="0"/>
              <a:t> </a:t>
            </a:r>
            <a:r>
              <a:rPr lang="en-US" sz="2400" dirty="0" err="1" smtClean="0"/>
              <a:t>il</a:t>
            </a:r>
            <a:r>
              <a:rPr lang="en-US" sz="2400" dirty="0" smtClean="0"/>
              <a:t> </a:t>
            </a:r>
            <a:r>
              <a:rPr lang="en-US" sz="2400" dirty="0" err="1" smtClean="0"/>
              <a:t>doppio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Maria. Fabio </a:t>
            </a:r>
            <a:r>
              <a:rPr lang="en-US" sz="2400" dirty="0" err="1" smtClean="0"/>
              <a:t>pesa</a:t>
            </a:r>
            <a:r>
              <a:rPr lang="en-US" sz="2400" dirty="0" smtClean="0"/>
              <a:t> 10 kg  </a:t>
            </a:r>
            <a:r>
              <a:rPr lang="en-US" sz="2400" dirty="0" err="1" smtClean="0"/>
              <a:t>meno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Paolo. </a:t>
            </a:r>
            <a:r>
              <a:rPr lang="en-US" sz="2400" dirty="0" err="1" smtClean="0"/>
              <a:t>Trova</a:t>
            </a:r>
            <a:r>
              <a:rPr lang="en-US" sz="2400" dirty="0" smtClean="0"/>
              <a:t> </a:t>
            </a:r>
            <a:r>
              <a:rPr lang="en-US" sz="2400" dirty="0" err="1" smtClean="0"/>
              <a:t>il</a:t>
            </a:r>
            <a:r>
              <a:rPr lang="en-US" sz="2400" dirty="0" smtClean="0"/>
              <a:t> peso </a:t>
            </a:r>
            <a:r>
              <a:rPr lang="en-US" sz="2400" dirty="0" err="1" smtClean="0"/>
              <a:t>di</a:t>
            </a:r>
            <a:r>
              <a:rPr lang="en-US" sz="2400" dirty="0" smtClean="0"/>
              <a:t> Paolo. </a:t>
            </a:r>
            <a:endParaRPr lang="en-US" sz="2400" dirty="0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981200" y="2286000"/>
            <a:ext cx="1219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981200" y="1828800"/>
            <a:ext cx="1219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3200400" y="1828800"/>
            <a:ext cx="1219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1981200" y="2819400"/>
            <a:ext cx="1219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3200400" y="2819400"/>
            <a:ext cx="685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grpSp>
        <p:nvGrpSpPr>
          <p:cNvPr id="21516" name="Group 12"/>
          <p:cNvGrpSpPr>
            <a:grpSpLocks/>
          </p:cNvGrpSpPr>
          <p:nvPr/>
        </p:nvGrpSpPr>
        <p:grpSpPr bwMode="auto">
          <a:xfrm>
            <a:off x="3886200" y="3124200"/>
            <a:ext cx="762000" cy="828675"/>
            <a:chOff x="2784" y="3024"/>
            <a:chExt cx="480" cy="522"/>
          </a:xfrm>
        </p:grpSpPr>
        <p:sp>
          <p:nvSpPr>
            <p:cNvPr id="21517" name="AutoShape 13"/>
            <p:cNvSpPr>
              <a:spLocks/>
            </p:cNvSpPr>
            <p:nvPr/>
          </p:nvSpPr>
          <p:spPr bwMode="auto">
            <a:xfrm rot="5400000">
              <a:off x="2904" y="2904"/>
              <a:ext cx="192" cy="432"/>
            </a:xfrm>
            <a:prstGeom prst="rightBrace">
              <a:avLst>
                <a:gd name="adj1" fmla="val 1875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1518" name="Text Box 14"/>
            <p:cNvSpPr txBox="1">
              <a:spLocks noChangeArrowheads="1"/>
            </p:cNvSpPr>
            <p:nvPr/>
          </p:nvSpPr>
          <p:spPr bwMode="auto">
            <a:xfrm>
              <a:off x="2880" y="3216"/>
              <a:ext cx="38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/>
                <a:t>10 </a:t>
              </a:r>
              <a:r>
                <a:rPr lang="en-US" sz="1400" b="1" dirty="0" smtClean="0"/>
                <a:t>kg</a:t>
              </a:r>
              <a:endParaRPr lang="en-US" sz="1400" b="1" dirty="0"/>
            </a:p>
          </p:txBody>
        </p:sp>
      </p:grpSp>
      <p:grpSp>
        <p:nvGrpSpPr>
          <p:cNvPr id="21519" name="Group 15"/>
          <p:cNvGrpSpPr>
            <a:grpSpLocks/>
          </p:cNvGrpSpPr>
          <p:nvPr/>
        </p:nvGrpSpPr>
        <p:grpSpPr bwMode="auto">
          <a:xfrm>
            <a:off x="4648200" y="1828800"/>
            <a:ext cx="1981200" cy="1295400"/>
            <a:chOff x="3264" y="2208"/>
            <a:chExt cx="1248" cy="816"/>
          </a:xfrm>
        </p:grpSpPr>
        <p:sp>
          <p:nvSpPr>
            <p:cNvPr id="21520" name="AutoShape 16"/>
            <p:cNvSpPr>
              <a:spLocks/>
            </p:cNvSpPr>
            <p:nvPr/>
          </p:nvSpPr>
          <p:spPr bwMode="auto">
            <a:xfrm>
              <a:off x="3264" y="2208"/>
              <a:ext cx="192" cy="816"/>
            </a:xfrm>
            <a:prstGeom prst="rightBrace">
              <a:avLst>
                <a:gd name="adj1" fmla="val 354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1521" name="Text Box 17"/>
            <p:cNvSpPr txBox="1">
              <a:spLocks noChangeArrowheads="1"/>
            </p:cNvSpPr>
            <p:nvPr/>
          </p:nvSpPr>
          <p:spPr bwMode="auto">
            <a:xfrm>
              <a:off x="3504" y="2496"/>
              <a:ext cx="100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/>
                <a:t>80 x 3 = 240 </a:t>
              </a:r>
              <a:r>
                <a:rPr lang="en-US" sz="1400" b="1" dirty="0" smtClean="0"/>
                <a:t>kg</a:t>
              </a:r>
              <a:endParaRPr lang="en-US" sz="1400" b="1" dirty="0"/>
            </a:p>
          </p:txBody>
        </p:sp>
      </p:grpSp>
      <p:sp>
        <p:nvSpPr>
          <p:cNvPr id="21526" name="Rectangle 22"/>
          <p:cNvSpPr>
            <a:spLocks noChangeArrowheads="1"/>
          </p:cNvSpPr>
          <p:nvPr/>
        </p:nvSpPr>
        <p:spPr bwMode="auto">
          <a:xfrm>
            <a:off x="1981200" y="4892675"/>
            <a:ext cx="1219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1981200" y="4435475"/>
            <a:ext cx="1219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3200400" y="4435475"/>
            <a:ext cx="1219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1531" name="Rectangle 27"/>
          <p:cNvSpPr>
            <a:spLocks noChangeArrowheads="1"/>
          </p:cNvSpPr>
          <p:nvPr/>
        </p:nvSpPr>
        <p:spPr bwMode="auto">
          <a:xfrm>
            <a:off x="1981200" y="5426075"/>
            <a:ext cx="1219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1533" name="Rectangle 29"/>
          <p:cNvSpPr>
            <a:spLocks noChangeArrowheads="1"/>
          </p:cNvSpPr>
          <p:nvPr/>
        </p:nvSpPr>
        <p:spPr bwMode="auto">
          <a:xfrm>
            <a:off x="3200400" y="5426075"/>
            <a:ext cx="685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grpSp>
        <p:nvGrpSpPr>
          <p:cNvPr id="21534" name="Group 30"/>
          <p:cNvGrpSpPr>
            <a:grpSpLocks/>
          </p:cNvGrpSpPr>
          <p:nvPr/>
        </p:nvGrpSpPr>
        <p:grpSpPr bwMode="auto">
          <a:xfrm>
            <a:off x="3886200" y="5730875"/>
            <a:ext cx="685800" cy="828675"/>
            <a:chOff x="2784" y="3024"/>
            <a:chExt cx="432" cy="522"/>
          </a:xfrm>
        </p:grpSpPr>
        <p:sp>
          <p:nvSpPr>
            <p:cNvPr id="21535" name="AutoShape 31"/>
            <p:cNvSpPr>
              <a:spLocks/>
            </p:cNvSpPr>
            <p:nvPr/>
          </p:nvSpPr>
          <p:spPr bwMode="auto">
            <a:xfrm rot="5400000">
              <a:off x="2904" y="2904"/>
              <a:ext cx="192" cy="432"/>
            </a:xfrm>
            <a:prstGeom prst="rightBrace">
              <a:avLst>
                <a:gd name="adj1" fmla="val 1875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1536" name="Text Box 32"/>
            <p:cNvSpPr txBox="1">
              <a:spLocks noChangeArrowheads="1"/>
            </p:cNvSpPr>
            <p:nvPr/>
          </p:nvSpPr>
          <p:spPr bwMode="auto">
            <a:xfrm>
              <a:off x="2880" y="3216"/>
              <a:ext cx="28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/>
                <a:t>10 </a:t>
              </a:r>
              <a:r>
                <a:rPr lang="en-US" sz="1400" b="1" dirty="0" smtClean="0"/>
                <a:t>kg</a:t>
              </a:r>
              <a:endParaRPr lang="en-US" sz="1400" b="1" dirty="0"/>
            </a:p>
          </p:txBody>
        </p:sp>
      </p:grpSp>
      <p:sp>
        <p:nvSpPr>
          <p:cNvPr id="21538" name="AutoShape 34"/>
          <p:cNvSpPr>
            <a:spLocks/>
          </p:cNvSpPr>
          <p:nvPr/>
        </p:nvSpPr>
        <p:spPr bwMode="auto">
          <a:xfrm>
            <a:off x="4648200" y="4435475"/>
            <a:ext cx="304800" cy="1295400"/>
          </a:xfrm>
          <a:prstGeom prst="rightBrace">
            <a:avLst>
              <a:gd name="adj1" fmla="val 354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1539" name="Text Box 35"/>
          <p:cNvSpPr txBox="1">
            <a:spLocks noChangeArrowheads="1"/>
          </p:cNvSpPr>
          <p:nvPr/>
        </p:nvSpPr>
        <p:spPr bwMode="auto">
          <a:xfrm>
            <a:off x="5029200" y="4892675"/>
            <a:ext cx="1600200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/>
              <a:t>80 x 3 = 240 </a:t>
            </a:r>
            <a:r>
              <a:rPr lang="en-US" sz="1400" b="1" dirty="0" smtClean="0"/>
              <a:t>kg</a:t>
            </a:r>
            <a:endParaRPr lang="en-US" sz="1400" b="1" dirty="0"/>
          </a:p>
          <a:p>
            <a:pPr>
              <a:spcBef>
                <a:spcPct val="50000"/>
              </a:spcBef>
            </a:pPr>
            <a:r>
              <a:rPr lang="en-US" sz="1400" b="1" dirty="0"/>
              <a:t>+ 10 = 250 </a:t>
            </a:r>
            <a:r>
              <a:rPr lang="en-US" sz="1400" b="1" dirty="0" smtClean="0"/>
              <a:t>kg</a:t>
            </a:r>
            <a:endParaRPr lang="en-US" sz="1400" b="1" dirty="0"/>
          </a:p>
        </p:txBody>
      </p:sp>
      <p:sp>
        <p:nvSpPr>
          <p:cNvPr id="21540" name="Rectangle 36"/>
          <p:cNvSpPr>
            <a:spLocks noChangeArrowheads="1"/>
          </p:cNvSpPr>
          <p:nvPr/>
        </p:nvSpPr>
        <p:spPr bwMode="auto">
          <a:xfrm>
            <a:off x="3200400" y="5426075"/>
            <a:ext cx="1219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5105400" y="57150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/>
              <a:t>250/5 = 50 </a:t>
            </a:r>
            <a:r>
              <a:rPr lang="en-US" sz="1400" b="1" dirty="0" smtClean="0"/>
              <a:t>kg</a:t>
            </a:r>
            <a:endParaRPr lang="en-US" sz="1400" b="1" dirty="0"/>
          </a:p>
        </p:txBody>
      </p:sp>
      <p:sp>
        <p:nvSpPr>
          <p:cNvPr id="21543" name="Text Box 39"/>
          <p:cNvSpPr txBox="1">
            <a:spLocks noChangeArrowheads="1"/>
          </p:cNvSpPr>
          <p:nvPr/>
        </p:nvSpPr>
        <p:spPr bwMode="auto">
          <a:xfrm>
            <a:off x="2209800" y="487680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/>
              <a:t>50 </a:t>
            </a:r>
            <a:r>
              <a:rPr lang="en-US" sz="1400" b="1" dirty="0" smtClean="0"/>
              <a:t>kg</a:t>
            </a:r>
            <a:endParaRPr lang="en-US" sz="1400" b="1" dirty="0"/>
          </a:p>
        </p:txBody>
      </p:sp>
      <p:sp>
        <p:nvSpPr>
          <p:cNvPr id="21544" name="AutoShape 40"/>
          <p:cNvSpPr>
            <a:spLocks/>
          </p:cNvSpPr>
          <p:nvPr/>
        </p:nvSpPr>
        <p:spPr bwMode="auto">
          <a:xfrm rot="-5400000">
            <a:off x="3124200" y="3048000"/>
            <a:ext cx="152400" cy="2438400"/>
          </a:xfrm>
          <a:prstGeom prst="rightBrace">
            <a:avLst>
              <a:gd name="adj1" fmla="val 1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1545" name="Text Box 41"/>
          <p:cNvSpPr txBox="1">
            <a:spLocks noChangeArrowheads="1"/>
          </p:cNvSpPr>
          <p:nvPr/>
        </p:nvSpPr>
        <p:spPr bwMode="auto">
          <a:xfrm>
            <a:off x="2743200" y="38862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/>
              <a:t>100 </a:t>
            </a:r>
            <a:r>
              <a:rPr lang="en-US" sz="1400" b="1" dirty="0" smtClean="0"/>
              <a:t>kg</a:t>
            </a:r>
            <a:endParaRPr lang="en-US" sz="1400" b="1" dirty="0"/>
          </a:p>
        </p:txBody>
      </p:sp>
      <p:sp>
        <p:nvSpPr>
          <p:cNvPr id="21548" name="Text Box 44"/>
          <p:cNvSpPr txBox="1">
            <a:spLocks noChangeArrowheads="1"/>
          </p:cNvSpPr>
          <p:nvPr/>
        </p:nvSpPr>
        <p:spPr bwMode="auto">
          <a:xfrm>
            <a:off x="6553200" y="4267200"/>
            <a:ext cx="12192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5M -10 =240</a:t>
            </a:r>
          </a:p>
          <a:p>
            <a:pPr>
              <a:spcBef>
                <a:spcPct val="50000"/>
              </a:spcBef>
            </a:pPr>
            <a:r>
              <a:rPr lang="en-US" sz="1400"/>
              <a:t>5M = 250</a:t>
            </a:r>
          </a:p>
          <a:p>
            <a:pPr>
              <a:spcBef>
                <a:spcPct val="50000"/>
              </a:spcBef>
            </a:pPr>
            <a:r>
              <a:rPr lang="en-US" sz="1400"/>
              <a:t>M=50</a:t>
            </a:r>
          </a:p>
          <a:p>
            <a:pPr>
              <a:spcBef>
                <a:spcPct val="50000"/>
              </a:spcBef>
            </a:pPr>
            <a:r>
              <a:rPr lang="en-US" sz="1400"/>
              <a:t>W=2M</a:t>
            </a:r>
          </a:p>
        </p:txBody>
      </p:sp>
      <p:sp>
        <p:nvSpPr>
          <p:cNvPr id="21549" name="Text Box 45"/>
          <p:cNvSpPr txBox="1">
            <a:spLocks noChangeArrowheads="1"/>
          </p:cNvSpPr>
          <p:nvPr/>
        </p:nvSpPr>
        <p:spPr bwMode="auto">
          <a:xfrm>
            <a:off x="3048000" y="3886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?</a:t>
            </a:r>
          </a:p>
        </p:txBody>
      </p:sp>
      <p:sp>
        <p:nvSpPr>
          <p:cNvPr id="21550" name="Text Box 46"/>
          <p:cNvSpPr txBox="1">
            <a:spLocks noChangeArrowheads="1"/>
          </p:cNvSpPr>
          <p:nvPr/>
        </p:nvSpPr>
        <p:spPr bwMode="auto">
          <a:xfrm>
            <a:off x="7010400" y="5867400"/>
            <a:ext cx="2095445" cy="3693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Paolo </a:t>
            </a:r>
            <a:r>
              <a:rPr lang="en-US" dirty="0" err="1" smtClean="0"/>
              <a:t>pesa</a:t>
            </a:r>
            <a:r>
              <a:rPr lang="en-US" dirty="0" smtClean="0"/>
              <a:t> 100 kg</a:t>
            </a:r>
            <a:endParaRPr lang="en-US" dirty="0"/>
          </a:p>
        </p:txBody>
      </p:sp>
      <p:sp>
        <p:nvSpPr>
          <p:cNvPr id="41" name="Text Box 22"/>
          <p:cNvSpPr txBox="1">
            <a:spLocks noChangeArrowheads="1"/>
          </p:cNvSpPr>
          <p:nvPr/>
        </p:nvSpPr>
        <p:spPr bwMode="auto">
          <a:xfrm>
            <a:off x="6705600" y="1752600"/>
            <a:ext cx="2133600" cy="1923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 smtClean="0"/>
              <a:t>Poni</a:t>
            </a:r>
            <a:r>
              <a:rPr lang="en-US" sz="1400" dirty="0" smtClean="0"/>
              <a:t> </a:t>
            </a:r>
            <a:r>
              <a:rPr lang="en-US" sz="1400" dirty="0"/>
              <a:t>M = </a:t>
            </a:r>
            <a:r>
              <a:rPr lang="en-US" sz="1400" dirty="0" smtClean="0"/>
              <a:t>peso </a:t>
            </a:r>
            <a:r>
              <a:rPr lang="en-US" sz="1400" dirty="0" err="1" smtClean="0"/>
              <a:t>di</a:t>
            </a:r>
            <a:r>
              <a:rPr lang="en-US" sz="1400" dirty="0" smtClean="0"/>
              <a:t> Maria</a:t>
            </a:r>
            <a:endParaRPr lang="en-US" sz="1400" dirty="0"/>
          </a:p>
          <a:p>
            <a:pPr>
              <a:spcBef>
                <a:spcPct val="50000"/>
              </a:spcBef>
            </a:pPr>
            <a:r>
              <a:rPr lang="en-US" sz="1400" dirty="0"/>
              <a:t>     </a:t>
            </a:r>
            <a:r>
              <a:rPr lang="en-US" sz="1400" dirty="0" smtClean="0"/>
              <a:t>   W </a:t>
            </a:r>
            <a:r>
              <a:rPr lang="en-US" sz="1400" dirty="0"/>
              <a:t>= </a:t>
            </a:r>
            <a:r>
              <a:rPr lang="en-US" sz="1400" dirty="0" smtClean="0"/>
              <a:t>peso </a:t>
            </a:r>
            <a:r>
              <a:rPr lang="en-US" sz="1400" dirty="0" err="1" smtClean="0"/>
              <a:t>di</a:t>
            </a:r>
            <a:r>
              <a:rPr lang="en-US" sz="1400" dirty="0" smtClean="0"/>
              <a:t> Paolo</a:t>
            </a:r>
            <a:endParaRPr lang="en-US" sz="1400" dirty="0"/>
          </a:p>
          <a:p>
            <a:pPr>
              <a:spcBef>
                <a:spcPct val="50000"/>
              </a:spcBef>
            </a:pPr>
            <a:r>
              <a:rPr lang="en-US" sz="1400" dirty="0"/>
              <a:t>      </a:t>
            </a:r>
            <a:r>
              <a:rPr lang="en-US" sz="1400" dirty="0" smtClean="0"/>
              <a:t>  P </a:t>
            </a:r>
            <a:r>
              <a:rPr lang="en-US" sz="1400" dirty="0"/>
              <a:t>= </a:t>
            </a:r>
            <a:r>
              <a:rPr lang="en-US" sz="1400" dirty="0" smtClean="0"/>
              <a:t>peso </a:t>
            </a:r>
            <a:r>
              <a:rPr lang="en-US" sz="1400" dirty="0" err="1" smtClean="0"/>
              <a:t>di</a:t>
            </a:r>
            <a:r>
              <a:rPr lang="en-US" sz="1400" dirty="0" smtClean="0"/>
              <a:t> Fabio</a:t>
            </a:r>
            <a:endParaRPr lang="en-US" sz="1400" dirty="0"/>
          </a:p>
          <a:p>
            <a:pPr>
              <a:spcBef>
                <a:spcPct val="50000"/>
              </a:spcBef>
            </a:pPr>
            <a:r>
              <a:rPr lang="en-US" sz="1400" dirty="0"/>
              <a:t>W = 2M</a:t>
            </a:r>
          </a:p>
          <a:p>
            <a:pPr>
              <a:spcBef>
                <a:spcPct val="50000"/>
              </a:spcBef>
            </a:pPr>
            <a:r>
              <a:rPr lang="en-US" sz="1400" dirty="0"/>
              <a:t>P = W – 10</a:t>
            </a:r>
          </a:p>
          <a:p>
            <a:pPr>
              <a:spcBef>
                <a:spcPct val="50000"/>
              </a:spcBef>
            </a:pPr>
            <a:r>
              <a:rPr lang="en-US" sz="1400" dirty="0"/>
              <a:t>P+W+M = 240</a:t>
            </a:r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990600" y="2254250"/>
            <a:ext cx="762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 smtClean="0"/>
              <a:t>Maria</a:t>
            </a:r>
            <a:endParaRPr lang="en-US" sz="1600" b="1" dirty="0"/>
          </a:p>
        </p:txBody>
      </p:sp>
      <p:sp>
        <p:nvSpPr>
          <p:cNvPr id="40" name="Text Box 10"/>
          <p:cNvSpPr txBox="1">
            <a:spLocks noChangeArrowheads="1"/>
          </p:cNvSpPr>
          <p:nvPr/>
        </p:nvSpPr>
        <p:spPr bwMode="auto">
          <a:xfrm>
            <a:off x="990600" y="1797050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 smtClean="0"/>
              <a:t>Paolo</a:t>
            </a:r>
            <a:endParaRPr lang="en-US" sz="1600" b="1" dirty="0"/>
          </a:p>
        </p:txBody>
      </p:sp>
      <p:sp>
        <p:nvSpPr>
          <p:cNvPr id="42" name="Text Box 13"/>
          <p:cNvSpPr txBox="1">
            <a:spLocks noChangeArrowheads="1"/>
          </p:cNvSpPr>
          <p:nvPr/>
        </p:nvSpPr>
        <p:spPr bwMode="auto">
          <a:xfrm>
            <a:off x="990600" y="2787650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 smtClean="0"/>
              <a:t>Fabio</a:t>
            </a:r>
            <a:endParaRPr lang="en-US" sz="1600" b="1" dirty="0"/>
          </a:p>
        </p:txBody>
      </p: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990600" y="4921250"/>
            <a:ext cx="762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 smtClean="0"/>
              <a:t>Maria</a:t>
            </a:r>
            <a:endParaRPr lang="en-US" sz="1600" b="1" dirty="0"/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990600" y="4464050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 smtClean="0"/>
              <a:t>Paolo</a:t>
            </a:r>
            <a:endParaRPr lang="en-US" sz="1600" b="1" dirty="0"/>
          </a:p>
        </p:txBody>
      </p:sp>
      <p:sp>
        <p:nvSpPr>
          <p:cNvPr id="45" name="Text Box 13"/>
          <p:cNvSpPr txBox="1">
            <a:spLocks noChangeArrowheads="1"/>
          </p:cNvSpPr>
          <p:nvPr/>
        </p:nvSpPr>
        <p:spPr bwMode="auto">
          <a:xfrm>
            <a:off x="990600" y="5454650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 smtClean="0"/>
              <a:t>Fabio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215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1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215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15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215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1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5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5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1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21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1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33" grpId="0" animBg="1"/>
      <p:bldP spid="21539" grpId="0"/>
      <p:bldP spid="21540" grpId="0" animBg="1"/>
      <p:bldP spid="21541" grpId="0"/>
      <p:bldP spid="21543" grpId="0"/>
      <p:bldP spid="21545" grpId="0"/>
      <p:bldP spid="21549" grpId="0" build="allAtOnce"/>
      <p:bldP spid="21550" grpId="0" animBg="1"/>
      <p:bldP spid="39" grpId="0"/>
      <p:bldP spid="40" grpId="0"/>
      <p:bldP spid="42" grpId="0"/>
      <p:bldP spid="43" grpId="0"/>
      <p:bldP spid="44" grpId="0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Program Files (x86)\Microsoft Office\MEDIA\CAGCAT10\j0293844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609600"/>
            <a:ext cx="5434822" cy="5715000"/>
          </a:xfrm>
          <a:prstGeom prst="rect">
            <a:avLst/>
          </a:prstGeom>
          <a:noFill/>
        </p:spPr>
      </p:pic>
      <p:pic>
        <p:nvPicPr>
          <p:cNvPr id="4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5" cstate="print"/>
          <a:stretch>
            <a:fillRect/>
          </a:stretch>
        </p:blipFill>
        <p:spPr>
          <a:xfrm>
            <a:off x="4495800" y="2438400"/>
            <a:ext cx="2514600" cy="251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962</TotalTime>
  <Words>434</Words>
  <Application>Microsoft Office PowerPoint</Application>
  <PresentationFormat>Presentazione su schermo (4:3)</PresentationFormat>
  <Paragraphs>107</Paragraphs>
  <Slides>7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Layers</vt:lpstr>
      <vt:lpstr>Diapositiva 1</vt:lpstr>
      <vt:lpstr>Risolvere un’equazione algebrica 1 </vt:lpstr>
      <vt:lpstr>Risolvere un’equazione algebrica 2</vt:lpstr>
      <vt:lpstr>Risolvere un’equazione algebrica 2</vt:lpstr>
      <vt:lpstr>Risolvere un’equazione algebrica 3</vt:lpstr>
      <vt:lpstr>Diapositiva 6</vt:lpstr>
      <vt:lpstr>Diapositiva 7</vt:lpstr>
    </vt:vector>
  </TitlesOfParts>
  <Company>North Georgia College and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Bar Modeling</dc:title>
  <dc:creator>Department of IIT</dc:creator>
  <cp:lastModifiedBy>Lorenzo Simonetti</cp:lastModifiedBy>
  <cp:revision>67</cp:revision>
  <dcterms:created xsi:type="dcterms:W3CDTF">2009-10-12T20:40:29Z</dcterms:created>
  <dcterms:modified xsi:type="dcterms:W3CDTF">2016-04-09T14:56:03Z</dcterms:modified>
</cp:coreProperties>
</file>