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8" r:id="rId4"/>
    <p:sldId id="257" r:id="rId5"/>
    <p:sldId id="259" r:id="rId6"/>
    <p:sldId id="262" r:id="rId7"/>
    <p:sldId id="260" r:id="rId8"/>
    <p:sldId id="261" r:id="rId9"/>
    <p:sldId id="266" r:id="rId10"/>
    <p:sldId id="263" r:id="rId11"/>
    <p:sldId id="265" r:id="rId12"/>
    <p:sldId id="267" r:id="rId13"/>
    <p:sldId id="269" r:id="rId14"/>
    <p:sldId id="270" r:id="rId15"/>
    <p:sldId id="271" r:id="rId1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06" autoAdjust="0"/>
    <p:restoredTop sz="94660"/>
  </p:normalViewPr>
  <p:slideViewPr>
    <p:cSldViewPr>
      <p:cViewPr varScale="1">
        <p:scale>
          <a:sx n="70" d="100"/>
          <a:sy n="70" d="100"/>
        </p:scale>
        <p:origin x="121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0EEC37-E871-42A9-B723-84DF1CB83E10}" type="doc">
      <dgm:prSet loTypeId="urn:microsoft.com/office/officeart/2005/8/layout/equation2" loCatId="process" qsTypeId="urn:microsoft.com/office/officeart/2005/8/quickstyle/simple1" qsCatId="simple" csTypeId="urn:microsoft.com/office/officeart/2005/8/colors/accent1_2" csCatId="accent1" phldr="1"/>
      <dgm:spPr/>
    </dgm:pt>
    <dgm:pt modelId="{4CCE68FD-42DC-46A6-B431-6AA0AE224C5F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sz="1600" b="1" dirty="0" smtClean="0"/>
            <a:t>METODO SINGAPORE</a:t>
          </a:r>
          <a:endParaRPr lang="en-US" sz="1600" b="1" dirty="0"/>
        </a:p>
      </dgm:t>
    </dgm:pt>
    <dgm:pt modelId="{AD63ECAD-8FD1-4B7C-A8A1-A2BE8A22DD12}" type="parTrans" cxnId="{0837497E-3520-4D24-AAEA-FFF88EF7BEBC}">
      <dgm:prSet/>
      <dgm:spPr/>
      <dgm:t>
        <a:bodyPr/>
        <a:lstStyle/>
        <a:p>
          <a:endParaRPr lang="en-US"/>
        </a:p>
      </dgm:t>
    </dgm:pt>
    <dgm:pt modelId="{A928770E-A652-4FA7-92F8-8CDB9746AC18}" type="sibTrans" cxnId="{0837497E-3520-4D24-AAEA-FFF88EF7BEBC}">
      <dgm:prSet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5A7FECB3-FD18-48B1-A5F3-99771104EB4C}">
      <dgm:prSet phldrT="[Text]" custT="1"/>
      <dgm:spPr>
        <a:solidFill>
          <a:schemeClr val="accent3"/>
        </a:solidFill>
      </dgm:spPr>
      <dgm:t>
        <a:bodyPr/>
        <a:lstStyle/>
        <a:p>
          <a:pPr algn="ctr"/>
          <a:r>
            <a:rPr lang="en-US" sz="1600" b="1" dirty="0" smtClean="0"/>
            <a:t>FLIPPED CLASSROOM</a:t>
          </a:r>
          <a:endParaRPr lang="en-US" sz="1600" b="1" dirty="0"/>
        </a:p>
      </dgm:t>
    </dgm:pt>
    <dgm:pt modelId="{097FF72D-8A73-4525-A577-3720A69D6E80}" type="parTrans" cxnId="{62D0F3BB-7373-4C00-B1ED-D3183DE042AB}">
      <dgm:prSet/>
      <dgm:spPr/>
      <dgm:t>
        <a:bodyPr/>
        <a:lstStyle/>
        <a:p>
          <a:endParaRPr lang="en-US"/>
        </a:p>
      </dgm:t>
    </dgm:pt>
    <dgm:pt modelId="{12F4BF54-3ACC-4945-80BD-6B93CA74FA8E}" type="sibTrans" cxnId="{62D0F3BB-7373-4C00-B1ED-D3183DE042AB}">
      <dgm:prSet/>
      <dgm:spPr>
        <a:solidFill>
          <a:srgbClr val="0070C0"/>
        </a:solidFill>
      </dgm:spPr>
      <dgm:t>
        <a:bodyPr/>
        <a:lstStyle/>
        <a:p>
          <a:endParaRPr lang="en-US"/>
        </a:p>
      </dgm:t>
    </dgm:pt>
    <dgm:pt modelId="{DF1F9712-3A48-4E06-8E33-438C6690591C}">
      <dgm:prSet phldrT="[Text]"/>
      <dgm:spPr>
        <a:solidFill>
          <a:srgbClr val="008080"/>
        </a:solidFill>
      </dgm:spPr>
      <dgm:t>
        <a:bodyPr/>
        <a:lstStyle/>
        <a:p>
          <a:r>
            <a:rPr lang="en-US" dirty="0" smtClean="0"/>
            <a:t>APPRENDIMENTO FACILITATO DELLA MATEMATICA</a:t>
          </a:r>
          <a:endParaRPr lang="en-US" dirty="0"/>
        </a:p>
      </dgm:t>
    </dgm:pt>
    <dgm:pt modelId="{48A96424-0843-4D29-9D3F-4A014C2ED697}" type="parTrans" cxnId="{23BE5E40-2F70-4749-85BB-DF318DDEA667}">
      <dgm:prSet/>
      <dgm:spPr/>
      <dgm:t>
        <a:bodyPr/>
        <a:lstStyle/>
        <a:p>
          <a:endParaRPr lang="en-US"/>
        </a:p>
      </dgm:t>
    </dgm:pt>
    <dgm:pt modelId="{AD85C7C2-7014-4023-9795-FD0DC17B7DD2}" type="sibTrans" cxnId="{23BE5E40-2F70-4749-85BB-DF318DDEA667}">
      <dgm:prSet/>
      <dgm:spPr/>
      <dgm:t>
        <a:bodyPr/>
        <a:lstStyle/>
        <a:p>
          <a:endParaRPr lang="en-US"/>
        </a:p>
      </dgm:t>
    </dgm:pt>
    <dgm:pt modelId="{6A058DA8-4547-4BCE-8F18-BE2393F06596}" type="pres">
      <dgm:prSet presAssocID="{660EEC37-E871-42A9-B723-84DF1CB83E10}" presName="Name0" presStyleCnt="0">
        <dgm:presLayoutVars>
          <dgm:dir/>
          <dgm:resizeHandles val="exact"/>
        </dgm:presLayoutVars>
      </dgm:prSet>
      <dgm:spPr/>
    </dgm:pt>
    <dgm:pt modelId="{E7A1239C-B224-496F-8EDB-CA83798E6F2E}" type="pres">
      <dgm:prSet presAssocID="{660EEC37-E871-42A9-B723-84DF1CB83E10}" presName="vNodes" presStyleCnt="0"/>
      <dgm:spPr/>
    </dgm:pt>
    <dgm:pt modelId="{A823294C-C09E-4801-B98B-0B140F0613AF}" type="pres">
      <dgm:prSet presAssocID="{4CCE68FD-42DC-46A6-B431-6AA0AE224C5F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067E57-5457-456E-BC78-625406E79F3E}" type="pres">
      <dgm:prSet presAssocID="{A928770E-A652-4FA7-92F8-8CDB9746AC18}" presName="spacerT" presStyleCnt="0"/>
      <dgm:spPr/>
    </dgm:pt>
    <dgm:pt modelId="{1FAF73AE-4B11-41FE-8655-0183B3736D48}" type="pres">
      <dgm:prSet presAssocID="{A928770E-A652-4FA7-92F8-8CDB9746AC18}" presName="sibTrans" presStyleLbl="sibTrans2D1" presStyleIdx="0" presStyleCnt="2"/>
      <dgm:spPr/>
      <dgm:t>
        <a:bodyPr/>
        <a:lstStyle/>
        <a:p>
          <a:endParaRPr lang="en-US"/>
        </a:p>
      </dgm:t>
    </dgm:pt>
    <dgm:pt modelId="{27AB16AA-5CB9-484F-91F7-9F659E78A0A8}" type="pres">
      <dgm:prSet presAssocID="{A928770E-A652-4FA7-92F8-8CDB9746AC18}" presName="spacerB" presStyleCnt="0"/>
      <dgm:spPr/>
    </dgm:pt>
    <dgm:pt modelId="{4C9460B5-7FC8-449B-8B67-1FF6FF46EA14}" type="pres">
      <dgm:prSet presAssocID="{5A7FECB3-FD18-48B1-A5F3-99771104EB4C}" presName="node" presStyleLbl="node1" presStyleIdx="1" presStyleCnt="3" custScaleX="1026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DE9447-57CA-49F4-A893-28A5F4579333}" type="pres">
      <dgm:prSet presAssocID="{660EEC37-E871-42A9-B723-84DF1CB83E10}" presName="sibTransLast" presStyleLbl="sibTrans2D1" presStyleIdx="1" presStyleCnt="2"/>
      <dgm:spPr/>
      <dgm:t>
        <a:bodyPr/>
        <a:lstStyle/>
        <a:p>
          <a:endParaRPr lang="en-US"/>
        </a:p>
      </dgm:t>
    </dgm:pt>
    <dgm:pt modelId="{46214D0F-99B8-42C6-AA04-CEA5446746D5}" type="pres">
      <dgm:prSet presAssocID="{660EEC37-E871-42A9-B723-84DF1CB83E10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69FB51F7-D1D5-4D3A-AF91-2CA264CFF28D}" type="pres">
      <dgm:prSet presAssocID="{660EEC37-E871-42A9-B723-84DF1CB83E10}" presName="las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CCCF13F-70F4-4F32-A9FB-ED9DD5A6B7E8}" type="presOf" srcId="{A928770E-A652-4FA7-92F8-8CDB9746AC18}" destId="{1FAF73AE-4B11-41FE-8655-0183B3736D48}" srcOrd="0" destOrd="0" presId="urn:microsoft.com/office/officeart/2005/8/layout/equation2"/>
    <dgm:cxn modelId="{1B2A8F79-6A67-46F6-A949-F8EC55258D49}" type="presOf" srcId="{5A7FECB3-FD18-48B1-A5F3-99771104EB4C}" destId="{4C9460B5-7FC8-449B-8B67-1FF6FF46EA14}" srcOrd="0" destOrd="0" presId="urn:microsoft.com/office/officeart/2005/8/layout/equation2"/>
    <dgm:cxn modelId="{62D0F3BB-7373-4C00-B1ED-D3183DE042AB}" srcId="{660EEC37-E871-42A9-B723-84DF1CB83E10}" destId="{5A7FECB3-FD18-48B1-A5F3-99771104EB4C}" srcOrd="1" destOrd="0" parTransId="{097FF72D-8A73-4525-A577-3720A69D6E80}" sibTransId="{12F4BF54-3ACC-4945-80BD-6B93CA74FA8E}"/>
    <dgm:cxn modelId="{0837497E-3520-4D24-AAEA-FFF88EF7BEBC}" srcId="{660EEC37-E871-42A9-B723-84DF1CB83E10}" destId="{4CCE68FD-42DC-46A6-B431-6AA0AE224C5F}" srcOrd="0" destOrd="0" parTransId="{AD63ECAD-8FD1-4B7C-A8A1-A2BE8A22DD12}" sibTransId="{A928770E-A652-4FA7-92F8-8CDB9746AC18}"/>
    <dgm:cxn modelId="{687EC1CE-EC31-4C84-BD01-6C6CB8C8B35D}" type="presOf" srcId="{12F4BF54-3ACC-4945-80BD-6B93CA74FA8E}" destId="{46214D0F-99B8-42C6-AA04-CEA5446746D5}" srcOrd="1" destOrd="0" presId="urn:microsoft.com/office/officeart/2005/8/layout/equation2"/>
    <dgm:cxn modelId="{23BE5E40-2F70-4749-85BB-DF318DDEA667}" srcId="{660EEC37-E871-42A9-B723-84DF1CB83E10}" destId="{DF1F9712-3A48-4E06-8E33-438C6690591C}" srcOrd="2" destOrd="0" parTransId="{48A96424-0843-4D29-9D3F-4A014C2ED697}" sibTransId="{AD85C7C2-7014-4023-9795-FD0DC17B7DD2}"/>
    <dgm:cxn modelId="{C10482D6-BC91-4006-BA21-B11A4E402C6D}" type="presOf" srcId="{12F4BF54-3ACC-4945-80BD-6B93CA74FA8E}" destId="{26DE9447-57CA-49F4-A893-28A5F4579333}" srcOrd="0" destOrd="0" presId="urn:microsoft.com/office/officeart/2005/8/layout/equation2"/>
    <dgm:cxn modelId="{CE6EB963-1258-4044-BA63-239D0E74D01D}" type="presOf" srcId="{DF1F9712-3A48-4E06-8E33-438C6690591C}" destId="{69FB51F7-D1D5-4D3A-AF91-2CA264CFF28D}" srcOrd="0" destOrd="0" presId="urn:microsoft.com/office/officeart/2005/8/layout/equation2"/>
    <dgm:cxn modelId="{4B96085B-DA52-43F0-B018-925F46F0732F}" type="presOf" srcId="{660EEC37-E871-42A9-B723-84DF1CB83E10}" destId="{6A058DA8-4547-4BCE-8F18-BE2393F06596}" srcOrd="0" destOrd="0" presId="urn:microsoft.com/office/officeart/2005/8/layout/equation2"/>
    <dgm:cxn modelId="{BFF81187-91E0-493C-AE64-A677105154C7}" type="presOf" srcId="{4CCE68FD-42DC-46A6-B431-6AA0AE224C5F}" destId="{A823294C-C09E-4801-B98B-0B140F0613AF}" srcOrd="0" destOrd="0" presId="urn:microsoft.com/office/officeart/2005/8/layout/equation2"/>
    <dgm:cxn modelId="{F268D2BB-BEB1-4916-808B-21A8E176CD3A}" type="presParOf" srcId="{6A058DA8-4547-4BCE-8F18-BE2393F06596}" destId="{E7A1239C-B224-496F-8EDB-CA83798E6F2E}" srcOrd="0" destOrd="0" presId="urn:microsoft.com/office/officeart/2005/8/layout/equation2"/>
    <dgm:cxn modelId="{DEBED2A9-16C2-4DB0-9CE4-1B50CC31C46E}" type="presParOf" srcId="{E7A1239C-B224-496F-8EDB-CA83798E6F2E}" destId="{A823294C-C09E-4801-B98B-0B140F0613AF}" srcOrd="0" destOrd="0" presId="urn:microsoft.com/office/officeart/2005/8/layout/equation2"/>
    <dgm:cxn modelId="{FF7C1F0D-9AF4-40A3-8830-4F5A52595AE6}" type="presParOf" srcId="{E7A1239C-B224-496F-8EDB-CA83798E6F2E}" destId="{F3067E57-5457-456E-BC78-625406E79F3E}" srcOrd="1" destOrd="0" presId="urn:microsoft.com/office/officeart/2005/8/layout/equation2"/>
    <dgm:cxn modelId="{E40372C5-CB1A-492F-A281-7506C9165F12}" type="presParOf" srcId="{E7A1239C-B224-496F-8EDB-CA83798E6F2E}" destId="{1FAF73AE-4B11-41FE-8655-0183B3736D48}" srcOrd="2" destOrd="0" presId="urn:microsoft.com/office/officeart/2005/8/layout/equation2"/>
    <dgm:cxn modelId="{92B1B50F-640A-4987-BAE1-895B4093FE8A}" type="presParOf" srcId="{E7A1239C-B224-496F-8EDB-CA83798E6F2E}" destId="{27AB16AA-5CB9-484F-91F7-9F659E78A0A8}" srcOrd="3" destOrd="0" presId="urn:microsoft.com/office/officeart/2005/8/layout/equation2"/>
    <dgm:cxn modelId="{324C4814-71AE-481F-8BD3-FBA4246D5DFC}" type="presParOf" srcId="{E7A1239C-B224-496F-8EDB-CA83798E6F2E}" destId="{4C9460B5-7FC8-449B-8B67-1FF6FF46EA14}" srcOrd="4" destOrd="0" presId="urn:microsoft.com/office/officeart/2005/8/layout/equation2"/>
    <dgm:cxn modelId="{5503FC75-132E-49DB-83FC-8083A33AD547}" type="presParOf" srcId="{6A058DA8-4547-4BCE-8F18-BE2393F06596}" destId="{26DE9447-57CA-49F4-A893-28A5F4579333}" srcOrd="1" destOrd="0" presId="urn:microsoft.com/office/officeart/2005/8/layout/equation2"/>
    <dgm:cxn modelId="{45E6B110-8370-44EF-99CB-52DDC48DCE8B}" type="presParOf" srcId="{26DE9447-57CA-49F4-A893-28A5F4579333}" destId="{46214D0F-99B8-42C6-AA04-CEA5446746D5}" srcOrd="0" destOrd="0" presId="urn:microsoft.com/office/officeart/2005/8/layout/equation2"/>
    <dgm:cxn modelId="{5D705CC0-6F9B-438C-A2DC-4F1DD1CA3DEA}" type="presParOf" srcId="{6A058DA8-4547-4BCE-8F18-BE2393F06596}" destId="{69FB51F7-D1D5-4D3A-AF91-2CA264CFF28D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688C797-CCAD-4BD5-84ED-34419831EE74}" type="doc">
      <dgm:prSet loTypeId="urn:microsoft.com/office/officeart/2005/8/layout/hProcess9" loCatId="process" qsTypeId="urn:microsoft.com/office/officeart/2005/8/quickstyle/simple1" qsCatId="simple" csTypeId="urn:microsoft.com/office/officeart/2005/8/colors/colorful5" csCatId="colorful" phldr="1"/>
      <dgm:spPr/>
    </dgm:pt>
    <dgm:pt modelId="{8C1D310B-1DA0-49A9-AD69-50E79DEB13BD}">
      <dgm:prSet phldrT="[Text]" custT="1"/>
      <dgm:spPr/>
      <dgm:t>
        <a:bodyPr/>
        <a:lstStyle/>
        <a:p>
          <a:r>
            <a:rPr lang="en-US" sz="2800" b="1" kern="1200" smtClean="0">
              <a:latin typeface="+mn-lt"/>
              <a:ea typeface="+mn-ea"/>
              <a:cs typeface="+mn-cs"/>
            </a:rPr>
            <a:t>Cos’è il Problem solving</a:t>
          </a:r>
          <a:endParaRPr lang="en-US" sz="2800" b="1" kern="1200" dirty="0">
            <a:latin typeface="+mn-lt"/>
            <a:ea typeface="+mn-ea"/>
            <a:cs typeface="+mn-cs"/>
          </a:endParaRPr>
        </a:p>
      </dgm:t>
    </dgm:pt>
    <dgm:pt modelId="{2F456F05-1213-4569-8F11-C1A46C96AD73}" type="parTrans" cxnId="{664194DE-51A0-4B5E-8A71-0D28393495A1}">
      <dgm:prSet/>
      <dgm:spPr/>
      <dgm:t>
        <a:bodyPr/>
        <a:lstStyle/>
        <a:p>
          <a:endParaRPr lang="en-US"/>
        </a:p>
      </dgm:t>
    </dgm:pt>
    <dgm:pt modelId="{14F1D2AF-98A2-4745-9E29-F8D9F365DD5A}" type="sibTrans" cxnId="{664194DE-51A0-4B5E-8A71-0D28393495A1}">
      <dgm:prSet/>
      <dgm:spPr/>
      <dgm:t>
        <a:bodyPr/>
        <a:lstStyle/>
        <a:p>
          <a:endParaRPr lang="en-US"/>
        </a:p>
      </dgm:t>
    </dgm:pt>
    <dgm:pt modelId="{AEEE88F2-9C5E-4629-9D09-22E784697ECA}">
      <dgm:prSet phldrT="[Text]"/>
      <dgm:spPr/>
      <dgm:t>
        <a:bodyPr/>
        <a:lstStyle/>
        <a:p>
          <a:r>
            <a:rPr lang="it-IT" dirty="0" smtClean="0"/>
            <a:t>è un processo cognitivo messo in atto per analizzare la situazione problemica e escogitare una soluzione.</a:t>
          </a:r>
          <a:endParaRPr lang="en-US" dirty="0"/>
        </a:p>
      </dgm:t>
    </dgm:pt>
    <dgm:pt modelId="{D8644DF7-57EB-41CC-A1D8-4028A1CF4D10}" type="parTrans" cxnId="{B412B528-8964-4A0E-9BC8-D172549E86A1}">
      <dgm:prSet/>
      <dgm:spPr/>
      <dgm:t>
        <a:bodyPr/>
        <a:lstStyle/>
        <a:p>
          <a:endParaRPr lang="en-US"/>
        </a:p>
      </dgm:t>
    </dgm:pt>
    <dgm:pt modelId="{7323B8B7-E70D-45C7-8170-5B63C9190C30}" type="sibTrans" cxnId="{B412B528-8964-4A0E-9BC8-D172549E86A1}">
      <dgm:prSet/>
      <dgm:spPr/>
      <dgm:t>
        <a:bodyPr/>
        <a:lstStyle/>
        <a:p>
          <a:endParaRPr lang="en-US"/>
        </a:p>
      </dgm:t>
    </dgm:pt>
    <dgm:pt modelId="{0D527EB1-0748-443E-829C-9B58F6128888}">
      <dgm:prSet phldrT="[Text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5B74589A-16D5-4763-B340-339B78175051}" type="sibTrans" cxnId="{A3FDBB00-3BDC-4B7E-9FF4-59485CB3C33E}">
      <dgm:prSet/>
      <dgm:spPr/>
      <dgm:t>
        <a:bodyPr/>
        <a:lstStyle/>
        <a:p>
          <a:endParaRPr lang="en-US"/>
        </a:p>
      </dgm:t>
    </dgm:pt>
    <dgm:pt modelId="{AB61A0ED-4DAB-4FA5-9756-D68778C754B7}" type="parTrans" cxnId="{A3FDBB00-3BDC-4B7E-9FF4-59485CB3C33E}">
      <dgm:prSet/>
      <dgm:spPr/>
      <dgm:t>
        <a:bodyPr/>
        <a:lstStyle/>
        <a:p>
          <a:endParaRPr lang="en-US"/>
        </a:p>
      </dgm:t>
    </dgm:pt>
    <dgm:pt modelId="{F228580D-005A-48D9-ADAB-E63A353CACC1}" type="pres">
      <dgm:prSet presAssocID="{7688C797-CCAD-4BD5-84ED-34419831EE74}" presName="CompostProcess" presStyleCnt="0">
        <dgm:presLayoutVars>
          <dgm:dir/>
          <dgm:resizeHandles val="exact"/>
        </dgm:presLayoutVars>
      </dgm:prSet>
      <dgm:spPr/>
    </dgm:pt>
    <dgm:pt modelId="{4D8D1287-BC53-403F-B41C-90D1674BB8E2}" type="pres">
      <dgm:prSet presAssocID="{7688C797-CCAD-4BD5-84ED-34419831EE74}" presName="arrow" presStyleLbl="bgShp" presStyleIdx="0" presStyleCnt="1" custLinFactNeighborX="-8824" custLinFactNeighborY="-2023"/>
      <dgm:spPr/>
    </dgm:pt>
    <dgm:pt modelId="{D74726B1-E44F-4756-9DBA-187027121FFD}" type="pres">
      <dgm:prSet presAssocID="{7688C797-CCAD-4BD5-84ED-34419831EE74}" presName="linearProcess" presStyleCnt="0"/>
      <dgm:spPr/>
    </dgm:pt>
    <dgm:pt modelId="{2E73E215-A9A1-4184-8DF2-7F89174409E1}" type="pres">
      <dgm:prSet presAssocID="{8C1D310B-1DA0-49A9-AD69-50E79DEB13BD}" presName="textNode" presStyleLbl="node1" presStyleIdx="0" presStyleCnt="3" custLinFactNeighborX="-65013" custLinFactNeighborY="20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D1B93B-4C90-4926-A013-43BD3369C285}" type="pres">
      <dgm:prSet presAssocID="{14F1D2AF-98A2-4745-9E29-F8D9F365DD5A}" presName="sibTrans" presStyleCnt="0"/>
      <dgm:spPr/>
    </dgm:pt>
    <dgm:pt modelId="{7F3CE9C7-8B7B-42E0-AE26-78A010F431B4}" type="pres">
      <dgm:prSet presAssocID="{0D527EB1-0748-443E-829C-9B58F6128888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27E002-3218-49D7-8B8D-B576B6DF81AF}" type="pres">
      <dgm:prSet presAssocID="{5B74589A-16D5-4763-B340-339B78175051}" presName="sibTrans" presStyleCnt="0"/>
      <dgm:spPr/>
    </dgm:pt>
    <dgm:pt modelId="{962805F4-1E1F-4431-8C07-6F467BF66571}" type="pres">
      <dgm:prSet presAssocID="{AEEE88F2-9C5E-4629-9D09-22E784697ECA}" presName="textNode" presStyleLbl="node1" presStyleIdx="2" presStyleCnt="3" custLinFactNeighborX="-45630" custLinFactNeighborY="-34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2BC820E-F8A2-4258-9B1F-B5917F86D49B}" type="presOf" srcId="{7688C797-CCAD-4BD5-84ED-34419831EE74}" destId="{F228580D-005A-48D9-ADAB-E63A353CACC1}" srcOrd="0" destOrd="0" presId="urn:microsoft.com/office/officeart/2005/8/layout/hProcess9"/>
    <dgm:cxn modelId="{0E906844-7037-4FFA-8E8B-28C0A5E40DE7}" type="presOf" srcId="{0D527EB1-0748-443E-829C-9B58F6128888}" destId="{7F3CE9C7-8B7B-42E0-AE26-78A010F431B4}" srcOrd="0" destOrd="0" presId="urn:microsoft.com/office/officeart/2005/8/layout/hProcess9"/>
    <dgm:cxn modelId="{8C79340A-BF44-46B6-8E3D-F18ED2B5E10F}" type="presOf" srcId="{8C1D310B-1DA0-49A9-AD69-50E79DEB13BD}" destId="{2E73E215-A9A1-4184-8DF2-7F89174409E1}" srcOrd="0" destOrd="0" presId="urn:microsoft.com/office/officeart/2005/8/layout/hProcess9"/>
    <dgm:cxn modelId="{D5E99CF4-B860-4C3D-8F57-2D723626888C}" type="presOf" srcId="{AEEE88F2-9C5E-4629-9D09-22E784697ECA}" destId="{962805F4-1E1F-4431-8C07-6F467BF66571}" srcOrd="0" destOrd="0" presId="urn:microsoft.com/office/officeart/2005/8/layout/hProcess9"/>
    <dgm:cxn modelId="{A3FDBB00-3BDC-4B7E-9FF4-59485CB3C33E}" srcId="{7688C797-CCAD-4BD5-84ED-34419831EE74}" destId="{0D527EB1-0748-443E-829C-9B58F6128888}" srcOrd="1" destOrd="0" parTransId="{AB61A0ED-4DAB-4FA5-9756-D68778C754B7}" sibTransId="{5B74589A-16D5-4763-B340-339B78175051}"/>
    <dgm:cxn modelId="{664194DE-51A0-4B5E-8A71-0D28393495A1}" srcId="{7688C797-CCAD-4BD5-84ED-34419831EE74}" destId="{8C1D310B-1DA0-49A9-AD69-50E79DEB13BD}" srcOrd="0" destOrd="0" parTransId="{2F456F05-1213-4569-8F11-C1A46C96AD73}" sibTransId="{14F1D2AF-98A2-4745-9E29-F8D9F365DD5A}"/>
    <dgm:cxn modelId="{B412B528-8964-4A0E-9BC8-D172549E86A1}" srcId="{7688C797-CCAD-4BD5-84ED-34419831EE74}" destId="{AEEE88F2-9C5E-4629-9D09-22E784697ECA}" srcOrd="2" destOrd="0" parTransId="{D8644DF7-57EB-41CC-A1D8-4028A1CF4D10}" sibTransId="{7323B8B7-E70D-45C7-8170-5B63C9190C30}"/>
    <dgm:cxn modelId="{70D3747D-068A-4CBC-8020-9FEF4587F6DB}" type="presParOf" srcId="{F228580D-005A-48D9-ADAB-E63A353CACC1}" destId="{4D8D1287-BC53-403F-B41C-90D1674BB8E2}" srcOrd="0" destOrd="0" presId="urn:microsoft.com/office/officeart/2005/8/layout/hProcess9"/>
    <dgm:cxn modelId="{B8CA8577-973C-40A7-85AC-0A436247F484}" type="presParOf" srcId="{F228580D-005A-48D9-ADAB-E63A353CACC1}" destId="{D74726B1-E44F-4756-9DBA-187027121FFD}" srcOrd="1" destOrd="0" presId="urn:microsoft.com/office/officeart/2005/8/layout/hProcess9"/>
    <dgm:cxn modelId="{5D8DD1FA-B993-41F2-A356-8E42A9288859}" type="presParOf" srcId="{D74726B1-E44F-4756-9DBA-187027121FFD}" destId="{2E73E215-A9A1-4184-8DF2-7F89174409E1}" srcOrd="0" destOrd="0" presId="urn:microsoft.com/office/officeart/2005/8/layout/hProcess9"/>
    <dgm:cxn modelId="{5EA1658E-5098-4534-93EE-64D5C6A3485F}" type="presParOf" srcId="{D74726B1-E44F-4756-9DBA-187027121FFD}" destId="{35D1B93B-4C90-4926-A013-43BD3369C285}" srcOrd="1" destOrd="0" presId="urn:microsoft.com/office/officeart/2005/8/layout/hProcess9"/>
    <dgm:cxn modelId="{D9C5E3A8-ECC2-4D7A-BC75-29D3B4D785F5}" type="presParOf" srcId="{D74726B1-E44F-4756-9DBA-187027121FFD}" destId="{7F3CE9C7-8B7B-42E0-AE26-78A010F431B4}" srcOrd="2" destOrd="0" presId="urn:microsoft.com/office/officeart/2005/8/layout/hProcess9"/>
    <dgm:cxn modelId="{A6B8E297-10EE-44E8-B2C8-1C4BBE3E8838}" type="presParOf" srcId="{D74726B1-E44F-4756-9DBA-187027121FFD}" destId="{6227E002-3218-49D7-8B8D-B576B6DF81AF}" srcOrd="3" destOrd="0" presId="urn:microsoft.com/office/officeart/2005/8/layout/hProcess9"/>
    <dgm:cxn modelId="{D5337446-29D3-4C06-8925-4FCD3C628F91}" type="presParOf" srcId="{D74726B1-E44F-4756-9DBA-187027121FFD}" destId="{962805F4-1E1F-4431-8C07-6F467BF66571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1744E6B-0F81-4026-B4FA-A920E11A0525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D92107C-0303-4985-A902-0162DCC4FED2}">
      <dgm:prSet phldrT="[Text]"/>
      <dgm:spPr>
        <a:solidFill>
          <a:srgbClr val="008080"/>
        </a:solidFill>
      </dgm:spPr>
      <dgm:t>
        <a:bodyPr/>
        <a:lstStyle/>
        <a:p>
          <a:r>
            <a:rPr lang="en-US" b="1" dirty="0" smtClean="0"/>
            <a:t>FASE CONCRETA</a:t>
          </a:r>
        </a:p>
      </dgm:t>
    </dgm:pt>
    <dgm:pt modelId="{4B5AD22E-F294-4DE9-85FB-417263D4FE8E}" type="parTrans" cxnId="{E3978089-3EDD-42A5-9235-048F348BDD78}">
      <dgm:prSet/>
      <dgm:spPr/>
      <dgm:t>
        <a:bodyPr/>
        <a:lstStyle/>
        <a:p>
          <a:endParaRPr lang="en-US"/>
        </a:p>
      </dgm:t>
    </dgm:pt>
    <dgm:pt modelId="{028D718A-E5ED-4A3B-A6D8-BD7609C20AE8}" type="sibTrans" cxnId="{E3978089-3EDD-42A5-9235-048F348BDD78}">
      <dgm:prSet/>
      <dgm:spPr/>
      <dgm:t>
        <a:bodyPr/>
        <a:lstStyle/>
        <a:p>
          <a:endParaRPr lang="en-US"/>
        </a:p>
      </dgm:t>
    </dgm:pt>
    <dgm:pt modelId="{2546448F-C87F-4D48-8423-9602039CFD67}">
      <dgm:prSet phldrT="[Text]"/>
      <dgm:spPr/>
      <dgm:t>
        <a:bodyPr/>
        <a:lstStyle/>
        <a:p>
          <a:r>
            <a:rPr lang="it-IT" dirty="0" smtClean="0">
              <a:solidFill>
                <a:srgbClr val="002060"/>
              </a:solidFill>
            </a:rPr>
            <a:t>prevede di avere un’esperienza manipolativa, con oggetti concreti, per capire come funzionano.</a:t>
          </a:r>
          <a:endParaRPr lang="en-US" dirty="0"/>
        </a:p>
      </dgm:t>
    </dgm:pt>
    <dgm:pt modelId="{E9BC7736-95F4-4E89-8B23-D3613A586E2E}" type="parTrans" cxnId="{EA72E165-4564-46DD-A996-A28059649967}">
      <dgm:prSet/>
      <dgm:spPr/>
      <dgm:t>
        <a:bodyPr/>
        <a:lstStyle/>
        <a:p>
          <a:endParaRPr lang="en-US"/>
        </a:p>
      </dgm:t>
    </dgm:pt>
    <dgm:pt modelId="{192FD7F8-9077-49A0-B08D-C017A283E1F1}" type="sibTrans" cxnId="{EA72E165-4564-46DD-A996-A28059649967}">
      <dgm:prSet/>
      <dgm:spPr/>
      <dgm:t>
        <a:bodyPr/>
        <a:lstStyle/>
        <a:p>
          <a:endParaRPr lang="en-US"/>
        </a:p>
      </dgm:t>
    </dgm:pt>
    <dgm:pt modelId="{E49F0A1B-037E-4356-B48B-09165DCE8FBD}">
      <dgm:prSet phldrT="[Text]"/>
      <dgm:spPr>
        <a:solidFill>
          <a:srgbClr val="008080"/>
        </a:solidFill>
      </dgm:spPr>
      <dgm:t>
        <a:bodyPr/>
        <a:lstStyle/>
        <a:p>
          <a:r>
            <a:rPr lang="en-US" b="1" dirty="0" smtClean="0"/>
            <a:t>FASE PITTORICA</a:t>
          </a:r>
          <a:endParaRPr lang="en-US" b="1" dirty="0"/>
        </a:p>
      </dgm:t>
    </dgm:pt>
    <dgm:pt modelId="{0DD79825-D45F-40D4-BC95-02A185A2686A}" type="parTrans" cxnId="{266C3EAC-0604-4163-BAA6-E0CE5DD32140}">
      <dgm:prSet/>
      <dgm:spPr/>
      <dgm:t>
        <a:bodyPr/>
        <a:lstStyle/>
        <a:p>
          <a:endParaRPr lang="en-US"/>
        </a:p>
      </dgm:t>
    </dgm:pt>
    <dgm:pt modelId="{9E32BC6E-F18B-4882-93FA-7EF185029D03}" type="sibTrans" cxnId="{266C3EAC-0604-4163-BAA6-E0CE5DD32140}">
      <dgm:prSet/>
      <dgm:spPr/>
      <dgm:t>
        <a:bodyPr/>
        <a:lstStyle/>
        <a:p>
          <a:endParaRPr lang="en-US"/>
        </a:p>
      </dgm:t>
    </dgm:pt>
    <dgm:pt modelId="{CD3C1FC1-3AC7-4506-AED1-D349E343CCB4}">
      <dgm:prSet phldrT="[Text]"/>
      <dgm:spPr/>
      <dgm:t>
        <a:bodyPr/>
        <a:lstStyle/>
        <a:p>
          <a:r>
            <a:rPr lang="it-IT" dirty="0" smtClean="0">
              <a:solidFill>
                <a:srgbClr val="002060"/>
              </a:solidFill>
            </a:rPr>
            <a:t>consiste nell’imparare a trasferire la loro comprensione dell’operazione mediante oggetti concreti in un disegno, che esprime la stessa nozione.</a:t>
          </a:r>
          <a:endParaRPr lang="en-US" dirty="0"/>
        </a:p>
      </dgm:t>
    </dgm:pt>
    <dgm:pt modelId="{B49D8265-4A10-48FC-B22B-EA7A962DB7C1}" type="parTrans" cxnId="{CFB0724E-0474-43FE-AF40-9F7C86B544E3}">
      <dgm:prSet/>
      <dgm:spPr/>
      <dgm:t>
        <a:bodyPr/>
        <a:lstStyle/>
        <a:p>
          <a:endParaRPr lang="en-US"/>
        </a:p>
      </dgm:t>
    </dgm:pt>
    <dgm:pt modelId="{9BB3446E-D96D-4DB6-B362-1D888C600403}" type="sibTrans" cxnId="{CFB0724E-0474-43FE-AF40-9F7C86B544E3}">
      <dgm:prSet/>
      <dgm:spPr/>
      <dgm:t>
        <a:bodyPr/>
        <a:lstStyle/>
        <a:p>
          <a:endParaRPr lang="en-US"/>
        </a:p>
      </dgm:t>
    </dgm:pt>
    <dgm:pt modelId="{776EF6A9-4E15-4ECB-81BC-021B7960D95A}">
      <dgm:prSet phldrT="[Text]"/>
      <dgm:spPr>
        <a:solidFill>
          <a:srgbClr val="008080"/>
        </a:solidFill>
      </dgm:spPr>
      <dgm:t>
        <a:bodyPr/>
        <a:lstStyle/>
        <a:p>
          <a:r>
            <a:rPr lang="en-US" b="1" dirty="0" smtClean="0"/>
            <a:t>FASE ASTRATTA</a:t>
          </a:r>
          <a:endParaRPr lang="en-US" b="1" dirty="0"/>
        </a:p>
      </dgm:t>
    </dgm:pt>
    <dgm:pt modelId="{1CAC1B31-F786-4548-8AF1-181909187C60}" type="parTrans" cxnId="{A062E78E-2365-49F3-94B8-4CF6A3D5C522}">
      <dgm:prSet/>
      <dgm:spPr/>
      <dgm:t>
        <a:bodyPr/>
        <a:lstStyle/>
        <a:p>
          <a:endParaRPr lang="en-US"/>
        </a:p>
      </dgm:t>
    </dgm:pt>
    <dgm:pt modelId="{127516CF-8DCB-4CBD-9B6C-6684281005E7}" type="sibTrans" cxnId="{A062E78E-2365-49F3-94B8-4CF6A3D5C522}">
      <dgm:prSet/>
      <dgm:spPr/>
      <dgm:t>
        <a:bodyPr/>
        <a:lstStyle/>
        <a:p>
          <a:endParaRPr lang="en-US"/>
        </a:p>
      </dgm:t>
    </dgm:pt>
    <dgm:pt modelId="{9F4FB171-604B-441E-876B-87B3F6005DEB}">
      <dgm:prSet phldrT="[Text]"/>
      <dgm:spPr/>
      <dgm:t>
        <a:bodyPr/>
        <a:lstStyle/>
        <a:p>
          <a:r>
            <a:rPr lang="it-IT" dirty="0" smtClean="0">
              <a:solidFill>
                <a:srgbClr val="002060"/>
              </a:solidFill>
            </a:rPr>
            <a:t>passa ad usare i simboli matematici che diventano quindi delle scorciatoie per rappresentare il concetto che si è già acquisito mediante visualizzazione. </a:t>
          </a:r>
          <a:endParaRPr lang="en-US" dirty="0"/>
        </a:p>
      </dgm:t>
    </dgm:pt>
    <dgm:pt modelId="{20B352D9-8F66-46D5-BDA5-61AEF51316A0}" type="parTrans" cxnId="{B38B62C1-02FC-4744-96BC-FB3DE76870FA}">
      <dgm:prSet/>
      <dgm:spPr/>
      <dgm:t>
        <a:bodyPr/>
        <a:lstStyle/>
        <a:p>
          <a:endParaRPr lang="en-US"/>
        </a:p>
      </dgm:t>
    </dgm:pt>
    <dgm:pt modelId="{77A366C3-0824-46CE-93F2-F64E175035ED}" type="sibTrans" cxnId="{B38B62C1-02FC-4744-96BC-FB3DE76870FA}">
      <dgm:prSet/>
      <dgm:spPr/>
      <dgm:t>
        <a:bodyPr/>
        <a:lstStyle/>
        <a:p>
          <a:endParaRPr lang="en-US"/>
        </a:p>
      </dgm:t>
    </dgm:pt>
    <dgm:pt modelId="{4C900388-6AFE-466F-A251-26B974CF8748}" type="pres">
      <dgm:prSet presAssocID="{B1744E6B-0F81-4026-B4FA-A920E11A052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9109E28-C68E-4B97-B785-30BAAA17F08A}" type="pres">
      <dgm:prSet presAssocID="{BD92107C-0303-4985-A902-0162DCC4FED2}" presName="composite" presStyleCnt="0"/>
      <dgm:spPr/>
    </dgm:pt>
    <dgm:pt modelId="{5F95E9F5-9954-4AF3-83C1-CF072D19ACC6}" type="pres">
      <dgm:prSet presAssocID="{BD92107C-0303-4985-A902-0162DCC4FED2}" presName="parentText" presStyleLbl="alignNode1" presStyleIdx="0" presStyleCnt="3" custLinFactNeighborX="1107" custLinFactNeighborY="-104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CAAFC5-91CD-469E-9906-898F4DC06A03}" type="pres">
      <dgm:prSet presAssocID="{BD92107C-0303-4985-A902-0162DCC4FED2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12098D-F1F1-4559-8F91-5BCC0591D167}" type="pres">
      <dgm:prSet presAssocID="{028D718A-E5ED-4A3B-A6D8-BD7609C20AE8}" presName="sp" presStyleCnt="0"/>
      <dgm:spPr/>
    </dgm:pt>
    <dgm:pt modelId="{08A58124-69BE-40A0-8316-60D25D866961}" type="pres">
      <dgm:prSet presAssocID="{E49F0A1B-037E-4356-B48B-09165DCE8FBD}" presName="composite" presStyleCnt="0"/>
      <dgm:spPr/>
    </dgm:pt>
    <dgm:pt modelId="{9D3257F4-3C5D-4EA1-A54F-635A6102C4CB}" type="pres">
      <dgm:prSet presAssocID="{E49F0A1B-037E-4356-B48B-09165DCE8FBD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DBFEEE-3ED9-4B12-BA8E-BE53380EEE88}" type="pres">
      <dgm:prSet presAssocID="{E49F0A1B-037E-4356-B48B-09165DCE8FBD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DAF48D-1875-4AF6-AEE2-5351BDA1D258}" type="pres">
      <dgm:prSet presAssocID="{9E32BC6E-F18B-4882-93FA-7EF185029D03}" presName="sp" presStyleCnt="0"/>
      <dgm:spPr/>
    </dgm:pt>
    <dgm:pt modelId="{E98CCC3E-C157-4728-8F37-B2C7B5D60668}" type="pres">
      <dgm:prSet presAssocID="{776EF6A9-4E15-4ECB-81BC-021B7960D95A}" presName="composite" presStyleCnt="0"/>
      <dgm:spPr/>
    </dgm:pt>
    <dgm:pt modelId="{D6988C25-E197-49C7-BDB0-E14803868593}" type="pres">
      <dgm:prSet presAssocID="{776EF6A9-4E15-4ECB-81BC-021B7960D95A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8D64C1-2CAF-4611-9F86-0CB3E73F60F5}" type="pres">
      <dgm:prSet presAssocID="{776EF6A9-4E15-4ECB-81BC-021B7960D95A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3978089-3EDD-42A5-9235-048F348BDD78}" srcId="{B1744E6B-0F81-4026-B4FA-A920E11A0525}" destId="{BD92107C-0303-4985-A902-0162DCC4FED2}" srcOrd="0" destOrd="0" parTransId="{4B5AD22E-F294-4DE9-85FB-417263D4FE8E}" sibTransId="{028D718A-E5ED-4A3B-A6D8-BD7609C20AE8}"/>
    <dgm:cxn modelId="{266C3EAC-0604-4163-BAA6-E0CE5DD32140}" srcId="{B1744E6B-0F81-4026-B4FA-A920E11A0525}" destId="{E49F0A1B-037E-4356-B48B-09165DCE8FBD}" srcOrd="1" destOrd="0" parTransId="{0DD79825-D45F-40D4-BC95-02A185A2686A}" sibTransId="{9E32BC6E-F18B-4882-93FA-7EF185029D03}"/>
    <dgm:cxn modelId="{91458D8F-5042-4F75-BD81-78FE006E5838}" type="presOf" srcId="{E49F0A1B-037E-4356-B48B-09165DCE8FBD}" destId="{9D3257F4-3C5D-4EA1-A54F-635A6102C4CB}" srcOrd="0" destOrd="0" presId="urn:microsoft.com/office/officeart/2005/8/layout/chevron2"/>
    <dgm:cxn modelId="{CFB0724E-0474-43FE-AF40-9F7C86B544E3}" srcId="{E49F0A1B-037E-4356-B48B-09165DCE8FBD}" destId="{CD3C1FC1-3AC7-4506-AED1-D349E343CCB4}" srcOrd="0" destOrd="0" parTransId="{B49D8265-4A10-48FC-B22B-EA7A962DB7C1}" sibTransId="{9BB3446E-D96D-4DB6-B362-1D888C600403}"/>
    <dgm:cxn modelId="{B38B62C1-02FC-4744-96BC-FB3DE76870FA}" srcId="{776EF6A9-4E15-4ECB-81BC-021B7960D95A}" destId="{9F4FB171-604B-441E-876B-87B3F6005DEB}" srcOrd="0" destOrd="0" parTransId="{20B352D9-8F66-46D5-BDA5-61AEF51316A0}" sibTransId="{77A366C3-0824-46CE-93F2-F64E175035ED}"/>
    <dgm:cxn modelId="{74EED5A9-618C-422E-8EF2-F40C53AA4AEA}" type="presOf" srcId="{9F4FB171-604B-441E-876B-87B3F6005DEB}" destId="{C58D64C1-2CAF-4611-9F86-0CB3E73F60F5}" srcOrd="0" destOrd="0" presId="urn:microsoft.com/office/officeart/2005/8/layout/chevron2"/>
    <dgm:cxn modelId="{89AD49EB-FF67-4B09-8A3F-F17921025FFB}" type="presOf" srcId="{BD92107C-0303-4985-A902-0162DCC4FED2}" destId="{5F95E9F5-9954-4AF3-83C1-CF072D19ACC6}" srcOrd="0" destOrd="0" presId="urn:microsoft.com/office/officeart/2005/8/layout/chevron2"/>
    <dgm:cxn modelId="{49EDEE3B-540A-45FC-ABCF-6D20CA606148}" type="presOf" srcId="{CD3C1FC1-3AC7-4506-AED1-D349E343CCB4}" destId="{5BDBFEEE-3ED9-4B12-BA8E-BE53380EEE88}" srcOrd="0" destOrd="0" presId="urn:microsoft.com/office/officeart/2005/8/layout/chevron2"/>
    <dgm:cxn modelId="{8E3566B2-6364-4423-AB9E-D1813521DF05}" type="presOf" srcId="{B1744E6B-0F81-4026-B4FA-A920E11A0525}" destId="{4C900388-6AFE-466F-A251-26B974CF8748}" srcOrd="0" destOrd="0" presId="urn:microsoft.com/office/officeart/2005/8/layout/chevron2"/>
    <dgm:cxn modelId="{A062E78E-2365-49F3-94B8-4CF6A3D5C522}" srcId="{B1744E6B-0F81-4026-B4FA-A920E11A0525}" destId="{776EF6A9-4E15-4ECB-81BC-021B7960D95A}" srcOrd="2" destOrd="0" parTransId="{1CAC1B31-F786-4548-8AF1-181909187C60}" sibTransId="{127516CF-8DCB-4CBD-9B6C-6684281005E7}"/>
    <dgm:cxn modelId="{88D0AEAC-5D5C-47AA-B56F-A6FF7FACCA65}" type="presOf" srcId="{2546448F-C87F-4D48-8423-9602039CFD67}" destId="{4ECAAFC5-91CD-469E-9906-898F4DC06A03}" srcOrd="0" destOrd="0" presId="urn:microsoft.com/office/officeart/2005/8/layout/chevron2"/>
    <dgm:cxn modelId="{EA72E165-4564-46DD-A996-A28059649967}" srcId="{BD92107C-0303-4985-A902-0162DCC4FED2}" destId="{2546448F-C87F-4D48-8423-9602039CFD67}" srcOrd="0" destOrd="0" parTransId="{E9BC7736-95F4-4E89-8B23-D3613A586E2E}" sibTransId="{192FD7F8-9077-49A0-B08D-C017A283E1F1}"/>
    <dgm:cxn modelId="{F773805E-88E7-4677-88D7-506CE0A45589}" type="presOf" srcId="{776EF6A9-4E15-4ECB-81BC-021B7960D95A}" destId="{D6988C25-E197-49C7-BDB0-E14803868593}" srcOrd="0" destOrd="0" presId="urn:microsoft.com/office/officeart/2005/8/layout/chevron2"/>
    <dgm:cxn modelId="{581899DB-7756-4B79-A1C4-A083528C6E7D}" type="presParOf" srcId="{4C900388-6AFE-466F-A251-26B974CF8748}" destId="{B9109E28-C68E-4B97-B785-30BAAA17F08A}" srcOrd="0" destOrd="0" presId="urn:microsoft.com/office/officeart/2005/8/layout/chevron2"/>
    <dgm:cxn modelId="{28812D8A-CAD9-4A60-BC8E-7258DC438C82}" type="presParOf" srcId="{B9109E28-C68E-4B97-B785-30BAAA17F08A}" destId="{5F95E9F5-9954-4AF3-83C1-CF072D19ACC6}" srcOrd="0" destOrd="0" presId="urn:microsoft.com/office/officeart/2005/8/layout/chevron2"/>
    <dgm:cxn modelId="{088947E0-D809-4939-BBAD-0815CFF12325}" type="presParOf" srcId="{B9109E28-C68E-4B97-B785-30BAAA17F08A}" destId="{4ECAAFC5-91CD-469E-9906-898F4DC06A03}" srcOrd="1" destOrd="0" presId="urn:microsoft.com/office/officeart/2005/8/layout/chevron2"/>
    <dgm:cxn modelId="{5815320D-BE70-4BE3-A543-F8C5B1537F1A}" type="presParOf" srcId="{4C900388-6AFE-466F-A251-26B974CF8748}" destId="{F612098D-F1F1-4559-8F91-5BCC0591D167}" srcOrd="1" destOrd="0" presId="urn:microsoft.com/office/officeart/2005/8/layout/chevron2"/>
    <dgm:cxn modelId="{B0FBE13A-EBEA-4392-AAC6-631266D1E205}" type="presParOf" srcId="{4C900388-6AFE-466F-A251-26B974CF8748}" destId="{08A58124-69BE-40A0-8316-60D25D866961}" srcOrd="2" destOrd="0" presId="urn:microsoft.com/office/officeart/2005/8/layout/chevron2"/>
    <dgm:cxn modelId="{F2AF2C74-6747-4F00-A0CC-A19703798716}" type="presParOf" srcId="{08A58124-69BE-40A0-8316-60D25D866961}" destId="{9D3257F4-3C5D-4EA1-A54F-635A6102C4CB}" srcOrd="0" destOrd="0" presId="urn:microsoft.com/office/officeart/2005/8/layout/chevron2"/>
    <dgm:cxn modelId="{7A7BA784-3CFA-4514-BF24-DAC605CB6941}" type="presParOf" srcId="{08A58124-69BE-40A0-8316-60D25D866961}" destId="{5BDBFEEE-3ED9-4B12-BA8E-BE53380EEE88}" srcOrd="1" destOrd="0" presId="urn:microsoft.com/office/officeart/2005/8/layout/chevron2"/>
    <dgm:cxn modelId="{EFF20458-32A7-4EE6-A7AC-212D4E120D55}" type="presParOf" srcId="{4C900388-6AFE-466F-A251-26B974CF8748}" destId="{7EDAF48D-1875-4AF6-AEE2-5351BDA1D258}" srcOrd="3" destOrd="0" presId="urn:microsoft.com/office/officeart/2005/8/layout/chevron2"/>
    <dgm:cxn modelId="{F18C9440-8181-4AE5-941C-917DB69DED11}" type="presParOf" srcId="{4C900388-6AFE-466F-A251-26B974CF8748}" destId="{E98CCC3E-C157-4728-8F37-B2C7B5D60668}" srcOrd="4" destOrd="0" presId="urn:microsoft.com/office/officeart/2005/8/layout/chevron2"/>
    <dgm:cxn modelId="{BA85C1E3-EAE3-4E3A-AF2A-79A372BF4AEB}" type="presParOf" srcId="{E98CCC3E-C157-4728-8F37-B2C7B5D60668}" destId="{D6988C25-E197-49C7-BDB0-E14803868593}" srcOrd="0" destOrd="0" presId="urn:microsoft.com/office/officeart/2005/8/layout/chevron2"/>
    <dgm:cxn modelId="{52CD6CA7-3F87-4641-8E19-23E7E4E41BE7}" type="presParOf" srcId="{E98CCC3E-C157-4728-8F37-B2C7B5D60668}" destId="{C58D64C1-2CAF-4611-9F86-0CB3E73F60F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24C22-C782-457D-80A1-E2DA3A7C00A0}" type="datetimeFigureOut">
              <a:rPr lang="it-IT" smtClean="0"/>
              <a:t>25/03/2016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1AFE6-0EE5-4CC3-B09E-F2CCBE0DA7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8251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24C22-C782-457D-80A1-E2DA3A7C00A0}" type="datetimeFigureOut">
              <a:rPr lang="it-IT" smtClean="0"/>
              <a:t>25/03/2016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1AFE6-0EE5-4CC3-B09E-F2CCBE0DA7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7335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24C22-C782-457D-80A1-E2DA3A7C00A0}" type="datetimeFigureOut">
              <a:rPr lang="it-IT" smtClean="0"/>
              <a:t>25/03/2016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1AFE6-0EE5-4CC3-B09E-F2CCBE0DA7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1559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24C22-C782-457D-80A1-E2DA3A7C00A0}" type="datetimeFigureOut">
              <a:rPr lang="it-IT" smtClean="0"/>
              <a:t>25/03/2016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1AFE6-0EE5-4CC3-B09E-F2CCBE0DA7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8181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24C22-C782-457D-80A1-E2DA3A7C00A0}" type="datetimeFigureOut">
              <a:rPr lang="it-IT" smtClean="0"/>
              <a:t>25/03/2016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1AFE6-0EE5-4CC3-B09E-F2CCBE0DA7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9644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24C22-C782-457D-80A1-E2DA3A7C00A0}" type="datetimeFigureOut">
              <a:rPr lang="it-IT" smtClean="0"/>
              <a:t>25/03/2016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1AFE6-0EE5-4CC3-B09E-F2CCBE0DA7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9233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24C22-C782-457D-80A1-E2DA3A7C00A0}" type="datetimeFigureOut">
              <a:rPr lang="it-IT" smtClean="0"/>
              <a:t>25/03/2016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1AFE6-0EE5-4CC3-B09E-F2CCBE0DA7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3644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24C22-C782-457D-80A1-E2DA3A7C00A0}" type="datetimeFigureOut">
              <a:rPr lang="it-IT" smtClean="0"/>
              <a:t>25/03/2016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1AFE6-0EE5-4CC3-B09E-F2CCBE0DA7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5339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24C22-C782-457D-80A1-E2DA3A7C00A0}" type="datetimeFigureOut">
              <a:rPr lang="it-IT" smtClean="0"/>
              <a:t>25/03/2016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1AFE6-0EE5-4CC3-B09E-F2CCBE0DA7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3747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24C22-C782-457D-80A1-E2DA3A7C00A0}" type="datetimeFigureOut">
              <a:rPr lang="it-IT" smtClean="0"/>
              <a:t>25/03/2016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1AFE6-0EE5-4CC3-B09E-F2CCBE0DA7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4814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24C22-C782-457D-80A1-E2DA3A7C00A0}" type="datetimeFigureOut">
              <a:rPr lang="it-IT" smtClean="0"/>
              <a:t>25/03/2016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1AFE6-0EE5-4CC3-B09E-F2CCBE0DA7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2228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80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724C22-C782-457D-80A1-E2DA3A7C00A0}" type="datetimeFigureOut">
              <a:rPr lang="it-IT" smtClean="0"/>
              <a:t>25/03/2016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51AFE6-0EE5-4CC3-B09E-F2CCBE0DA7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5103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11576" y="2187431"/>
            <a:ext cx="8244408" cy="1080120"/>
          </a:xfrm>
        </p:spPr>
        <p:txBody>
          <a:bodyPr>
            <a:noAutofit/>
          </a:bodyPr>
          <a:lstStyle/>
          <a:p>
            <a:r>
              <a:rPr lang="it-IT" sz="3200" b="1" dirty="0" smtClean="0">
                <a:solidFill>
                  <a:srgbClr val="FF66CC"/>
                </a:solidFill>
                <a:latin typeface="Estrangelo Edessa" panose="03080600000000000000" pitchFamily="66" charset="0"/>
                <a:cs typeface="Estrangelo Edessa" panose="03080600000000000000" pitchFamily="66" charset="0"/>
              </a:rPr>
              <a:t>L’EQUAZIONE DI PRIMO GRADO CON IL METODO SINGAPORE</a:t>
            </a:r>
            <a:endParaRPr lang="it-IT" sz="3200" b="1" dirty="0">
              <a:solidFill>
                <a:srgbClr val="FF66CC"/>
              </a:solidFill>
              <a:latin typeface="Estrangelo Edessa" panose="03080600000000000000" pitchFamily="66" charset="0"/>
              <a:cs typeface="Estrangelo Edessa" panose="03080600000000000000" pitchFamily="66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34297" y="3721417"/>
            <a:ext cx="7664896" cy="2855168"/>
          </a:xfrm>
        </p:spPr>
        <p:txBody>
          <a:bodyPr>
            <a:normAutofit/>
          </a:bodyPr>
          <a:lstStyle/>
          <a:p>
            <a:pPr algn="l"/>
            <a:r>
              <a:rPr lang="it-IT" sz="2400" dirty="0" smtClean="0">
                <a:solidFill>
                  <a:schemeClr val="accent3">
                    <a:lumMod val="50000"/>
                  </a:schemeClr>
                </a:solidFill>
              </a:rPr>
              <a:t>Gruppo :</a:t>
            </a:r>
          </a:p>
          <a:p>
            <a:pPr algn="l"/>
            <a:r>
              <a:rPr lang="it-IT" sz="2400" b="1" dirty="0" smtClean="0">
                <a:solidFill>
                  <a:srgbClr val="002060"/>
                </a:solidFill>
              </a:rPr>
              <a:t>Di Maio Giovanni</a:t>
            </a:r>
          </a:p>
          <a:p>
            <a:pPr algn="l"/>
            <a:r>
              <a:rPr lang="it-IT" sz="2400" b="1" dirty="0" err="1" smtClean="0">
                <a:solidFill>
                  <a:srgbClr val="002060"/>
                </a:solidFill>
              </a:rPr>
              <a:t>Fragnito</a:t>
            </a:r>
            <a:r>
              <a:rPr lang="it-IT" sz="2400" b="1" dirty="0" smtClean="0">
                <a:solidFill>
                  <a:srgbClr val="002060"/>
                </a:solidFill>
              </a:rPr>
              <a:t> Luigi</a:t>
            </a:r>
          </a:p>
          <a:p>
            <a:pPr algn="l"/>
            <a:r>
              <a:rPr lang="it-IT" sz="2400" b="1" dirty="0" smtClean="0">
                <a:solidFill>
                  <a:srgbClr val="002060"/>
                </a:solidFill>
              </a:rPr>
              <a:t>Melillo Teresa</a:t>
            </a:r>
          </a:p>
          <a:p>
            <a:pPr algn="l"/>
            <a:r>
              <a:rPr lang="it-IT" sz="2400" b="1" dirty="0" smtClean="0">
                <a:solidFill>
                  <a:srgbClr val="002060"/>
                </a:solidFill>
              </a:rPr>
              <a:t>Stella Alessandro</a:t>
            </a:r>
          </a:p>
          <a:p>
            <a:pPr algn="l"/>
            <a:r>
              <a:rPr lang="it-IT" sz="2400" b="1" dirty="0" err="1" smtClean="0">
                <a:solidFill>
                  <a:srgbClr val="002060"/>
                </a:solidFill>
              </a:rPr>
              <a:t>Volgarino</a:t>
            </a:r>
            <a:r>
              <a:rPr lang="it-IT" sz="2400" b="1" dirty="0" smtClean="0">
                <a:solidFill>
                  <a:srgbClr val="002060"/>
                </a:solidFill>
              </a:rPr>
              <a:t> Natalia</a:t>
            </a:r>
          </a:p>
        </p:txBody>
      </p:sp>
      <p:sp>
        <p:nvSpPr>
          <p:cNvPr id="4" name="CasellaDiTesto 3"/>
          <p:cNvSpPr txBox="1"/>
          <p:nvPr/>
        </p:nvSpPr>
        <p:spPr>
          <a:xfrm flipH="1">
            <a:off x="115532" y="183411"/>
            <a:ext cx="903649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2060"/>
                </a:solidFill>
                <a:latin typeface="Estrangelo Edessa" panose="03080600000000000000" pitchFamily="66" charset="0"/>
                <a:ea typeface="+mj-ea"/>
                <a:cs typeface="Estrangelo Edessa" panose="03080600000000000000" pitchFamily="66" charset="0"/>
              </a:rPr>
              <a:t>                       </a:t>
            </a:r>
            <a:r>
              <a:rPr lang="it-IT" sz="3200" b="1" dirty="0" smtClean="0">
                <a:solidFill>
                  <a:srgbClr val="002060"/>
                </a:solidFill>
                <a:latin typeface="Estrangelo Edessa" panose="03080600000000000000" pitchFamily="66" charset="0"/>
                <a:ea typeface="+mj-ea"/>
                <a:cs typeface="Estrangelo Edessa" panose="03080600000000000000" pitchFamily="66" charset="0"/>
              </a:rPr>
              <a:t>         DIDATTICA </a:t>
            </a:r>
            <a:r>
              <a:rPr lang="it-IT" sz="3200" b="1" dirty="0">
                <a:solidFill>
                  <a:srgbClr val="002060"/>
                </a:solidFill>
                <a:latin typeface="Estrangelo Edessa" panose="03080600000000000000" pitchFamily="66" charset="0"/>
                <a:ea typeface="+mj-ea"/>
                <a:cs typeface="Estrangelo Edessa" panose="03080600000000000000" pitchFamily="66" charset="0"/>
              </a:rPr>
              <a:t>SPECIALE </a:t>
            </a:r>
          </a:p>
          <a:p>
            <a:r>
              <a:rPr lang="it-IT" sz="3200" b="1" dirty="0">
                <a:solidFill>
                  <a:srgbClr val="002060"/>
                </a:solidFill>
                <a:latin typeface="Estrangelo Edessa" panose="03080600000000000000" pitchFamily="66" charset="0"/>
                <a:ea typeface="+mj-ea"/>
                <a:cs typeface="Estrangelo Edessa" panose="03080600000000000000" pitchFamily="66" charset="0"/>
              </a:rPr>
              <a:t> CODICI DEL LINGUAGGIO LOGICO E MATEMATICO</a:t>
            </a:r>
          </a:p>
          <a:p>
            <a:pPr algn="r"/>
            <a:r>
              <a:rPr lang="it-IT" sz="3600" b="1" dirty="0"/>
              <a:t> </a:t>
            </a:r>
            <a:r>
              <a:rPr lang="it-IT" sz="3600" b="1" dirty="0" smtClean="0"/>
              <a:t>             </a:t>
            </a:r>
            <a:endParaRPr lang="it-IT" dirty="0"/>
          </a:p>
        </p:txBody>
      </p:sp>
      <p:pic>
        <p:nvPicPr>
          <p:cNvPr id="8195" name="Picture 3" descr="61kaXbs2LLL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629150"/>
            <a:ext cx="33147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27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815" y="0"/>
            <a:ext cx="9144000" cy="1466020"/>
          </a:xfrm>
          <a:solidFill>
            <a:srgbClr val="008080">
              <a:alpha val="64000"/>
            </a:srgbClr>
          </a:solidFill>
        </p:spPr>
        <p:txBody>
          <a:bodyPr>
            <a:normAutofit fontScale="90000"/>
          </a:bodyPr>
          <a:lstStyle/>
          <a:p>
            <a:pPr algn="l"/>
            <a:r>
              <a:rPr lang="it-IT" sz="3100" dirty="0" smtClean="0"/>
              <a:t>Antonio </a:t>
            </a:r>
            <a:r>
              <a:rPr lang="it-IT" sz="3100" dirty="0"/>
              <a:t>è 3 volte più alto di Bruno. </a:t>
            </a:r>
            <a:r>
              <a:rPr lang="it-IT" sz="3100" dirty="0" smtClean="0"/>
              <a:t>Carlo </a:t>
            </a:r>
            <a:r>
              <a:rPr lang="it-IT" sz="3100" dirty="0"/>
              <a:t>è 30 cm  più </a:t>
            </a:r>
            <a:r>
              <a:rPr lang="it-IT" sz="3100" dirty="0" smtClean="0"/>
              <a:t>alto </a:t>
            </a:r>
            <a:r>
              <a:rPr lang="it-IT" sz="3100" dirty="0"/>
              <a:t>di </a:t>
            </a:r>
            <a:r>
              <a:rPr lang="it-IT" sz="3100" dirty="0" smtClean="0"/>
              <a:t>Bruno. </a:t>
            </a:r>
            <a:r>
              <a:rPr lang="it-IT" sz="3100" dirty="0"/>
              <a:t> </a:t>
            </a:r>
            <a:r>
              <a:rPr lang="it-IT" sz="3100" dirty="0" smtClean="0"/>
              <a:t>La </a:t>
            </a:r>
            <a:r>
              <a:rPr lang="it-IT" sz="3100" dirty="0"/>
              <a:t>loro altezza totale è </a:t>
            </a:r>
            <a:r>
              <a:rPr lang="it-IT" sz="3100" dirty="0" smtClean="0"/>
              <a:t>330 </a:t>
            </a:r>
            <a:r>
              <a:rPr lang="it-IT" sz="3100" dirty="0"/>
              <a:t>cm. </a:t>
            </a:r>
            <a:r>
              <a:rPr lang="it-IT" sz="3100" dirty="0" smtClean="0"/>
              <a:t/>
            </a:r>
            <a:br>
              <a:rPr lang="it-IT" sz="3100" dirty="0" smtClean="0"/>
            </a:br>
            <a:r>
              <a:rPr lang="it-IT" sz="3100" dirty="0" smtClean="0"/>
              <a:t>Quanto </a:t>
            </a:r>
            <a:r>
              <a:rPr lang="it-IT" sz="3100" dirty="0"/>
              <a:t>è </a:t>
            </a:r>
            <a:r>
              <a:rPr lang="it-IT" sz="3100" dirty="0" smtClean="0"/>
              <a:t>alto </a:t>
            </a:r>
            <a:r>
              <a:rPr lang="it-IT" sz="3200" dirty="0" smtClean="0"/>
              <a:t>Antonio?</a:t>
            </a:r>
            <a:endParaRPr lang="it-IT" sz="32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4427984" y="2924944"/>
            <a:ext cx="453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Rappresentiamo l’altezza </a:t>
            </a:r>
            <a:r>
              <a:rPr lang="it-IT" dirty="0"/>
              <a:t>di Bruno </a:t>
            </a:r>
            <a:r>
              <a:rPr lang="it-IT" dirty="0" smtClean="0"/>
              <a:t>a che </a:t>
            </a:r>
            <a:r>
              <a:rPr lang="it-IT" dirty="0"/>
              <a:t>è il più piccolo, che corrisponde a una </a:t>
            </a:r>
            <a:r>
              <a:rPr lang="it-IT" dirty="0" smtClean="0"/>
              <a:t>unità.</a:t>
            </a:r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2300156" y="1864268"/>
            <a:ext cx="636276" cy="50405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4459742" y="1625042"/>
            <a:ext cx="453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Rappresentiamo l’altezza </a:t>
            </a:r>
            <a:r>
              <a:rPr lang="it-IT" dirty="0"/>
              <a:t>di </a:t>
            </a:r>
            <a:r>
              <a:rPr lang="it-IT" dirty="0" smtClean="0"/>
              <a:t>Carlo  che </a:t>
            </a:r>
            <a:r>
              <a:rPr lang="it-IT" dirty="0"/>
              <a:t>è </a:t>
            </a:r>
            <a:r>
              <a:rPr lang="it-IT" dirty="0" smtClean="0"/>
              <a:t> </a:t>
            </a:r>
            <a:r>
              <a:rPr lang="it-IT" dirty="0"/>
              <a:t>più </a:t>
            </a:r>
            <a:r>
              <a:rPr lang="it-IT" dirty="0" smtClean="0"/>
              <a:t>alto di Bruno di 30 cm.</a:t>
            </a:r>
            <a:endParaRPr lang="it-IT" dirty="0"/>
          </a:p>
        </p:txBody>
      </p:sp>
      <p:sp>
        <p:nvSpPr>
          <p:cNvPr id="12" name="Parentesi graffa aperta 11"/>
          <p:cNvSpPr/>
          <p:nvPr/>
        </p:nvSpPr>
        <p:spPr>
          <a:xfrm rot="16200000">
            <a:off x="2373807" y="2146294"/>
            <a:ext cx="487378" cy="637873"/>
          </a:xfrm>
          <a:prstGeom prst="leftBrace">
            <a:avLst>
              <a:gd name="adj1" fmla="val 0"/>
              <a:gd name="adj2" fmla="val 5291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/>
          <p:cNvSpPr txBox="1"/>
          <p:nvPr/>
        </p:nvSpPr>
        <p:spPr>
          <a:xfrm>
            <a:off x="5036314" y="4186644"/>
            <a:ext cx="3640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Rappresentiamo l’altezza di Antonio, che corrisponde a 3 unità</a:t>
            </a:r>
            <a:endParaRPr lang="it-IT" dirty="0"/>
          </a:p>
        </p:txBody>
      </p:sp>
      <p:sp>
        <p:nvSpPr>
          <p:cNvPr id="14" name="Rettangolo 13"/>
          <p:cNvSpPr/>
          <p:nvPr/>
        </p:nvSpPr>
        <p:spPr>
          <a:xfrm>
            <a:off x="1148028" y="1864268"/>
            <a:ext cx="1152128" cy="50405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1148028" y="3140968"/>
            <a:ext cx="1152128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/>
          <p:cNvSpPr/>
          <p:nvPr/>
        </p:nvSpPr>
        <p:spPr>
          <a:xfrm>
            <a:off x="1148028" y="4240629"/>
            <a:ext cx="1152128" cy="50405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/>
          <p:cNvSpPr/>
          <p:nvPr/>
        </p:nvSpPr>
        <p:spPr>
          <a:xfrm>
            <a:off x="2298559" y="4240629"/>
            <a:ext cx="1152128" cy="50405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/>
          <p:cNvSpPr/>
          <p:nvPr/>
        </p:nvSpPr>
        <p:spPr>
          <a:xfrm>
            <a:off x="3450687" y="4240629"/>
            <a:ext cx="1152128" cy="50405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18"/>
          <p:cNvSpPr/>
          <p:nvPr/>
        </p:nvSpPr>
        <p:spPr>
          <a:xfrm>
            <a:off x="195992" y="5733256"/>
            <a:ext cx="1152128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/>
          <p:cNvSpPr/>
          <p:nvPr/>
        </p:nvSpPr>
        <p:spPr>
          <a:xfrm>
            <a:off x="1348120" y="5733256"/>
            <a:ext cx="1152128" cy="50405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/>
          <p:cNvSpPr/>
          <p:nvPr/>
        </p:nvSpPr>
        <p:spPr>
          <a:xfrm>
            <a:off x="2500248" y="5733256"/>
            <a:ext cx="1152128" cy="50405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ettangolo 21"/>
          <p:cNvSpPr/>
          <p:nvPr/>
        </p:nvSpPr>
        <p:spPr>
          <a:xfrm>
            <a:off x="3652376" y="5727503"/>
            <a:ext cx="1152128" cy="50405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Rettangolo 22"/>
          <p:cNvSpPr/>
          <p:nvPr/>
        </p:nvSpPr>
        <p:spPr>
          <a:xfrm>
            <a:off x="4804504" y="5733256"/>
            <a:ext cx="1152128" cy="50405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ttangolo 23"/>
          <p:cNvSpPr/>
          <p:nvPr/>
        </p:nvSpPr>
        <p:spPr>
          <a:xfrm>
            <a:off x="5956632" y="5733256"/>
            <a:ext cx="636276" cy="50405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Parentesi graffa aperta 24"/>
          <p:cNvSpPr/>
          <p:nvPr/>
        </p:nvSpPr>
        <p:spPr>
          <a:xfrm rot="16200000">
            <a:off x="3272610" y="3160697"/>
            <a:ext cx="243688" cy="6396917"/>
          </a:xfrm>
          <a:prstGeom prst="leftBrace">
            <a:avLst>
              <a:gd name="adj1" fmla="val 0"/>
              <a:gd name="adj2" fmla="val 5291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22566" y="3111351"/>
            <a:ext cx="14989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/>
              <a:t>Bruno</a:t>
            </a:r>
          </a:p>
        </p:txBody>
      </p:sp>
      <p:sp>
        <p:nvSpPr>
          <p:cNvPr id="6" name="Rettangolo 5"/>
          <p:cNvSpPr/>
          <p:nvPr/>
        </p:nvSpPr>
        <p:spPr>
          <a:xfrm>
            <a:off x="-36512" y="4307991"/>
            <a:ext cx="11774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/>
              <a:t>Antonio</a:t>
            </a:r>
          </a:p>
        </p:txBody>
      </p:sp>
      <p:sp>
        <p:nvSpPr>
          <p:cNvPr id="8" name="Rettangolo 7"/>
          <p:cNvSpPr/>
          <p:nvPr/>
        </p:nvSpPr>
        <p:spPr>
          <a:xfrm>
            <a:off x="218234" y="1916832"/>
            <a:ext cx="8354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/>
              <a:t>Carlo</a:t>
            </a:r>
          </a:p>
        </p:txBody>
      </p:sp>
      <p:sp>
        <p:nvSpPr>
          <p:cNvPr id="9" name="Rettangolo 8"/>
          <p:cNvSpPr/>
          <p:nvPr/>
        </p:nvSpPr>
        <p:spPr>
          <a:xfrm>
            <a:off x="218234" y="5110077"/>
            <a:ext cx="23757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/>
              <a:t> L’altezza totale </a:t>
            </a:r>
            <a:r>
              <a:rPr lang="it-IT" sz="2400" dirty="0" smtClean="0"/>
              <a:t>è:</a:t>
            </a:r>
            <a:endParaRPr lang="it-IT" sz="2400" dirty="0"/>
          </a:p>
        </p:txBody>
      </p:sp>
      <p:sp>
        <p:nvSpPr>
          <p:cNvPr id="26" name="Rettangolo 25"/>
          <p:cNvSpPr/>
          <p:nvPr/>
        </p:nvSpPr>
        <p:spPr>
          <a:xfrm>
            <a:off x="3203848" y="6423719"/>
            <a:ext cx="10951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 smtClean="0"/>
              <a:t>330 cm</a:t>
            </a:r>
            <a:endParaRPr lang="it-IT" sz="2400" dirty="0"/>
          </a:p>
        </p:txBody>
      </p:sp>
      <p:sp>
        <p:nvSpPr>
          <p:cNvPr id="27" name="Rettangolo 26"/>
          <p:cNvSpPr/>
          <p:nvPr/>
        </p:nvSpPr>
        <p:spPr>
          <a:xfrm>
            <a:off x="2192159" y="2420888"/>
            <a:ext cx="9396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 smtClean="0"/>
              <a:t>30 cm</a:t>
            </a:r>
            <a:endParaRPr lang="it-IT" sz="2400" dirty="0"/>
          </a:p>
        </p:txBody>
      </p:sp>
      <p:cxnSp>
        <p:nvCxnSpPr>
          <p:cNvPr id="28" name="Connettore 1 27"/>
          <p:cNvCxnSpPr/>
          <p:nvPr/>
        </p:nvCxnSpPr>
        <p:spPr>
          <a:xfrm>
            <a:off x="5236552" y="476672"/>
            <a:ext cx="3583920" cy="0"/>
          </a:xfrm>
          <a:prstGeom prst="line">
            <a:avLst/>
          </a:prstGeom>
          <a:ln w="41275">
            <a:solidFill>
              <a:srgbClr val="00B050"/>
            </a:solidFill>
          </a:ln>
          <a:scene3d>
            <a:camera prst="orthographicFront"/>
            <a:lightRig rig="threePt" dir="t"/>
          </a:scene3d>
          <a:sp3d extrusionH="76200" contourW="12700">
            <a:extrusionClr>
              <a:srgbClr val="92D050"/>
            </a:extrusionClr>
            <a:contourClr>
              <a:srgbClr val="92D050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/>
          <p:cNvCxnSpPr/>
          <p:nvPr/>
        </p:nvCxnSpPr>
        <p:spPr>
          <a:xfrm>
            <a:off x="68456" y="908720"/>
            <a:ext cx="985263" cy="0"/>
          </a:xfrm>
          <a:prstGeom prst="line">
            <a:avLst/>
          </a:prstGeom>
          <a:ln w="41275">
            <a:solidFill>
              <a:srgbClr val="00B050"/>
            </a:solidFill>
          </a:ln>
          <a:scene3d>
            <a:camera prst="orthographicFront"/>
            <a:lightRig rig="threePt" dir="t"/>
          </a:scene3d>
          <a:sp3d extrusionH="76200" contourW="12700">
            <a:extrusionClr>
              <a:srgbClr val="92D050"/>
            </a:extrusionClr>
            <a:contourClr>
              <a:srgbClr val="92D050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1 31"/>
          <p:cNvCxnSpPr/>
          <p:nvPr/>
        </p:nvCxnSpPr>
        <p:spPr>
          <a:xfrm>
            <a:off x="68456" y="464476"/>
            <a:ext cx="5007600" cy="12196"/>
          </a:xfrm>
          <a:prstGeom prst="line">
            <a:avLst/>
          </a:prstGeom>
          <a:ln w="412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1 33"/>
          <p:cNvCxnSpPr/>
          <p:nvPr/>
        </p:nvCxnSpPr>
        <p:spPr>
          <a:xfrm>
            <a:off x="1259632" y="908720"/>
            <a:ext cx="4464496" cy="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metro_sarta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246" y="4874215"/>
            <a:ext cx="2371580" cy="1230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156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11" grpId="0"/>
      <p:bldP spid="12" grpId="0" animBg="1"/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4" grpId="0"/>
      <p:bldP spid="6" grpId="0"/>
      <p:bldP spid="8" grpId="0"/>
      <p:bldP spid="9" grpId="0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-26676" y="5823866"/>
            <a:ext cx="9036496" cy="9895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dirty="0" smtClean="0"/>
              <a:t>Abbiamo risolto la seguente equazione:</a:t>
            </a:r>
          </a:p>
          <a:p>
            <a:pPr marL="0" indent="0">
              <a:buNone/>
            </a:pPr>
            <a:r>
              <a:rPr lang="it-IT" sz="2400" dirty="0"/>
              <a:t>x</a:t>
            </a:r>
            <a:r>
              <a:rPr lang="it-IT" sz="2400" dirty="0" smtClean="0"/>
              <a:t>+3x+(x+30)= 330;</a:t>
            </a:r>
            <a:endParaRPr lang="it-IT" sz="2400" dirty="0"/>
          </a:p>
        </p:txBody>
      </p:sp>
      <p:sp>
        <p:nvSpPr>
          <p:cNvPr id="4" name="Rettangolo 3"/>
          <p:cNvSpPr/>
          <p:nvPr/>
        </p:nvSpPr>
        <p:spPr>
          <a:xfrm>
            <a:off x="395536" y="1196752"/>
            <a:ext cx="1152128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1547664" y="1196752"/>
            <a:ext cx="1152128" cy="50405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2699792" y="1196752"/>
            <a:ext cx="1152128" cy="50405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3851920" y="1196752"/>
            <a:ext cx="1152128" cy="50405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5004048" y="1196752"/>
            <a:ext cx="1152128" cy="50405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6084168" y="1196752"/>
            <a:ext cx="636276" cy="50405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395536" y="2636912"/>
            <a:ext cx="1152128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1521315" y="3933056"/>
            <a:ext cx="1152128" cy="50405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2676455" y="3933056"/>
            <a:ext cx="1152128" cy="50405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3828583" y="3933056"/>
            <a:ext cx="1152128" cy="50405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/>
          <p:cNvSpPr/>
          <p:nvPr/>
        </p:nvSpPr>
        <p:spPr>
          <a:xfrm>
            <a:off x="6084168" y="5157192"/>
            <a:ext cx="636276" cy="50405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4955305" y="5157192"/>
            <a:ext cx="1152128" cy="50405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251520" y="135133"/>
            <a:ext cx="88924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/>
              <a:t>Dobbiamo </a:t>
            </a:r>
            <a:r>
              <a:rPr lang="it-IT" sz="2400" dirty="0" smtClean="0"/>
              <a:t>togliere </a:t>
            </a:r>
            <a:r>
              <a:rPr lang="it-IT" sz="2400" dirty="0"/>
              <a:t>al totale 30cm per ottenere le 5 unità:</a:t>
            </a:r>
          </a:p>
          <a:p>
            <a:r>
              <a:rPr lang="it-IT" sz="2400" dirty="0"/>
              <a:t>5 unità= (330 -30) cm= 300cm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-3753" y="2103239"/>
            <a:ext cx="40841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/>
              <a:t>1 unità= 300 : 5=60 cm  (Bruno</a:t>
            </a:r>
            <a:r>
              <a:rPr lang="it-IT" dirty="0"/>
              <a:t>)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-3753" y="3327375"/>
            <a:ext cx="48557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/>
              <a:t>3 unità= 60 cm* 3= 180 cm  (Antonio)</a:t>
            </a:r>
          </a:p>
        </p:txBody>
      </p:sp>
      <p:sp>
        <p:nvSpPr>
          <p:cNvPr id="18" name="Rettangolo 17"/>
          <p:cNvSpPr/>
          <p:nvPr/>
        </p:nvSpPr>
        <p:spPr>
          <a:xfrm>
            <a:off x="-36512" y="4623519"/>
            <a:ext cx="56775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/>
              <a:t>1 unità + 30 cm = (60+30)cm = 90 cm (Carlo)</a:t>
            </a:r>
          </a:p>
        </p:txBody>
      </p:sp>
      <p:pic>
        <p:nvPicPr>
          <p:cNvPr id="7172" name="Picture 4" descr="http://mptutors.com/blog/wp-content/uploads/2013/04/Singapore-Mathematics-Methods-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077622"/>
            <a:ext cx="2555738" cy="255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515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9" grpId="1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" grpId="0"/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 txBox="1">
            <a:spLocks/>
          </p:cNvSpPr>
          <p:nvPr/>
        </p:nvSpPr>
        <p:spPr>
          <a:xfrm>
            <a:off x="0" y="4564"/>
            <a:ext cx="9144000" cy="1143000"/>
          </a:xfrm>
          <a:prstGeom prst="rect">
            <a:avLst/>
          </a:prstGeom>
          <a:solidFill>
            <a:srgbClr val="008080">
              <a:alpha val="66000"/>
            </a:srgb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b="1" dirty="0" smtClean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COS’E’ L’APPRENDIMENTO CAPOVOLTO?</a:t>
            </a:r>
            <a:endParaRPr lang="it-IT" sz="2800" b="1" dirty="0">
              <a:solidFill>
                <a:schemeClr val="tx2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9218" name="Picture 2" descr="https://learningsciences.utexas.edu/sites/default/files/flippedflowmode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41" y="1628800"/>
            <a:ext cx="8059118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95785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788487" cy="3319626"/>
          </a:xfrm>
        </p:spPr>
        <p:txBody>
          <a:bodyPr>
            <a:noAutofit/>
          </a:bodyPr>
          <a:lstStyle/>
          <a:p>
            <a:pPr algn="l"/>
            <a:r>
              <a:rPr lang="it-IT" sz="2400" dirty="0" smtClean="0">
                <a:solidFill>
                  <a:schemeClr val="bg1"/>
                </a:solidFill>
              </a:rPr>
              <a:t>E’ una forma di apprendimento  che ribalta il sistema tradizionale di apprendimento fatto di lezioni </a:t>
            </a:r>
            <a:r>
              <a:rPr lang="it-IT" sz="2400" dirty="0">
                <a:solidFill>
                  <a:schemeClr val="bg1"/>
                </a:solidFill>
              </a:rPr>
              <a:t>frontali, studio individuale a casa e interrogazioni in classe, con un rapporto docente-allievo </a:t>
            </a:r>
            <a:r>
              <a:rPr lang="it-IT" sz="2400" dirty="0" smtClean="0">
                <a:solidFill>
                  <a:schemeClr val="bg1"/>
                </a:solidFill>
              </a:rPr>
              <a:t>rigido </a:t>
            </a:r>
            <a:r>
              <a:rPr lang="it-IT" sz="2400" dirty="0">
                <a:solidFill>
                  <a:schemeClr val="bg1"/>
                </a:solidFill>
              </a:rPr>
              <a:t>e </a:t>
            </a:r>
            <a:r>
              <a:rPr lang="it-IT" sz="2400" dirty="0" smtClean="0">
                <a:solidFill>
                  <a:schemeClr val="bg1"/>
                </a:solidFill>
              </a:rPr>
              <a:t>gerarchico.</a:t>
            </a:r>
            <a:br>
              <a:rPr lang="it-IT" sz="2400" dirty="0" smtClean="0">
                <a:solidFill>
                  <a:schemeClr val="bg1"/>
                </a:solidFill>
              </a:rPr>
            </a:br>
            <a:r>
              <a:rPr lang="it-IT" sz="2400" dirty="0" smtClean="0">
                <a:solidFill>
                  <a:schemeClr val="bg1"/>
                </a:solidFill>
              </a:rPr>
              <a:t> </a:t>
            </a:r>
            <a:br>
              <a:rPr lang="it-IT" sz="2400" dirty="0" smtClean="0">
                <a:solidFill>
                  <a:schemeClr val="bg1"/>
                </a:solidFill>
              </a:rPr>
            </a:br>
            <a:r>
              <a:rPr lang="it-IT" sz="2400" dirty="0" smtClean="0">
                <a:solidFill>
                  <a:srgbClr val="002060"/>
                </a:solidFill>
              </a:rPr>
              <a:t>L'insegnamento </a:t>
            </a:r>
            <a:r>
              <a:rPr lang="it-IT" sz="2400" dirty="0">
                <a:solidFill>
                  <a:srgbClr val="002060"/>
                </a:solidFill>
              </a:rPr>
              <a:t>rovesciato prevede:</a:t>
            </a:r>
            <a:r>
              <a:rPr lang="it-IT" sz="2400" dirty="0"/>
              <a:t/>
            </a:r>
            <a:br>
              <a:rPr lang="it-IT" sz="2400" dirty="0"/>
            </a:br>
            <a:r>
              <a:rPr lang="it-IT" sz="2400" dirty="0" smtClean="0">
                <a:solidFill>
                  <a:schemeClr val="bg1"/>
                </a:solidFill>
              </a:rPr>
              <a:t/>
            </a:r>
            <a:br>
              <a:rPr lang="it-IT" sz="2400" dirty="0" smtClean="0">
                <a:solidFill>
                  <a:schemeClr val="bg1"/>
                </a:solidFill>
              </a:rPr>
            </a:br>
            <a:r>
              <a:rPr lang="it-IT" sz="2800" dirty="0"/>
              <a:t/>
            </a:r>
            <a:br>
              <a:rPr lang="it-IT" sz="2800" dirty="0"/>
            </a:br>
            <a:r>
              <a:rPr lang="it-IT" sz="2800" dirty="0" smtClean="0">
                <a:solidFill>
                  <a:schemeClr val="bg1"/>
                </a:solidFill>
              </a:rPr>
              <a:t/>
            </a:r>
            <a:br>
              <a:rPr lang="it-IT" sz="2800" dirty="0" smtClean="0">
                <a:solidFill>
                  <a:schemeClr val="bg1"/>
                </a:solidFill>
              </a:rPr>
            </a:br>
            <a:endParaRPr lang="it-IT" sz="2800" dirty="0">
              <a:solidFill>
                <a:schemeClr val="bg1"/>
              </a:solidFill>
            </a:endParaRPr>
          </a:p>
        </p:txBody>
      </p:sp>
      <p:pic>
        <p:nvPicPr>
          <p:cNvPr id="11266" name="Picture 2" descr="http://www.netop.com/uploads/RTEmagicC_Flipped-Classroom-Diagram02_01.p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395" y="4005064"/>
            <a:ext cx="5011445" cy="271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1015" y="2259013"/>
            <a:ext cx="88569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2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un lavoro a casa che sfrutta </a:t>
            </a:r>
            <a:r>
              <a:rPr lang="it-IT" sz="2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tutte </a:t>
            </a:r>
            <a:r>
              <a:rPr lang="it-IT" sz="2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le potenzialità dei materiali culturali online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2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un lavoro a scuola che consente di applicare, senza ristrettezze temporali, una didattica laboratoriale socializzante e personalizzata.</a:t>
            </a:r>
          </a:p>
        </p:txBody>
      </p:sp>
      <p:sp>
        <p:nvSpPr>
          <p:cNvPr id="5" name="Curved Right Arrow 4"/>
          <p:cNvSpPr/>
          <p:nvPr/>
        </p:nvSpPr>
        <p:spPr>
          <a:xfrm>
            <a:off x="418602" y="4340937"/>
            <a:ext cx="936104" cy="160595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7" name="Curved Down Arrow 6"/>
          <p:cNvSpPr/>
          <p:nvPr/>
        </p:nvSpPr>
        <p:spPr>
          <a:xfrm rot="16200000" flipV="1">
            <a:off x="7397327" y="4596285"/>
            <a:ext cx="1655555" cy="90516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6380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14924" y="0"/>
            <a:ext cx="9144000" cy="1143000"/>
          </a:xfrm>
          <a:prstGeom prst="rect">
            <a:avLst/>
          </a:prstGeom>
          <a:solidFill>
            <a:srgbClr val="008080">
              <a:alpha val="66000"/>
            </a:srgb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700" b="1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LE EQUAZIONI CON L’APPRENDIMENTO CAPOVOLTO</a:t>
            </a:r>
          </a:p>
          <a:p>
            <a:r>
              <a:rPr lang="it-IT" sz="27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Insieme a Schooltoon Channel</a:t>
            </a:r>
            <a:endParaRPr lang="it-IT" sz="2700" b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19737" y="1609612"/>
            <a:ext cx="76920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Garamond" panose="02020404030301010803" pitchFamily="18" charset="0"/>
              </a:rPr>
              <a:t>la </a:t>
            </a:r>
            <a:r>
              <a:rPr lang="it-IT" sz="2000" b="1" dirty="0">
                <a:solidFill>
                  <a:schemeClr val="bg1"/>
                </a:solidFill>
                <a:latin typeface="Garamond" panose="02020404030301010803" pitchFamily="18" charset="0"/>
              </a:rPr>
              <a:t>scuola </a:t>
            </a:r>
            <a:r>
              <a:rPr lang="it-IT" sz="20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2.0 che </a:t>
            </a:r>
            <a:r>
              <a:rPr lang="it-IT" sz="2000" b="1" dirty="0">
                <a:solidFill>
                  <a:schemeClr val="bg1"/>
                </a:solidFill>
                <a:latin typeface="Garamond" panose="02020404030301010803" pitchFamily="18" charset="0"/>
              </a:rPr>
              <a:t>parla il linguaggio di </a:t>
            </a:r>
            <a:r>
              <a:rPr lang="it-IT" sz="20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tutti ed è accessibile a tutti </a:t>
            </a:r>
          </a:p>
        </p:txBody>
      </p:sp>
      <p:pic>
        <p:nvPicPr>
          <p:cNvPr id="1027" name="Picture 3" descr="person-push-click-here-website-link-button-1658441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647903"/>
            <a:ext cx="164782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3 Come si risolve un'equazione - Schoolto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95736" y="2204864"/>
            <a:ext cx="5064224" cy="379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737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548680"/>
            <a:ext cx="7772400" cy="1470025"/>
          </a:xfrm>
        </p:spPr>
        <p:txBody>
          <a:bodyPr>
            <a:normAutofit/>
          </a:bodyPr>
          <a:lstStyle/>
          <a:p>
            <a:r>
              <a:rPr lang="it-IT" sz="4800" dirty="0" smtClean="0">
                <a:solidFill>
                  <a:schemeClr val="bg1"/>
                </a:solidFill>
              </a:rPr>
              <a:t>Imparare è facile </a:t>
            </a:r>
            <a:endParaRPr lang="it-IT" sz="48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5352" y="2624708"/>
            <a:ext cx="6400800" cy="1752600"/>
          </a:xfrm>
        </p:spPr>
        <p:txBody>
          <a:bodyPr/>
          <a:lstStyle/>
          <a:p>
            <a:r>
              <a:rPr lang="it-IT" b="1" dirty="0" smtClean="0">
                <a:solidFill>
                  <a:srgbClr val="002060"/>
                </a:solidFill>
              </a:rPr>
              <a:t>Grazie dell’attenzione</a:t>
            </a:r>
            <a:endParaRPr lang="it-IT" b="1" dirty="0">
              <a:solidFill>
                <a:srgbClr val="002060"/>
              </a:solidFill>
            </a:endParaRPr>
          </a:p>
        </p:txBody>
      </p:sp>
      <p:pic>
        <p:nvPicPr>
          <p:cNvPr id="2053" name="Picture 5" descr="http://gaetanocantalini.files.wordpress.com/2012/07/image005101030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356992"/>
            <a:ext cx="3249869" cy="264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5464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80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3893" y="1484784"/>
            <a:ext cx="4898148" cy="476640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it-IT" sz="2800" dirty="0" smtClean="0"/>
          </a:p>
          <a:p>
            <a:pPr marL="0" indent="0">
              <a:buNone/>
            </a:pPr>
            <a:r>
              <a:rPr lang="it-IT" sz="2800" dirty="0"/>
              <a:t> </a:t>
            </a:r>
            <a:r>
              <a:rPr lang="it-IT" sz="2800" dirty="0" smtClean="0"/>
              <a:t>   </a:t>
            </a:r>
            <a:r>
              <a:rPr lang="it-IT" sz="2800" dirty="0">
                <a:solidFill>
                  <a:srgbClr val="002060"/>
                </a:solidFill>
              </a:rPr>
              <a:t>C</a:t>
            </a:r>
            <a:r>
              <a:rPr lang="it-IT" sz="2800" dirty="0" smtClean="0">
                <a:solidFill>
                  <a:srgbClr val="002060"/>
                </a:solidFill>
              </a:rPr>
              <a:t>onsiste nel:</a:t>
            </a:r>
          </a:p>
          <a:p>
            <a:pPr marL="0" indent="0">
              <a:buNone/>
            </a:pPr>
            <a:endParaRPr lang="it-IT" sz="2800" dirty="0" smtClean="0">
              <a:solidFill>
                <a:srgbClr val="002060"/>
              </a:solidFill>
            </a:endParaRPr>
          </a:p>
          <a:p>
            <a:r>
              <a:rPr lang="it-IT" sz="2800" dirty="0" smtClean="0">
                <a:solidFill>
                  <a:schemeClr val="bg1"/>
                </a:solidFill>
              </a:rPr>
              <a:t>pensare alla matematica come computazione,</a:t>
            </a:r>
          </a:p>
          <a:p>
            <a:r>
              <a:rPr lang="it-IT" sz="2800" dirty="0" smtClean="0">
                <a:solidFill>
                  <a:schemeClr val="bg1"/>
                </a:solidFill>
              </a:rPr>
              <a:t>pensare all’insegnamento della matematica come “procedurale”. </a:t>
            </a:r>
          </a:p>
          <a:p>
            <a:r>
              <a:rPr lang="it-IT" sz="2800" dirty="0">
                <a:solidFill>
                  <a:schemeClr val="bg1"/>
                </a:solidFill>
              </a:rPr>
              <a:t>i</a:t>
            </a:r>
            <a:r>
              <a:rPr lang="it-IT" sz="2800" dirty="0" smtClean="0">
                <a:solidFill>
                  <a:schemeClr val="bg1"/>
                </a:solidFill>
              </a:rPr>
              <a:t>nsistere nella memorizzazione. </a:t>
            </a:r>
            <a:endParaRPr lang="it-IT" sz="2800" dirty="0">
              <a:solidFill>
                <a:schemeClr val="bg1"/>
              </a:solidFill>
            </a:endParaRPr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008080">
              <a:alpha val="66000"/>
            </a:srgb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b="1" dirty="0" smtClean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L’APPRENDIMENTO DELLA MATEMATICA CLASSICA</a:t>
            </a:r>
            <a:endParaRPr lang="it-IT" sz="2800" b="1" dirty="0">
              <a:solidFill>
                <a:schemeClr val="tx2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Picture 2" descr="https://gcardone.files.wordpress.com/2009/03/matematica-assassin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072" y="1337409"/>
            <a:ext cx="3984376" cy="273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skuola.net/news_foto/2015/no-matematic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280" y="4217523"/>
            <a:ext cx="4200401" cy="240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223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008080">
              <a:alpha val="66000"/>
            </a:srgb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b="1" dirty="0" smtClean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COME APPROCCIARSI ALLA MATEMATICA</a:t>
            </a:r>
            <a:endParaRPr lang="it-IT" sz="2800" b="1" dirty="0">
              <a:solidFill>
                <a:schemeClr val="tx2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154914922"/>
              </p:ext>
            </p:extLst>
          </p:nvPr>
        </p:nvGraphicFramePr>
        <p:xfrm>
          <a:off x="854758" y="1412776"/>
          <a:ext cx="6381538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44" name="Picture 4" descr="math-tree-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7F7ED"/>
              </a:clrFrom>
              <a:clrTo>
                <a:srgbClr val="F7F7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05064"/>
            <a:ext cx="2074242" cy="249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69574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7504" y="1280463"/>
            <a:ext cx="4680519" cy="255476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it-IT" sz="2400" dirty="0"/>
              <a:t>E’ un veicolo per lo sviluppo e il miglioramento delle competenze intellettuali di un individuo;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400" dirty="0"/>
              <a:t> abbandona l’insegnamento del calcolo, del procedimento e della memorizzazione per lasciare il posto al problem solving.</a:t>
            </a: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008080">
              <a:alpha val="66000"/>
            </a:srgb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b="1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COSA E’ SINGAPORE MATH?</a:t>
            </a:r>
          </a:p>
        </p:txBody>
      </p:sp>
      <p:pic>
        <p:nvPicPr>
          <p:cNvPr id="2050" name="Picture 2" descr="http://www.pbs.org/parents/education/files/2012/06/467x267-mat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438277"/>
            <a:ext cx="3431704" cy="223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703342299"/>
              </p:ext>
            </p:extLst>
          </p:nvPr>
        </p:nvGraphicFramePr>
        <p:xfrm>
          <a:off x="539552" y="3298056"/>
          <a:ext cx="7344816" cy="35599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2979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008080">
              <a:alpha val="66000"/>
            </a:srgb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500" b="1" dirty="0" smtClean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          FASI </a:t>
            </a:r>
            <a:r>
              <a:rPr lang="it-IT" sz="3500" b="1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DEL  METODO SINGAPORE </a:t>
            </a:r>
          </a:p>
        </p:txBody>
      </p:sp>
      <p:pic>
        <p:nvPicPr>
          <p:cNvPr id="2050" name="Picture 2" descr="C:\Users\user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908720"/>
            <a:ext cx="3024336" cy="923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356887437"/>
              </p:ext>
            </p:extLst>
          </p:nvPr>
        </p:nvGraphicFramePr>
        <p:xfrm>
          <a:off x="407620" y="2067566"/>
          <a:ext cx="8328759" cy="4707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517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07265" y="1144252"/>
            <a:ext cx="8537710" cy="248427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it-IT" sz="2800" dirty="0" smtClean="0">
                <a:solidFill>
                  <a:schemeClr val="bg1"/>
                </a:solidFill>
              </a:rPr>
              <a:t>   Attraverso il </a:t>
            </a:r>
            <a:r>
              <a:rPr lang="it-IT" sz="2800" dirty="0">
                <a:solidFill>
                  <a:schemeClr val="bg1"/>
                </a:solidFill>
              </a:rPr>
              <a:t>metodo </a:t>
            </a:r>
            <a:r>
              <a:rPr lang="it-IT" sz="2800" dirty="0" smtClean="0">
                <a:solidFill>
                  <a:schemeClr val="bg1"/>
                </a:solidFill>
              </a:rPr>
              <a:t>del “</a:t>
            </a:r>
            <a:r>
              <a:rPr lang="it-IT" sz="2800" i="1" dirty="0" smtClean="0">
                <a:solidFill>
                  <a:srgbClr val="008080"/>
                </a:solidFill>
              </a:rPr>
              <a:t>bar </a:t>
            </a:r>
            <a:r>
              <a:rPr lang="it-IT" sz="2800" i="1" dirty="0" err="1">
                <a:solidFill>
                  <a:srgbClr val="008080"/>
                </a:solidFill>
              </a:rPr>
              <a:t>modelling</a:t>
            </a:r>
            <a:r>
              <a:rPr lang="it-IT" sz="2800" dirty="0" smtClean="0">
                <a:solidFill>
                  <a:schemeClr val="bg1"/>
                </a:solidFill>
              </a:rPr>
              <a:t>”(ossia della rappresentazione grafica), si dimostrerà che la soluzione di un problema  </a:t>
            </a:r>
            <a:r>
              <a:rPr lang="it-IT" sz="2800" dirty="0">
                <a:solidFill>
                  <a:schemeClr val="bg1"/>
                </a:solidFill>
              </a:rPr>
              <a:t>sembra quasi venir fuori da </a:t>
            </a:r>
            <a:r>
              <a:rPr lang="it-IT" sz="2800" dirty="0" smtClean="0">
                <a:solidFill>
                  <a:schemeClr val="bg1"/>
                </a:solidFill>
              </a:rPr>
              <a:t>sola, senza applicare nessuna equazione di primo grado.</a:t>
            </a:r>
            <a:r>
              <a:rPr lang="it-IT" sz="3600" dirty="0"/>
              <a:t>  </a:t>
            </a:r>
          </a:p>
        </p:txBody>
      </p:sp>
      <p:pic>
        <p:nvPicPr>
          <p:cNvPr id="3074" name="Picture 2" descr="C:\Users\user\Desktop\hq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777" y="3424312"/>
            <a:ext cx="4151110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numicon (1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75" y="3415800"/>
            <a:ext cx="3651126" cy="295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nettore 1 5"/>
          <p:cNvCxnSpPr/>
          <p:nvPr/>
        </p:nvCxnSpPr>
        <p:spPr>
          <a:xfrm>
            <a:off x="4576120" y="3424312"/>
            <a:ext cx="4028877" cy="2900762"/>
          </a:xfrm>
          <a:prstGeom prst="line">
            <a:avLst/>
          </a:prstGeom>
          <a:ln w="57150">
            <a:solidFill>
              <a:srgbClr val="FF0000"/>
            </a:solidFill>
            <a:rou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/>
          <p:cNvCxnSpPr/>
          <p:nvPr/>
        </p:nvCxnSpPr>
        <p:spPr>
          <a:xfrm flipH="1">
            <a:off x="4665707" y="3372746"/>
            <a:ext cx="4028877" cy="2952328"/>
          </a:xfrm>
          <a:prstGeom prst="line">
            <a:avLst/>
          </a:prstGeom>
          <a:ln w="57150">
            <a:solidFill>
              <a:srgbClr val="FF0000"/>
            </a:solidFill>
            <a:rou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olo 1"/>
          <p:cNvSpPr txBox="1">
            <a:spLocks/>
          </p:cNvSpPr>
          <p:nvPr/>
        </p:nvSpPr>
        <p:spPr>
          <a:xfrm>
            <a:off x="-30266" y="1252"/>
            <a:ext cx="9144000" cy="1143000"/>
          </a:xfrm>
          <a:prstGeom prst="rect">
            <a:avLst/>
          </a:prstGeom>
          <a:solidFill>
            <a:srgbClr val="008080">
              <a:alpha val="66000"/>
            </a:srgb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500" b="1" dirty="0" smtClean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   BAR MODELLING</a:t>
            </a:r>
            <a:endParaRPr lang="it-IT" sz="3500" b="1" dirty="0">
              <a:solidFill>
                <a:schemeClr val="tx2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42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-72008" y="1505356"/>
            <a:ext cx="9324528" cy="5257800"/>
          </a:xfrm>
        </p:spPr>
        <p:txBody>
          <a:bodyPr>
            <a:norm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Concetto di </a:t>
            </a:r>
            <a:r>
              <a:rPr lang="it-IT" dirty="0" smtClean="0">
                <a:solidFill>
                  <a:srgbClr val="FF0000"/>
                </a:solidFill>
              </a:rPr>
              <a:t>identità</a:t>
            </a:r>
            <a:r>
              <a:rPr lang="it-IT" dirty="0" smtClean="0"/>
              <a:t>:  </a:t>
            </a:r>
          </a:p>
          <a:p>
            <a:pPr marL="0" indent="0">
              <a:buNone/>
            </a:pPr>
            <a:r>
              <a:rPr lang="it-IT" dirty="0" smtClean="0"/>
              <a:t>                  </a:t>
            </a:r>
          </a:p>
          <a:p>
            <a:pPr marL="0" indent="0">
              <a:buNone/>
            </a:pPr>
            <a:r>
              <a:rPr lang="it-IT" dirty="0" smtClean="0"/>
              <a:t>     </a:t>
            </a:r>
            <a:endParaRPr lang="it-IT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b="1" dirty="0"/>
          </a:p>
          <a:p>
            <a:pPr marL="0" indent="0">
              <a:buNone/>
            </a:pPr>
            <a:r>
              <a:rPr lang="it-IT" dirty="0" smtClean="0"/>
              <a:t>         </a:t>
            </a:r>
          </a:p>
          <a:p>
            <a:pPr marL="0" indent="0">
              <a:buNone/>
            </a:pPr>
            <a:endParaRPr lang="it-IT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smtClean="0">
                <a:solidFill>
                  <a:srgbClr val="FF0000"/>
                </a:solidFill>
              </a:rPr>
              <a:t>                    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FF0000"/>
                </a:solidFill>
              </a:rPr>
              <a:t>                                                             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4" name="Elaborazione 3"/>
          <p:cNvSpPr/>
          <p:nvPr/>
        </p:nvSpPr>
        <p:spPr>
          <a:xfrm rot="10800000" flipV="1">
            <a:off x="899592" y="3294554"/>
            <a:ext cx="3024336" cy="648071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Uguale 5"/>
          <p:cNvSpPr/>
          <p:nvPr/>
        </p:nvSpPr>
        <p:spPr>
          <a:xfrm>
            <a:off x="3995936" y="3363888"/>
            <a:ext cx="792088" cy="504055"/>
          </a:xfrm>
          <a:prstGeom prst="mathEqual">
            <a:avLst>
              <a:gd name="adj1" fmla="val 23520"/>
              <a:gd name="adj2" fmla="val 164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261864" y="3294554"/>
            <a:ext cx="720080" cy="6480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971600" y="3294554"/>
            <a:ext cx="720080" cy="6480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1979712" y="3294555"/>
            <a:ext cx="72008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1619672" y="3286520"/>
            <a:ext cx="72008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2339752" y="3286520"/>
            <a:ext cx="72008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/>
          <p:cNvSpPr/>
          <p:nvPr/>
        </p:nvSpPr>
        <p:spPr>
          <a:xfrm>
            <a:off x="4922168" y="3294555"/>
            <a:ext cx="729952" cy="64807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5652120" y="3294555"/>
            <a:ext cx="720080" cy="64807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/>
          <p:cNvSpPr/>
          <p:nvPr/>
        </p:nvSpPr>
        <p:spPr>
          <a:xfrm>
            <a:off x="6372200" y="3294555"/>
            <a:ext cx="720080" cy="64807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/>
          <p:cNvSpPr/>
          <p:nvPr/>
        </p:nvSpPr>
        <p:spPr>
          <a:xfrm>
            <a:off x="7092280" y="3294555"/>
            <a:ext cx="720080" cy="64807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/>
          <p:cNvSpPr/>
          <p:nvPr/>
        </p:nvSpPr>
        <p:spPr>
          <a:xfrm>
            <a:off x="7812360" y="3294555"/>
            <a:ext cx="720080" cy="64807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Parentesi graffa aperta 19"/>
          <p:cNvSpPr/>
          <p:nvPr/>
        </p:nvSpPr>
        <p:spPr>
          <a:xfrm rot="16200000">
            <a:off x="1980390" y="2863573"/>
            <a:ext cx="396043" cy="3590928"/>
          </a:xfrm>
          <a:prstGeom prst="leftBrace">
            <a:avLst>
              <a:gd name="adj1" fmla="val 0"/>
              <a:gd name="adj2" fmla="val 4968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Parentesi graffa aperta 20"/>
          <p:cNvSpPr/>
          <p:nvPr/>
        </p:nvSpPr>
        <p:spPr>
          <a:xfrm rot="16200000">
            <a:off x="6513742" y="2907408"/>
            <a:ext cx="396043" cy="3609038"/>
          </a:xfrm>
          <a:prstGeom prst="leftBrace">
            <a:avLst>
              <a:gd name="adj1" fmla="val 0"/>
              <a:gd name="adj2" fmla="val 4968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1835697" y="2204864"/>
            <a:ext cx="8640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dirty="0" smtClean="0">
                <a:solidFill>
                  <a:srgbClr val="FF0000"/>
                </a:solidFill>
              </a:rPr>
              <a:t>2+3</a:t>
            </a:r>
            <a:endParaRPr lang="it-IT" sz="3200" dirty="0">
              <a:solidFill>
                <a:srgbClr val="FF0000"/>
              </a:solidFill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2771800" y="2187980"/>
            <a:ext cx="8640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dirty="0" smtClean="0">
                <a:solidFill>
                  <a:srgbClr val="FF0000"/>
                </a:solidFill>
              </a:rPr>
              <a:t>1+4</a:t>
            </a:r>
            <a:endParaRPr lang="it-IT" sz="3200" dirty="0">
              <a:solidFill>
                <a:srgbClr val="FF0000"/>
              </a:solidFill>
            </a:endParaRPr>
          </a:p>
        </p:txBody>
      </p:sp>
      <p:sp>
        <p:nvSpPr>
          <p:cNvPr id="23" name="Rettangolo 22"/>
          <p:cNvSpPr/>
          <p:nvPr/>
        </p:nvSpPr>
        <p:spPr>
          <a:xfrm>
            <a:off x="2483768" y="2204864"/>
            <a:ext cx="8640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24" name="Rettangolo 23"/>
          <p:cNvSpPr/>
          <p:nvPr/>
        </p:nvSpPr>
        <p:spPr>
          <a:xfrm>
            <a:off x="1998391" y="4849063"/>
            <a:ext cx="3600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5" name="Rettangolo 24"/>
          <p:cNvSpPr/>
          <p:nvPr/>
        </p:nvSpPr>
        <p:spPr>
          <a:xfrm>
            <a:off x="6588224" y="5002183"/>
            <a:ext cx="8640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7" name="Titolo 1"/>
          <p:cNvSpPr txBox="1">
            <a:spLocks/>
          </p:cNvSpPr>
          <p:nvPr/>
        </p:nvSpPr>
        <p:spPr>
          <a:xfrm>
            <a:off x="-22287" y="-22266"/>
            <a:ext cx="9144000" cy="1143000"/>
          </a:xfrm>
          <a:prstGeom prst="rect">
            <a:avLst/>
          </a:prstGeom>
          <a:solidFill>
            <a:srgbClr val="008080">
              <a:alpha val="66000"/>
            </a:srgb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400" b="1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L’EQUAZIONE DI PRIMO GRADO CON IL METODO SINGAPORE</a:t>
            </a:r>
          </a:p>
        </p:txBody>
      </p:sp>
      <p:pic>
        <p:nvPicPr>
          <p:cNvPr id="3075" name="Picture 3" descr="872e930d32ba631e566c273c3365807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090" y="2117401"/>
            <a:ext cx="882927" cy="8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872e930d32ba631e566c273c3365807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175" y="2117401"/>
            <a:ext cx="871185" cy="806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872e930d32ba631e566c273c3365807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384" y="2137086"/>
            <a:ext cx="808061" cy="748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872e930d32ba631e566c273c3365807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174" y="2073288"/>
            <a:ext cx="898480" cy="831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872e930d32ba631e566c273c3365807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071" y="2103454"/>
            <a:ext cx="865901" cy="80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133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7" grpId="0"/>
      <p:bldP spid="22" grpId="0"/>
      <p:bldP spid="23" grpId="0"/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94366" y="404664"/>
            <a:ext cx="8949633" cy="6453336"/>
          </a:xfrm>
        </p:spPr>
        <p:txBody>
          <a:bodyPr/>
          <a:lstStyle/>
          <a:p>
            <a:pPr marL="0" indent="0">
              <a:buNone/>
            </a:pPr>
            <a:r>
              <a:rPr lang="it-IT" dirty="0" smtClean="0"/>
              <a:t>     Concetto  di </a:t>
            </a:r>
            <a:r>
              <a:rPr lang="it-IT" dirty="0" smtClean="0">
                <a:solidFill>
                  <a:srgbClr val="FF0000"/>
                </a:solidFill>
              </a:rPr>
              <a:t>incognita</a:t>
            </a:r>
            <a:r>
              <a:rPr lang="it-IT" dirty="0" smtClean="0"/>
              <a:t>:            x </a:t>
            </a:r>
            <a:r>
              <a:rPr lang="it-IT" dirty="0">
                <a:solidFill>
                  <a:srgbClr val="FF0000"/>
                </a:solidFill>
              </a:rPr>
              <a:t>+ 3 =5</a:t>
            </a:r>
          </a:p>
          <a:p>
            <a:endParaRPr lang="it-IT" dirty="0" smtClean="0"/>
          </a:p>
          <a:p>
            <a:pPr marL="0" indent="0">
              <a:buNone/>
            </a:pPr>
            <a:r>
              <a:rPr lang="it-IT" dirty="0"/>
              <a:t> </a:t>
            </a:r>
            <a:r>
              <a:rPr lang="it-IT" dirty="0" smtClean="0"/>
              <a:t>      </a:t>
            </a:r>
            <a:r>
              <a:rPr lang="it-IT" dirty="0" smtClean="0">
                <a:solidFill>
                  <a:srgbClr val="FF0000"/>
                </a:solidFill>
              </a:rPr>
              <a:t>                      </a:t>
            </a:r>
            <a:endParaRPr lang="it-IT" dirty="0">
              <a:solidFill>
                <a:srgbClr val="FF0000"/>
              </a:solidFill>
            </a:endParaRPr>
          </a:p>
          <a:p>
            <a:endParaRPr lang="it-IT" dirty="0" smtClean="0"/>
          </a:p>
          <a:p>
            <a:endParaRPr lang="it-IT" dirty="0"/>
          </a:p>
          <a:p>
            <a:pPr marL="0" indent="0">
              <a:buNone/>
            </a:pPr>
            <a:r>
              <a:rPr lang="it-IT" dirty="0" smtClean="0"/>
              <a:t>                  </a:t>
            </a:r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r>
              <a:rPr lang="it-IT" dirty="0" smtClean="0"/>
              <a:t> 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5862460" y="2181527"/>
            <a:ext cx="715344" cy="64807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6577804" y="2179295"/>
            <a:ext cx="720080" cy="64807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7297884" y="2181527"/>
            <a:ext cx="720080" cy="64807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8030928" y="2179295"/>
            <a:ext cx="720080" cy="64807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5148064" y="2179295"/>
            <a:ext cx="715344" cy="64807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228357" y="2334942"/>
            <a:ext cx="141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 </a:t>
            </a:r>
            <a:r>
              <a:rPr lang="it-IT" sz="2400" b="1" dirty="0" smtClean="0"/>
              <a:t>?</a:t>
            </a:r>
            <a:endParaRPr lang="it-IT" sz="2400" b="1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5862460" y="2334942"/>
            <a:ext cx="702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    1</a:t>
            </a:r>
            <a:endParaRPr lang="it-IT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6590768" y="2320897"/>
            <a:ext cx="702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    1</a:t>
            </a:r>
            <a:endParaRPr lang="it-IT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8017964" y="2320897"/>
            <a:ext cx="702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    1</a:t>
            </a:r>
            <a:endParaRPr lang="it-IT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7240268" y="2318664"/>
            <a:ext cx="749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    1</a:t>
            </a:r>
            <a:endParaRPr lang="it-IT" dirty="0"/>
          </a:p>
        </p:txBody>
      </p:sp>
      <p:sp>
        <p:nvSpPr>
          <p:cNvPr id="15" name="Parentesi graffa aperta 14"/>
          <p:cNvSpPr/>
          <p:nvPr/>
        </p:nvSpPr>
        <p:spPr>
          <a:xfrm rot="16200000">
            <a:off x="718561" y="2499471"/>
            <a:ext cx="396043" cy="1444431"/>
          </a:xfrm>
          <a:prstGeom prst="leftBrace">
            <a:avLst>
              <a:gd name="adj1" fmla="val 0"/>
              <a:gd name="adj2" fmla="val 4968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Parentesi graffa aperta 17"/>
          <p:cNvSpPr/>
          <p:nvPr/>
        </p:nvSpPr>
        <p:spPr>
          <a:xfrm rot="5400000">
            <a:off x="6744559" y="80029"/>
            <a:ext cx="396043" cy="3590928"/>
          </a:xfrm>
          <a:prstGeom prst="leftBrace">
            <a:avLst>
              <a:gd name="adj1" fmla="val 0"/>
              <a:gd name="adj2" fmla="val 4968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/>
          <p:cNvSpPr txBox="1"/>
          <p:nvPr/>
        </p:nvSpPr>
        <p:spPr>
          <a:xfrm>
            <a:off x="6494192" y="1331476"/>
            <a:ext cx="702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      5</a:t>
            </a:r>
            <a:endParaRPr lang="it-IT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228357" y="3419708"/>
            <a:ext cx="1486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           x</a:t>
            </a:r>
            <a:endParaRPr lang="it-IT" dirty="0"/>
          </a:p>
        </p:txBody>
      </p:sp>
      <p:sp>
        <p:nvSpPr>
          <p:cNvPr id="21" name="Rettangolo 20"/>
          <p:cNvSpPr/>
          <p:nvPr/>
        </p:nvSpPr>
        <p:spPr>
          <a:xfrm>
            <a:off x="1636069" y="2181217"/>
            <a:ext cx="720080" cy="64807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ettangolo 21"/>
          <p:cNvSpPr/>
          <p:nvPr/>
        </p:nvSpPr>
        <p:spPr>
          <a:xfrm>
            <a:off x="2360210" y="2181217"/>
            <a:ext cx="720080" cy="64807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Rettangolo 22"/>
          <p:cNvSpPr/>
          <p:nvPr/>
        </p:nvSpPr>
        <p:spPr>
          <a:xfrm>
            <a:off x="3090198" y="2181217"/>
            <a:ext cx="720080" cy="64807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Uguale 3"/>
          <p:cNvSpPr/>
          <p:nvPr/>
        </p:nvSpPr>
        <p:spPr>
          <a:xfrm>
            <a:off x="4067944" y="2009945"/>
            <a:ext cx="914400" cy="914400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4" name="Parentesi graffa aperta 23"/>
          <p:cNvSpPr/>
          <p:nvPr/>
        </p:nvSpPr>
        <p:spPr>
          <a:xfrm rot="5400000">
            <a:off x="2537503" y="799374"/>
            <a:ext cx="396043" cy="2198911"/>
          </a:xfrm>
          <a:prstGeom prst="leftBrace">
            <a:avLst>
              <a:gd name="adj1" fmla="val 0"/>
              <a:gd name="adj2" fmla="val 4968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CasellaDiTesto 24"/>
          <p:cNvSpPr txBox="1"/>
          <p:nvPr/>
        </p:nvSpPr>
        <p:spPr>
          <a:xfrm>
            <a:off x="2429774" y="1340768"/>
            <a:ext cx="702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   3</a:t>
            </a:r>
            <a:endParaRPr lang="it-IT" dirty="0"/>
          </a:p>
        </p:txBody>
      </p:sp>
      <p:sp>
        <p:nvSpPr>
          <p:cNvPr id="26" name="Rettangolo 25"/>
          <p:cNvSpPr/>
          <p:nvPr/>
        </p:nvSpPr>
        <p:spPr>
          <a:xfrm>
            <a:off x="216247" y="2163215"/>
            <a:ext cx="1418339" cy="6480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32" name="Rettangolo 31"/>
          <p:cNvSpPr/>
          <p:nvPr/>
        </p:nvSpPr>
        <p:spPr>
          <a:xfrm>
            <a:off x="5133209" y="3942310"/>
            <a:ext cx="733093" cy="66415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3" name="CasellaDiTesto 32"/>
          <p:cNvSpPr txBox="1"/>
          <p:nvPr/>
        </p:nvSpPr>
        <p:spPr>
          <a:xfrm>
            <a:off x="2293723" y="4618093"/>
            <a:ext cx="141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 </a:t>
            </a:r>
            <a:r>
              <a:rPr lang="it-IT" sz="2400" b="1" dirty="0" smtClean="0"/>
              <a:t>?</a:t>
            </a:r>
            <a:endParaRPr lang="it-IT" sz="2400" b="1" dirty="0"/>
          </a:p>
        </p:txBody>
      </p:sp>
      <p:sp>
        <p:nvSpPr>
          <p:cNvPr id="38" name="Parentesi graffa aperta 37"/>
          <p:cNvSpPr/>
          <p:nvPr/>
        </p:nvSpPr>
        <p:spPr>
          <a:xfrm rot="16200000">
            <a:off x="2783927" y="4278566"/>
            <a:ext cx="396043" cy="1444431"/>
          </a:xfrm>
          <a:prstGeom prst="leftBrace">
            <a:avLst>
              <a:gd name="adj1" fmla="val 0"/>
              <a:gd name="adj2" fmla="val 4968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CasellaDiTesto 40"/>
          <p:cNvSpPr txBox="1"/>
          <p:nvPr/>
        </p:nvSpPr>
        <p:spPr>
          <a:xfrm>
            <a:off x="2293723" y="5198803"/>
            <a:ext cx="24943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       </a:t>
            </a:r>
            <a:r>
              <a:rPr lang="it-IT" sz="2400" dirty="0" smtClean="0"/>
              <a:t>   x                   =</a:t>
            </a:r>
            <a:endParaRPr lang="it-IT" sz="2400" dirty="0"/>
          </a:p>
        </p:txBody>
      </p:sp>
      <p:sp>
        <p:nvSpPr>
          <p:cNvPr id="45" name="Uguale 44"/>
          <p:cNvSpPr/>
          <p:nvPr/>
        </p:nvSpPr>
        <p:spPr>
          <a:xfrm>
            <a:off x="4053090" y="3789040"/>
            <a:ext cx="914400" cy="914400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48" name="Rettangolo 47"/>
          <p:cNvSpPr/>
          <p:nvPr/>
        </p:nvSpPr>
        <p:spPr>
          <a:xfrm>
            <a:off x="2285824" y="3958390"/>
            <a:ext cx="1418339" cy="6480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49" name="Parentesi graffa aperta 48"/>
          <p:cNvSpPr/>
          <p:nvPr/>
        </p:nvSpPr>
        <p:spPr>
          <a:xfrm rot="16200000">
            <a:off x="5672258" y="4278566"/>
            <a:ext cx="396043" cy="1444431"/>
          </a:xfrm>
          <a:prstGeom prst="leftBrace">
            <a:avLst>
              <a:gd name="adj1" fmla="val 0"/>
              <a:gd name="adj2" fmla="val 4968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0" name="CasellaDiTesto 49"/>
          <p:cNvSpPr txBox="1"/>
          <p:nvPr/>
        </p:nvSpPr>
        <p:spPr>
          <a:xfrm>
            <a:off x="5182054" y="5198803"/>
            <a:ext cx="140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           </a:t>
            </a:r>
            <a:r>
              <a:rPr lang="it-IT" sz="2400" dirty="0" smtClean="0"/>
              <a:t>2</a:t>
            </a:r>
            <a:endParaRPr lang="it-IT" sz="2400" dirty="0"/>
          </a:p>
        </p:txBody>
      </p:sp>
      <p:cxnSp>
        <p:nvCxnSpPr>
          <p:cNvPr id="51" name="Connettore 1 50"/>
          <p:cNvCxnSpPr/>
          <p:nvPr/>
        </p:nvCxnSpPr>
        <p:spPr>
          <a:xfrm>
            <a:off x="1619672" y="1989346"/>
            <a:ext cx="720243" cy="995809"/>
          </a:xfrm>
          <a:prstGeom prst="line">
            <a:avLst/>
          </a:prstGeom>
          <a:ln w="57150">
            <a:solidFill>
              <a:srgbClr val="FF0000"/>
            </a:solidFill>
            <a:rou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ttore 1 52"/>
          <p:cNvCxnSpPr/>
          <p:nvPr/>
        </p:nvCxnSpPr>
        <p:spPr>
          <a:xfrm>
            <a:off x="2339752" y="1952597"/>
            <a:ext cx="720243" cy="995809"/>
          </a:xfrm>
          <a:prstGeom prst="line">
            <a:avLst/>
          </a:prstGeom>
          <a:ln w="57150">
            <a:solidFill>
              <a:srgbClr val="FF0000"/>
            </a:solidFill>
            <a:rou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ttore 1 53"/>
          <p:cNvCxnSpPr/>
          <p:nvPr/>
        </p:nvCxnSpPr>
        <p:spPr>
          <a:xfrm>
            <a:off x="3131677" y="1988840"/>
            <a:ext cx="720243" cy="995809"/>
          </a:xfrm>
          <a:prstGeom prst="line">
            <a:avLst/>
          </a:prstGeom>
          <a:ln w="57150">
            <a:solidFill>
              <a:srgbClr val="FF0000"/>
            </a:solidFill>
            <a:rou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ttore 1 54"/>
          <p:cNvCxnSpPr/>
          <p:nvPr/>
        </p:nvCxnSpPr>
        <p:spPr>
          <a:xfrm>
            <a:off x="6588224" y="2025589"/>
            <a:ext cx="720243" cy="995809"/>
          </a:xfrm>
          <a:prstGeom prst="line">
            <a:avLst/>
          </a:prstGeom>
          <a:ln w="57150">
            <a:solidFill>
              <a:srgbClr val="FF0000"/>
            </a:solidFill>
            <a:rou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ttore 1 55"/>
          <p:cNvCxnSpPr/>
          <p:nvPr/>
        </p:nvCxnSpPr>
        <p:spPr>
          <a:xfrm>
            <a:off x="7308304" y="1988840"/>
            <a:ext cx="720243" cy="995809"/>
          </a:xfrm>
          <a:prstGeom prst="line">
            <a:avLst/>
          </a:prstGeom>
          <a:ln w="57150">
            <a:solidFill>
              <a:srgbClr val="FF0000"/>
            </a:solidFill>
            <a:rou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ttore 1 56"/>
          <p:cNvCxnSpPr/>
          <p:nvPr/>
        </p:nvCxnSpPr>
        <p:spPr>
          <a:xfrm>
            <a:off x="8100229" y="2025083"/>
            <a:ext cx="720243" cy="995809"/>
          </a:xfrm>
          <a:prstGeom prst="line">
            <a:avLst/>
          </a:prstGeom>
          <a:ln w="57150">
            <a:solidFill>
              <a:srgbClr val="FF0000"/>
            </a:solidFill>
            <a:rou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Segnaposto contenuto 2"/>
          <p:cNvSpPr txBox="1">
            <a:spLocks/>
          </p:cNvSpPr>
          <p:nvPr/>
        </p:nvSpPr>
        <p:spPr>
          <a:xfrm>
            <a:off x="194366" y="188640"/>
            <a:ext cx="8949633" cy="61653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dirty="0" smtClean="0"/>
              <a:t>     </a:t>
            </a:r>
          </a:p>
          <a:p>
            <a:pPr marL="0" indent="0">
              <a:buNone/>
            </a:pPr>
            <a:endParaRPr lang="it-IT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it-IT" dirty="0" smtClean="0"/>
              <a:t>       </a:t>
            </a:r>
            <a:r>
              <a:rPr lang="it-IT" dirty="0" smtClean="0">
                <a:solidFill>
                  <a:srgbClr val="FF0000"/>
                </a:solidFill>
              </a:rPr>
              <a:t>                      </a:t>
            </a:r>
          </a:p>
          <a:p>
            <a:endParaRPr lang="it-IT" dirty="0" smtClean="0"/>
          </a:p>
          <a:p>
            <a:endParaRPr lang="it-IT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it-IT" dirty="0" smtClean="0"/>
              <a:t>                 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it-IT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it-IT" dirty="0" smtClean="0"/>
              <a:t> 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42" name="Rettangolo 27"/>
          <p:cNvSpPr/>
          <p:nvPr/>
        </p:nvSpPr>
        <p:spPr>
          <a:xfrm>
            <a:off x="5855210" y="3942310"/>
            <a:ext cx="735557" cy="666384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3" name="CasellaDiTesto 33"/>
          <p:cNvSpPr txBox="1"/>
          <p:nvPr/>
        </p:nvSpPr>
        <p:spPr>
          <a:xfrm>
            <a:off x="5847606" y="4114037"/>
            <a:ext cx="702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    1</a:t>
            </a:r>
            <a:endParaRPr lang="it-IT" dirty="0"/>
          </a:p>
        </p:txBody>
      </p:sp>
      <p:pic>
        <p:nvPicPr>
          <p:cNvPr id="4098" name="Picture 2" descr="fotolia_28878934_subscription_l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225" y="4350146"/>
            <a:ext cx="2192510" cy="2446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703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500"/>
                            </p:stCondLst>
                            <p:childTnLst>
                              <p:par>
                                <p:cTn id="1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  <p:bldP spid="2" grpId="0"/>
      <p:bldP spid="11" grpId="0"/>
      <p:bldP spid="12" grpId="0"/>
      <p:bldP spid="13" grpId="0"/>
      <p:bldP spid="14" grpId="0"/>
      <p:bldP spid="15" grpId="0" animBg="1"/>
      <p:bldP spid="18" grpId="0" animBg="1"/>
      <p:bldP spid="16" grpId="0"/>
      <p:bldP spid="17" grpId="0"/>
      <p:bldP spid="21" grpId="0" animBg="1"/>
      <p:bldP spid="22" grpId="0" animBg="1"/>
      <p:bldP spid="23" grpId="0" animBg="1"/>
      <p:bldP spid="4" grpId="0" animBg="1"/>
      <p:bldP spid="24" grpId="0" animBg="1"/>
      <p:bldP spid="25" grpId="0"/>
      <p:bldP spid="26" grpId="0" animBg="1"/>
      <p:bldP spid="32" grpId="0" animBg="1"/>
      <p:bldP spid="33" grpId="0"/>
      <p:bldP spid="38" grpId="0" animBg="1"/>
      <p:bldP spid="41" grpId="0"/>
      <p:bldP spid="45" grpId="0" animBg="1"/>
      <p:bldP spid="48" grpId="0" animBg="1"/>
      <p:bldP spid="49" grpId="0" animBg="1"/>
      <p:bldP spid="50" grpId="0"/>
      <p:bldP spid="42" grpId="0" animBg="1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008080">
              <a:alpha val="66000"/>
            </a:srgbClr>
          </a:solidFill>
        </p:spPr>
        <p:txBody>
          <a:bodyPr>
            <a:normAutofit fontScale="90000"/>
          </a:bodyPr>
          <a:lstStyle/>
          <a:p>
            <a:r>
              <a:rPr lang="it-IT" sz="2800" dirty="0" smtClean="0">
                <a:solidFill>
                  <a:schemeClr val="bg1"/>
                </a:solidFill>
              </a:rPr>
              <a:t>Il padre di Pamela ha il triplo dei suoi anni,  Pamela ha il doppio degli anni di suo fratello Giulio. </a:t>
            </a:r>
            <a:br>
              <a:rPr lang="it-IT" sz="2800" dirty="0" smtClean="0">
                <a:solidFill>
                  <a:schemeClr val="bg1"/>
                </a:solidFill>
              </a:rPr>
            </a:br>
            <a:r>
              <a:rPr lang="it-IT" sz="2800" dirty="0" smtClean="0">
                <a:solidFill>
                  <a:schemeClr val="bg1"/>
                </a:solidFill>
              </a:rPr>
              <a:t>Se il totale dei loro anni è 54, quanti anni ha Pamela?</a:t>
            </a:r>
            <a:endParaRPr lang="it-IT" sz="2800" dirty="0">
              <a:solidFill>
                <a:schemeClr val="bg1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598873" y="1263389"/>
            <a:ext cx="737682" cy="50405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asellaDiTesto 16"/>
          <p:cNvSpPr txBox="1"/>
          <p:nvPr/>
        </p:nvSpPr>
        <p:spPr>
          <a:xfrm>
            <a:off x="1465085" y="1331278"/>
            <a:ext cx="3024336" cy="368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Giulio</a:t>
            </a:r>
            <a:endParaRPr lang="it-IT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2210967" y="1986499"/>
            <a:ext cx="3024336" cy="368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Pamela</a:t>
            </a:r>
            <a:endParaRPr lang="it-IT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5335447" y="2628648"/>
            <a:ext cx="1108759" cy="376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Padre </a:t>
            </a:r>
            <a:endParaRPr lang="it-IT" dirty="0"/>
          </a:p>
        </p:txBody>
      </p:sp>
      <p:sp>
        <p:nvSpPr>
          <p:cNvPr id="20" name="Rettangolo 19"/>
          <p:cNvSpPr/>
          <p:nvPr/>
        </p:nvSpPr>
        <p:spPr>
          <a:xfrm>
            <a:off x="598873" y="1917915"/>
            <a:ext cx="737682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/>
          <p:cNvSpPr/>
          <p:nvPr/>
        </p:nvSpPr>
        <p:spPr>
          <a:xfrm>
            <a:off x="1331640" y="1917915"/>
            <a:ext cx="737682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Rettangolo 22"/>
          <p:cNvSpPr/>
          <p:nvPr/>
        </p:nvSpPr>
        <p:spPr>
          <a:xfrm>
            <a:off x="593958" y="2564904"/>
            <a:ext cx="737682" cy="50405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ttangolo 23"/>
          <p:cNvSpPr/>
          <p:nvPr/>
        </p:nvSpPr>
        <p:spPr>
          <a:xfrm>
            <a:off x="1336555" y="2564904"/>
            <a:ext cx="737682" cy="50405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Segnaposto contenuto 26"/>
          <p:cNvSpPr txBox="1">
            <a:spLocks/>
          </p:cNvSpPr>
          <p:nvPr/>
        </p:nvSpPr>
        <p:spPr>
          <a:xfrm>
            <a:off x="107504" y="4590068"/>
            <a:ext cx="9037492" cy="134806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2400" dirty="0" smtClean="0"/>
              <a:t>9 unità          54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it-IT" sz="2400" dirty="0" smtClean="0"/>
              <a:t>1 unità          54 : 9 = 6</a:t>
            </a:r>
          </a:p>
          <a:p>
            <a:pPr marL="0" indent="0">
              <a:buNone/>
            </a:pPr>
            <a:r>
              <a:rPr lang="it-IT" sz="2400" dirty="0" smtClean="0"/>
              <a:t>2 unità           6 * 2 = </a:t>
            </a:r>
            <a:r>
              <a:rPr lang="it-IT" sz="2400" dirty="0"/>
              <a:t>12   </a:t>
            </a:r>
            <a:r>
              <a:rPr lang="it-IT" sz="2400" dirty="0" smtClean="0"/>
              <a:t>  </a:t>
            </a:r>
            <a:endParaRPr lang="it-IT" sz="2400" dirty="0"/>
          </a:p>
        </p:txBody>
      </p:sp>
      <p:sp>
        <p:nvSpPr>
          <p:cNvPr id="22" name="Segnaposto contenuto 26"/>
          <p:cNvSpPr txBox="1">
            <a:spLocks/>
          </p:cNvSpPr>
          <p:nvPr/>
        </p:nvSpPr>
        <p:spPr>
          <a:xfrm>
            <a:off x="106508" y="6135687"/>
            <a:ext cx="9037492" cy="461665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2400" dirty="0" smtClean="0"/>
              <a:t>Abbiamo risolto la seguente equazione:  3x + 2x + x = 54;</a:t>
            </a:r>
            <a:endParaRPr lang="it-IT" sz="2400" dirty="0"/>
          </a:p>
        </p:txBody>
      </p:sp>
      <p:sp>
        <p:nvSpPr>
          <p:cNvPr id="38" name="Rettangolo 37"/>
          <p:cNvSpPr/>
          <p:nvPr/>
        </p:nvSpPr>
        <p:spPr>
          <a:xfrm>
            <a:off x="2069322" y="2564904"/>
            <a:ext cx="737682" cy="50405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Rettangolo 38"/>
          <p:cNvSpPr/>
          <p:nvPr/>
        </p:nvSpPr>
        <p:spPr>
          <a:xfrm>
            <a:off x="2811919" y="2564904"/>
            <a:ext cx="737682" cy="50405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Rettangolo 39"/>
          <p:cNvSpPr/>
          <p:nvPr/>
        </p:nvSpPr>
        <p:spPr>
          <a:xfrm>
            <a:off x="3549601" y="2564904"/>
            <a:ext cx="737682" cy="50405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Rettangolo 40"/>
          <p:cNvSpPr/>
          <p:nvPr/>
        </p:nvSpPr>
        <p:spPr>
          <a:xfrm>
            <a:off x="4292198" y="2564904"/>
            <a:ext cx="737682" cy="50405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Rettangolo 41"/>
          <p:cNvSpPr/>
          <p:nvPr/>
        </p:nvSpPr>
        <p:spPr>
          <a:xfrm>
            <a:off x="565923" y="3933056"/>
            <a:ext cx="737682" cy="50405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Rettangolo 42"/>
          <p:cNvSpPr/>
          <p:nvPr/>
        </p:nvSpPr>
        <p:spPr>
          <a:xfrm>
            <a:off x="1303605" y="3933056"/>
            <a:ext cx="737682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Rettangolo 43"/>
          <p:cNvSpPr/>
          <p:nvPr/>
        </p:nvSpPr>
        <p:spPr>
          <a:xfrm>
            <a:off x="2051720" y="3933056"/>
            <a:ext cx="737682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Rettangolo 44"/>
          <p:cNvSpPr/>
          <p:nvPr/>
        </p:nvSpPr>
        <p:spPr>
          <a:xfrm>
            <a:off x="2799006" y="3933056"/>
            <a:ext cx="737682" cy="50405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Rettangolo 45"/>
          <p:cNvSpPr/>
          <p:nvPr/>
        </p:nvSpPr>
        <p:spPr>
          <a:xfrm>
            <a:off x="3541603" y="3933056"/>
            <a:ext cx="737682" cy="50405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Rettangolo 46"/>
          <p:cNvSpPr/>
          <p:nvPr/>
        </p:nvSpPr>
        <p:spPr>
          <a:xfrm>
            <a:off x="4274370" y="3933056"/>
            <a:ext cx="737682" cy="50405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Rettangolo 47"/>
          <p:cNvSpPr/>
          <p:nvPr/>
        </p:nvSpPr>
        <p:spPr>
          <a:xfrm>
            <a:off x="5016967" y="3933056"/>
            <a:ext cx="737682" cy="50405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Rettangolo 48"/>
          <p:cNvSpPr/>
          <p:nvPr/>
        </p:nvSpPr>
        <p:spPr>
          <a:xfrm>
            <a:off x="5754649" y="3933056"/>
            <a:ext cx="737682" cy="50405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0" name="Rettangolo 49"/>
          <p:cNvSpPr/>
          <p:nvPr/>
        </p:nvSpPr>
        <p:spPr>
          <a:xfrm>
            <a:off x="6497246" y="3933056"/>
            <a:ext cx="737682" cy="50405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Segnaposto contenuto 2"/>
          <p:cNvSpPr>
            <a:spLocks noGrp="1"/>
          </p:cNvSpPr>
          <p:nvPr>
            <p:ph idx="1"/>
          </p:nvPr>
        </p:nvSpPr>
        <p:spPr>
          <a:xfrm>
            <a:off x="3668886" y="3124009"/>
            <a:ext cx="903114" cy="44900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sz="2400" dirty="0" smtClean="0"/>
              <a:t>54</a:t>
            </a:r>
            <a:endParaRPr lang="it-IT" sz="2400" dirty="0"/>
          </a:p>
        </p:txBody>
      </p:sp>
      <p:sp>
        <p:nvSpPr>
          <p:cNvPr id="53" name="Parentesi graffa aperta 52"/>
          <p:cNvSpPr/>
          <p:nvPr/>
        </p:nvSpPr>
        <p:spPr>
          <a:xfrm rot="5400000">
            <a:off x="3702404" y="328523"/>
            <a:ext cx="396043" cy="6669005"/>
          </a:xfrm>
          <a:prstGeom prst="leftBrace">
            <a:avLst>
              <a:gd name="adj1" fmla="val 0"/>
              <a:gd name="adj2" fmla="val 4968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4" name="Freccia a destra 53"/>
          <p:cNvSpPr/>
          <p:nvPr/>
        </p:nvSpPr>
        <p:spPr>
          <a:xfrm>
            <a:off x="1187624" y="4797152"/>
            <a:ext cx="432048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5" name="Freccia a destra 54"/>
          <p:cNvSpPr/>
          <p:nvPr/>
        </p:nvSpPr>
        <p:spPr>
          <a:xfrm>
            <a:off x="1187624" y="5229200"/>
            <a:ext cx="432048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" name="Freccia a destra 55"/>
          <p:cNvSpPr/>
          <p:nvPr/>
        </p:nvSpPr>
        <p:spPr>
          <a:xfrm>
            <a:off x="1187624" y="5661248"/>
            <a:ext cx="432048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5" name="Connettore 1 4"/>
          <p:cNvCxnSpPr/>
          <p:nvPr/>
        </p:nvCxnSpPr>
        <p:spPr>
          <a:xfrm>
            <a:off x="5754649" y="332656"/>
            <a:ext cx="3281847" cy="0"/>
          </a:xfrm>
          <a:prstGeom prst="line">
            <a:avLst/>
          </a:prstGeom>
          <a:ln w="412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ttore 1 56"/>
          <p:cNvCxnSpPr/>
          <p:nvPr/>
        </p:nvCxnSpPr>
        <p:spPr>
          <a:xfrm>
            <a:off x="2902326" y="764704"/>
            <a:ext cx="3325858" cy="0"/>
          </a:xfrm>
          <a:prstGeom prst="line">
            <a:avLst/>
          </a:prstGeom>
          <a:ln w="412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ttore 1 57"/>
          <p:cNvCxnSpPr/>
          <p:nvPr/>
        </p:nvCxnSpPr>
        <p:spPr>
          <a:xfrm>
            <a:off x="107504" y="332656"/>
            <a:ext cx="5544616" cy="0"/>
          </a:xfrm>
          <a:prstGeom prst="line">
            <a:avLst/>
          </a:prstGeom>
          <a:ln w="41275">
            <a:solidFill>
              <a:srgbClr val="00B050"/>
            </a:solidFill>
          </a:ln>
          <a:scene3d>
            <a:camera prst="orthographicFront"/>
            <a:lightRig rig="threePt" dir="t"/>
          </a:scene3d>
          <a:sp3d extrusionH="76200" contourW="12700">
            <a:extrusionClr>
              <a:srgbClr val="92D050"/>
            </a:extrusionClr>
            <a:contourClr>
              <a:srgbClr val="92D050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ttore 1 58"/>
          <p:cNvCxnSpPr/>
          <p:nvPr/>
        </p:nvCxnSpPr>
        <p:spPr>
          <a:xfrm>
            <a:off x="1115616" y="1124744"/>
            <a:ext cx="3672408" cy="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ttore 1 59"/>
          <p:cNvCxnSpPr/>
          <p:nvPr/>
        </p:nvCxnSpPr>
        <p:spPr>
          <a:xfrm>
            <a:off x="5012052" y="1115573"/>
            <a:ext cx="2944324" cy="9171"/>
          </a:xfrm>
          <a:prstGeom prst="line">
            <a:avLst/>
          </a:prstGeom>
          <a:ln w="412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ttangolo 60"/>
          <p:cNvSpPr/>
          <p:nvPr/>
        </p:nvSpPr>
        <p:spPr>
          <a:xfrm>
            <a:off x="3383869" y="5445224"/>
            <a:ext cx="36364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/>
              <a:t>quindi Pamela ha </a:t>
            </a:r>
            <a:r>
              <a:rPr lang="it-IT" sz="2400" dirty="0">
                <a:solidFill>
                  <a:schemeClr val="tx2"/>
                </a:solidFill>
              </a:rPr>
              <a:t>12 anni</a:t>
            </a:r>
          </a:p>
        </p:txBody>
      </p:sp>
      <p:pic>
        <p:nvPicPr>
          <p:cNvPr id="5122" name="Picture 2" descr="disegno-da-colorare-padre-con-figlio-e-figlia-dm2615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298" y="3663026"/>
            <a:ext cx="208597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https://image.spreadshirtmedia.net/image-server/v1/designs/15443579,width=178,height=178,version=1385663132/Vater-mit-Sohn---Tocht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444" y="1493868"/>
            <a:ext cx="1695450" cy="169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556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" grpId="0"/>
      <p:bldP spid="18" grpId="0"/>
      <p:bldP spid="19" grpId="0"/>
      <p:bldP spid="20" grpId="0" animBg="1"/>
      <p:bldP spid="21" grpId="0" animBg="1"/>
      <p:bldP spid="23" grpId="0" animBg="1"/>
      <p:bldP spid="24" grpId="0" animBg="1"/>
      <p:bldP spid="36" grpId="0"/>
      <p:bldP spid="22" grpId="0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build="p"/>
      <p:bldP spid="53" grpId="0" animBg="1"/>
      <p:bldP spid="54" grpId="0" animBg="1"/>
      <p:bldP spid="55" grpId="0" animBg="1"/>
      <p:bldP spid="56" grpId="0" animBg="1"/>
      <p:bldP spid="61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997</TotalTime>
  <Words>622</Words>
  <Application>Microsoft Office PowerPoint</Application>
  <PresentationFormat>Presentazione su schermo (4:3)</PresentationFormat>
  <Paragraphs>115</Paragraphs>
  <Slides>15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21" baseType="lpstr">
      <vt:lpstr>Arial</vt:lpstr>
      <vt:lpstr>Calibri</vt:lpstr>
      <vt:lpstr>Estrangelo Edessa</vt:lpstr>
      <vt:lpstr>Garamond</vt:lpstr>
      <vt:lpstr>Wingdings</vt:lpstr>
      <vt:lpstr>Tema di Office</vt:lpstr>
      <vt:lpstr>L’EQUAZIONE DI PRIMO GRADO CON IL METODO SINGAPORE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Il padre di Pamela ha il triplo dei suoi anni,  Pamela ha il doppio degli anni di suo fratello Giulio.  Se il totale dei loro anni è 54, quanti anni ha Pamela?</vt:lpstr>
      <vt:lpstr>Antonio è 3 volte più alto di Bruno. Carlo è 30 cm  più alto di Bruno.  La loro altezza totale è 330 cm.  Quanto è alto Antonio?</vt:lpstr>
      <vt:lpstr>Presentazione standard di PowerPoint</vt:lpstr>
      <vt:lpstr>Presentazione standard di PowerPoint</vt:lpstr>
      <vt:lpstr>E’ una forma di apprendimento  che ribalta il sistema tradizionale di apprendimento fatto di lezioni frontali, studio individuale a casa e interrogazioni in classe, con un rapporto docente-allievo rigido e gerarchico.   L'insegnamento rovesciato prevede:    </vt:lpstr>
      <vt:lpstr>Presentazione standard di PowerPoint</vt:lpstr>
      <vt:lpstr>Imparare è facile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user</dc:creator>
  <cp:lastModifiedBy>Luigi Fragnito</cp:lastModifiedBy>
  <cp:revision>100</cp:revision>
  <dcterms:created xsi:type="dcterms:W3CDTF">2016-02-06T05:24:07Z</dcterms:created>
  <dcterms:modified xsi:type="dcterms:W3CDTF">2016-03-25T15:38:09Z</dcterms:modified>
</cp:coreProperties>
</file>