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7"/>
  </p:notesMasterIdLst>
  <p:sldIdLst>
    <p:sldId id="288" r:id="rId3"/>
    <p:sldId id="261" r:id="rId4"/>
    <p:sldId id="284" r:id="rId5"/>
    <p:sldId id="289" r:id="rId6"/>
    <p:sldId id="285" r:id="rId7"/>
    <p:sldId id="286" r:id="rId8"/>
    <p:sldId id="290" r:id="rId9"/>
    <p:sldId id="258" r:id="rId10"/>
    <p:sldId id="259" r:id="rId11"/>
    <p:sldId id="260" r:id="rId12"/>
    <p:sldId id="262" r:id="rId13"/>
    <p:sldId id="291" r:id="rId14"/>
    <p:sldId id="263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CC3300"/>
    <a:srgbClr val="2A1DD3"/>
    <a:srgbClr val="33CC33"/>
    <a:srgbClr val="FCCCF3"/>
    <a:srgbClr val="F117C7"/>
    <a:srgbClr val="F1D7F0"/>
    <a:srgbClr val="B7B749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1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7C86B-C20A-4B99-B3C3-081E862E583C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7172-0B85-4210-A894-67E67BBB8CCF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164357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571636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DC2B8DA6-A580-462F-BEC7-C9425A91E20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88EE35D-300D-4C8F-B3B8-624E5BCB92B9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730" y="2643182"/>
            <a:ext cx="1860798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1083" y="4579667"/>
            <a:ext cx="1251347" cy="172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998" y="4273321"/>
            <a:ext cx="1944215" cy="152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5117" y="2594994"/>
            <a:ext cx="1191196" cy="119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1085" y="4170468"/>
            <a:ext cx="1268600" cy="174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4323" y="2931938"/>
            <a:ext cx="1067941" cy="142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66741" y="4143380"/>
            <a:ext cx="1980300" cy="155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5823" y="2558829"/>
            <a:ext cx="1264116" cy="174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6512" y="4661992"/>
            <a:ext cx="1237166" cy="164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12989" y="4661992"/>
            <a:ext cx="1087858" cy="149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ttangolo 17"/>
          <p:cNvSpPr/>
          <p:nvPr/>
        </p:nvSpPr>
        <p:spPr>
          <a:xfrm>
            <a:off x="214282" y="6357958"/>
            <a:ext cx="8715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5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Calogero Antonia, Camerini Francesca, Costa Giorgia, </a:t>
            </a:r>
            <a:r>
              <a:rPr lang="it-IT" sz="155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Giannitelli</a:t>
            </a:r>
            <a:r>
              <a:rPr lang="it-IT" sz="155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Cecilia, </a:t>
            </a:r>
            <a:r>
              <a:rPr lang="it-IT" sz="155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Liguori</a:t>
            </a:r>
            <a:r>
              <a:rPr lang="it-IT" sz="155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Valentina</a:t>
            </a:r>
            <a:endParaRPr lang="it-IT" sz="155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egnaposto contenuto 3"/>
          <p:cNvSpPr txBox="1">
            <a:spLocks/>
          </p:cNvSpPr>
          <p:nvPr/>
        </p:nvSpPr>
        <p:spPr>
          <a:xfrm>
            <a:off x="214282" y="0"/>
            <a:ext cx="8472518" cy="1632243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it-IT" sz="1200" b="1" i="0" u="none" strike="noStrike" kern="1200" cap="all" spc="2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it-IT" sz="800" b="1" i="0" u="none" strike="noStrike" kern="1200" cap="all" spc="2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it-IT" sz="800" b="1" i="0" u="none" strike="noStrike" kern="1200" cap="all" spc="2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it-IT" sz="800" b="1" i="0" u="none" strike="noStrike" kern="1200" cap="all" spc="2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800" i="0" u="none" strike="noStrike" kern="1200" cap="all" spc="2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UNIVERSITA’ DEGLI STUDI FORO ITALICO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it-IT" sz="300" i="0" u="none" strike="noStrike" kern="1200" cap="all" spc="2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it-IT" sz="400" i="0" u="none" strike="noStrike" kern="1200" cap="all" spc="2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i="0" u="none" strike="noStrike" kern="1200" cap="all" spc="2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DIDATTICA SPECIALE: Codici del linguaggio logico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i="0" u="none" strike="noStrike" kern="1200" cap="all" spc="2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Matematico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213766" y="142852"/>
          <a:ext cx="501111" cy="508554"/>
        </p:xfrm>
        <a:graphic>
          <a:graphicData uri="http://schemas.openxmlformats.org/presentationml/2006/ole">
            <p:oleObj spid="_x0000_s2049" name="Immagine bitmap" r:id="rId13" imgW="1324160" imgH="1448002" progId="PBrush">
              <p:embed/>
            </p:oleObj>
          </a:graphicData>
        </a:graphic>
      </p:graphicFrame>
      <p:sp>
        <p:nvSpPr>
          <p:cNvPr id="22" name="Rettangolo 21"/>
          <p:cNvSpPr/>
          <p:nvPr/>
        </p:nvSpPr>
        <p:spPr>
          <a:xfrm>
            <a:off x="1071538" y="178592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SzPct val="85000"/>
              <a:defRPr/>
            </a:pPr>
            <a:r>
              <a:rPr lang="it-IT" sz="3600" b="1" cap="all" spc="2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PERCENTUALI</a:t>
            </a:r>
            <a:endParaRPr lang="it-IT" sz="3600" b="1" cap="all" spc="2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071802" y="2359406"/>
            <a:ext cx="1357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%</a:t>
            </a:r>
            <a:endParaRPr lang="it-IT" sz="9600" b="1" dirty="0">
              <a:solidFill>
                <a:srgbClr val="0033CC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42812" y="2642622"/>
            <a:ext cx="1286444" cy="15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38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179512" y="1857364"/>
            <a:ext cx="8280920" cy="45239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800" spc="250" dirty="0" smtClean="0">
                <a:latin typeface="Arial" pitchFamily="34" charset="0"/>
                <a:cs typeface="Arial" pitchFamily="34" charset="0"/>
              </a:rPr>
              <a:t>Coloriamo in verde le sotto-barre che rappresentano il </a:t>
            </a:r>
            <a:r>
              <a:rPr lang="it-IT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15%</a:t>
            </a:r>
            <a:r>
              <a:rPr lang="it-IT" sz="2800" spc="250" dirty="0" smtClean="0">
                <a:latin typeface="Arial" pitchFamily="34" charset="0"/>
                <a:cs typeface="Arial" pitchFamily="34" charset="0"/>
              </a:rPr>
              <a:t> del risparmio: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400" spc="25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2400" spc="25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2400" spc="25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2400" spc="25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18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2800" spc="250" dirty="0" smtClean="0">
                <a:latin typeface="Arial" pitchFamily="34" charset="0"/>
                <a:cs typeface="Arial" pitchFamily="34" charset="0"/>
              </a:rPr>
              <a:t>Patrizia risparmia </a:t>
            </a:r>
            <a:r>
              <a:rPr lang="it-IT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270 €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spc="250" dirty="0" smtClean="0">
                <a:latin typeface="Arial" pitchFamily="34" charset="0"/>
                <a:cs typeface="Arial" pitchFamily="34" charset="0"/>
              </a:rPr>
              <a:t>al mese.</a:t>
            </a:r>
          </a:p>
          <a:p>
            <a:pPr algn="just"/>
            <a:endParaRPr lang="it-IT" sz="180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00166" y="642918"/>
            <a:ext cx="49291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4F81BD"/>
              </a:buClr>
              <a:buSzPct val="85000"/>
            </a:pPr>
            <a:r>
              <a:rPr lang="it-IT" sz="2800" spc="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Risolviamo insieme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714348" y="3571876"/>
          <a:ext cx="771530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</a:t>
                      </a: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30692"/>
            <a:ext cx="2052654" cy="164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35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07066"/>
            <a:ext cx="3929090" cy="157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179512" y="2000240"/>
            <a:ext cx="8607330" cy="45005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2400" cap="none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Sono iniziati i saldi.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5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Devi iscriverti in piscina e vuoi comprare un costume </a:t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r>
              <a:rPr lang="it-IT" sz="2800" dirty="0" smtClean="0">
                <a:latin typeface="Arial" pitchFamily="34" charset="0"/>
                <a:cs typeface="Arial" pitchFamily="34" charset="0"/>
              </a:rPr>
              <a:t>che costava 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40 €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, in saldo del </a:t>
            </a:r>
            <a:r>
              <a:rPr lang="it-IT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75%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5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Quanto devi pagare?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ecilia\AppData\Local\Microsoft\Windows\INetCache\IE\WZQ371K1\tim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9"/>
            <a:ext cx="1205896" cy="535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0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6429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357158" y="2143117"/>
            <a:ext cx="8572560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Domanda stimolo</a:t>
            </a:r>
          </a:p>
          <a:p>
            <a:pPr algn="ctr">
              <a:lnSpc>
                <a:spcPct val="150000"/>
              </a:lnSpc>
            </a:pPr>
            <a:endParaRPr lang="it-IT" sz="5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Qual è la rappresentazione con le barre per calcolare la percentuale?</a:t>
            </a:r>
          </a:p>
          <a:p>
            <a:pPr algn="ctr">
              <a:lnSpc>
                <a:spcPct val="150000"/>
              </a:lnSpc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Stai attento a non farti imbrogliare dal negoziante!</a:t>
            </a:r>
          </a:p>
          <a:p>
            <a:pPr algn="ctr"/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thumbs.dreamstime.com/z/happy-kids-kid-swimsuit-jumping-isolated-illustration-featuring-children-white-background-eps-file-available-you-can-find-4211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0820"/>
            <a:ext cx="2808625" cy="155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179512" y="1928802"/>
            <a:ext cx="8784976" cy="445252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it-IT" sz="4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endParaRPr lang="it-IT" sz="4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endParaRPr lang="it-IT" sz="4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it-IT" sz="4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it-IT" sz="4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it-IT" sz="4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4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Come si vede, </a:t>
            </a:r>
            <a:r>
              <a:rPr lang="it-IT" sz="4500" dirty="0" smtClean="0">
                <a:latin typeface="Arial" pitchFamily="34" charset="0"/>
                <a:cs typeface="Arial" pitchFamily="34" charset="0"/>
              </a:rPr>
              <a:t>il costume in saldo costa </a:t>
            </a:r>
            <a:r>
              <a:rPr lang="it-IT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10 €</a:t>
            </a:r>
            <a:r>
              <a:rPr lang="it-IT" sz="4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4500" cap="none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endParaRPr lang="it-IT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endParaRPr lang="it-IT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endParaRPr lang="it-IT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endParaRPr lang="it-IT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endParaRPr lang="it-IT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endParaRPr lang="it-IT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6000792" cy="1234966"/>
          </a:xfrm>
        </p:spPr>
        <p:txBody>
          <a:bodyPr>
            <a:noAutofit/>
          </a:bodyPr>
          <a:lstStyle/>
          <a:p>
            <a:r>
              <a:rPr kumimoji="0" lang="it-IT" sz="2800" kern="1200" cap="none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Schematizziamo con il </a:t>
            </a:r>
            <a:r>
              <a:rPr kumimoji="0" lang="it-IT" sz="2800" i="1" kern="1200" cap="none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bar </a:t>
            </a:r>
            <a:r>
              <a:rPr kumimoji="0" lang="it-IT" sz="2800" i="1" kern="1200" cap="none" baseline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928660" y="2071679"/>
          <a:ext cx="7358116" cy="342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529"/>
                <a:gridCol w="1839529"/>
                <a:gridCol w="1839529"/>
                <a:gridCol w="1839529"/>
              </a:tblGrid>
              <a:tr h="6858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40 €</a:t>
                      </a:r>
                      <a:endParaRPr lang="it-IT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it-IT" sz="2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it-IT" sz="2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it-IT" sz="2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it-IT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it-IT" sz="2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it-IT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it-IT" sz="2800" b="0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it-IT" sz="28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58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580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Cecilia\AppData\Local\Microsoft\Windows\INetCache\IE\KN7U19ED\colorful-barcod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49533"/>
            <a:ext cx="1703126" cy="139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8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spcAft>
                <a:spcPts val="600"/>
              </a:spcAft>
              <a:buNone/>
            </a:pPr>
            <a:endParaRPr lang="it-IT" sz="5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buNone/>
            </a:pPr>
            <a:endParaRPr lang="it-IT" sz="5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buNone/>
            </a:pPr>
            <a:endParaRPr lang="it-IT" sz="5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it-IT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GRAZIE PER L’ATTENZIONE!</a:t>
            </a:r>
            <a:endParaRPr lang="it-IT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2852"/>
            <a:ext cx="3792341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5741" y="1465794"/>
            <a:ext cx="2096391" cy="296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285720" y="1785926"/>
            <a:ext cx="8643998" cy="464347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endParaRPr lang="it-IT" sz="3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buNone/>
            </a:pPr>
            <a:endParaRPr lang="it-IT" sz="2000" b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it-IT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400" b="0" i="1" cap="none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Metodo </a:t>
            </a:r>
            <a:r>
              <a:rPr lang="it-IT" sz="2400" b="0" i="1" cap="none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Singapore </a:t>
            </a:r>
            <a:r>
              <a:rPr lang="it-IT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abbandona</a:t>
            </a:r>
          </a:p>
          <a:p>
            <a:pPr algn="just">
              <a:buNone/>
            </a:pPr>
            <a:endParaRPr lang="it-IT" sz="2400" b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0" cap="none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calcolo</a:t>
            </a:r>
          </a:p>
          <a:p>
            <a:pPr algn="just"/>
            <a:endParaRPr lang="it-IT" sz="2400" b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procedimento</a:t>
            </a:r>
            <a:r>
              <a:rPr lang="it-IT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it-IT" sz="2400" b="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memorizzazione </a:t>
            </a:r>
          </a:p>
          <a:p>
            <a:pPr algn="just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adotta il </a:t>
            </a:r>
            <a:r>
              <a:rPr lang="it-IT" sz="2400" b="0" i="1" cap="none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it-IT" sz="2400" b="0" i="1" cap="none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0" i="1" cap="none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solving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it-IT" sz="2400" b="0" i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Cecilia\AppData\Local\Microsoft\Windows\INetCache\IE\KN7U19ED\proble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500197" cy="1357322"/>
          </a:xfrm>
          <a:prstGeom prst="rect">
            <a:avLst/>
          </a:prstGeom>
          <a:noFill/>
        </p:spPr>
      </p:pic>
      <p:pic>
        <p:nvPicPr>
          <p:cNvPr id="5" name="Picture 2" descr="C:\Users\Cecilia\AppData\Local\Microsoft\Windows\INetCache\IE\P22CTT2L\112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7925" y="2928934"/>
            <a:ext cx="3968786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47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142844" y="1857364"/>
            <a:ext cx="8929718" cy="47863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Con il </a:t>
            </a:r>
            <a:r>
              <a:rPr lang="it-IT" sz="2400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bar </a:t>
            </a:r>
            <a:r>
              <a:rPr lang="it-IT" sz="2400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it-IT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(o metodo a barre) la </a:t>
            </a:r>
            <a:r>
              <a:rPr lang="it-IT" sz="24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comunicazione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del processo </a:t>
            </a:r>
            <a:r>
              <a:rPr lang="it-IT" sz="24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logico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è </a:t>
            </a:r>
            <a:r>
              <a:rPr lang="it-IT" sz="24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diretta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e potrebbe addirittura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fare a meno del processo verbale.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Sono utilizzate </a:t>
            </a:r>
            <a:r>
              <a:rPr lang="it-IT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barre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che rappresentano una certa unità, come in geometria vengono utilizzate le unità di misura.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71185" cy="1239526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it-IT" sz="3200" b="1" u="sng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42852"/>
            <a:ext cx="370551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0" y="1857364"/>
            <a:ext cx="9144000" cy="5000636"/>
          </a:xfrm>
        </p:spPr>
        <p:txBody>
          <a:bodyPr>
            <a:noAutofit/>
          </a:bodyPr>
          <a:lstStyle/>
          <a:p>
            <a:pPr algn="just" hangingPunct="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Paolo sta preparando le </a:t>
            </a:r>
            <a:r>
              <a:rPr lang="it-IT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candeline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da mettere sulla torta del 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fratellino che compie </a:t>
            </a:r>
            <a:r>
              <a:rPr lang="it-IT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anni. 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endParaRPr lang="it-IT" sz="1050" dirty="0" smtClean="0">
              <a:latin typeface="Arial" pitchFamily="34" charset="0"/>
              <a:cs typeface="Arial" pitchFamily="34" charset="0"/>
            </a:endParaRP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Suo cugino Michele gli regala </a:t>
            </a:r>
            <a:r>
              <a:rPr lang="it-IT" sz="24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7 candeline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endParaRPr lang="it-IT" sz="1050" dirty="0" smtClean="0">
              <a:latin typeface="Arial" pitchFamily="34" charset="0"/>
              <a:cs typeface="Arial" pitchFamily="34" charset="0"/>
            </a:endParaRP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 quale percentuale corrisponde il numero delle 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candeline mancanti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just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4" name="Picture 2" descr="C:\Users\Cecilia\Desktop\buon-compleanno-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1928826" cy="151216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859202" y="620688"/>
            <a:ext cx="4576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</a:t>
            </a:r>
            <a:r>
              <a:rPr lang="it-IT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solving</a:t>
            </a:r>
            <a:endParaRPr lang="it-IT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214282" y="1857364"/>
            <a:ext cx="8929718" cy="4857784"/>
          </a:xfrm>
        </p:spPr>
        <p:txBody>
          <a:bodyPr>
            <a:normAutofit fontScale="25000" lnSpcReduction="20000"/>
          </a:bodyPr>
          <a:lstStyle/>
          <a:p>
            <a:pPr algn="just" hangingPunct="0">
              <a:buNone/>
            </a:pPr>
            <a:r>
              <a:rPr lang="it-IT" sz="7400" dirty="0" smtClean="0">
                <a:latin typeface="Arial" pitchFamily="34" charset="0"/>
                <a:cs typeface="Arial" pitchFamily="34" charset="0"/>
              </a:rPr>
              <a:t> </a:t>
            </a:r>
            <a:endParaRPr lang="it-IT" sz="7400" dirty="0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9600" b="1" dirty="0" smtClean="0">
                <a:solidFill>
                  <a:srgbClr val="F117C7"/>
                </a:solidFill>
                <a:latin typeface="Arial" pitchFamily="34" charset="0"/>
                <a:cs typeface="Arial" pitchFamily="34" charset="0"/>
              </a:rPr>
              <a:t>Domande stimolo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Come si rappresenta con le barre il totale 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delle candeline della torta?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A quante barre corrisponde il numero di candeline 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che Paolo </a:t>
            </a:r>
            <a:r>
              <a:rPr lang="it-IT" sz="96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ha già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? Colorale in </a:t>
            </a:r>
            <a:r>
              <a:rPr lang="it-IT" sz="96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verde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Colora in </a:t>
            </a:r>
            <a:r>
              <a:rPr lang="it-IT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rosso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 le barre che corrispondono alle candeline </a:t>
            </a:r>
            <a:r>
              <a:rPr lang="it-IT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mancanti 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e indica la loro percentuale.</a:t>
            </a:r>
          </a:p>
        </p:txBody>
      </p:sp>
      <p:pic>
        <p:nvPicPr>
          <p:cNvPr id="23554" name="Picture 2" descr="http://www.sapere.it/mediaObject/icone-sapere/IMMAGINI-VARIE/ecco-perche/torta-compleanno-candeline/resolutions/res-p235x170/torta-compleanno-cande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3" y="142852"/>
            <a:ext cx="2238375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179512" y="1785926"/>
            <a:ext cx="8640960" cy="4595402"/>
          </a:xfrm>
        </p:spPr>
        <p:txBody>
          <a:bodyPr>
            <a:normAutofit/>
          </a:bodyPr>
          <a:lstStyle/>
          <a:p>
            <a:pPr algn="ctr" hangingPunct="0">
              <a:buNone/>
            </a:pPr>
            <a:r>
              <a:rPr lang="it-IT" dirty="0" smtClean="0"/>
              <a:t>               </a:t>
            </a:r>
            <a:endParaRPr lang="it-IT" sz="4000" dirty="0" smtClean="0"/>
          </a:p>
          <a:p>
            <a:pPr algn="ctr" hangingPunct="0">
              <a:buNone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it-IT" sz="3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Barra suddivisa in </a:t>
            </a:r>
            <a:r>
              <a:rPr lang="it-IT" sz="3600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it-IT" sz="3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 uguali:</a:t>
            </a:r>
          </a:p>
          <a:p>
            <a:pPr algn="ctr" hangingPunct="0">
              <a:buNone/>
            </a:pPr>
            <a:endParaRPr lang="it-IT" sz="4000" dirty="0" smtClean="0">
              <a:latin typeface="Arial" pitchFamily="34" charset="0"/>
              <a:cs typeface="Arial" pitchFamily="34" charset="0"/>
            </a:endParaRPr>
          </a:p>
          <a:p>
            <a:pPr algn="ctr" hangingPunct="0">
              <a:buNone/>
            </a:pPr>
            <a:endParaRPr lang="it-IT" sz="4000" dirty="0" smtClean="0">
              <a:latin typeface="Arial" pitchFamily="34" charset="0"/>
              <a:cs typeface="Arial" pitchFamily="34" charset="0"/>
            </a:endParaRPr>
          </a:p>
          <a:p>
            <a:pPr algn="just" hangingPunct="0">
              <a:buNone/>
            </a:pPr>
            <a:r>
              <a:rPr lang="it-IT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10          =  100%</a:t>
            </a:r>
          </a:p>
          <a:p>
            <a:pPr algn="ctr" hangingPunct="0">
              <a:buNone/>
            </a:pPr>
            <a:endParaRPr lang="it-IT" sz="4000" dirty="0" smtClean="0">
              <a:latin typeface="Arial" pitchFamily="34" charset="0"/>
              <a:cs typeface="Arial" pitchFamily="34" charset="0"/>
            </a:endParaRPr>
          </a:p>
          <a:p>
            <a:pPr algn="ctr" hangingPunct="0">
              <a:buNone/>
            </a:pPr>
            <a:endParaRPr lang="it-IT" sz="4000" dirty="0" smtClean="0"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endParaRPr lang="it-IT" sz="4900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it-IT" sz="4900" dirty="0" smtClean="0">
              <a:latin typeface="Arial" pitchFamily="34" charset="0"/>
              <a:cs typeface="Arial" pitchFamily="34" charset="0"/>
            </a:endParaRPr>
          </a:p>
          <a:p>
            <a:endParaRPr lang="it-IT" sz="4900" dirty="0" smtClean="0">
              <a:latin typeface="Arial" pitchFamily="34" charset="0"/>
              <a:cs typeface="Arial" pitchFamily="34" charset="0"/>
            </a:endParaRPr>
          </a:p>
          <a:p>
            <a:endParaRPr lang="it-IT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357166"/>
            <a:ext cx="8496944" cy="1071570"/>
          </a:xfrm>
        </p:spPr>
        <p:txBody>
          <a:bodyPr>
            <a:noAutofit/>
          </a:bodyPr>
          <a:lstStyle/>
          <a:p>
            <a:pPr hangingPunct="0"/>
            <a:r>
              <a:rPr kumimoji="0" lang="it-IT" sz="2800" b="1" kern="1200" cap="none" baseline="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È possibile schematizzare i dati del problema con le barre.  Facciamolo insieme!</a:t>
            </a:r>
            <a:endParaRPr lang="it-IT" sz="2800" dirty="0">
              <a:latin typeface="Arial Black" pitchFamily="34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071538" y="3286124"/>
          <a:ext cx="735812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2"/>
                <a:gridCol w="735812"/>
                <a:gridCol w="735812"/>
                <a:gridCol w="735812"/>
                <a:gridCol w="735812"/>
                <a:gridCol w="735812"/>
                <a:gridCol w="735812"/>
                <a:gridCol w="735812"/>
                <a:gridCol w="735812"/>
                <a:gridCol w="735812"/>
              </a:tblGrid>
              <a:tr h="428628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29" name="Picture 1" descr="C:\Users\Cecilia\AppData\Local\Microsoft\Windows\INetCache\IE\P22CTT2L\cand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1314445" cy="1974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1406" y="142852"/>
            <a:ext cx="8929718" cy="183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50000"/>
              </a:lnSpc>
              <a:buClr>
                <a:srgbClr val="4F81BD"/>
              </a:buClr>
              <a:buSzPct val="85000"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Coloriamo in </a:t>
            </a:r>
            <a:r>
              <a:rPr lang="it-IT" sz="2800" dirty="0" smtClean="0">
                <a:solidFill>
                  <a:srgbClr val="66FF33"/>
                </a:solidFill>
                <a:latin typeface="Arial" pitchFamily="34" charset="0"/>
                <a:ea typeface="+mj-ea"/>
                <a:cs typeface="Arial" pitchFamily="34" charset="0"/>
              </a:rPr>
              <a:t>verde 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le sotto-barre corrispondenti alle candeline che Paolo ha già e in 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rosso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quelle mancanti.</a:t>
            </a: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</a:br>
            <a:endParaRPr lang="it-IT" sz="22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71476" y="3503300"/>
          <a:ext cx="80010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"/>
                <a:gridCol w="800105"/>
                <a:gridCol w="800105"/>
                <a:gridCol w="800105"/>
                <a:gridCol w="800105"/>
                <a:gridCol w="800105"/>
                <a:gridCol w="800105"/>
                <a:gridCol w="800105"/>
                <a:gridCol w="800105"/>
                <a:gridCol w="800105"/>
              </a:tblGrid>
              <a:tr h="425766">
                <a:tc>
                  <a:txBody>
                    <a:bodyPr/>
                    <a:lstStyle/>
                    <a:p>
                      <a:pPr algn="ctr"/>
                      <a:endParaRPr kumimoji="0" lang="it-IT" sz="18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285720" y="2512022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Qual è la percentuale delle candeline mancanti? </a:t>
            </a:r>
          </a:p>
          <a:p>
            <a:pPr algn="ctr" hangingPunct="0">
              <a:lnSpc>
                <a:spcPct val="150000"/>
              </a:lnSpc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 hangingPunct="0">
              <a:lnSpc>
                <a:spcPct val="150000"/>
              </a:lnSpc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Si comprende con un colpo d’occhio che manca</a:t>
            </a:r>
          </a:p>
          <a:p>
            <a:pPr algn="ctr" hangingPunct="0">
              <a:lnSpc>
                <a:spcPct val="150000"/>
              </a:lnSpc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 il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30%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delle candeline.</a:t>
            </a:r>
          </a:p>
        </p:txBody>
      </p:sp>
      <p:pic>
        <p:nvPicPr>
          <p:cNvPr id="6" name="Picture 1" descr="C:\Users\Cecilia\AppData\Local\Microsoft\Windows\INetCache\IE\P22CTT2L\cand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671503" cy="579532"/>
          </a:xfrm>
          <a:prstGeom prst="rect">
            <a:avLst/>
          </a:prstGeom>
          <a:noFill/>
        </p:spPr>
      </p:pic>
      <p:pic>
        <p:nvPicPr>
          <p:cNvPr id="7" name="Picture 1" descr="C:\Users\Cecilia\AppData\Local\Microsoft\Windows\INetCache\IE\P22CTT2L\cand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671503" cy="579532"/>
          </a:xfrm>
          <a:prstGeom prst="rect">
            <a:avLst/>
          </a:prstGeom>
          <a:noFill/>
        </p:spPr>
      </p:pic>
      <p:pic>
        <p:nvPicPr>
          <p:cNvPr id="8" name="Picture 1" descr="C:\Users\Cecilia\AppData\Local\Microsoft\Windows\INetCache\IE\P22CTT2L\cand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00438"/>
            <a:ext cx="671503" cy="579532"/>
          </a:xfrm>
          <a:prstGeom prst="rect">
            <a:avLst/>
          </a:prstGeom>
          <a:noFill/>
        </p:spPr>
      </p:pic>
      <p:pic>
        <p:nvPicPr>
          <p:cNvPr id="9" name="Picture 1" descr="C:\Users\Cecilia\AppData\Local\Microsoft\Windows\INetCache\IE\P22CTT2L\cand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00438"/>
            <a:ext cx="671503" cy="579532"/>
          </a:xfrm>
          <a:prstGeom prst="rect">
            <a:avLst/>
          </a:prstGeom>
          <a:noFill/>
        </p:spPr>
      </p:pic>
      <p:pic>
        <p:nvPicPr>
          <p:cNvPr id="10" name="Picture 1" descr="C:\Users\Cecilia\AppData\Local\Microsoft\Windows\INetCache\IE\P22CTT2L\cand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00438"/>
            <a:ext cx="671503" cy="579532"/>
          </a:xfrm>
          <a:prstGeom prst="rect">
            <a:avLst/>
          </a:prstGeom>
          <a:noFill/>
        </p:spPr>
      </p:pic>
      <p:pic>
        <p:nvPicPr>
          <p:cNvPr id="11" name="Picture 1" descr="C:\Users\Cecilia\AppData\Local\Microsoft\Windows\INetCache\IE\P22CTT2L\cand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00438"/>
            <a:ext cx="671503" cy="579532"/>
          </a:xfrm>
          <a:prstGeom prst="rect">
            <a:avLst/>
          </a:prstGeom>
          <a:noFill/>
        </p:spPr>
      </p:pic>
      <p:pic>
        <p:nvPicPr>
          <p:cNvPr id="12" name="Picture 1" descr="C:\Users\Cecilia\AppData\Local\Microsoft\Windows\INetCache\IE\P22CTT2L\cand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671503" cy="57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287016" y="1571612"/>
            <a:ext cx="8856984" cy="50720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2000" cap="none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800" cap="none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b="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Patrizia guadagna </a:t>
            </a:r>
            <a:r>
              <a:rPr lang="it-IT" sz="2400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1800</a:t>
            </a:r>
            <a:r>
              <a:rPr lang="it-IT" sz="2400" b="0" cap="none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it-IT" sz="2400" b="0" cap="none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mese e mette da parte il </a:t>
            </a:r>
            <a:r>
              <a:rPr lang="it-IT" sz="2400" b="0" cap="none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2400" cap="none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it-IT" sz="2400" cap="none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suo stipendio. Quanto mette da parte ogni mese?</a:t>
            </a:r>
            <a:endParaRPr lang="it-IT" sz="2400" b="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800" cap="none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2400" cap="none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cap="none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Domanda stimolo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800" cap="none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Quante barre </a:t>
            </a:r>
            <a:r>
              <a:rPr lang="it-IT" sz="2400" b="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rappresentano il </a:t>
            </a:r>
            <a:r>
              <a:rPr lang="it-IT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15%</a:t>
            </a:r>
            <a:r>
              <a:rPr lang="it-IT" sz="2400" cap="none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suo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stipendio?</a:t>
            </a:r>
            <a:endParaRPr lang="it-IT" sz="2400" dirty="0"/>
          </a:p>
        </p:txBody>
      </p:sp>
      <p:pic>
        <p:nvPicPr>
          <p:cNvPr id="7" name="Picture 2" descr="C:\Users\Cecilia\AppData\Local\Microsoft\Windows\INetCache\IE\WZQ371K1\salvadanai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89136"/>
            <a:ext cx="1643074" cy="1525352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923482" y="692696"/>
            <a:ext cx="430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Risparmio mensile</a:t>
            </a:r>
            <a:endParaRPr lang="it-IT" sz="36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2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4294967295"/>
          </p:nvPr>
        </p:nvSpPr>
        <p:spPr>
          <a:xfrm>
            <a:off x="642910" y="2428868"/>
            <a:ext cx="7851802" cy="27860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800" dirty="0">
                <a:latin typeface="Arial" pitchFamily="34" charset="0"/>
                <a:cs typeface="Arial" pitchFamily="34" charset="0"/>
              </a:rPr>
              <a:t>Rappresentiamo lo stipendio (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1800 €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con una barra suddivisa in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parti uguali: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it-I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it-I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it-IT" cap="none" dirty="0">
              <a:solidFill>
                <a:schemeClr val="tx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41851" y="368566"/>
            <a:ext cx="8687867" cy="10601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Con le barre si ottiene la visione d’insieme </a:t>
            </a:r>
            <a:br>
              <a:rPr lang="it-IT" sz="2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dei concetti matematici e dei loro nessi logici.</a:t>
            </a:r>
            <a:endParaRPr lang="it-IT" sz="28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714348" y="4214818"/>
          <a:ext cx="771530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  <a:gridCol w="385765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54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32C20A-9997-4DC3-9F9F-019AD85DA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352</Words>
  <Application>Microsoft Office PowerPoint</Application>
  <PresentationFormat>Presentazione su schermo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Città</vt:lpstr>
      <vt:lpstr>Immagine bitmap</vt:lpstr>
      <vt:lpstr>Diapositiva 1</vt:lpstr>
      <vt:lpstr>Diapositiva 2</vt:lpstr>
      <vt:lpstr> </vt:lpstr>
      <vt:lpstr>Diapositiva 4</vt:lpstr>
      <vt:lpstr>Diapositiva 5</vt:lpstr>
      <vt:lpstr>È possibile schematizzare i dati del problema con le barre.  Facciamolo insieme!</vt:lpstr>
      <vt:lpstr>Coloriamo in verde le sotto-barre corrispondenti alle candeline che Paolo ha già e in rosso quelle mancanti. </vt:lpstr>
      <vt:lpstr>Diapositiva 8</vt:lpstr>
      <vt:lpstr>Con le barre si ottiene la visione d’insieme  dei concetti matematici e dei loro nessi logici.</vt:lpstr>
      <vt:lpstr>Diapositiva 10</vt:lpstr>
      <vt:lpstr>Diapositiva 11</vt:lpstr>
      <vt:lpstr> </vt:lpstr>
      <vt:lpstr>Schematizziamo con il bar modelling 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2016-01-14T12:39:43Z</dcterms:created>
  <dcterms:modified xsi:type="dcterms:W3CDTF">2016-03-26T19:49:45Z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TC102202199990</vt:lpwstr>
  </property>
</Properties>
</file>