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34"/>
  </p:notesMasterIdLst>
  <p:handoutMasterIdLst>
    <p:handoutMasterId r:id="rId35"/>
  </p:handoutMasterIdLst>
  <p:sldIdLst>
    <p:sldId id="631" r:id="rId3"/>
    <p:sldId id="715" r:id="rId4"/>
    <p:sldId id="716" r:id="rId5"/>
    <p:sldId id="714" r:id="rId6"/>
    <p:sldId id="717" r:id="rId7"/>
    <p:sldId id="735" r:id="rId8"/>
    <p:sldId id="736" r:id="rId9"/>
    <p:sldId id="683" r:id="rId10"/>
    <p:sldId id="630" r:id="rId11"/>
    <p:sldId id="693" r:id="rId12"/>
    <p:sldId id="686" r:id="rId13"/>
    <p:sldId id="689" r:id="rId14"/>
    <p:sldId id="739" r:id="rId15"/>
    <p:sldId id="740" r:id="rId16"/>
    <p:sldId id="741" r:id="rId17"/>
    <p:sldId id="719" r:id="rId18"/>
    <p:sldId id="720" r:id="rId19"/>
    <p:sldId id="721" r:id="rId20"/>
    <p:sldId id="722" r:id="rId21"/>
    <p:sldId id="737" r:id="rId22"/>
    <p:sldId id="738" r:id="rId23"/>
    <p:sldId id="742" r:id="rId24"/>
    <p:sldId id="725" r:id="rId25"/>
    <p:sldId id="743" r:id="rId26"/>
    <p:sldId id="727" r:id="rId27"/>
    <p:sldId id="728" r:id="rId28"/>
    <p:sldId id="729" r:id="rId29"/>
    <p:sldId id="730" r:id="rId30"/>
    <p:sldId id="731" r:id="rId31"/>
    <p:sldId id="732" r:id="rId32"/>
    <p:sldId id="733" r:id="rId33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2452E"/>
    <a:srgbClr val="EAEAEA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77" autoAdjust="0"/>
    <p:restoredTop sz="93011" autoAdjust="0"/>
  </p:normalViewPr>
  <p:slideViewPr>
    <p:cSldViewPr snapToGrid="0"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05E410D-E563-4691-9C47-31392853DDA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9F2D70E-80FB-49A5-BAEF-7D36B71680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71918-696C-4EBA-8FCD-20F7737C78A7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  <a:noFill/>
          <a:ln/>
        </p:spPr>
        <p:txBody>
          <a:bodyPr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79C4F90-5E9D-43C0-824A-53104E0339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4A88-93B4-4C29-8278-5E1ABD9D306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09C3-FFD2-403E-8FFA-7BD8EFE4F20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99E7-C78B-4A13-9989-01FE753EFA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4" y="880228"/>
            <a:ext cx="8460105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999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4" y="313417"/>
            <a:ext cx="8460105" cy="5505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91" y="1907588"/>
            <a:ext cx="7934325" cy="398944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628847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313419"/>
            <a:ext cx="8123236" cy="5745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41970999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4" y="1585384"/>
            <a:ext cx="3983037" cy="42926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464051" y="1585385"/>
            <a:ext cx="3984625" cy="20447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464051" y="3833285"/>
            <a:ext cx="3984625" cy="20447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682C-DF94-4044-A235-5AA0884C1974}" type="datetimeFigureOut">
              <a:rPr lang="it-IT"/>
              <a:pPr>
                <a:defRPr/>
              </a:pPr>
              <a:t>18/02/2017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C35B-6351-4271-846E-EFFC888DAB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11E1-CC5C-4EE5-B4D1-5210C7733B9B}" type="datetimeFigureOut">
              <a:rPr lang="it-IT"/>
              <a:pPr>
                <a:defRPr/>
              </a:pPr>
              <a:t>18/02/2017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6CF3-FF9E-4537-A84E-AD04B94DD0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8576-DC38-469F-8E46-110CDCF66CCB}" type="datetimeFigureOut">
              <a:rPr lang="it-IT"/>
              <a:pPr>
                <a:defRPr/>
              </a:pPr>
              <a:t>18/02/2017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7690-6E40-48F4-8C65-59FC94E6DE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037B-9CB7-4F5A-BA81-83E0D53A10C1}" type="datetimeFigureOut">
              <a:rPr lang="it-IT"/>
              <a:pPr>
                <a:defRPr/>
              </a:pPr>
              <a:t>18/02/2017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F3E3-C3AB-4AEF-BA6F-EC064E1449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5C96-A996-46D7-BFA4-58539F65FB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58EB-8F48-48A5-A01F-D2BD0DB22EAC}" type="datetimeFigureOut">
              <a:rPr lang="it-IT"/>
              <a:pPr>
                <a:defRPr/>
              </a:pPr>
              <a:t>18/02/2017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9647-B49C-4768-B72F-6CA37C8F13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D145-A259-4343-A119-11D9CDC7F0AD}" type="datetimeFigureOut">
              <a:rPr lang="it-IT"/>
              <a:pPr>
                <a:defRPr/>
              </a:pPr>
              <a:t>18/02/2017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D750-FD2B-44DE-92E7-D01C84284A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9E00-AB9E-4E47-BA40-950AB8793DD5}" type="datetimeFigureOut">
              <a:rPr lang="it-IT"/>
              <a:pPr>
                <a:defRPr/>
              </a:pPr>
              <a:t>18/02/2017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E6BC-72EF-44D7-8063-F0956A2D05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E0D1-3EA2-4F83-AA05-9AEFE8188190}" type="datetimeFigureOut">
              <a:rPr lang="it-IT"/>
              <a:pPr>
                <a:defRPr/>
              </a:pPr>
              <a:t>18/02/2017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BEFD-1868-4357-A0EC-D81C75DDE2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D567-C280-4BA2-9B82-3814FCC24044}" type="datetimeFigureOut">
              <a:rPr lang="it-IT"/>
              <a:pPr>
                <a:defRPr/>
              </a:pPr>
              <a:t>18/02/2017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68CE-8CB3-4092-A9C8-57674A9295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B4D8-8EAC-41AE-A21A-22DF8D444D8C}" type="datetimeFigureOut">
              <a:rPr lang="it-IT"/>
              <a:pPr>
                <a:defRPr/>
              </a:pPr>
              <a:t>18/02/2017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4EE9-A07A-4EDC-A38A-F17249DB6E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4428-BD56-4838-B61E-A382DE96E4E7}" type="datetimeFigureOut">
              <a:rPr lang="it-IT"/>
              <a:pPr>
                <a:defRPr/>
              </a:pPr>
              <a:t>18/02/2017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D77C-B0DE-4CA6-8C1A-36C7B9B4FC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0D2F-030B-45F0-8CDE-774F924ED8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98AC-EAB4-47A6-9876-3D9551AAC15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2F9D5-077E-412C-882C-71D6C9465A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AF0D-8446-44C1-A433-C7B3E9A048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1E7A-56F1-4DBD-96B0-9C13AA2FE1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CE91-B507-4BD7-9CBB-1FF18B85F95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23DD-FA2A-4CB1-A46B-9B72223A05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31B6A8F6-4AE7-4CCF-AF33-E144D23D68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21" r:id="rId13"/>
    <p:sldLayoutId id="2147483722" r:id="rId14"/>
    <p:sldLayoutId id="214748372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90A284-F976-47AC-9865-FD4A7AE7B174}" type="datetimeFigureOut">
              <a:rPr lang="it-IT"/>
              <a:pPr>
                <a:defRPr/>
              </a:pPr>
              <a:t>18/02/2017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BAABF62-CCF6-4B89-8164-93306E5D86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aaa\Desktop\presentazioni\CMarchesano_Singapore_VideoFinale_ver7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1965" y="854765"/>
            <a:ext cx="6903567" cy="903697"/>
          </a:xfrm>
        </p:spPr>
        <p:txBody>
          <a:bodyPr/>
          <a:lstStyle/>
          <a:p>
            <a:r>
              <a:rPr lang="it-IT" sz="3600" b="1" dirty="0"/>
              <a:t>Didattica inclusiva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/>
              <a:t/>
            </a:r>
            <a:br>
              <a:rPr lang="it-IT" sz="3600" dirty="0"/>
            </a:br>
            <a:endParaRPr lang="en-US" sz="20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2702" y="5809957"/>
            <a:ext cx="7333855" cy="471574"/>
          </a:xfrm>
        </p:spPr>
        <p:txBody>
          <a:bodyPr/>
          <a:lstStyle/>
          <a:p>
            <a:r>
              <a:rPr lang="en-US" sz="1910" b="1" dirty="0" err="1">
                <a:solidFill>
                  <a:schemeClr val="tx2">
                    <a:lumMod val="75000"/>
                  </a:schemeClr>
                </a:solidFill>
              </a:rPr>
              <a:t>Liceo</a:t>
            </a:r>
            <a:r>
              <a:rPr lang="en-US" sz="1910" b="1" dirty="0">
                <a:solidFill>
                  <a:schemeClr val="tx2">
                    <a:lumMod val="75000"/>
                  </a:schemeClr>
                </a:solidFill>
              </a:rPr>
              <a:t> Kennedy 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– Roma  </a:t>
            </a:r>
            <a:r>
              <a:rPr lang="en-US" sz="1910" b="1" dirty="0">
                <a:solidFill>
                  <a:schemeClr val="tx2">
                    <a:lumMod val="75000"/>
                  </a:schemeClr>
                </a:solidFill>
              </a:rPr>
              <a:t>20 </a:t>
            </a:r>
            <a:r>
              <a:rPr lang="en-US" sz="1910" b="1" dirty="0" err="1">
                <a:solidFill>
                  <a:schemeClr val="tx2">
                    <a:lumMod val="75000"/>
                  </a:schemeClr>
                </a:solidFill>
              </a:rPr>
              <a:t>febbraio</a:t>
            </a:r>
            <a:r>
              <a:rPr lang="en-US" sz="1910" b="1" dirty="0">
                <a:solidFill>
                  <a:schemeClr val="tx2">
                    <a:lumMod val="75000"/>
                  </a:schemeClr>
                </a:solidFill>
              </a:rPr>
              <a:t> 2017</a:t>
            </a:r>
          </a:p>
        </p:txBody>
      </p:sp>
      <p:sp>
        <p:nvSpPr>
          <p:cNvPr id="6" name="Rettangolo 5"/>
          <p:cNvSpPr/>
          <p:nvPr/>
        </p:nvSpPr>
        <p:spPr>
          <a:xfrm rot="10800000" flipV="1">
            <a:off x="2489981" y="4793593"/>
            <a:ext cx="6654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Vera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Francioli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&amp; Claudio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Marchesano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8416" y="795132"/>
            <a:ext cx="8090453" cy="105354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2226" y="3275428"/>
            <a:ext cx="4180451" cy="5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56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95422" y="1955410"/>
            <a:ext cx="8496886" cy="89255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endParaRPr lang="it-IT" sz="2400" kern="0" dirty="0">
              <a:solidFill>
                <a:srgbClr val="FF0000"/>
              </a:solidFill>
            </a:endParaRPr>
          </a:p>
          <a:p>
            <a:r>
              <a:rPr lang="it-IT" sz="2800" kern="0" dirty="0" err="1">
                <a:solidFill>
                  <a:schemeClr val="tx2"/>
                </a:solidFill>
              </a:rPr>
              <a:t>Capovolgi…</a:t>
            </a:r>
            <a:r>
              <a:rPr lang="it-IT" sz="2800" kern="0" dirty="0">
                <a:solidFill>
                  <a:schemeClr val="tx2"/>
                </a:solidFill>
              </a:rPr>
              <a:t>.AMO      l’ insegnamento   </a:t>
            </a:r>
            <a:endParaRPr lang="it-IT" sz="2800" dirty="0"/>
          </a:p>
        </p:txBody>
      </p:sp>
      <p:pic>
        <p:nvPicPr>
          <p:cNvPr id="41986" name="Picture 2" descr="Risultati immagini per cooperative le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42" y="2896821"/>
            <a:ext cx="2179663" cy="2137746"/>
          </a:xfrm>
          <a:prstGeom prst="rect">
            <a:avLst/>
          </a:prstGeom>
          <a:noFill/>
        </p:spPr>
      </p:pic>
      <p:sp>
        <p:nvSpPr>
          <p:cNvPr id="14338" name="AutoShape 2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2" name="AutoShape 6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4" name="AutoShape 8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345" name="Picture 9" descr="C:\Users\mate\Desktop\presentazioni\immagini\monomi_matematicapovo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743" y="3009826"/>
            <a:ext cx="1784839" cy="1625478"/>
          </a:xfrm>
          <a:prstGeom prst="rect">
            <a:avLst/>
          </a:prstGeom>
          <a:noFill/>
        </p:spPr>
      </p:pic>
      <p:pic>
        <p:nvPicPr>
          <p:cNvPr id="37890" name="Picture 2" descr="Risultati immagini per monteverdiad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029" y="3084342"/>
            <a:ext cx="1409700" cy="1438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8640" y="323557"/>
            <a:ext cx="8370275" cy="211016"/>
          </a:xfrm>
        </p:spPr>
        <p:txBody>
          <a:bodyPr/>
          <a:lstStyle/>
          <a:p>
            <a:r>
              <a:rPr lang="it-IT" sz="3200" dirty="0" smtClean="0"/>
              <a:t>  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Come l’abbiamo scoperto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-1"/>
            <a:ext cx="9144000" cy="1308295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3" y="1759"/>
              <a:ext cx="350" cy="408"/>
              <a:chOff x="912" y="2482"/>
              <a:chExt cx="505" cy="590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081" y="2482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777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</p:grpSp>
      <p:pic>
        <p:nvPicPr>
          <p:cNvPr id="24578" name="Picture 2" descr="Risultati immagini per metodo singapore school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982" y="2405576"/>
            <a:ext cx="3692768" cy="2067950"/>
          </a:xfrm>
          <a:prstGeom prst="rect">
            <a:avLst/>
          </a:prstGeom>
          <a:noFill/>
        </p:spPr>
      </p:pic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0" y="1561514"/>
            <a:ext cx="9144000" cy="445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Abbiamo scoperto  il metodo Singapore ,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grazie alla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didattica capovolta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Abbiamo sperimentato il metodo Singapore,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grazie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all’apprendimento cooperativo e collaborativo</a:t>
            </a:r>
          </a:p>
        </p:txBody>
      </p:sp>
    </p:spTree>
    <p:extLst>
      <p:ext uri="{BB962C8B-B14F-4D97-AF65-F5344CB8AC3E}">
        <p14:creationId xmlns="" xmlns:p14="http://schemas.microsoft.com/office/powerpoint/2010/main" val="34954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2369" y="1322364"/>
            <a:ext cx="7954019" cy="562708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Inversione dei ruoli ….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2874" y="225084"/>
            <a:ext cx="8131126" cy="942534"/>
          </a:xfrm>
        </p:spPr>
        <p:txBody>
          <a:bodyPr/>
          <a:lstStyle/>
          <a:p>
            <a:r>
              <a:rPr lang="it-IT" sz="3200" dirty="0" smtClean="0"/>
              <a:t> </a:t>
            </a:r>
            <a:r>
              <a:rPr lang="it-IT" sz="3200" dirty="0" err="1">
                <a:solidFill>
                  <a:schemeClr val="tx2">
                    <a:lumMod val="75000"/>
                  </a:schemeClr>
                </a:solidFill>
              </a:rPr>
              <a:t>flipped</a:t>
            </a:r>
            <a:r>
              <a:rPr lang="it-IT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tx2">
                    <a:lumMod val="75000"/>
                  </a:schemeClr>
                </a:solidFill>
              </a:rPr>
              <a:t>classroom</a:t>
            </a:r>
            <a:r>
              <a:rPr lang="it-IT" sz="3200" dirty="0">
                <a:solidFill>
                  <a:schemeClr val="tx2">
                    <a:lumMod val="75000"/>
                  </a:schemeClr>
                </a:solidFill>
              </a:rPr>
              <a:t> o 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didattica </a:t>
            </a:r>
            <a:r>
              <a:rPr lang="it-IT" sz="3200" dirty="0">
                <a:solidFill>
                  <a:schemeClr val="tx2">
                    <a:lumMod val="75000"/>
                  </a:schemeClr>
                </a:solidFill>
              </a:rPr>
              <a:t>capovolta 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>                               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5400" y="3284412"/>
            <a:ext cx="2413284" cy="2792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289" y="3659281"/>
            <a:ext cx="3131774" cy="2840089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" y="0"/>
            <a:ext cx="9144001" cy="10691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633046" y="1856935"/>
            <a:ext cx="801858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scuola si fanno i compiti e non solo …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casa si seguono le (video) lezioni …. e non solo</a:t>
            </a:r>
          </a:p>
        </p:txBody>
      </p:sp>
    </p:spTree>
    <p:extLst>
      <p:ext uri="{BB962C8B-B14F-4D97-AF65-F5344CB8AC3E}">
        <p14:creationId xmlns="" xmlns:p14="http://schemas.microsoft.com/office/powerpoint/2010/main" val="3495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0160" y="1"/>
            <a:ext cx="7166230" cy="633046"/>
          </a:xfrm>
        </p:spPr>
        <p:txBody>
          <a:bodyPr/>
          <a:lstStyle/>
          <a:p>
            <a:r>
              <a:rPr lang="it-IT" sz="3600" dirty="0">
                <a:solidFill>
                  <a:schemeClr val="tx2">
                    <a:lumMod val="75000"/>
                  </a:schemeClr>
                </a:solidFill>
              </a:rPr>
              <a:t>La nostra esperienza 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692" y="1308296"/>
            <a:ext cx="8581291" cy="482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ragazzi nativi digitali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h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altri stili di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apprendimento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Chiedono  sempre più spesso un insegnamento individualizzato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Con l’adesione a  ‘book in progress’  scopriamo la didattica capovolta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2013 nasce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matematicapovolta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e , all’inizio, vengono utilizzate soprattutto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videolezioni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e verifiche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Il sito è OPEN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SOURCE…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Gratuito e a disposizione di tutti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165" y="4692297"/>
            <a:ext cx="1549365" cy="1374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710" y="4539410"/>
            <a:ext cx="2039816" cy="1975183"/>
          </a:xfrm>
          <a:prstGeom prst="rect">
            <a:avLst/>
          </a:prstGeom>
        </p:spPr>
      </p:pic>
      <p:pic>
        <p:nvPicPr>
          <p:cNvPr id="3073" name="Picture 1" descr="C:\Users\mate\Desktop\presentazioni\immagini\boo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077" y="5259210"/>
            <a:ext cx="2968283" cy="818032"/>
          </a:xfrm>
          <a:prstGeom prst="rect">
            <a:avLst/>
          </a:prstGeom>
          <a:noFill/>
        </p:spPr>
      </p:pic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matematicapovolta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-1" y="0"/>
            <a:ext cx="9144001" cy="1069146"/>
            <a:chOff x="0" y="1536"/>
            <a:chExt cx="5675" cy="663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ttangolo 20"/>
          <p:cNvSpPr/>
          <p:nvPr/>
        </p:nvSpPr>
        <p:spPr>
          <a:xfrm>
            <a:off x="2286000" y="26626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3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6099" y="1001853"/>
            <a:ext cx="7968088" cy="503389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Accessibili, efficaci , coinvolgenti ….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1009" y="0"/>
            <a:ext cx="7517922" cy="859799"/>
          </a:xfrm>
        </p:spPr>
        <p:txBody>
          <a:bodyPr/>
          <a:lstStyle/>
          <a:p>
            <a:r>
              <a:rPr lang="it-IT" sz="3600" dirty="0"/>
              <a:t>Quali </a:t>
            </a:r>
            <a:r>
              <a:rPr lang="it-IT" sz="3600" dirty="0" err="1"/>
              <a:t>videolezioni</a:t>
            </a:r>
            <a:r>
              <a:rPr lang="it-IT" sz="3600" dirty="0"/>
              <a:t> ….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8262" y="4135902"/>
            <a:ext cx="3293543" cy="2237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6539" y="4200607"/>
            <a:ext cx="2153947" cy="2077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55" y="4499191"/>
            <a:ext cx="1433596" cy="1911461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44001" cy="10691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ctangle 10"/>
          <p:cNvSpPr/>
          <p:nvPr/>
        </p:nvSpPr>
        <p:spPr>
          <a:xfrm>
            <a:off x="351692" y="1308296"/>
            <a:ext cx="8581291" cy="381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Gratuite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Sintetiche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Comunicazione chiara ed efficace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Gradevoli e divertenti, quando è possibile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2530" name="Picture 2" descr="Risultati immagini per monteverdiad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9932" y="1083578"/>
            <a:ext cx="1828800" cy="249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29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44062" y="970671"/>
            <a:ext cx="7047913" cy="520503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Riferimenti affidabili e …. «fai da te»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….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523827" cy="759654"/>
          </a:xfrm>
        </p:spPr>
        <p:txBody>
          <a:bodyPr/>
          <a:lstStyle/>
          <a:p>
            <a:r>
              <a:rPr lang="it-IT" sz="3600" dirty="0" smtClean="0"/>
              <a:t>       </a:t>
            </a:r>
            <a:r>
              <a:rPr lang="it-IT" sz="3200" dirty="0" smtClean="0"/>
              <a:t>Quali </a:t>
            </a:r>
            <a:r>
              <a:rPr lang="it-IT" sz="3200" dirty="0" err="1"/>
              <a:t>videolezioni</a:t>
            </a:r>
            <a:r>
              <a:rPr lang="it-IT" sz="3200" dirty="0"/>
              <a:t> per </a:t>
            </a:r>
            <a:r>
              <a:rPr lang="it-IT" sz="3200" dirty="0" err="1"/>
              <a:t>matematicapovolta</a:t>
            </a:r>
            <a:r>
              <a:rPr lang="it-IT" sz="3600" dirty="0"/>
              <a:t>?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3930" y="4937761"/>
            <a:ext cx="1140773" cy="1583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4012" y="4325404"/>
            <a:ext cx="1477108" cy="1107831"/>
          </a:xfrm>
          <a:prstGeom prst="rect">
            <a:avLst/>
          </a:prstGeom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" y="0"/>
            <a:ext cx="9144001" cy="106914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20482" name="Picture 2" descr="Risultati immagini per monteverdiad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3162" y="813879"/>
            <a:ext cx="960143" cy="979605"/>
          </a:xfrm>
          <a:prstGeom prst="rect">
            <a:avLst/>
          </a:prstGeom>
          <a:noFill/>
        </p:spPr>
      </p:pic>
      <p:pic>
        <p:nvPicPr>
          <p:cNvPr id="20484" name="Picture 4" descr="Risultati immagini per schoolto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9809" y="4835767"/>
            <a:ext cx="1969056" cy="1476793"/>
          </a:xfrm>
          <a:prstGeom prst="rect">
            <a:avLst/>
          </a:prstGeom>
          <a:noFill/>
        </p:spPr>
      </p:pic>
      <p:pic>
        <p:nvPicPr>
          <p:cNvPr id="20486" name="Picture 6" descr="Risultati immagini per julioprof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6772" y="4586067"/>
            <a:ext cx="1636224" cy="1636225"/>
          </a:xfrm>
          <a:prstGeom prst="rect">
            <a:avLst/>
          </a:prstGeom>
          <a:noFill/>
        </p:spPr>
      </p:pic>
      <p:sp>
        <p:nvSpPr>
          <p:cNvPr id="22" name="Rectangle 10"/>
          <p:cNvSpPr/>
          <p:nvPr/>
        </p:nvSpPr>
        <p:spPr>
          <a:xfrm>
            <a:off x="731520" y="1519311"/>
            <a:ext cx="8201463" cy="5067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Khan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Academy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in italiano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Schooltoon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(la scuola a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cartoni…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Julio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Rios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LessThan3Math  (analisi approfondite)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Un canale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Youtube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con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videolezioni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autoprodotte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title"/>
          </p:nvPr>
        </p:nvSpPr>
        <p:spPr>
          <a:xfrm>
            <a:off x="1266091" y="239151"/>
            <a:ext cx="7185759" cy="647734"/>
          </a:xfrm>
        </p:spPr>
        <p:txBody>
          <a:bodyPr>
            <a:noAutofit/>
          </a:bodyPr>
          <a:lstStyle/>
          <a:p>
            <a:r>
              <a:rPr lang="it-IT" sz="3600" dirty="0" smtClean="0">
                <a:latin typeface="Arial" pitchFamily="34" charset="0"/>
                <a:cs typeface="Arial" pitchFamily="34" charset="0"/>
              </a:rPr>
              <a:t>Quali ipertesti proporre?      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87791" y="1012874"/>
            <a:ext cx="472613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800" b="1" dirty="0">
                <a:solidFill>
                  <a:srgbClr val="FF0000"/>
                </a:solidFill>
                <a:latin typeface="Arial" pitchFamily="34" charset="0"/>
              </a:rPr>
              <a:t>Questioni importanti alle quali rispondere </a:t>
            </a:r>
            <a:endParaRPr lang="it-IT" sz="2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it-IT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0" name="Segnaposto contenuto 9" descr="images (12).jpe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929533" y="815255"/>
            <a:ext cx="2286000" cy="1638300"/>
          </a:xfrm>
        </p:spPr>
      </p:pic>
      <p:pic>
        <p:nvPicPr>
          <p:cNvPr id="11" name="Segnaposto contenuto 10" descr="Logaritmi_ed_esponenti.gif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7033845" y="5430130"/>
            <a:ext cx="1621527" cy="1160585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3218" y="211016"/>
            <a:ext cx="8018585" cy="773722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ctangle 10"/>
          <p:cNvSpPr/>
          <p:nvPr/>
        </p:nvSpPr>
        <p:spPr>
          <a:xfrm>
            <a:off x="450166" y="1209821"/>
            <a:ext cx="8412480" cy="488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Avere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testi di facile consultazione: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       formalismi e simboli essenziali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Stimolare la curiosità e l’apprendimento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Limitarsi ai nuclei fondanti,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       senza pretendere di essere esaustivi su tutta la linea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Allenarsi: esercizi da svolgere 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    con la possibilità di avere esercizi svolti da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consultare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9482" y="281354"/>
            <a:ext cx="8004517" cy="661181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Ipertesti di facile consultazione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"/>
          </p:nvPr>
        </p:nvSpPr>
        <p:spPr>
          <a:xfrm>
            <a:off x="246971" y="1871003"/>
            <a:ext cx="4704857" cy="4306641"/>
          </a:xfrm>
        </p:spPr>
        <p:txBody>
          <a:bodyPr/>
          <a:lstStyle/>
          <a:p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FORMALISMI E SIMBOLI ESSENZIALI</a:t>
            </a:r>
          </a:p>
          <a:p>
            <a:pPr>
              <a:buNone/>
            </a:pP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far avvicinare i ragazzi ad un testo che non sia pieno soltanto di simboli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astratti…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Segnaposto contenuto 13" descr="triangolo.png"/>
          <p:cNvPicPr>
            <a:picLocks noGrp="1"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5113337" y="4003675"/>
            <a:ext cx="2686050" cy="1704975"/>
          </a:xfrm>
        </p:spPr>
      </p:pic>
      <p:pic>
        <p:nvPicPr>
          <p:cNvPr id="20" name="Segnaposto contenuto 19" descr="images (13).jpe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765800" y="1889125"/>
            <a:ext cx="1381125" cy="1438275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3552" y="225083"/>
            <a:ext cx="7990448" cy="1139483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Stimolare curiosità ed approfondimento</a:t>
            </a:r>
            <a:r>
              <a:rPr lang="it-IT" sz="4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4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it-IT" sz="3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28596" y="2143116"/>
            <a:ext cx="3983037" cy="429260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Inserendo nel testo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links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sottoargomenti oppure ad aspetti storici oppure ad applicazioni in altre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discipline…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egnaposto contenuto 5" descr="diofanto.jpe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626986" y="1585913"/>
            <a:ext cx="1658752" cy="2044700"/>
          </a:xfrm>
        </p:spPr>
      </p:pic>
      <p:pic>
        <p:nvPicPr>
          <p:cNvPr id="7" name="Segnaposto contenuto 6" descr="images (2).jpeg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7072330" y="3643314"/>
            <a:ext cx="1714500" cy="1714500"/>
          </a:xfrm>
        </p:spPr>
      </p:pic>
      <p:pic>
        <p:nvPicPr>
          <p:cNvPr id="8" name="Immagine 7" descr="images (7).j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4071942"/>
            <a:ext cx="2466975" cy="1847850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8634" y="309489"/>
            <a:ext cx="7765366" cy="745587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Limitarsi ai nuclei fondanti</a:t>
            </a:r>
            <a:endParaRPr lang="it-IT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85720" y="1928802"/>
            <a:ext cx="3983037" cy="429260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Esposizione del solo nucleo fondante dell’ argomento proposto, per evitare che si generi </a:t>
            </a:r>
            <a:endParaRPr lang="it-IT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l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 allontanamento dalla lettura della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pagina…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egnaposto contenuto 5" descr="images (4)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75212" y="1884363"/>
            <a:ext cx="3162300" cy="1447800"/>
          </a:xfrm>
        </p:spPr>
      </p:pic>
      <p:pic>
        <p:nvPicPr>
          <p:cNvPr id="7" name="Segnaposto contenuto 6" descr="paura-per-la-matematica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4497837" y="3833813"/>
            <a:ext cx="3917050" cy="2044700"/>
          </a:xfr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7612" y="393895"/>
            <a:ext cx="6454239" cy="49299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Allenarsi</a:t>
            </a:r>
            <a:endParaRPr lang="it-IT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Proporre tanti esercizi svolti e da svolgere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ma…senza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esagerare col virtuosismo del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calcolo…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Segnaposto contenuto 6" descr="successo2.jpe"/>
          <p:cNvPicPr>
            <a:picLocks noGrp="1"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2928926" y="4572008"/>
            <a:ext cx="2628900" cy="1733550"/>
          </a:xfrm>
        </p:spPr>
      </p:pic>
      <p:pic>
        <p:nvPicPr>
          <p:cNvPr id="9" name="Segnaposto contenuto 8" descr="Fotolia_77482791_Subscription_Monthly_M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72066" y="1585912"/>
            <a:ext cx="2928958" cy="2771782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26942" y="196948"/>
            <a:ext cx="7917035" cy="30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1" cy="731520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41009" y="0"/>
            <a:ext cx="7818830" cy="4642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363372" y="0"/>
            <a:ext cx="5852160" cy="7737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Due ore dopo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aaa\Desktop\Convegno_Napoli\ProfSpiegaTristeFIRM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489" y="1004920"/>
            <a:ext cx="4877385" cy="4961478"/>
          </a:xfrm>
          <a:prstGeom prst="rect">
            <a:avLst/>
          </a:prstGeom>
          <a:noFill/>
        </p:spPr>
      </p:pic>
      <p:pic>
        <p:nvPicPr>
          <p:cNvPr id="1027" name="Picture 3" descr="C:\Users\aaa\Desktop\Convegno_Napoli\ProfSpiega2FIRM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5437" y="1111348"/>
            <a:ext cx="5211787" cy="5296188"/>
          </a:xfrm>
          <a:prstGeom prst="rect">
            <a:avLst/>
          </a:prstGeom>
          <a:noFill/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674055" y="0"/>
            <a:ext cx="6693877" cy="9261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scoperta dell’America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 panorama </a:t>
            </a:r>
            <a:r>
              <a:rPr lang="it-IT" sz="4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attuale…</a:t>
            </a:r>
            <a:endParaRPr lang="it-IT" sz="4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234" y="1758462"/>
            <a:ext cx="8490854" cy="3221501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Desiderio di risposte immediate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Desiderio di essere al centro dell’attenzione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Difficoltà a rimanere concentrati per più di 15 minuti sulla stessa cosa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Possibilita’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Nuotare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nel web senza </a:t>
            </a: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</a:rPr>
              <a:t>BUSSOLA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e senza le giuste </a:t>
            </a: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</a:rPr>
              <a:t>VELE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Disponibilità praticamente immediata di grandi quantità di informazioni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4338" name="Picture 2" descr="Risultati immagini per navigare con barca a vela cartoni anima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6180" y="4586748"/>
            <a:ext cx="3279536" cy="1758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5" name="AutoShape 9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7" name="AutoShape 11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253219"/>
            <a:ext cx="9312812" cy="1434904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097280" y="337625"/>
            <a:ext cx="7354571" cy="549260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La scuola ha un unico problema:</a:t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i ragazzi che perde            (don Lorenzo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Milani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Risultati immagini per per insegnare bisogna emozion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15" y="1696337"/>
            <a:ext cx="6272618" cy="470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948" y="0"/>
            <a:ext cx="8510954" cy="1477108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Il </a:t>
            </a:r>
            <a:r>
              <a:rPr lang="it-IT" sz="2400" dirty="0"/>
              <a:t>grande cambiamento </a:t>
            </a:r>
            <a:r>
              <a:rPr lang="it-IT" sz="2400" dirty="0" smtClean="0"/>
              <a:t>può avvenire in classe:</a:t>
            </a:r>
            <a:br>
              <a:rPr lang="it-IT" sz="2400" dirty="0" smtClean="0"/>
            </a:br>
            <a:r>
              <a:rPr lang="it-IT" sz="2400" dirty="0" smtClean="0"/>
              <a:t>la didattica capovolta offre più possibilità</a:t>
            </a:r>
            <a:endParaRPr lang="it-IT" sz="2400" dirty="0"/>
          </a:p>
        </p:txBody>
      </p:sp>
      <p:pic>
        <p:nvPicPr>
          <p:cNvPr id="4098" name="Picture 2" descr="Risultati immagini per cooperative lear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3935" y="4586068"/>
            <a:ext cx="2813580" cy="1816174"/>
          </a:xfrm>
          <a:prstGeom prst="rect">
            <a:avLst/>
          </a:prstGeom>
          <a:noFill/>
        </p:spPr>
      </p:pic>
      <p:sp>
        <p:nvSpPr>
          <p:cNvPr id="4100" name="AutoShape 4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5" name="AutoShape 9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7" name="AutoShape 11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8" name="Picture 12" descr="C:\Users\aaa\Desktop\Convegno_Napoli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700" y="4656407"/>
            <a:ext cx="2141807" cy="1606355"/>
          </a:xfrm>
          <a:prstGeom prst="rect">
            <a:avLst/>
          </a:prstGeom>
          <a:noFill/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2" cy="1041009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egnaposto contenuto 2"/>
          <p:cNvSpPr>
            <a:spLocks noGrp="1"/>
          </p:cNvSpPr>
          <p:nvPr>
            <p:ph idx="1"/>
          </p:nvPr>
        </p:nvSpPr>
        <p:spPr>
          <a:xfrm>
            <a:off x="0" y="1139484"/>
            <a:ext cx="8758141" cy="382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Esistono tante “buone pratiche” per apprendere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Molte sono basate sull’apprendimento tra pari</a:t>
            </a:r>
          </a:p>
          <a:p>
            <a:pPr>
              <a:buNone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Utilizzo del sito del prof o della prof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Corsi di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recupe…ro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..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vesciati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Per…corso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 per Salvo, per Andrea, per Kevin, per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Rabbi…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..</a:t>
            </a:r>
          </a:p>
          <a:p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2039815"/>
            <a:ext cx="8750105" cy="393895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Gare a squadre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squadre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scelte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modo casuale ; tante domande tipo PROBLEM SOLVING)</a:t>
            </a: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Svolgimento (a coppie) di un prototipo della prossima verifica (pubblicato anche sul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sito del Prof)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Riscaldamento (in coppia o in gruppi di 4 persone) prima della verifica con un prototipo della verifica</a:t>
            </a:r>
          </a:p>
          <a:p>
            <a:pPr>
              <a:buNone/>
            </a:pP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012874" y="239152"/>
            <a:ext cx="8131126" cy="829993"/>
          </a:xfrm>
        </p:spPr>
        <p:txBody>
          <a:bodyPr/>
          <a:lstStyle/>
          <a:p>
            <a:r>
              <a:rPr lang="it-IT" sz="3200" dirty="0" smtClean="0"/>
              <a:t>esempi </a:t>
            </a:r>
            <a:r>
              <a:rPr lang="it-IT" sz="3200" dirty="0"/>
              <a:t>di apprendimento </a:t>
            </a:r>
            <a:r>
              <a:rPr lang="it-IT" sz="3200" dirty="0" smtClean="0"/>
              <a:t>tra pari</a:t>
            </a:r>
            <a:endParaRPr lang="it-IT" sz="3200" dirty="0"/>
          </a:p>
        </p:txBody>
      </p:sp>
      <p:pic>
        <p:nvPicPr>
          <p:cNvPr id="1026" name="Picture 2" descr="C:\Users\aaa\Desktop\Convegno_Napoli\snoop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779" y="1074555"/>
            <a:ext cx="1915818" cy="1429495"/>
          </a:xfrm>
          <a:prstGeom prst="rect">
            <a:avLst/>
          </a:prstGeom>
          <a:noFill/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82881"/>
            <a:ext cx="9439421" cy="1012874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" name="Rettangolo 15"/>
          <p:cNvSpPr/>
          <p:nvPr/>
        </p:nvSpPr>
        <p:spPr>
          <a:xfrm>
            <a:off x="1477108" y="1139482"/>
            <a:ext cx="5795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Cosa si può fare in una classe capovolta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880"/>
            <a:ext cx="8446390" cy="705055"/>
          </a:xfrm>
        </p:spPr>
        <p:txBody>
          <a:bodyPr/>
          <a:lstStyle/>
          <a:p>
            <a:pPr algn="ctr"/>
            <a:r>
              <a:rPr lang="it-IT" sz="3200" dirty="0"/>
              <a:t>Esempio di gara a squadre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652" y="975623"/>
            <a:ext cx="1065823" cy="1317412"/>
          </a:xfrm>
          <a:prstGeom prst="rect">
            <a:avLst/>
          </a:prstGeom>
        </p:spPr>
      </p:pic>
      <p:pic>
        <p:nvPicPr>
          <p:cNvPr id="34818" name="Picture 2" descr="C:\Users\aaa\Desktop\GaraMedie\gara_medie2015\immagini\mele_p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165" y="3882684"/>
            <a:ext cx="942482" cy="874892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82881"/>
            <a:ext cx="9439421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407962" y="1237956"/>
            <a:ext cx="8038427" cy="492370"/>
          </a:xfrm>
        </p:spPr>
        <p:txBody>
          <a:bodyPr/>
          <a:lstStyle/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Problem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solving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ed equazioni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48640" y="1561514"/>
            <a:ext cx="773723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Un pollo pesa 2 kg + Un Terzo di Pollo. Quanto pesa il pollo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Aldo,Bruno e Carlo hanno in tutto 84 Euro. Aldo ha il doppio dei soldi che ha Bruno , il quale , a sua volta, ha il doppio dei soldi che ha Carlo.  Quanti soldi ha in tasca Bruno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Due mele e tre pere pesano 355 grammi ; Tre pere e Cinque mele pesano 550 grammi. Ogni mela ha lo stesso peso ed ogni pera ha lo stesso peso. Quanto pesa una pera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pollaio di donna Rosa ci sono solo polli e conigli. Si contano 440 zampe e 200 teste. Quanti sono i conigli ? E i polli 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93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85719" y="1800665"/>
            <a:ext cx="8478453" cy="382641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Verific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..a convenienza </a:t>
            </a: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C’è più tempo per correggere singolarmente le verifiche insieme ai ragazzi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(si può dedicare più tempo a chi ha più bisogno di sostegno)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211017"/>
            <a:ext cx="9453489" cy="970669"/>
          </a:xfrm>
        </p:spPr>
        <p:txBody>
          <a:bodyPr/>
          <a:lstStyle/>
          <a:p>
            <a:pPr algn="ctr"/>
            <a:r>
              <a:rPr lang="it-IT" sz="4000" dirty="0" smtClean="0"/>
              <a:t>esempi </a:t>
            </a:r>
            <a:r>
              <a:rPr lang="it-IT" sz="4000" dirty="0"/>
              <a:t>di apprendimento </a:t>
            </a:r>
            <a:r>
              <a:rPr lang="it-IT" sz="4000" dirty="0" smtClean="0"/>
              <a:t>attivo 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2400" dirty="0" smtClean="0"/>
              <a:t>Cosa si può fare in una classe capovolta </a:t>
            </a:r>
            <a:endParaRPr lang="it-IT" sz="24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6264" y="196948"/>
            <a:ext cx="7900577" cy="689937"/>
          </a:xfrm>
        </p:spPr>
        <p:txBody>
          <a:bodyPr>
            <a:noAutofit/>
          </a:bodyPr>
          <a:lstStyle/>
          <a:p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…cos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’altro si può fare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5" y="2616591"/>
            <a:ext cx="5551680" cy="367166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dirty="0"/>
          </a:p>
          <a:p>
            <a:pPr algn="ctr">
              <a:buNone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APPRENDIMENTO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COLLABORATIVO</a:t>
            </a:r>
          </a:p>
          <a:p>
            <a:pPr>
              <a:buNone/>
            </a:pP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Partecipazione attiva del discente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Interazione tra pari per raggiungere un obiettivo comune</a:t>
            </a:r>
          </a:p>
        </p:txBody>
      </p:sp>
      <p:pic>
        <p:nvPicPr>
          <p:cNvPr id="11" name="Segnaposto contenuto 10" descr="images (11).jpe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2971800" cy="1533525"/>
          </a:xfrm>
        </p:spPr>
      </p:pic>
      <p:pic>
        <p:nvPicPr>
          <p:cNvPr id="14" name="Immagine 13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727" y="3291622"/>
            <a:ext cx="2143125" cy="2143125"/>
          </a:xfrm>
          <a:prstGeom prst="rect">
            <a:avLst/>
          </a:prstGeom>
        </p:spPr>
      </p:pic>
      <p:pic>
        <p:nvPicPr>
          <p:cNvPr id="9" name="Segnaposto contenuto 8" descr="creatività.jpe"/>
          <p:cNvPicPr>
            <a:picLocks noGrp="1" noChangeAspect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4786314" y="1214422"/>
            <a:ext cx="2924175" cy="1562100"/>
          </a:xfr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8806" y="225084"/>
            <a:ext cx="8145193" cy="92846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it-IT" sz="27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attuare in classe l’apprendimento collaborativo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8710" y="1607574"/>
            <a:ext cx="3982064" cy="40360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docente</a:t>
            </a:r>
          </a:p>
          <a:p>
            <a:pPr algn="ctr">
              <a:buNone/>
            </a:pPr>
            <a:endParaRPr lang="it-IT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Organizza piccoli gruppi di lavoro  (2 o 4 studenti)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Decide la sistemazione dell’ aula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Assegna il lavoro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Opera con i singoli gruppi dando istruzioni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04734" y="1578077"/>
            <a:ext cx="4439265" cy="47084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</a:t>
            </a: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studenti</a:t>
            </a:r>
          </a:p>
          <a:p>
            <a:pPr algn="ctr">
              <a:buNone/>
            </a:pPr>
            <a:endParaRPr lang="it-IT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Collaborano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Preparano un resoconto da presentare alla classe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Sottopongono il resoconto finale all'insegnante ed alla classe 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Sono impegnati per svolgere ognuno il proprio lavoro</a:t>
            </a:r>
          </a:p>
          <a:p>
            <a:endParaRPr lang="it-IT" sz="2400" dirty="0">
              <a:latin typeface="Arial" pitchFamily="34" charset="0"/>
              <a:cs typeface="Arial" pitchFamily="34" charset="0"/>
            </a:endParaRPr>
          </a:p>
          <a:p>
            <a:endParaRPr lang="it-IT" sz="24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Cosa valutare?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8618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SINGOLO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singolo viene valutato in base ai risultati didattici, allo sviluppo delle abilità sociali e alla responsabilità rispetto al compito assegnato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(incide sul successo del gruppo)</a:t>
            </a:r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b="1" dirty="0"/>
          </a:p>
          <a:p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86188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 GRUPPO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gruppo viene valutato in base al risultato complessivo raggiunto, determinato dallo sforzo interconnesso dei vari membri in termini di abilità scolastiche e sociali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1354" y="214313"/>
            <a:ext cx="8662621" cy="1142985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Un esempio in breve: il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WebQuest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571" y="1294228"/>
            <a:ext cx="6006905" cy="4992292"/>
          </a:xfrm>
        </p:spPr>
        <p:txBody>
          <a:bodyPr>
            <a:normAutofit/>
          </a:bodyPr>
          <a:lstStyle/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Proposta didattica che prevede lo svolgimento di un compito mediante l’uso dei media tecnologici e della rete Internet</a:t>
            </a:r>
          </a:p>
          <a:p>
            <a:pPr>
              <a:buNone/>
            </a:pPr>
            <a:endParaRPr lang="it-IT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compiono ricerche ‘guidate’ sul web.</a:t>
            </a:r>
          </a:p>
          <a:p>
            <a:pPr>
              <a:buNone/>
            </a:pPr>
            <a:endParaRPr lang="it-IT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realizzano un prodotto che può essere di vario genere.</a:t>
            </a:r>
          </a:p>
          <a:p>
            <a:endParaRPr lang="it-IT" sz="3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31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31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31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/>
          </a:p>
        </p:txBody>
      </p:sp>
      <p:pic>
        <p:nvPicPr>
          <p:cNvPr id="8" name="Immagine 7" descr="images (6)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902" y="848888"/>
            <a:ext cx="2409825" cy="1895475"/>
          </a:xfrm>
          <a:prstGeom prst="rect">
            <a:avLst/>
          </a:prstGeom>
        </p:spPr>
      </p:pic>
      <p:pic>
        <p:nvPicPr>
          <p:cNvPr id="10" name="Segnaposto contenuto 9" descr="images (1).jpe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57050" y="4445398"/>
            <a:ext cx="2647950" cy="1724025"/>
          </a:xfr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" y="0"/>
            <a:ext cx="8299938" cy="1026942"/>
            <a:chOff x="0" y="1536"/>
            <a:chExt cx="5675" cy="66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1477109" y="1589649"/>
            <a:ext cx="6555544" cy="38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il presidente, la croce e il professore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che ti legge sempre la stessa storia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nello stesso modo, sullo stesso libro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con le stesse parole da quarant'anni di onesta professione.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Compagno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scuola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” –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Antonello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Venditti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- 1975)</a:t>
            </a:r>
          </a:p>
          <a:p>
            <a:pPr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81686" y="196948"/>
            <a:ext cx="7678152" cy="15556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4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tempo </a:t>
            </a:r>
            <a:r>
              <a:rPr lang="en-US" sz="4400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passa</a:t>
            </a:r>
            <a:r>
              <a:rPr lang="en-US" sz="44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0" y="225083"/>
            <a:ext cx="7298055" cy="1451317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realizzano…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 descr="download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7921">
            <a:off x="5429256" y="1785926"/>
            <a:ext cx="2457450" cy="1857375"/>
          </a:xfrm>
          <a:prstGeom prst="rect">
            <a:avLst/>
          </a:prstGeom>
        </p:spPr>
      </p:pic>
      <p:pic>
        <p:nvPicPr>
          <p:cNvPr id="4" name="Immagine 3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8638">
            <a:off x="928662" y="4429132"/>
            <a:ext cx="3962400" cy="1152525"/>
          </a:xfrm>
          <a:prstGeom prst="rect">
            <a:avLst/>
          </a:prstGeom>
        </p:spPr>
      </p:pic>
      <p:pic>
        <p:nvPicPr>
          <p:cNvPr id="5" name="Immagine 4" descr="images (5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6961">
            <a:off x="857224" y="1500174"/>
            <a:ext cx="3000396" cy="2000264"/>
          </a:xfrm>
          <a:prstGeom prst="rect">
            <a:avLst/>
          </a:prstGeom>
        </p:spPr>
      </p:pic>
      <p:pic>
        <p:nvPicPr>
          <p:cNvPr id="7" name="Immagine 6" descr="images (7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3117">
            <a:off x="6143636" y="4214818"/>
            <a:ext cx="2228850" cy="2047875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7963" y="2771335"/>
            <a:ext cx="8547125" cy="33611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DAPPRIMA TI IGNORANO. </a:t>
            </a:r>
          </a:p>
          <a:p>
            <a:pPr>
              <a:buNone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 TI RIDONO DIETRO. </a:t>
            </a:r>
          </a:p>
          <a:p>
            <a:pPr>
              <a:buNone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 COMINCIANO A COMBATTERTI. </a:t>
            </a:r>
          </a:p>
          <a:p>
            <a:pPr>
              <a:buNone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 ARRIVA LA VITTORIA.</a:t>
            </a: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MAHATMA GANDHI</a:t>
            </a:r>
          </a:p>
        </p:txBody>
      </p:sp>
      <p:pic>
        <p:nvPicPr>
          <p:cNvPr id="4" name="Immagine 3" descr="images (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968" y="1998924"/>
            <a:ext cx="4765229" cy="2350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295421"/>
            <a:ext cx="9439421" cy="900331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Rettangolo 14"/>
          <p:cNvSpPr/>
          <p:nvPr/>
        </p:nvSpPr>
        <p:spPr>
          <a:xfrm>
            <a:off x="1392702" y="211014"/>
            <a:ext cx="6850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Grazie per l’attenzione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97280" y="0"/>
            <a:ext cx="7846696" cy="6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7286" y="0"/>
            <a:ext cx="8876714" cy="81592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78634" y="0"/>
            <a:ext cx="7481204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69478" y="0"/>
            <a:ext cx="6246054" cy="3938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aaa\Desktop\Convegno_Napoli\DisequazioneConFirm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5582" y="918472"/>
            <a:ext cx="5598942" cy="5712994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659989" y="1"/>
            <a:ext cx="6499274" cy="3938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55408" y="1"/>
            <a:ext cx="6260123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Diario di scuola</a:t>
            </a:r>
            <a:r>
              <a:rPr lang="it-IT" sz="36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2094271" y="1091381"/>
            <a:ext cx="6636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/>
              <a:t> </a:t>
            </a:r>
            <a:endParaRPr lang="it-IT" sz="24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25415" y="351692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032387" y="1390356"/>
            <a:ext cx="7152666" cy="350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 buon senso pedagogico dovrebbe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rappresentarci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somaro come lo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più normale che ci sia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quello che giustifica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pienamente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funzione di insegnante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poiché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abbiamo tutto da insegnargli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cominciare dalla necessità stessa di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imparare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E invece no.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2094271" y="1091381"/>
            <a:ext cx="663677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/>
              <a:t> </a:t>
            </a:r>
            <a:endParaRPr lang="it-IT" sz="2400" dirty="0"/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Sin dalla notte dei tempi scolastici, 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lo studente ritenuto normale è quello che oppone meno resistenza all’insegnamento, 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quello che si presume non dubiti del nostro sapere e non metta alla prova la nostra competenza, 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uno studente che ci faciliti il compito, dotato di una capacità di comprensione immediata, …..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25415" y="351692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kern="0" noProof="0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25415" y="351692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195755" y="2138287"/>
            <a:ext cx="65696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..che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ci risparmi la ricerca delle vie d’accesso al suo intelletto, </a:t>
            </a:r>
          </a:p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uno studente naturalmente fornito di capacità di apprendimento,</a:t>
            </a:r>
          </a:p>
          <a:p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 che cessi di essere un ragazzino turbolento o un adolescente problematico durante la nostra ora di lezione,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……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3552" y="0"/>
            <a:ext cx="7441808" cy="759655"/>
          </a:xfrm>
        </p:spPr>
        <p:txBody>
          <a:bodyPr/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Il Metodo Singapore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CMarchesano_Singapore_VideoFinale_ver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0166" y="728005"/>
            <a:ext cx="8173328" cy="6129996"/>
          </a:xfrm>
          <a:prstGeom prst="rect">
            <a:avLst/>
          </a:prstGeo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8840251" cy="689318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="" xmlns:p14="http://schemas.microsoft.com/office/powerpoint/2010/main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4229"/>
            <a:ext cx="8257735" cy="1195753"/>
          </a:xfrm>
        </p:spPr>
        <p:txBody>
          <a:bodyPr/>
          <a:lstStyle/>
          <a:p>
            <a:pPr lvl="1" eaLnBrk="1" hangingPunct="1">
              <a:buNone/>
              <a:defRPr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Proviamo ad immaginare le difficoltà legate alla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stenografia dei simboli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di un alunno dislessico o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</a:rPr>
              <a:t>discalculico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o straniero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None/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None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pPr lvl="1" eaLnBrk="1" hangingPunct="1"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endParaRPr lang="it-IT" sz="2000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it-IT" i="1" dirty="0"/>
          </a:p>
          <a:p>
            <a:pPr lvl="1" eaLnBrk="1" hangingPunct="1"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39939" name="Titolo 3"/>
          <p:cNvSpPr>
            <a:spLocks noGrp="1"/>
          </p:cNvSpPr>
          <p:nvPr>
            <p:ph type="title"/>
          </p:nvPr>
        </p:nvSpPr>
        <p:spPr bwMode="auto">
          <a:xfrm>
            <a:off x="1012875" y="0"/>
            <a:ext cx="7751714" cy="1082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dirty="0"/>
              <a:t>Il Metodo Singapore</a:t>
            </a:r>
            <a:br>
              <a:rPr lang="it-IT" sz="2800" dirty="0"/>
            </a:br>
            <a:r>
              <a:rPr lang="it-IT" sz="2800" dirty="0"/>
              <a:t> </a:t>
            </a:r>
            <a:r>
              <a:rPr lang="it-IT" sz="2400" dirty="0"/>
              <a:t>Grandi vantaggi per i BES , i DSA e..gli stranieri</a:t>
            </a:r>
            <a:br>
              <a:rPr lang="it-IT" sz="2400" dirty="0"/>
            </a:br>
            <a:r>
              <a:rPr lang="it-IT" sz="2400" dirty="0"/>
              <a:t> </a:t>
            </a:r>
          </a:p>
        </p:txBody>
      </p:sp>
      <p:grpSp>
        <p:nvGrpSpPr>
          <p:cNvPr id="39940" name="Group 2"/>
          <p:cNvGrpSpPr>
            <a:grpSpLocks/>
          </p:cNvGrpSpPr>
          <p:nvPr/>
        </p:nvGrpSpPr>
        <p:grpSpPr bwMode="auto">
          <a:xfrm>
            <a:off x="1" y="-1"/>
            <a:ext cx="9143999" cy="1268413"/>
            <a:chOff x="0" y="1536"/>
            <a:chExt cx="5675" cy="663"/>
          </a:xfrm>
        </p:grpSpPr>
        <p:grpSp>
          <p:nvGrpSpPr>
            <p:cNvPr id="39941" name="Group 3"/>
            <p:cNvGrpSpPr>
              <a:grpSpLocks/>
            </p:cNvGrpSpPr>
            <p:nvPr/>
          </p:nvGrpSpPr>
          <p:grpSpPr bwMode="auto">
            <a:xfrm>
              <a:off x="114" y="1536"/>
              <a:ext cx="438" cy="299"/>
              <a:chOff x="623" y="238"/>
              <a:chExt cx="610" cy="432"/>
            </a:xfrm>
          </p:grpSpPr>
          <p:sp>
            <p:nvSpPr>
              <p:cNvPr id="39948" name="Rectangle 4"/>
              <p:cNvSpPr>
                <a:spLocks noChangeArrowheads="1"/>
              </p:cNvSpPr>
              <p:nvPr/>
            </p:nvSpPr>
            <p:spPr bwMode="auto">
              <a:xfrm>
                <a:off x="623" y="238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9" name="Rectangle 5"/>
              <p:cNvSpPr>
                <a:spLocks noChangeArrowheads="1"/>
              </p:cNvSpPr>
              <p:nvPr/>
            </p:nvSpPr>
            <p:spPr bwMode="auto">
              <a:xfrm>
                <a:off x="945" y="238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399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994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3994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334" y="4642339"/>
            <a:ext cx="2172287" cy="15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0629" y="3981315"/>
            <a:ext cx="2363371" cy="177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egnaposto contenuto 2"/>
          <p:cNvSpPr txBox="1">
            <a:spLocks/>
          </p:cNvSpPr>
          <p:nvPr/>
        </p:nvSpPr>
        <p:spPr bwMode="auto">
          <a:xfrm>
            <a:off x="323557" y="2433712"/>
            <a:ext cx="8820443" cy="26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Se prima l’argomento viene trattato  attraverso la  fase pittorica e compreso </a:t>
            </a:r>
            <a:r>
              <a:rPr lang="it-IT" sz="2200" dirty="0" err="1" smtClean="0">
                <a:solidFill>
                  <a:schemeClr val="tx2">
                    <a:lumMod val="75000"/>
                  </a:schemeClr>
                </a:solidFill>
              </a:rPr>
              <a:t>veramente…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..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I simboli diventano il </a:t>
            </a:r>
            <a:r>
              <a:rPr lang="it-IT" sz="2200" dirty="0" err="1" smtClean="0">
                <a:solidFill>
                  <a:schemeClr val="tx2">
                    <a:lumMod val="75000"/>
                  </a:schemeClr>
                </a:solidFill>
              </a:rPr>
              <a:t>veicolo…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. non la destinazione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3" autoUpdateAnimBg="0"/>
      <p:bldP spid="1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4454</TotalTime>
  <Words>1137</Words>
  <Application>Microsoft Office PowerPoint</Application>
  <PresentationFormat>Presentazione su schermo (4:3)</PresentationFormat>
  <Paragraphs>218</Paragraphs>
  <Slides>31</Slides>
  <Notes>5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Blends</vt:lpstr>
      <vt:lpstr>Personalizza struttura</vt:lpstr>
      <vt:lpstr>Didattica inclusiva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Il Metodo Singapore</vt:lpstr>
      <vt:lpstr>Il Metodo Singapore  Grandi vantaggi per i BES , i DSA e..gli stranieri  </vt:lpstr>
      <vt:lpstr>   Come l’abbiamo scoperto  </vt:lpstr>
      <vt:lpstr> flipped classroom o didattica capovolta                                 </vt:lpstr>
      <vt:lpstr>La nostra esperienza </vt:lpstr>
      <vt:lpstr>Quali videolezioni ….</vt:lpstr>
      <vt:lpstr>       Quali videolezioni per matematicapovolta? </vt:lpstr>
      <vt:lpstr>Quali ipertesti proporre?      </vt:lpstr>
      <vt:lpstr> Ipertesti di facile consultazione</vt:lpstr>
      <vt:lpstr> Stimolare curiosità ed approfondimento </vt:lpstr>
      <vt:lpstr>Limitarsi ai nuclei fondanti</vt:lpstr>
      <vt:lpstr>Allenarsi</vt:lpstr>
      <vt:lpstr>Il  panorama attuale…</vt:lpstr>
      <vt:lpstr>La scuola ha un unico problema: i ragazzi che perde            (don Lorenzo Milani)</vt:lpstr>
      <vt:lpstr>Il grande cambiamento può avvenire in classe: la didattica capovolta offre più possibilità</vt:lpstr>
      <vt:lpstr>esempi di apprendimento tra pari</vt:lpstr>
      <vt:lpstr>Esempio di gara a squadre</vt:lpstr>
      <vt:lpstr>esempi di apprendimento attivo   Cosa si può fare in una classe capovolta </vt:lpstr>
      <vt:lpstr>…cos’altro si può fare  ?</vt:lpstr>
      <vt:lpstr>Per attuare in classe l’apprendimento collaborativo </vt:lpstr>
      <vt:lpstr>Cosa valutare?</vt:lpstr>
      <vt:lpstr>                     Un esempio in breve: il WebQuest</vt:lpstr>
      <vt:lpstr>Gli studenti realizzano…</vt:lpstr>
      <vt:lpstr>Diapositiva 31</vt:lpstr>
    </vt:vector>
  </TitlesOfParts>
  <Company>Stanford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aaa</cp:lastModifiedBy>
  <cp:revision>333</cp:revision>
  <dcterms:created xsi:type="dcterms:W3CDTF">2004-09-29T20:13:20Z</dcterms:created>
  <dcterms:modified xsi:type="dcterms:W3CDTF">2017-02-18T19:48:27Z</dcterms:modified>
</cp:coreProperties>
</file>