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314" r:id="rId2"/>
    <p:sldId id="335" r:id="rId3"/>
    <p:sldId id="334" r:id="rId4"/>
    <p:sldId id="257" r:id="rId5"/>
    <p:sldId id="308" r:id="rId6"/>
    <p:sldId id="315" r:id="rId7"/>
    <p:sldId id="271" r:id="rId8"/>
    <p:sldId id="299" r:id="rId9"/>
    <p:sldId id="300" r:id="rId10"/>
    <p:sldId id="318" r:id="rId11"/>
    <p:sldId id="320" r:id="rId12"/>
    <p:sldId id="325" r:id="rId13"/>
    <p:sldId id="337" r:id="rId14"/>
    <p:sldId id="33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996633"/>
    <a:srgbClr val="FF0000"/>
    <a:srgbClr val="CC9900"/>
    <a:srgbClr val="33CC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4552" autoAdjust="0"/>
  </p:normalViewPr>
  <p:slideViewPr>
    <p:cSldViewPr>
      <p:cViewPr varScale="1">
        <p:scale>
          <a:sx n="108" d="100"/>
          <a:sy n="108" d="100"/>
        </p:scale>
        <p:origin x="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noProof="0"/>
              <a:t>Click to edit Master text styles</a:t>
            </a:r>
          </a:p>
          <a:p>
            <a:pPr lvl="1"/>
            <a:r>
              <a:rPr lang="en-US" altLang="it-IT" noProof="0"/>
              <a:t>Second level</a:t>
            </a:r>
          </a:p>
          <a:p>
            <a:pPr lvl="2"/>
            <a:r>
              <a:rPr lang="en-US" altLang="it-IT" noProof="0"/>
              <a:t>Third level</a:t>
            </a:r>
          </a:p>
          <a:p>
            <a:pPr lvl="3"/>
            <a:r>
              <a:rPr lang="en-US" altLang="it-IT" noProof="0"/>
              <a:t>Fourth level</a:t>
            </a:r>
          </a:p>
          <a:p>
            <a:pPr lvl="4"/>
            <a:r>
              <a:rPr lang="en-US" altLang="it-IT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A1BE132-229D-4DE7-82C4-CF1DA3DB34F7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134581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it-IT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  <a:p>
            <a:pPr eaLnBrk="1" hangingPunct="1">
              <a:spcBef>
                <a:spcPct val="0"/>
              </a:spcBef>
            </a:pPr>
            <a:endParaRPr lang="en-US" altLang="it-IT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48384C8-E99D-4EDA-950E-5D38547203B0}" type="slidenum">
              <a:rPr lang="en-US" altLang="it-IT" sz="1200"/>
              <a:pPr/>
              <a:t>1</a:t>
            </a:fld>
            <a:endParaRPr lang="en-US" altLang="it-IT" sz="1200"/>
          </a:p>
        </p:txBody>
      </p:sp>
    </p:spTree>
    <p:extLst>
      <p:ext uri="{BB962C8B-B14F-4D97-AF65-F5344CB8AC3E}">
        <p14:creationId xmlns:p14="http://schemas.microsoft.com/office/powerpoint/2010/main" val="212033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6558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9248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19900" y="271463"/>
            <a:ext cx="1943100" cy="55292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90600" y="271463"/>
            <a:ext cx="5676900" cy="55292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34657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990600" y="271463"/>
            <a:ext cx="7772400" cy="552926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0285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4868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9389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810000" cy="41243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810000" cy="41243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89100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0086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59505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3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2067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659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85763"/>
            <a:ext cx="9134475" cy="6188075"/>
            <a:chOff x="0" y="243"/>
            <a:chExt cx="5754" cy="3898"/>
          </a:xfrm>
        </p:grpSpPr>
        <p:grpSp>
          <p:nvGrpSpPr>
            <p:cNvPr id="1031" name="Group 3"/>
            <p:cNvGrpSpPr>
              <a:grpSpLocks/>
            </p:cNvGrpSpPr>
            <p:nvPr/>
          </p:nvGrpSpPr>
          <p:grpSpPr bwMode="auto">
            <a:xfrm>
              <a:off x="0" y="243"/>
              <a:ext cx="609" cy="288"/>
              <a:chOff x="0" y="243"/>
              <a:chExt cx="609" cy="288"/>
            </a:xfrm>
          </p:grpSpPr>
          <p:sp>
            <p:nvSpPr>
              <p:cNvPr id="1036" name="Freeform 4"/>
              <p:cNvSpPr>
                <a:spLocks/>
              </p:cNvSpPr>
              <p:nvPr/>
            </p:nvSpPr>
            <p:spPr bwMode="auto">
              <a:xfrm>
                <a:off x="0" y="243"/>
                <a:ext cx="202" cy="288"/>
              </a:xfrm>
              <a:custGeom>
                <a:avLst/>
                <a:gdLst>
                  <a:gd name="T0" fmla="*/ 0 w 202"/>
                  <a:gd name="T1" fmla="*/ 0 h 288"/>
                  <a:gd name="T2" fmla="*/ 201 w 202"/>
                  <a:gd name="T3" fmla="*/ 0 h 288"/>
                  <a:gd name="T4" fmla="*/ 165 w 202"/>
                  <a:gd name="T5" fmla="*/ 287 h 288"/>
                  <a:gd name="T6" fmla="*/ 0 w 202"/>
                  <a:gd name="T7" fmla="*/ 287 h 288"/>
                  <a:gd name="T8" fmla="*/ 0 w 202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2" h="288">
                    <a:moveTo>
                      <a:pt x="0" y="0"/>
                    </a:moveTo>
                    <a:lnTo>
                      <a:pt x="201" y="0"/>
                    </a:lnTo>
                    <a:lnTo>
                      <a:pt x="165" y="287"/>
                    </a:lnTo>
                    <a:lnTo>
                      <a:pt x="0" y="287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7" name="Freeform 5"/>
              <p:cNvSpPr>
                <a:spLocks/>
              </p:cNvSpPr>
              <p:nvPr/>
            </p:nvSpPr>
            <p:spPr bwMode="auto">
              <a:xfrm>
                <a:off x="187" y="243"/>
                <a:ext cx="167" cy="288"/>
              </a:xfrm>
              <a:custGeom>
                <a:avLst/>
                <a:gdLst>
                  <a:gd name="T0" fmla="*/ 34 w 167"/>
                  <a:gd name="T1" fmla="*/ 0 h 288"/>
                  <a:gd name="T2" fmla="*/ 0 w 167"/>
                  <a:gd name="T3" fmla="*/ 287 h 288"/>
                  <a:gd name="T4" fmla="*/ 132 w 167"/>
                  <a:gd name="T5" fmla="*/ 287 h 288"/>
                  <a:gd name="T6" fmla="*/ 166 w 167"/>
                  <a:gd name="T7" fmla="*/ 0 h 288"/>
                  <a:gd name="T8" fmla="*/ 34 w 167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7" h="288">
                    <a:moveTo>
                      <a:pt x="34" y="0"/>
                    </a:moveTo>
                    <a:lnTo>
                      <a:pt x="0" y="287"/>
                    </a:lnTo>
                    <a:lnTo>
                      <a:pt x="132" y="287"/>
                    </a:lnTo>
                    <a:lnTo>
                      <a:pt x="166" y="0"/>
                    </a:lnTo>
                    <a:lnTo>
                      <a:pt x="34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8" name="Freeform 6"/>
              <p:cNvSpPr>
                <a:spLocks/>
              </p:cNvSpPr>
              <p:nvPr/>
            </p:nvSpPr>
            <p:spPr bwMode="auto">
              <a:xfrm>
                <a:off x="337" y="243"/>
                <a:ext cx="139" cy="288"/>
              </a:xfrm>
              <a:custGeom>
                <a:avLst/>
                <a:gdLst>
                  <a:gd name="T0" fmla="*/ 35 w 139"/>
                  <a:gd name="T1" fmla="*/ 0 h 288"/>
                  <a:gd name="T2" fmla="*/ 0 w 139"/>
                  <a:gd name="T3" fmla="*/ 287 h 288"/>
                  <a:gd name="T4" fmla="*/ 104 w 139"/>
                  <a:gd name="T5" fmla="*/ 287 h 288"/>
                  <a:gd name="T6" fmla="*/ 138 w 139"/>
                  <a:gd name="T7" fmla="*/ 0 h 288"/>
                  <a:gd name="T8" fmla="*/ 35 w 139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9" h="288">
                    <a:moveTo>
                      <a:pt x="35" y="0"/>
                    </a:moveTo>
                    <a:lnTo>
                      <a:pt x="0" y="287"/>
                    </a:lnTo>
                    <a:lnTo>
                      <a:pt x="104" y="287"/>
                    </a:lnTo>
                    <a:lnTo>
                      <a:pt x="138" y="0"/>
                    </a:lnTo>
                    <a:lnTo>
                      <a:pt x="35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9" name="Freeform 7"/>
              <p:cNvSpPr>
                <a:spLocks/>
              </p:cNvSpPr>
              <p:nvPr/>
            </p:nvSpPr>
            <p:spPr bwMode="auto">
              <a:xfrm>
                <a:off x="457" y="243"/>
                <a:ext cx="103" cy="288"/>
              </a:xfrm>
              <a:custGeom>
                <a:avLst/>
                <a:gdLst>
                  <a:gd name="T0" fmla="*/ 34 w 103"/>
                  <a:gd name="T1" fmla="*/ 0 h 288"/>
                  <a:gd name="T2" fmla="*/ 0 w 103"/>
                  <a:gd name="T3" fmla="*/ 287 h 288"/>
                  <a:gd name="T4" fmla="*/ 68 w 103"/>
                  <a:gd name="T5" fmla="*/ 287 h 288"/>
                  <a:gd name="T6" fmla="*/ 102 w 103"/>
                  <a:gd name="T7" fmla="*/ 0 h 288"/>
                  <a:gd name="T8" fmla="*/ 34 w 103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3" h="288">
                    <a:moveTo>
                      <a:pt x="34" y="0"/>
                    </a:moveTo>
                    <a:lnTo>
                      <a:pt x="0" y="287"/>
                    </a:lnTo>
                    <a:lnTo>
                      <a:pt x="68" y="287"/>
                    </a:lnTo>
                    <a:lnTo>
                      <a:pt x="102" y="0"/>
                    </a:lnTo>
                    <a:lnTo>
                      <a:pt x="34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0" name="Freeform 8"/>
              <p:cNvSpPr>
                <a:spLocks/>
              </p:cNvSpPr>
              <p:nvPr/>
            </p:nvSpPr>
            <p:spPr bwMode="auto">
              <a:xfrm>
                <a:off x="539" y="243"/>
                <a:ext cx="70" cy="288"/>
              </a:xfrm>
              <a:custGeom>
                <a:avLst/>
                <a:gdLst>
                  <a:gd name="T0" fmla="*/ 33 w 70"/>
                  <a:gd name="T1" fmla="*/ 0 h 288"/>
                  <a:gd name="T2" fmla="*/ 0 w 70"/>
                  <a:gd name="T3" fmla="*/ 287 h 288"/>
                  <a:gd name="T4" fmla="*/ 35 w 70"/>
                  <a:gd name="T5" fmla="*/ 287 h 288"/>
                  <a:gd name="T6" fmla="*/ 69 w 70"/>
                  <a:gd name="T7" fmla="*/ 0 h 288"/>
                  <a:gd name="T8" fmla="*/ 33 w 70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288">
                    <a:moveTo>
                      <a:pt x="33" y="0"/>
                    </a:moveTo>
                    <a:lnTo>
                      <a:pt x="0" y="287"/>
                    </a:lnTo>
                    <a:lnTo>
                      <a:pt x="35" y="287"/>
                    </a:lnTo>
                    <a:lnTo>
                      <a:pt x="69" y="0"/>
                    </a:lnTo>
                    <a:lnTo>
                      <a:pt x="33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032" name="Group 9"/>
            <p:cNvGrpSpPr>
              <a:grpSpLocks/>
            </p:cNvGrpSpPr>
            <p:nvPr/>
          </p:nvGrpSpPr>
          <p:grpSpPr bwMode="auto">
            <a:xfrm>
              <a:off x="528" y="3942"/>
              <a:ext cx="5226" cy="199"/>
              <a:chOff x="528" y="3942"/>
              <a:chExt cx="5226" cy="199"/>
            </a:xfrm>
          </p:grpSpPr>
          <p:sp>
            <p:nvSpPr>
              <p:cNvPr id="1033" name="Freeform 10"/>
              <p:cNvSpPr>
                <a:spLocks/>
              </p:cNvSpPr>
              <p:nvPr/>
            </p:nvSpPr>
            <p:spPr bwMode="auto">
              <a:xfrm>
                <a:off x="528" y="4092"/>
                <a:ext cx="5226" cy="49"/>
              </a:xfrm>
              <a:custGeom>
                <a:avLst/>
                <a:gdLst>
                  <a:gd name="T0" fmla="*/ 0 w 5226"/>
                  <a:gd name="T1" fmla="*/ 48 h 49"/>
                  <a:gd name="T2" fmla="*/ 5225 w 5226"/>
                  <a:gd name="T3" fmla="*/ 48 h 49"/>
                  <a:gd name="T4" fmla="*/ 5225 w 5226"/>
                  <a:gd name="T5" fmla="*/ 0 h 49"/>
                  <a:gd name="T6" fmla="*/ 12 w 5226"/>
                  <a:gd name="T7" fmla="*/ 0 h 49"/>
                  <a:gd name="T8" fmla="*/ 0 w 5226"/>
                  <a:gd name="T9" fmla="*/ 48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26" h="49">
                    <a:moveTo>
                      <a:pt x="0" y="48"/>
                    </a:moveTo>
                    <a:lnTo>
                      <a:pt x="5225" y="48"/>
                    </a:lnTo>
                    <a:lnTo>
                      <a:pt x="5225" y="0"/>
                    </a:lnTo>
                    <a:lnTo>
                      <a:pt x="12" y="0"/>
                    </a:lnTo>
                    <a:lnTo>
                      <a:pt x="0" y="48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4" name="Freeform 11"/>
              <p:cNvSpPr>
                <a:spLocks/>
              </p:cNvSpPr>
              <p:nvPr/>
            </p:nvSpPr>
            <p:spPr bwMode="auto">
              <a:xfrm>
                <a:off x="545" y="4017"/>
                <a:ext cx="5209" cy="49"/>
              </a:xfrm>
              <a:custGeom>
                <a:avLst/>
                <a:gdLst>
                  <a:gd name="T0" fmla="*/ 0 w 5209"/>
                  <a:gd name="T1" fmla="*/ 48 h 49"/>
                  <a:gd name="T2" fmla="*/ 5208 w 5209"/>
                  <a:gd name="T3" fmla="*/ 48 h 49"/>
                  <a:gd name="T4" fmla="*/ 5208 w 5209"/>
                  <a:gd name="T5" fmla="*/ 0 h 49"/>
                  <a:gd name="T6" fmla="*/ 12 w 5209"/>
                  <a:gd name="T7" fmla="*/ 0 h 49"/>
                  <a:gd name="T8" fmla="*/ 0 w 5209"/>
                  <a:gd name="T9" fmla="*/ 48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09" h="49">
                    <a:moveTo>
                      <a:pt x="0" y="48"/>
                    </a:moveTo>
                    <a:lnTo>
                      <a:pt x="5208" y="48"/>
                    </a:lnTo>
                    <a:lnTo>
                      <a:pt x="5208" y="0"/>
                    </a:lnTo>
                    <a:lnTo>
                      <a:pt x="12" y="0"/>
                    </a:lnTo>
                    <a:lnTo>
                      <a:pt x="0" y="48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5" name="Freeform 12"/>
              <p:cNvSpPr>
                <a:spLocks/>
              </p:cNvSpPr>
              <p:nvPr/>
            </p:nvSpPr>
            <p:spPr bwMode="auto">
              <a:xfrm>
                <a:off x="562" y="3942"/>
                <a:ext cx="5192" cy="51"/>
              </a:xfrm>
              <a:custGeom>
                <a:avLst/>
                <a:gdLst>
                  <a:gd name="T0" fmla="*/ 0 w 5192"/>
                  <a:gd name="T1" fmla="*/ 50 h 51"/>
                  <a:gd name="T2" fmla="*/ 5191 w 5192"/>
                  <a:gd name="T3" fmla="*/ 48 h 51"/>
                  <a:gd name="T4" fmla="*/ 5191 w 5192"/>
                  <a:gd name="T5" fmla="*/ 0 h 51"/>
                  <a:gd name="T6" fmla="*/ 12 w 5192"/>
                  <a:gd name="T7" fmla="*/ 0 h 51"/>
                  <a:gd name="T8" fmla="*/ 0 w 5192"/>
                  <a:gd name="T9" fmla="*/ 5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192" h="51">
                    <a:moveTo>
                      <a:pt x="0" y="50"/>
                    </a:moveTo>
                    <a:lnTo>
                      <a:pt x="5191" y="48"/>
                    </a:lnTo>
                    <a:lnTo>
                      <a:pt x="5191" y="0"/>
                    </a:lnTo>
                    <a:lnTo>
                      <a:pt x="12" y="0"/>
                    </a:lnTo>
                    <a:lnTo>
                      <a:pt x="0" y="5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1463"/>
            <a:ext cx="77724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title style</a:t>
            </a: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text styles</a:t>
            </a:r>
          </a:p>
          <a:p>
            <a:pPr lvl="1"/>
            <a:r>
              <a:rPr lang="en-US" altLang="it-IT" smtClean="0"/>
              <a:t>Second Level</a:t>
            </a:r>
          </a:p>
          <a:p>
            <a:pPr lvl="2"/>
            <a:r>
              <a:rPr lang="en-US" altLang="it-IT" smtClean="0"/>
              <a:t>Third Level</a:t>
            </a:r>
          </a:p>
          <a:p>
            <a:pPr lvl="3"/>
            <a:r>
              <a:rPr lang="en-US" altLang="it-IT" smtClean="0"/>
              <a:t>Fourth Level</a:t>
            </a:r>
          </a:p>
          <a:p>
            <a:pPr lvl="4"/>
            <a:r>
              <a:rPr lang="en-US" altLang="it-IT" smtClean="0"/>
              <a:t>Fifth Level</a:t>
            </a:r>
          </a:p>
        </p:txBody>
      </p:sp>
      <p:sp>
        <p:nvSpPr>
          <p:cNvPr id="1029" name="Text Box 1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334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fld id="{28B953C4-72A4-4AF2-B2B1-62F0CA341C38}" type="slidenum">
              <a:rPr lang="en-US" altLang="it-IT" sz="1800"/>
              <a:pPr>
                <a:spcBef>
                  <a:spcPct val="50000"/>
                </a:spcBef>
              </a:pPr>
              <a:t>‹N›</a:t>
            </a:fld>
            <a:endParaRPr lang="en-US" altLang="it-IT" sz="1800"/>
          </a:p>
        </p:txBody>
      </p:sp>
      <p:sp>
        <p:nvSpPr>
          <p:cNvPr id="1030" name="Text Box 16"/>
          <p:cNvSpPr txBox="1">
            <a:spLocks noChangeArrowheads="1"/>
          </p:cNvSpPr>
          <p:nvPr userDrawn="1"/>
        </p:nvSpPr>
        <p:spPr bwMode="auto">
          <a:xfrm>
            <a:off x="3429000" y="6553200"/>
            <a:ext cx="57150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it-IT" sz="1400">
                <a:solidFill>
                  <a:srgbClr val="000000"/>
                </a:solidFill>
                <a:latin typeface="Book Antiqua" panose="02040602050305030304" pitchFamily="18" charset="0"/>
              </a:rPr>
              <a:t>Copyright (c) 2004 Brooks/Cole, a division of Thomson Learning,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Book Antiqua" panose="0204060205030503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Book Antiqua" panose="0204060205030503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Book Antiqua" panose="0204060205030503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Book Antiqua" panose="0204060205030503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Book Antiqua" panose="0204060205030503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Book Antiqua" panose="0204060205030503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Book Antiqua" panose="0204060205030503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Book Antiqua" panose="0204060205030503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4000"/>
        <a:buFont typeface="Monotype Sort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80963" y="112713"/>
            <a:ext cx="9144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Programmazione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</a:rPr>
              <a:t>Lineare</a:t>
            </a:r>
            <a:endParaRPr lang="en-US" sz="3200" b="1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Esercizio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3 – Un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problema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di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Massimizzazione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 di un </a:t>
            </a:r>
            <a:r>
              <a:rPr lang="en-US" sz="2400" b="1" dirty="0" err="1">
                <a:solidFill>
                  <a:schemeClr val="tx2">
                    <a:lumMod val="75000"/>
                  </a:schemeClr>
                </a:solidFill>
              </a:rPr>
              <a:t>profitto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3600" b="1" dirty="0"/>
              <a:t>  </a:t>
            </a:r>
          </a:p>
        </p:txBody>
      </p:sp>
      <p:pic>
        <p:nvPicPr>
          <p:cNvPr id="3075" name="Picture 5" descr="Risultati immagini per tasto pl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38" y="4581525"/>
            <a:ext cx="6667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33463" y="5462588"/>
            <a:ext cx="82089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pic>
        <p:nvPicPr>
          <p:cNvPr id="3077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5402263"/>
            <a:ext cx="7461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graphicFrame>
        <p:nvGraphicFramePr>
          <p:cNvPr id="3079" name="Object 2"/>
          <p:cNvGraphicFramePr>
            <a:graphicFrameLocks noChangeAspect="1"/>
          </p:cNvGraphicFramePr>
          <p:nvPr/>
        </p:nvGraphicFramePr>
        <p:xfrm>
          <a:off x="4791075" y="3217863"/>
          <a:ext cx="4762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zione" r:id="rId6" imgW="114151" imgH="215619" progId="Equation.3">
                  <p:embed/>
                </p:oleObj>
              </mc:Choice>
              <mc:Fallback>
                <p:oleObj name="Equazione" r:id="rId6" imgW="114151" imgH="2156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3217863"/>
                        <a:ext cx="47625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graphicFrame>
        <p:nvGraphicFramePr>
          <p:cNvPr id="3081" name="Object 3"/>
          <p:cNvGraphicFramePr>
            <a:graphicFrameLocks noChangeAspect="1"/>
          </p:cNvGraphicFramePr>
          <p:nvPr/>
        </p:nvGraphicFramePr>
        <p:xfrm>
          <a:off x="0" y="685800"/>
          <a:ext cx="1143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zione" r:id="rId8" imgW="114151" imgH="215619" progId="Equation.3">
                  <p:embed/>
                </p:oleObj>
              </mc:Choice>
              <mc:Fallback>
                <p:oleObj name="Equazione" r:id="rId8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114300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8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84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8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86" name="Rectangle 13"/>
          <p:cNvSpPr>
            <a:spLocks noChangeArrowheads="1"/>
          </p:cNvSpPr>
          <p:nvPr/>
        </p:nvSpPr>
        <p:spPr bwMode="auto">
          <a:xfrm>
            <a:off x="0" y="860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87" name="Rectangle 35"/>
          <p:cNvSpPr>
            <a:spLocks noChangeArrowheads="1"/>
          </p:cNvSpPr>
          <p:nvPr/>
        </p:nvSpPr>
        <p:spPr bwMode="auto">
          <a:xfrm>
            <a:off x="3879850" y="2773363"/>
            <a:ext cx="32315150" cy="4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88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89" name="Rectangle 43"/>
          <p:cNvSpPr>
            <a:spLocks noChangeArrowheads="1"/>
          </p:cNvSpPr>
          <p:nvPr/>
        </p:nvSpPr>
        <p:spPr bwMode="auto">
          <a:xfrm>
            <a:off x="0" y="-30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90" name="Rectangle 45"/>
          <p:cNvSpPr>
            <a:spLocks noChangeArrowheads="1"/>
          </p:cNvSpPr>
          <p:nvPr/>
        </p:nvSpPr>
        <p:spPr bwMode="auto">
          <a:xfrm>
            <a:off x="427990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91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092" name="Rectangle 10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1" name="CasellaDiTesto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549446" y="2927838"/>
            <a:ext cx="2450286" cy="276999"/>
          </a:xfrm>
          <a:prstGeom prst="rect">
            <a:avLst/>
          </a:prstGeom>
          <a:blipFill rotWithShape="0">
            <a:blip r:embed="rId9"/>
            <a:stretch>
              <a:fillRect l="-4726" r="-11940" b="-52174"/>
            </a:stretch>
          </a:blipFill>
        </p:spPr>
        <p:txBody>
          <a:bodyPr/>
          <a:lstStyle/>
          <a:p>
            <a:pPr>
              <a:defRPr/>
            </a:pPr>
            <a:r>
              <a:rPr lang="it-IT">
                <a:noFill/>
              </a:rPr>
              <a:t> </a:t>
            </a:r>
          </a:p>
        </p:txBody>
      </p:sp>
      <p:pic>
        <p:nvPicPr>
          <p:cNvPr id="3094" name="Immagin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13" y="1490663"/>
            <a:ext cx="26987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Immagine 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3590925"/>
            <a:ext cx="1643062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"/>
          <p:cNvGrpSpPr>
            <a:grpSpLocks/>
          </p:cNvGrpSpPr>
          <p:nvPr/>
        </p:nvGrpSpPr>
        <p:grpSpPr bwMode="auto">
          <a:xfrm>
            <a:off x="3298825" y="685800"/>
            <a:ext cx="5749925" cy="5386388"/>
            <a:chOff x="1995" y="470"/>
            <a:chExt cx="3622" cy="3393"/>
          </a:xfrm>
        </p:grpSpPr>
        <p:grpSp>
          <p:nvGrpSpPr>
            <p:cNvPr id="13331" name="Group 5"/>
            <p:cNvGrpSpPr>
              <a:grpSpLocks/>
            </p:cNvGrpSpPr>
            <p:nvPr/>
          </p:nvGrpSpPr>
          <p:grpSpPr bwMode="auto">
            <a:xfrm>
              <a:off x="1995" y="470"/>
              <a:ext cx="3622" cy="3393"/>
              <a:chOff x="2016" y="470"/>
              <a:chExt cx="3622" cy="3393"/>
            </a:xfrm>
          </p:grpSpPr>
          <p:sp>
            <p:nvSpPr>
              <p:cNvPr id="13341" name="Line 6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42" name="Line 7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43" name="Line 8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44" name="Line 9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45" name="Line 10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46" name="Line 11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47" name="Line 12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48" name="Line 13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49" name="Line 14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50" name="Line 15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51" name="Text Box 16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3352" name="Text Box 17"/>
              <p:cNvSpPr txBox="1">
                <a:spLocks noChangeArrowheads="1"/>
              </p:cNvSpPr>
              <p:nvPr/>
            </p:nvSpPr>
            <p:spPr bwMode="auto">
              <a:xfrm>
                <a:off x="5415" y="3613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13353" name="Line 18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13332" name="Text Box 19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3333" name="Text Box 20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3334" name="Text Box 21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3335" name="Text Box 22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3336" name="Text Box 23"/>
            <p:cNvSpPr txBox="1">
              <a:spLocks noChangeArrowheads="1"/>
            </p:cNvSpPr>
            <p:nvPr/>
          </p:nvSpPr>
          <p:spPr bwMode="auto">
            <a:xfrm>
              <a:off x="409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3337" name="Text Box 24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3338" name="Text Box 25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3339" name="Text Box 26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3340" name="Text Box 27"/>
            <p:cNvSpPr txBox="1">
              <a:spLocks noChangeArrowheads="1"/>
            </p:cNvSpPr>
            <p:nvPr/>
          </p:nvSpPr>
          <p:spPr bwMode="auto">
            <a:xfrm>
              <a:off x="2053" y="1069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sp>
        <p:nvSpPr>
          <p:cNvPr id="13315" name="Line 28"/>
          <p:cNvSpPr>
            <a:spLocks noChangeShapeType="1"/>
          </p:cNvSpPr>
          <p:nvPr/>
        </p:nvSpPr>
        <p:spPr bwMode="auto">
          <a:xfrm flipH="1" flipV="1">
            <a:off x="3100388" y="1912938"/>
            <a:ext cx="4394200" cy="43354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3316" name="Line 29"/>
          <p:cNvSpPr>
            <a:spLocks noChangeShapeType="1"/>
          </p:cNvSpPr>
          <p:nvPr/>
        </p:nvSpPr>
        <p:spPr bwMode="auto">
          <a:xfrm flipH="1" flipV="1">
            <a:off x="2830513" y="2790825"/>
            <a:ext cx="5821362" cy="30940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8" name="Text Box 33"/>
          <p:cNvSpPr txBox="1">
            <a:spLocks noChangeArrowheads="1"/>
          </p:cNvSpPr>
          <p:nvPr/>
        </p:nvSpPr>
        <p:spPr bwMode="auto">
          <a:xfrm>
            <a:off x="796925" y="1981200"/>
            <a:ext cx="1828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Vincoli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+ 2 y  ≤ 80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+ 4y  ≤  120</a:t>
            </a:r>
          </a:p>
        </p:txBody>
      </p:sp>
      <p:sp>
        <p:nvSpPr>
          <p:cNvPr id="13318" name="Rectangle 35"/>
          <p:cNvSpPr>
            <a:spLocks noGrp="1" noChangeArrowheads="1"/>
          </p:cNvSpPr>
          <p:nvPr>
            <p:ph type="title"/>
          </p:nvPr>
        </p:nvSpPr>
        <p:spPr>
          <a:xfrm>
            <a:off x="2209800" y="271463"/>
            <a:ext cx="5867400" cy="917575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Disegnare la Regione Ammissibile</a:t>
            </a:r>
          </a:p>
        </p:txBody>
      </p:sp>
      <p:pic>
        <p:nvPicPr>
          <p:cNvPr id="13319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6081713"/>
            <a:ext cx="3889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03713" y="607218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sp>
        <p:nvSpPr>
          <p:cNvPr id="13321" name="Text Box 23"/>
          <p:cNvSpPr txBox="1">
            <a:spLocks noChangeArrowheads="1"/>
          </p:cNvSpPr>
          <p:nvPr/>
        </p:nvSpPr>
        <p:spPr bwMode="auto">
          <a:xfrm>
            <a:off x="7350125" y="5608638"/>
            <a:ext cx="354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13322" name="Text Box 23"/>
          <p:cNvSpPr txBox="1">
            <a:spLocks noChangeArrowheads="1"/>
          </p:cNvSpPr>
          <p:nvPr/>
        </p:nvSpPr>
        <p:spPr bwMode="auto">
          <a:xfrm>
            <a:off x="8062913" y="5608638"/>
            <a:ext cx="35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2" name="Trapezio 1"/>
          <p:cNvSpPr/>
          <p:nvPr/>
        </p:nvSpPr>
        <p:spPr bwMode="auto">
          <a:xfrm>
            <a:off x="7859713" y="4135438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3" name="Trapezio 2"/>
          <p:cNvSpPr/>
          <p:nvPr/>
        </p:nvSpPr>
        <p:spPr bwMode="auto">
          <a:xfrm>
            <a:off x="6637338" y="3797300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5" name="Trapezio 4"/>
          <p:cNvSpPr/>
          <p:nvPr/>
        </p:nvSpPr>
        <p:spPr bwMode="auto">
          <a:xfrm>
            <a:off x="5995988" y="3611563"/>
            <a:ext cx="46037" cy="46037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6" name="Trapezio 5"/>
          <p:cNvSpPr/>
          <p:nvPr/>
        </p:nvSpPr>
        <p:spPr bwMode="auto">
          <a:xfrm>
            <a:off x="3744913" y="3292475"/>
            <a:ext cx="3059112" cy="2270125"/>
          </a:xfrm>
          <a:custGeom>
            <a:avLst/>
            <a:gdLst>
              <a:gd name="connsiteX0" fmla="*/ 0 w 914400"/>
              <a:gd name="connsiteY0" fmla="*/ 1216152 h 1216152"/>
              <a:gd name="connsiteX1" fmla="*/ 228600 w 914400"/>
              <a:gd name="connsiteY1" fmla="*/ 0 h 1216152"/>
              <a:gd name="connsiteX2" fmla="*/ 685800 w 914400"/>
              <a:gd name="connsiteY2" fmla="*/ 0 h 1216152"/>
              <a:gd name="connsiteX3" fmla="*/ 914400 w 914400"/>
              <a:gd name="connsiteY3" fmla="*/ 1216152 h 1216152"/>
              <a:gd name="connsiteX4" fmla="*/ 0 w 914400"/>
              <a:gd name="connsiteY4" fmla="*/ 1216152 h 1216152"/>
              <a:gd name="connsiteX0" fmla="*/ 9144 w 923544"/>
              <a:gd name="connsiteY0" fmla="*/ 1216152 h 1216152"/>
              <a:gd name="connsiteX1" fmla="*/ 0 w 923544"/>
              <a:gd name="connsiteY1" fmla="*/ 9144 h 1216152"/>
              <a:gd name="connsiteX2" fmla="*/ 694944 w 923544"/>
              <a:gd name="connsiteY2" fmla="*/ 0 h 1216152"/>
              <a:gd name="connsiteX3" fmla="*/ 923544 w 923544"/>
              <a:gd name="connsiteY3" fmla="*/ 1216152 h 1216152"/>
              <a:gd name="connsiteX4" fmla="*/ 9144 w 923544"/>
              <a:gd name="connsiteY4" fmla="*/ 1216152 h 1216152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539496 w 923544"/>
              <a:gd name="connsiteY2" fmla="*/ 192024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494099 w 923544"/>
              <a:gd name="connsiteY2" fmla="*/ 383387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0 w 914400"/>
              <a:gd name="connsiteY0" fmla="*/ 1270796 h 1270796"/>
              <a:gd name="connsiteX1" fmla="*/ 54412 w 914400"/>
              <a:gd name="connsiteY1" fmla="*/ 0 h 1270796"/>
              <a:gd name="connsiteX2" fmla="*/ 484955 w 914400"/>
              <a:gd name="connsiteY2" fmla="*/ 447175 h 1270796"/>
              <a:gd name="connsiteX3" fmla="*/ 914400 w 914400"/>
              <a:gd name="connsiteY3" fmla="*/ 1270796 h 1270796"/>
              <a:gd name="connsiteX4" fmla="*/ 0 w 914400"/>
              <a:gd name="connsiteY4" fmla="*/ 1270796 h 1270796"/>
              <a:gd name="connsiteX0" fmla="*/ 4604 w 859988"/>
              <a:gd name="connsiteY0" fmla="*/ 1270796 h 1270796"/>
              <a:gd name="connsiteX1" fmla="*/ 0 w 859988"/>
              <a:gd name="connsiteY1" fmla="*/ 0 h 1270796"/>
              <a:gd name="connsiteX2" fmla="*/ 430543 w 859988"/>
              <a:gd name="connsiteY2" fmla="*/ 447175 h 1270796"/>
              <a:gd name="connsiteX3" fmla="*/ 859988 w 859988"/>
              <a:gd name="connsiteY3" fmla="*/ 1270796 h 1270796"/>
              <a:gd name="connsiteX4" fmla="*/ 4604 w 859988"/>
              <a:gd name="connsiteY4" fmla="*/ 1270796 h 127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988" h="1270796">
                <a:moveTo>
                  <a:pt x="4604" y="1270796"/>
                </a:moveTo>
                <a:cubicBezTo>
                  <a:pt x="3069" y="847197"/>
                  <a:pt x="1535" y="423599"/>
                  <a:pt x="0" y="0"/>
                </a:cubicBezTo>
                <a:lnTo>
                  <a:pt x="430543" y="447175"/>
                </a:lnTo>
                <a:lnTo>
                  <a:pt x="859988" y="1270796"/>
                </a:lnTo>
                <a:lnTo>
                  <a:pt x="4604" y="127079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13327" name="Text Box 32"/>
          <p:cNvSpPr txBox="1">
            <a:spLocks noChangeArrowheads="1"/>
          </p:cNvSpPr>
          <p:nvPr/>
        </p:nvSpPr>
        <p:spPr bwMode="auto">
          <a:xfrm rot="2799821">
            <a:off x="4435475" y="3422650"/>
            <a:ext cx="12223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+2y= 80</a:t>
            </a:r>
          </a:p>
        </p:txBody>
      </p:sp>
      <p:sp>
        <p:nvSpPr>
          <p:cNvPr id="13328" name="Text Box 32"/>
          <p:cNvSpPr txBox="1">
            <a:spLocks noChangeArrowheads="1"/>
          </p:cNvSpPr>
          <p:nvPr/>
        </p:nvSpPr>
        <p:spPr bwMode="auto">
          <a:xfrm rot="1668236">
            <a:off x="5707063" y="4325938"/>
            <a:ext cx="1336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+4y= 120</a:t>
            </a:r>
          </a:p>
        </p:txBody>
      </p:sp>
      <p:sp>
        <p:nvSpPr>
          <p:cNvPr id="4" name="Freccia in giù 3"/>
          <p:cNvSpPr>
            <a:spLocks noChangeArrowheads="1"/>
          </p:cNvSpPr>
          <p:nvPr/>
        </p:nvSpPr>
        <p:spPr bwMode="auto">
          <a:xfrm rot="3228248">
            <a:off x="4011613" y="2987675"/>
            <a:ext cx="266700" cy="365125"/>
          </a:xfrm>
          <a:prstGeom prst="downArrow">
            <a:avLst>
              <a:gd name="adj1" fmla="val 50000"/>
              <a:gd name="adj2" fmla="val 50091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46" name="Freccia in giù 45"/>
          <p:cNvSpPr>
            <a:spLocks noChangeArrowheads="1"/>
          </p:cNvSpPr>
          <p:nvPr/>
        </p:nvSpPr>
        <p:spPr bwMode="auto">
          <a:xfrm rot="3228248">
            <a:off x="6898482" y="5042694"/>
            <a:ext cx="266700" cy="363537"/>
          </a:xfrm>
          <a:prstGeom prst="downArrow">
            <a:avLst>
              <a:gd name="adj1" fmla="val 50000"/>
              <a:gd name="adj2" fmla="val 49873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rapezio 5"/>
          <p:cNvSpPr/>
          <p:nvPr/>
        </p:nvSpPr>
        <p:spPr bwMode="auto">
          <a:xfrm>
            <a:off x="3752850" y="3295650"/>
            <a:ext cx="3059113" cy="2270125"/>
          </a:xfrm>
          <a:custGeom>
            <a:avLst/>
            <a:gdLst>
              <a:gd name="connsiteX0" fmla="*/ 0 w 914400"/>
              <a:gd name="connsiteY0" fmla="*/ 1216152 h 1216152"/>
              <a:gd name="connsiteX1" fmla="*/ 228600 w 914400"/>
              <a:gd name="connsiteY1" fmla="*/ 0 h 1216152"/>
              <a:gd name="connsiteX2" fmla="*/ 685800 w 914400"/>
              <a:gd name="connsiteY2" fmla="*/ 0 h 1216152"/>
              <a:gd name="connsiteX3" fmla="*/ 914400 w 914400"/>
              <a:gd name="connsiteY3" fmla="*/ 1216152 h 1216152"/>
              <a:gd name="connsiteX4" fmla="*/ 0 w 914400"/>
              <a:gd name="connsiteY4" fmla="*/ 1216152 h 1216152"/>
              <a:gd name="connsiteX0" fmla="*/ 9144 w 923544"/>
              <a:gd name="connsiteY0" fmla="*/ 1216152 h 1216152"/>
              <a:gd name="connsiteX1" fmla="*/ 0 w 923544"/>
              <a:gd name="connsiteY1" fmla="*/ 9144 h 1216152"/>
              <a:gd name="connsiteX2" fmla="*/ 694944 w 923544"/>
              <a:gd name="connsiteY2" fmla="*/ 0 h 1216152"/>
              <a:gd name="connsiteX3" fmla="*/ 923544 w 923544"/>
              <a:gd name="connsiteY3" fmla="*/ 1216152 h 1216152"/>
              <a:gd name="connsiteX4" fmla="*/ 9144 w 923544"/>
              <a:gd name="connsiteY4" fmla="*/ 1216152 h 1216152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539496 w 923544"/>
              <a:gd name="connsiteY2" fmla="*/ 192024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494099 w 923544"/>
              <a:gd name="connsiteY2" fmla="*/ 383387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0 w 914400"/>
              <a:gd name="connsiteY0" fmla="*/ 1270796 h 1270796"/>
              <a:gd name="connsiteX1" fmla="*/ 54412 w 914400"/>
              <a:gd name="connsiteY1" fmla="*/ 0 h 1270796"/>
              <a:gd name="connsiteX2" fmla="*/ 484955 w 914400"/>
              <a:gd name="connsiteY2" fmla="*/ 447175 h 1270796"/>
              <a:gd name="connsiteX3" fmla="*/ 914400 w 914400"/>
              <a:gd name="connsiteY3" fmla="*/ 1270796 h 1270796"/>
              <a:gd name="connsiteX4" fmla="*/ 0 w 914400"/>
              <a:gd name="connsiteY4" fmla="*/ 1270796 h 1270796"/>
              <a:gd name="connsiteX0" fmla="*/ 4604 w 859988"/>
              <a:gd name="connsiteY0" fmla="*/ 1270796 h 1270796"/>
              <a:gd name="connsiteX1" fmla="*/ 0 w 859988"/>
              <a:gd name="connsiteY1" fmla="*/ 0 h 1270796"/>
              <a:gd name="connsiteX2" fmla="*/ 430543 w 859988"/>
              <a:gd name="connsiteY2" fmla="*/ 447175 h 1270796"/>
              <a:gd name="connsiteX3" fmla="*/ 859988 w 859988"/>
              <a:gd name="connsiteY3" fmla="*/ 1270796 h 1270796"/>
              <a:gd name="connsiteX4" fmla="*/ 4604 w 859988"/>
              <a:gd name="connsiteY4" fmla="*/ 1270796 h 127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988" h="1270796">
                <a:moveTo>
                  <a:pt x="4604" y="1270796"/>
                </a:moveTo>
                <a:cubicBezTo>
                  <a:pt x="3069" y="847197"/>
                  <a:pt x="1535" y="423599"/>
                  <a:pt x="0" y="0"/>
                </a:cubicBezTo>
                <a:lnTo>
                  <a:pt x="430543" y="447175"/>
                </a:lnTo>
                <a:lnTo>
                  <a:pt x="859988" y="1270796"/>
                </a:lnTo>
                <a:lnTo>
                  <a:pt x="4604" y="127079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3298825" y="685800"/>
            <a:ext cx="5749925" cy="5386388"/>
            <a:chOff x="1995" y="470"/>
            <a:chExt cx="3622" cy="3393"/>
          </a:xfrm>
        </p:grpSpPr>
        <p:grpSp>
          <p:nvGrpSpPr>
            <p:cNvPr id="14362" name="Group 5"/>
            <p:cNvGrpSpPr>
              <a:grpSpLocks/>
            </p:cNvGrpSpPr>
            <p:nvPr/>
          </p:nvGrpSpPr>
          <p:grpSpPr bwMode="auto">
            <a:xfrm>
              <a:off x="1995" y="470"/>
              <a:ext cx="3622" cy="3393"/>
              <a:chOff x="2016" y="470"/>
              <a:chExt cx="3622" cy="3393"/>
            </a:xfrm>
          </p:grpSpPr>
          <p:sp>
            <p:nvSpPr>
              <p:cNvPr id="14372" name="Line 6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73" name="Line 7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74" name="Line 8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75" name="Line 9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76" name="Line 10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77" name="Line 11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78" name="Line 12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79" name="Line 13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80" name="Line 14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81" name="Line 15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382" name="Text Box 16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4383" name="Text Box 17"/>
              <p:cNvSpPr txBox="1">
                <a:spLocks noChangeArrowheads="1"/>
              </p:cNvSpPr>
              <p:nvPr/>
            </p:nvSpPr>
            <p:spPr bwMode="auto">
              <a:xfrm>
                <a:off x="5415" y="3613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14384" name="Line 18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14363" name="Text Box 19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4364" name="Text Box 20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4365" name="Text Box 21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4366" name="Text Box 22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4367" name="Text Box 23"/>
            <p:cNvSpPr txBox="1">
              <a:spLocks noChangeArrowheads="1"/>
            </p:cNvSpPr>
            <p:nvPr/>
          </p:nvSpPr>
          <p:spPr bwMode="auto">
            <a:xfrm>
              <a:off x="409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4368" name="Text Box 24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4369" name="Text Box 25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4370" name="Text Box 26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4371" name="Text Box 27"/>
            <p:cNvSpPr txBox="1">
              <a:spLocks noChangeArrowheads="1"/>
            </p:cNvSpPr>
            <p:nvPr/>
          </p:nvSpPr>
          <p:spPr bwMode="auto">
            <a:xfrm>
              <a:off x="2053" y="1069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sp>
        <p:nvSpPr>
          <p:cNvPr id="14340" name="Line 28"/>
          <p:cNvSpPr>
            <a:spLocks noChangeShapeType="1"/>
          </p:cNvSpPr>
          <p:nvPr/>
        </p:nvSpPr>
        <p:spPr bwMode="auto">
          <a:xfrm flipH="1" flipV="1">
            <a:off x="3100388" y="1912938"/>
            <a:ext cx="4394200" cy="43354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4341" name="Line 29"/>
          <p:cNvSpPr>
            <a:spLocks noChangeShapeType="1"/>
          </p:cNvSpPr>
          <p:nvPr/>
        </p:nvSpPr>
        <p:spPr bwMode="auto">
          <a:xfrm flipH="1" flipV="1">
            <a:off x="2341563" y="2525713"/>
            <a:ext cx="6432550" cy="346233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4342" name="Rectangle 35"/>
          <p:cNvSpPr>
            <a:spLocks noGrp="1" noChangeArrowheads="1"/>
          </p:cNvSpPr>
          <p:nvPr>
            <p:ph type="title"/>
          </p:nvPr>
        </p:nvSpPr>
        <p:spPr>
          <a:xfrm>
            <a:off x="274638" y="60325"/>
            <a:ext cx="6888162" cy="450850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Ricerca Vertici Regione Ammissibile</a:t>
            </a:r>
          </a:p>
        </p:txBody>
      </p:sp>
      <p:pic>
        <p:nvPicPr>
          <p:cNvPr id="14343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6081713"/>
            <a:ext cx="3889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03713" y="607218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sp>
        <p:nvSpPr>
          <p:cNvPr id="14345" name="Text Box 23"/>
          <p:cNvSpPr txBox="1">
            <a:spLocks noChangeArrowheads="1"/>
          </p:cNvSpPr>
          <p:nvPr/>
        </p:nvSpPr>
        <p:spPr bwMode="auto">
          <a:xfrm>
            <a:off x="7350125" y="5608638"/>
            <a:ext cx="354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14346" name="Text Box 23"/>
          <p:cNvSpPr txBox="1">
            <a:spLocks noChangeArrowheads="1"/>
          </p:cNvSpPr>
          <p:nvPr/>
        </p:nvSpPr>
        <p:spPr bwMode="auto">
          <a:xfrm>
            <a:off x="8083550" y="5597525"/>
            <a:ext cx="35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2" name="Trapezio 1"/>
          <p:cNvSpPr/>
          <p:nvPr/>
        </p:nvSpPr>
        <p:spPr bwMode="auto">
          <a:xfrm>
            <a:off x="7859713" y="4135438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3" name="Trapezio 2"/>
          <p:cNvSpPr/>
          <p:nvPr/>
        </p:nvSpPr>
        <p:spPr bwMode="auto">
          <a:xfrm>
            <a:off x="6637338" y="3797300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5" name="Trapezio 4"/>
          <p:cNvSpPr/>
          <p:nvPr/>
        </p:nvSpPr>
        <p:spPr bwMode="auto">
          <a:xfrm>
            <a:off x="5995988" y="3611563"/>
            <a:ext cx="46037" cy="46037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14350" name="Text Box 32"/>
          <p:cNvSpPr txBox="1">
            <a:spLocks noChangeArrowheads="1"/>
          </p:cNvSpPr>
          <p:nvPr/>
        </p:nvSpPr>
        <p:spPr bwMode="auto">
          <a:xfrm rot="2799821">
            <a:off x="4435475" y="3422650"/>
            <a:ext cx="12223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+2y= 80</a:t>
            </a:r>
          </a:p>
        </p:txBody>
      </p:sp>
      <p:sp>
        <p:nvSpPr>
          <p:cNvPr id="14351" name="Text Box 32"/>
          <p:cNvSpPr txBox="1">
            <a:spLocks noChangeArrowheads="1"/>
          </p:cNvSpPr>
          <p:nvPr/>
        </p:nvSpPr>
        <p:spPr bwMode="auto">
          <a:xfrm rot="1668236">
            <a:off x="5780088" y="4418013"/>
            <a:ext cx="1336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+4y= 120</a:t>
            </a:r>
          </a:p>
        </p:txBody>
      </p:sp>
      <p:sp>
        <p:nvSpPr>
          <p:cNvPr id="14352" name="Text Box 42"/>
          <p:cNvSpPr txBox="1">
            <a:spLocks noChangeArrowheads="1"/>
          </p:cNvSpPr>
          <p:nvPr/>
        </p:nvSpPr>
        <p:spPr bwMode="auto">
          <a:xfrm>
            <a:off x="4064000" y="4616450"/>
            <a:ext cx="1555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Regione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Ammissibile</a:t>
            </a:r>
          </a:p>
        </p:txBody>
      </p:sp>
      <p:sp>
        <p:nvSpPr>
          <p:cNvPr id="44" name="Text Box 52"/>
          <p:cNvSpPr txBox="1">
            <a:spLocks noChangeArrowheads="1"/>
          </p:cNvSpPr>
          <p:nvPr/>
        </p:nvSpPr>
        <p:spPr bwMode="auto">
          <a:xfrm>
            <a:off x="7162800" y="762000"/>
            <a:ext cx="1828800" cy="1077913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Vincoli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+ 2y  ≤ 80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+ 4y  ≤  120</a:t>
            </a:r>
          </a:p>
        </p:txBody>
      </p:sp>
      <p:sp>
        <p:nvSpPr>
          <p:cNvPr id="14354" name="Text Box 44"/>
          <p:cNvSpPr txBox="1">
            <a:spLocks noChangeArrowheads="1"/>
          </p:cNvSpPr>
          <p:nvPr/>
        </p:nvSpPr>
        <p:spPr bwMode="auto">
          <a:xfrm>
            <a:off x="3413125" y="5187950"/>
            <a:ext cx="371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4355" name="Text Box 45"/>
          <p:cNvSpPr txBox="1">
            <a:spLocks noChangeArrowheads="1"/>
          </p:cNvSpPr>
          <p:nvPr/>
        </p:nvSpPr>
        <p:spPr bwMode="auto">
          <a:xfrm>
            <a:off x="6792913" y="5124450"/>
            <a:ext cx="3698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4356" name="Text Box 45"/>
          <p:cNvSpPr txBox="1">
            <a:spLocks noChangeArrowheads="1"/>
          </p:cNvSpPr>
          <p:nvPr/>
        </p:nvSpPr>
        <p:spPr bwMode="auto">
          <a:xfrm>
            <a:off x="5373688" y="3846513"/>
            <a:ext cx="3698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4357" name="Text Box 45"/>
          <p:cNvSpPr txBox="1">
            <a:spLocks noChangeArrowheads="1"/>
          </p:cNvSpPr>
          <p:nvPr/>
        </p:nvSpPr>
        <p:spPr bwMode="auto">
          <a:xfrm>
            <a:off x="3235325" y="3343275"/>
            <a:ext cx="371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14358" name="Ovale 51"/>
          <p:cNvSpPr>
            <a:spLocks noChangeArrowheads="1"/>
          </p:cNvSpPr>
          <p:nvPr/>
        </p:nvSpPr>
        <p:spPr bwMode="auto">
          <a:xfrm>
            <a:off x="3724275" y="3281363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4359" name="Ovale 52"/>
          <p:cNvSpPr>
            <a:spLocks noChangeArrowheads="1"/>
          </p:cNvSpPr>
          <p:nvPr/>
        </p:nvSpPr>
        <p:spPr bwMode="auto">
          <a:xfrm>
            <a:off x="5319713" y="410845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4360" name="Ovale 53"/>
          <p:cNvSpPr>
            <a:spLocks noChangeArrowheads="1"/>
          </p:cNvSpPr>
          <p:nvPr/>
        </p:nvSpPr>
        <p:spPr bwMode="auto">
          <a:xfrm>
            <a:off x="3702050" y="5508625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4361" name="Ovale 54"/>
          <p:cNvSpPr>
            <a:spLocks noChangeArrowheads="1"/>
          </p:cNvSpPr>
          <p:nvPr/>
        </p:nvSpPr>
        <p:spPr bwMode="auto">
          <a:xfrm>
            <a:off x="6756400" y="5489575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Box 45"/>
          <p:cNvSpPr txBox="1">
            <a:spLocks noChangeArrowheads="1"/>
          </p:cNvSpPr>
          <p:nvPr/>
        </p:nvSpPr>
        <p:spPr bwMode="auto">
          <a:xfrm>
            <a:off x="6826250" y="4943475"/>
            <a:ext cx="747713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200" b="1" dirty="0">
                <a:latin typeface="Arial" panose="020B0604020202020204" pitchFamily="34" charset="0"/>
              </a:rPr>
              <a:t>  (40;0</a:t>
            </a:r>
            <a:r>
              <a:rPr lang="es-ES" altLang="it-IT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62" name="Trapezio 5"/>
          <p:cNvSpPr/>
          <p:nvPr/>
        </p:nvSpPr>
        <p:spPr bwMode="auto">
          <a:xfrm>
            <a:off x="3752850" y="3295650"/>
            <a:ext cx="3059113" cy="2270125"/>
          </a:xfrm>
          <a:custGeom>
            <a:avLst/>
            <a:gdLst>
              <a:gd name="connsiteX0" fmla="*/ 0 w 914400"/>
              <a:gd name="connsiteY0" fmla="*/ 1216152 h 1216152"/>
              <a:gd name="connsiteX1" fmla="*/ 228600 w 914400"/>
              <a:gd name="connsiteY1" fmla="*/ 0 h 1216152"/>
              <a:gd name="connsiteX2" fmla="*/ 685800 w 914400"/>
              <a:gd name="connsiteY2" fmla="*/ 0 h 1216152"/>
              <a:gd name="connsiteX3" fmla="*/ 914400 w 914400"/>
              <a:gd name="connsiteY3" fmla="*/ 1216152 h 1216152"/>
              <a:gd name="connsiteX4" fmla="*/ 0 w 914400"/>
              <a:gd name="connsiteY4" fmla="*/ 1216152 h 1216152"/>
              <a:gd name="connsiteX0" fmla="*/ 9144 w 923544"/>
              <a:gd name="connsiteY0" fmla="*/ 1216152 h 1216152"/>
              <a:gd name="connsiteX1" fmla="*/ 0 w 923544"/>
              <a:gd name="connsiteY1" fmla="*/ 9144 h 1216152"/>
              <a:gd name="connsiteX2" fmla="*/ 694944 w 923544"/>
              <a:gd name="connsiteY2" fmla="*/ 0 h 1216152"/>
              <a:gd name="connsiteX3" fmla="*/ 923544 w 923544"/>
              <a:gd name="connsiteY3" fmla="*/ 1216152 h 1216152"/>
              <a:gd name="connsiteX4" fmla="*/ 9144 w 923544"/>
              <a:gd name="connsiteY4" fmla="*/ 1216152 h 1216152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539496 w 923544"/>
              <a:gd name="connsiteY2" fmla="*/ 192024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494099 w 923544"/>
              <a:gd name="connsiteY2" fmla="*/ 383387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0 w 914400"/>
              <a:gd name="connsiteY0" fmla="*/ 1270796 h 1270796"/>
              <a:gd name="connsiteX1" fmla="*/ 54412 w 914400"/>
              <a:gd name="connsiteY1" fmla="*/ 0 h 1270796"/>
              <a:gd name="connsiteX2" fmla="*/ 484955 w 914400"/>
              <a:gd name="connsiteY2" fmla="*/ 447175 h 1270796"/>
              <a:gd name="connsiteX3" fmla="*/ 914400 w 914400"/>
              <a:gd name="connsiteY3" fmla="*/ 1270796 h 1270796"/>
              <a:gd name="connsiteX4" fmla="*/ 0 w 914400"/>
              <a:gd name="connsiteY4" fmla="*/ 1270796 h 1270796"/>
              <a:gd name="connsiteX0" fmla="*/ 4604 w 859988"/>
              <a:gd name="connsiteY0" fmla="*/ 1270796 h 1270796"/>
              <a:gd name="connsiteX1" fmla="*/ 0 w 859988"/>
              <a:gd name="connsiteY1" fmla="*/ 0 h 1270796"/>
              <a:gd name="connsiteX2" fmla="*/ 430543 w 859988"/>
              <a:gd name="connsiteY2" fmla="*/ 447175 h 1270796"/>
              <a:gd name="connsiteX3" fmla="*/ 859988 w 859988"/>
              <a:gd name="connsiteY3" fmla="*/ 1270796 h 1270796"/>
              <a:gd name="connsiteX4" fmla="*/ 4604 w 859988"/>
              <a:gd name="connsiteY4" fmla="*/ 1270796 h 127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988" h="1270796">
                <a:moveTo>
                  <a:pt x="4604" y="1270796"/>
                </a:moveTo>
                <a:cubicBezTo>
                  <a:pt x="3069" y="847197"/>
                  <a:pt x="1535" y="423599"/>
                  <a:pt x="0" y="0"/>
                </a:cubicBezTo>
                <a:lnTo>
                  <a:pt x="430543" y="447175"/>
                </a:lnTo>
                <a:lnTo>
                  <a:pt x="859988" y="1270796"/>
                </a:lnTo>
                <a:lnTo>
                  <a:pt x="4604" y="127079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3298825" y="685800"/>
            <a:ext cx="5749925" cy="5386388"/>
            <a:chOff x="1995" y="470"/>
            <a:chExt cx="3622" cy="3393"/>
          </a:xfrm>
        </p:grpSpPr>
        <p:grpSp>
          <p:nvGrpSpPr>
            <p:cNvPr id="15396" name="Group 5"/>
            <p:cNvGrpSpPr>
              <a:grpSpLocks/>
            </p:cNvGrpSpPr>
            <p:nvPr/>
          </p:nvGrpSpPr>
          <p:grpSpPr bwMode="auto">
            <a:xfrm>
              <a:off x="1995" y="470"/>
              <a:ext cx="3622" cy="3393"/>
              <a:chOff x="2016" y="470"/>
              <a:chExt cx="3622" cy="3393"/>
            </a:xfrm>
          </p:grpSpPr>
          <p:sp>
            <p:nvSpPr>
              <p:cNvPr id="15406" name="Line 6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07" name="Line 7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08" name="Line 8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09" name="Line 9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10" name="Line 10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11" name="Line 11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12" name="Line 12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13" name="Line 13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14" name="Line 14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15" name="Line 15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5416" name="Text Box 16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5417" name="Text Box 17"/>
              <p:cNvSpPr txBox="1">
                <a:spLocks noChangeArrowheads="1"/>
              </p:cNvSpPr>
              <p:nvPr/>
            </p:nvSpPr>
            <p:spPr bwMode="auto">
              <a:xfrm>
                <a:off x="5415" y="3613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15418" name="Line 18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15397" name="Text Box 19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5398" name="Text Box 20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5399" name="Text Box 21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5400" name="Text Box 22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5401" name="Text Box 23"/>
            <p:cNvSpPr txBox="1">
              <a:spLocks noChangeArrowheads="1"/>
            </p:cNvSpPr>
            <p:nvPr/>
          </p:nvSpPr>
          <p:spPr bwMode="auto">
            <a:xfrm>
              <a:off x="409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5402" name="Text Box 24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5403" name="Text Box 25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5404" name="Text Box 26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5405" name="Text Box 27"/>
            <p:cNvSpPr txBox="1">
              <a:spLocks noChangeArrowheads="1"/>
            </p:cNvSpPr>
            <p:nvPr/>
          </p:nvSpPr>
          <p:spPr bwMode="auto">
            <a:xfrm>
              <a:off x="2053" y="1069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sp>
        <p:nvSpPr>
          <p:cNvPr id="15365" name="Line 28"/>
          <p:cNvSpPr>
            <a:spLocks noChangeShapeType="1"/>
          </p:cNvSpPr>
          <p:nvPr/>
        </p:nvSpPr>
        <p:spPr bwMode="auto">
          <a:xfrm flipH="1" flipV="1">
            <a:off x="3100388" y="1912938"/>
            <a:ext cx="4394200" cy="43354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5366" name="Line 29"/>
          <p:cNvSpPr>
            <a:spLocks noChangeShapeType="1"/>
          </p:cNvSpPr>
          <p:nvPr/>
        </p:nvSpPr>
        <p:spPr bwMode="auto">
          <a:xfrm flipH="1" flipV="1">
            <a:off x="2868613" y="2806700"/>
            <a:ext cx="5821362" cy="30940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5367" name="Rectangle 35"/>
          <p:cNvSpPr>
            <a:spLocks noGrp="1" noChangeArrowheads="1"/>
          </p:cNvSpPr>
          <p:nvPr>
            <p:ph type="title"/>
          </p:nvPr>
        </p:nvSpPr>
        <p:spPr>
          <a:xfrm>
            <a:off x="274638" y="60325"/>
            <a:ext cx="7075487" cy="642938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Ricerca Vertici Regione Ammissibile</a:t>
            </a:r>
          </a:p>
        </p:txBody>
      </p:sp>
      <p:pic>
        <p:nvPicPr>
          <p:cNvPr id="15368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6081713"/>
            <a:ext cx="3889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03713" y="607218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sp>
        <p:nvSpPr>
          <p:cNvPr id="15370" name="Text Box 23"/>
          <p:cNvSpPr txBox="1">
            <a:spLocks noChangeArrowheads="1"/>
          </p:cNvSpPr>
          <p:nvPr/>
        </p:nvSpPr>
        <p:spPr bwMode="auto">
          <a:xfrm>
            <a:off x="7350125" y="5608638"/>
            <a:ext cx="354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15371" name="Text Box 23"/>
          <p:cNvSpPr txBox="1">
            <a:spLocks noChangeArrowheads="1"/>
          </p:cNvSpPr>
          <p:nvPr/>
        </p:nvSpPr>
        <p:spPr bwMode="auto">
          <a:xfrm>
            <a:off x="8062913" y="5608638"/>
            <a:ext cx="35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2" name="Trapezio 1"/>
          <p:cNvSpPr/>
          <p:nvPr/>
        </p:nvSpPr>
        <p:spPr bwMode="auto">
          <a:xfrm>
            <a:off x="7859713" y="4135438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3" name="Trapezio 2"/>
          <p:cNvSpPr/>
          <p:nvPr/>
        </p:nvSpPr>
        <p:spPr bwMode="auto">
          <a:xfrm>
            <a:off x="6637338" y="3797300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5" name="Trapezio 4"/>
          <p:cNvSpPr/>
          <p:nvPr/>
        </p:nvSpPr>
        <p:spPr bwMode="auto">
          <a:xfrm>
            <a:off x="5995988" y="3611563"/>
            <a:ext cx="46037" cy="46037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15375" name="Text Box 32"/>
          <p:cNvSpPr txBox="1">
            <a:spLocks noChangeArrowheads="1"/>
          </p:cNvSpPr>
          <p:nvPr/>
        </p:nvSpPr>
        <p:spPr bwMode="auto">
          <a:xfrm rot="2799821">
            <a:off x="4435475" y="3422650"/>
            <a:ext cx="12223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+2y= 80</a:t>
            </a:r>
          </a:p>
        </p:txBody>
      </p:sp>
      <p:sp>
        <p:nvSpPr>
          <p:cNvPr id="15376" name="Text Box 32"/>
          <p:cNvSpPr txBox="1">
            <a:spLocks noChangeArrowheads="1"/>
          </p:cNvSpPr>
          <p:nvPr/>
        </p:nvSpPr>
        <p:spPr bwMode="auto">
          <a:xfrm rot="1668236">
            <a:off x="5789613" y="4381500"/>
            <a:ext cx="13366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+4y= 120</a:t>
            </a:r>
          </a:p>
        </p:txBody>
      </p:sp>
      <p:sp>
        <p:nvSpPr>
          <p:cNvPr id="15377" name="Text Box 42"/>
          <p:cNvSpPr txBox="1">
            <a:spLocks noChangeArrowheads="1"/>
          </p:cNvSpPr>
          <p:nvPr/>
        </p:nvSpPr>
        <p:spPr bwMode="auto">
          <a:xfrm>
            <a:off x="4127500" y="4378325"/>
            <a:ext cx="16938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Regione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Ammissibile</a:t>
            </a:r>
          </a:p>
        </p:txBody>
      </p:sp>
      <p:sp>
        <p:nvSpPr>
          <p:cNvPr id="44" name="Text Box 52"/>
          <p:cNvSpPr txBox="1">
            <a:spLocks noChangeArrowheads="1"/>
          </p:cNvSpPr>
          <p:nvPr/>
        </p:nvSpPr>
        <p:spPr bwMode="auto">
          <a:xfrm>
            <a:off x="7162800" y="762000"/>
            <a:ext cx="1828800" cy="1077913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Vincoli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+ 2y  ≤ 80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+ 4y  ≤  120</a:t>
            </a:r>
          </a:p>
        </p:txBody>
      </p:sp>
      <p:sp>
        <p:nvSpPr>
          <p:cNvPr id="15379" name="Text Box 44"/>
          <p:cNvSpPr txBox="1">
            <a:spLocks noChangeArrowheads="1"/>
          </p:cNvSpPr>
          <p:nvPr/>
        </p:nvSpPr>
        <p:spPr bwMode="auto">
          <a:xfrm>
            <a:off x="3421063" y="5616575"/>
            <a:ext cx="371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5380" name="Text Box 45"/>
          <p:cNvSpPr txBox="1">
            <a:spLocks noChangeArrowheads="1"/>
          </p:cNvSpPr>
          <p:nvPr/>
        </p:nvSpPr>
        <p:spPr bwMode="auto">
          <a:xfrm>
            <a:off x="6708775" y="5178425"/>
            <a:ext cx="3698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5373688" y="3846513"/>
            <a:ext cx="369887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49" name="Text Box 45"/>
          <p:cNvSpPr txBox="1">
            <a:spLocks noChangeArrowheads="1"/>
          </p:cNvSpPr>
          <p:nvPr/>
        </p:nvSpPr>
        <p:spPr bwMode="auto">
          <a:xfrm>
            <a:off x="3192463" y="3324225"/>
            <a:ext cx="37147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122238" y="600075"/>
            <a:ext cx="38100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  C è intersezione tra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	</a:t>
            </a:r>
            <a:r>
              <a:rPr lang="es-ES" altLang="it-IT" sz="2000">
                <a:solidFill>
                  <a:schemeClr val="tx2"/>
                </a:solidFill>
                <a:latin typeface="Arial" panose="020B0604020202020204" pitchFamily="34" charset="0"/>
              </a:rPr>
              <a:t>2x + 4y = 120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solidFill>
                  <a:schemeClr val="tx2"/>
                </a:solidFill>
                <a:latin typeface="Arial" panose="020B0604020202020204" pitchFamily="34" charset="0"/>
              </a:rPr>
              <a:t>	2x + 2y =   80</a:t>
            </a:r>
          </a:p>
        </p:txBody>
      </p:sp>
      <p:sp>
        <p:nvSpPr>
          <p:cNvPr id="51" name="Text Box 48"/>
          <p:cNvSpPr txBox="1">
            <a:spLocks noChangeArrowheads="1"/>
          </p:cNvSpPr>
          <p:nvPr/>
        </p:nvSpPr>
        <p:spPr bwMode="auto">
          <a:xfrm>
            <a:off x="6350" y="1520825"/>
            <a:ext cx="38100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400">
                <a:latin typeface="Arial" panose="020B0604020202020204" pitchFamily="34" charset="0"/>
              </a:rPr>
              <a:t>Sottraendo la 2ª equazione alla 1ª  prima: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	</a:t>
            </a:r>
            <a:r>
              <a:rPr lang="es-ES" altLang="it-IT" sz="1600">
                <a:solidFill>
                  <a:schemeClr val="tx2"/>
                </a:solidFill>
                <a:latin typeface="Arial" panose="020B0604020202020204" pitchFamily="34" charset="0"/>
              </a:rPr>
              <a:t>2y = 40</a:t>
            </a:r>
          </a:p>
        </p:txBody>
      </p:sp>
      <p:sp>
        <p:nvSpPr>
          <p:cNvPr id="52" name="Text Box 48"/>
          <p:cNvSpPr txBox="1">
            <a:spLocks noChangeArrowheads="1"/>
          </p:cNvSpPr>
          <p:nvPr/>
        </p:nvSpPr>
        <p:spPr bwMode="auto">
          <a:xfrm>
            <a:off x="-41275" y="2112963"/>
            <a:ext cx="3810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  </a:t>
            </a:r>
            <a:r>
              <a:rPr lang="es-ES" altLang="it-IT" sz="1600">
                <a:latin typeface="Arial" panose="020B0604020202020204" pitchFamily="34" charset="0"/>
              </a:rPr>
              <a:t>Da cui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	</a:t>
            </a:r>
            <a:r>
              <a:rPr lang="es-ES" altLang="it-IT" sz="1600">
                <a:solidFill>
                  <a:schemeClr val="tx2"/>
                </a:solidFill>
                <a:latin typeface="Arial" panose="020B0604020202020204" pitchFamily="34" charset="0"/>
              </a:rPr>
              <a:t>y = 20</a:t>
            </a: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73025" y="4648200"/>
            <a:ext cx="457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quindi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	</a:t>
            </a:r>
            <a:r>
              <a:rPr lang="es-ES" altLang="it-IT" sz="1600">
                <a:solidFill>
                  <a:schemeClr val="tx2"/>
                </a:solidFill>
                <a:latin typeface="Arial" panose="020B0604020202020204" pitchFamily="34" charset="0"/>
              </a:rPr>
              <a:t>x = 20 ;    y=20</a:t>
            </a:r>
          </a:p>
        </p:txBody>
      </p:sp>
      <p:sp>
        <p:nvSpPr>
          <p:cNvPr id="55" name="Text Box 45"/>
          <p:cNvSpPr txBox="1">
            <a:spLocks noChangeArrowheads="1"/>
          </p:cNvSpPr>
          <p:nvPr/>
        </p:nvSpPr>
        <p:spPr bwMode="auto">
          <a:xfrm>
            <a:off x="203200" y="5484813"/>
            <a:ext cx="169862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C = (20 ; 20 )</a:t>
            </a:r>
          </a:p>
        </p:txBody>
      </p:sp>
      <p:sp>
        <p:nvSpPr>
          <p:cNvPr id="56" name="Text Box 45"/>
          <p:cNvSpPr txBox="1">
            <a:spLocks noChangeArrowheads="1"/>
          </p:cNvSpPr>
          <p:nvPr/>
        </p:nvSpPr>
        <p:spPr bwMode="auto">
          <a:xfrm>
            <a:off x="2822575" y="3346450"/>
            <a:ext cx="677863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</a:t>
            </a:r>
            <a:r>
              <a:rPr lang="es-ES" altLang="it-IT" sz="2000" b="1" dirty="0">
                <a:latin typeface="Arial" panose="020B0604020202020204" pitchFamily="34" charset="0"/>
              </a:rPr>
              <a:t>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200" b="1" dirty="0">
                <a:latin typeface="Arial" panose="020B0604020202020204" pitchFamily="34" charset="0"/>
              </a:rPr>
              <a:t>  (0;30)</a:t>
            </a:r>
          </a:p>
        </p:txBody>
      </p:sp>
      <p:sp>
        <p:nvSpPr>
          <p:cNvPr id="57" name="Text Box 48"/>
          <p:cNvSpPr txBox="1">
            <a:spLocks noChangeArrowheads="1"/>
          </p:cNvSpPr>
          <p:nvPr/>
        </p:nvSpPr>
        <p:spPr bwMode="auto">
          <a:xfrm>
            <a:off x="33338" y="2874963"/>
            <a:ext cx="3810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400">
                <a:latin typeface="Arial" panose="020B0604020202020204" pitchFamily="34" charset="0"/>
              </a:rPr>
              <a:t>Sostituendo y=20 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	</a:t>
            </a:r>
            <a:r>
              <a:rPr lang="es-ES" altLang="it-IT" sz="1600">
                <a:solidFill>
                  <a:schemeClr val="tx2"/>
                </a:solidFill>
                <a:latin typeface="Arial" panose="020B0604020202020204" pitchFamily="34" charset="0"/>
              </a:rPr>
              <a:t>2x +40 = 80</a:t>
            </a:r>
          </a:p>
        </p:txBody>
      </p:sp>
      <p:sp>
        <p:nvSpPr>
          <p:cNvPr id="58" name="Text Box 48"/>
          <p:cNvSpPr txBox="1">
            <a:spLocks noChangeArrowheads="1"/>
          </p:cNvSpPr>
          <p:nvPr/>
        </p:nvSpPr>
        <p:spPr bwMode="auto">
          <a:xfrm>
            <a:off x="-53975" y="3702050"/>
            <a:ext cx="3810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 </a:t>
            </a:r>
            <a:r>
              <a:rPr lang="es-ES" altLang="it-IT" sz="1600">
                <a:latin typeface="Arial" panose="020B0604020202020204" pitchFamily="34" charset="0"/>
              </a:rPr>
              <a:t>ovvero</a:t>
            </a:r>
            <a:endParaRPr lang="es-ES" altLang="it-IT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	</a:t>
            </a:r>
            <a:r>
              <a:rPr lang="es-ES" altLang="it-IT" sz="1600">
                <a:solidFill>
                  <a:schemeClr val="tx2"/>
                </a:solidFill>
                <a:latin typeface="Arial" panose="020B0604020202020204" pitchFamily="34" charset="0"/>
              </a:rPr>
              <a:t>2x=40  ;     x= 20</a:t>
            </a:r>
          </a:p>
        </p:txBody>
      </p:sp>
      <p:sp>
        <p:nvSpPr>
          <p:cNvPr id="60" name="Text Box 45"/>
          <p:cNvSpPr txBox="1">
            <a:spLocks noChangeArrowheads="1"/>
          </p:cNvSpPr>
          <p:nvPr/>
        </p:nvSpPr>
        <p:spPr bwMode="auto">
          <a:xfrm>
            <a:off x="5473700" y="3748088"/>
            <a:ext cx="1019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C</a:t>
            </a:r>
            <a:r>
              <a:rPr lang="es-ES" altLang="it-IT" sz="1200" b="1"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15392" name="Ovale 60"/>
          <p:cNvSpPr>
            <a:spLocks noChangeArrowheads="1"/>
          </p:cNvSpPr>
          <p:nvPr/>
        </p:nvSpPr>
        <p:spPr bwMode="auto">
          <a:xfrm>
            <a:off x="6796088" y="5591175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5393" name="Ovale 61"/>
          <p:cNvSpPr>
            <a:spLocks noChangeArrowheads="1"/>
          </p:cNvSpPr>
          <p:nvPr/>
        </p:nvSpPr>
        <p:spPr bwMode="auto">
          <a:xfrm>
            <a:off x="5319713" y="410845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5394" name="Ovale 62"/>
          <p:cNvSpPr>
            <a:spLocks noChangeArrowheads="1"/>
          </p:cNvSpPr>
          <p:nvPr/>
        </p:nvSpPr>
        <p:spPr bwMode="auto">
          <a:xfrm>
            <a:off x="3721100" y="553085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5395" name="Ovale 63"/>
          <p:cNvSpPr>
            <a:spLocks noChangeArrowheads="1"/>
          </p:cNvSpPr>
          <p:nvPr/>
        </p:nvSpPr>
        <p:spPr bwMode="auto">
          <a:xfrm>
            <a:off x="3714750" y="3243263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44" grpId="0" animBg="1"/>
      <p:bldP spid="50" grpId="0"/>
      <p:bldP spid="51" grpId="0"/>
      <p:bldP spid="52" grpId="0"/>
      <p:bldP spid="4" grpId="0"/>
      <p:bldP spid="55" grpId="0"/>
      <p:bldP spid="56" grpId="0" animBg="1"/>
      <p:bldP spid="57" grpId="0"/>
      <p:bldP spid="58" grpId="0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97"/>
          <p:cNvSpPr txBox="1">
            <a:spLocks noChangeArrowheads="1"/>
          </p:cNvSpPr>
          <p:nvPr/>
        </p:nvSpPr>
        <p:spPr bwMode="auto">
          <a:xfrm>
            <a:off x="44450" y="5119688"/>
            <a:ext cx="3851275" cy="1409700"/>
          </a:xfrm>
          <a:prstGeom prst="rect">
            <a:avLst/>
          </a:prstGeom>
          <a:solidFill>
            <a:srgbClr val="3366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La soluzione ottima  è data dalla produzione di:</a:t>
            </a:r>
            <a:endParaRPr lang="es-ES" altLang="it-IT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>
                <a:latin typeface="Arial" panose="020B0604020202020204" pitchFamily="34" charset="0"/>
              </a:rPr>
              <a:t>x = 20 borse economiche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>
                <a:latin typeface="Arial" panose="020B0604020202020204" pitchFamily="34" charset="0"/>
              </a:rPr>
              <a:t>y = 20 borse di lusso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>
                <a:latin typeface="Arial" panose="020B0604020202020204" pitchFamily="34" charset="0"/>
              </a:rPr>
              <a:t>In questo caso si ha un guadagno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>
                <a:latin typeface="Arial" panose="020B0604020202020204" pitchFamily="34" charset="0"/>
              </a:rPr>
              <a:t>z = 1400 € </a:t>
            </a:r>
          </a:p>
        </p:txBody>
      </p:sp>
      <p:sp>
        <p:nvSpPr>
          <p:cNvPr id="63" name="Text Box 45"/>
          <p:cNvSpPr txBox="1">
            <a:spLocks noChangeArrowheads="1"/>
          </p:cNvSpPr>
          <p:nvPr/>
        </p:nvSpPr>
        <p:spPr bwMode="auto">
          <a:xfrm>
            <a:off x="6826250" y="4943475"/>
            <a:ext cx="747713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</a:t>
            </a:r>
            <a:r>
              <a:rPr lang="es-ES" altLang="it-IT" sz="1200" b="1" dirty="0">
                <a:latin typeface="Arial" panose="020B0604020202020204" pitchFamily="34" charset="0"/>
              </a:rPr>
              <a:t>(40;0)</a:t>
            </a:r>
          </a:p>
        </p:txBody>
      </p:sp>
      <p:sp>
        <p:nvSpPr>
          <p:cNvPr id="62" name="Trapezio 5"/>
          <p:cNvSpPr/>
          <p:nvPr/>
        </p:nvSpPr>
        <p:spPr bwMode="auto">
          <a:xfrm>
            <a:off x="3752850" y="3295650"/>
            <a:ext cx="3059113" cy="2270125"/>
          </a:xfrm>
          <a:custGeom>
            <a:avLst/>
            <a:gdLst>
              <a:gd name="connsiteX0" fmla="*/ 0 w 914400"/>
              <a:gd name="connsiteY0" fmla="*/ 1216152 h 1216152"/>
              <a:gd name="connsiteX1" fmla="*/ 228600 w 914400"/>
              <a:gd name="connsiteY1" fmla="*/ 0 h 1216152"/>
              <a:gd name="connsiteX2" fmla="*/ 685800 w 914400"/>
              <a:gd name="connsiteY2" fmla="*/ 0 h 1216152"/>
              <a:gd name="connsiteX3" fmla="*/ 914400 w 914400"/>
              <a:gd name="connsiteY3" fmla="*/ 1216152 h 1216152"/>
              <a:gd name="connsiteX4" fmla="*/ 0 w 914400"/>
              <a:gd name="connsiteY4" fmla="*/ 1216152 h 1216152"/>
              <a:gd name="connsiteX0" fmla="*/ 9144 w 923544"/>
              <a:gd name="connsiteY0" fmla="*/ 1216152 h 1216152"/>
              <a:gd name="connsiteX1" fmla="*/ 0 w 923544"/>
              <a:gd name="connsiteY1" fmla="*/ 9144 h 1216152"/>
              <a:gd name="connsiteX2" fmla="*/ 694944 w 923544"/>
              <a:gd name="connsiteY2" fmla="*/ 0 h 1216152"/>
              <a:gd name="connsiteX3" fmla="*/ 923544 w 923544"/>
              <a:gd name="connsiteY3" fmla="*/ 1216152 h 1216152"/>
              <a:gd name="connsiteX4" fmla="*/ 9144 w 923544"/>
              <a:gd name="connsiteY4" fmla="*/ 1216152 h 1216152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539496 w 923544"/>
              <a:gd name="connsiteY2" fmla="*/ 192024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494099 w 923544"/>
              <a:gd name="connsiteY2" fmla="*/ 383387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0 w 914400"/>
              <a:gd name="connsiteY0" fmla="*/ 1270796 h 1270796"/>
              <a:gd name="connsiteX1" fmla="*/ 54412 w 914400"/>
              <a:gd name="connsiteY1" fmla="*/ 0 h 1270796"/>
              <a:gd name="connsiteX2" fmla="*/ 484955 w 914400"/>
              <a:gd name="connsiteY2" fmla="*/ 447175 h 1270796"/>
              <a:gd name="connsiteX3" fmla="*/ 914400 w 914400"/>
              <a:gd name="connsiteY3" fmla="*/ 1270796 h 1270796"/>
              <a:gd name="connsiteX4" fmla="*/ 0 w 914400"/>
              <a:gd name="connsiteY4" fmla="*/ 1270796 h 1270796"/>
              <a:gd name="connsiteX0" fmla="*/ 4604 w 859988"/>
              <a:gd name="connsiteY0" fmla="*/ 1270796 h 1270796"/>
              <a:gd name="connsiteX1" fmla="*/ 0 w 859988"/>
              <a:gd name="connsiteY1" fmla="*/ 0 h 1270796"/>
              <a:gd name="connsiteX2" fmla="*/ 430543 w 859988"/>
              <a:gd name="connsiteY2" fmla="*/ 447175 h 1270796"/>
              <a:gd name="connsiteX3" fmla="*/ 859988 w 859988"/>
              <a:gd name="connsiteY3" fmla="*/ 1270796 h 1270796"/>
              <a:gd name="connsiteX4" fmla="*/ 4604 w 859988"/>
              <a:gd name="connsiteY4" fmla="*/ 1270796 h 127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988" h="1270796">
                <a:moveTo>
                  <a:pt x="4604" y="1270796"/>
                </a:moveTo>
                <a:cubicBezTo>
                  <a:pt x="3069" y="847197"/>
                  <a:pt x="1535" y="423599"/>
                  <a:pt x="0" y="0"/>
                </a:cubicBezTo>
                <a:lnTo>
                  <a:pt x="430543" y="447175"/>
                </a:lnTo>
                <a:lnTo>
                  <a:pt x="859988" y="1270796"/>
                </a:lnTo>
                <a:lnTo>
                  <a:pt x="4604" y="127079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grpSp>
        <p:nvGrpSpPr>
          <p:cNvPr id="16389" name="Group 4"/>
          <p:cNvGrpSpPr>
            <a:grpSpLocks/>
          </p:cNvGrpSpPr>
          <p:nvPr/>
        </p:nvGrpSpPr>
        <p:grpSpPr bwMode="auto">
          <a:xfrm>
            <a:off x="3298825" y="685800"/>
            <a:ext cx="5749925" cy="5386388"/>
            <a:chOff x="1995" y="470"/>
            <a:chExt cx="3622" cy="3393"/>
          </a:xfrm>
        </p:grpSpPr>
        <p:grpSp>
          <p:nvGrpSpPr>
            <p:cNvPr id="16419" name="Group 5"/>
            <p:cNvGrpSpPr>
              <a:grpSpLocks/>
            </p:cNvGrpSpPr>
            <p:nvPr/>
          </p:nvGrpSpPr>
          <p:grpSpPr bwMode="auto">
            <a:xfrm>
              <a:off x="1995" y="470"/>
              <a:ext cx="3622" cy="3393"/>
              <a:chOff x="2016" y="470"/>
              <a:chExt cx="3622" cy="3393"/>
            </a:xfrm>
          </p:grpSpPr>
          <p:sp>
            <p:nvSpPr>
              <p:cNvPr id="16429" name="Line 6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0" name="Line 7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1" name="Line 8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2" name="Line 9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3" name="Line 10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4" name="Line 11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5" name="Line 12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6" name="Line 13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7" name="Line 14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8" name="Line 15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439" name="Text Box 16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6440" name="Text Box 17"/>
              <p:cNvSpPr txBox="1">
                <a:spLocks noChangeArrowheads="1"/>
              </p:cNvSpPr>
              <p:nvPr/>
            </p:nvSpPr>
            <p:spPr bwMode="auto">
              <a:xfrm>
                <a:off x="5415" y="3613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16441" name="Line 18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16420" name="Text Box 19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6421" name="Text Box 20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6422" name="Text Box 21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6423" name="Text Box 22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6424" name="Text Box 23"/>
            <p:cNvSpPr txBox="1">
              <a:spLocks noChangeArrowheads="1"/>
            </p:cNvSpPr>
            <p:nvPr/>
          </p:nvSpPr>
          <p:spPr bwMode="auto">
            <a:xfrm>
              <a:off x="409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6425" name="Text Box 24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6426" name="Text Box 25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6427" name="Text Box 26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6428" name="Text Box 27"/>
            <p:cNvSpPr txBox="1">
              <a:spLocks noChangeArrowheads="1"/>
            </p:cNvSpPr>
            <p:nvPr/>
          </p:nvSpPr>
          <p:spPr bwMode="auto">
            <a:xfrm>
              <a:off x="2053" y="1069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sp>
        <p:nvSpPr>
          <p:cNvPr id="16390" name="Line 28"/>
          <p:cNvSpPr>
            <a:spLocks noChangeShapeType="1"/>
          </p:cNvSpPr>
          <p:nvPr/>
        </p:nvSpPr>
        <p:spPr bwMode="auto">
          <a:xfrm flipH="1" flipV="1">
            <a:off x="3100388" y="1912938"/>
            <a:ext cx="4394200" cy="43354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6391" name="Line 29"/>
          <p:cNvSpPr>
            <a:spLocks noChangeShapeType="1"/>
          </p:cNvSpPr>
          <p:nvPr/>
        </p:nvSpPr>
        <p:spPr bwMode="auto">
          <a:xfrm flipH="1" flipV="1">
            <a:off x="2868613" y="2806700"/>
            <a:ext cx="5821362" cy="30940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6392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6081713"/>
            <a:ext cx="3889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03713" y="607218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sp>
        <p:nvSpPr>
          <p:cNvPr id="16394" name="Text Box 23"/>
          <p:cNvSpPr txBox="1">
            <a:spLocks noChangeArrowheads="1"/>
          </p:cNvSpPr>
          <p:nvPr/>
        </p:nvSpPr>
        <p:spPr bwMode="auto">
          <a:xfrm>
            <a:off x="7350125" y="5608638"/>
            <a:ext cx="354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16395" name="Text Box 23"/>
          <p:cNvSpPr txBox="1">
            <a:spLocks noChangeArrowheads="1"/>
          </p:cNvSpPr>
          <p:nvPr/>
        </p:nvSpPr>
        <p:spPr bwMode="auto">
          <a:xfrm>
            <a:off x="8062913" y="5608638"/>
            <a:ext cx="35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2" name="Trapezio 1"/>
          <p:cNvSpPr/>
          <p:nvPr/>
        </p:nvSpPr>
        <p:spPr bwMode="auto">
          <a:xfrm>
            <a:off x="7859713" y="4135438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3" name="Trapezio 2"/>
          <p:cNvSpPr/>
          <p:nvPr/>
        </p:nvSpPr>
        <p:spPr bwMode="auto">
          <a:xfrm>
            <a:off x="6637338" y="3797300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5" name="Trapezio 4"/>
          <p:cNvSpPr/>
          <p:nvPr/>
        </p:nvSpPr>
        <p:spPr bwMode="auto">
          <a:xfrm>
            <a:off x="5995988" y="3611563"/>
            <a:ext cx="46037" cy="46037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16399" name="Text Box 32"/>
          <p:cNvSpPr txBox="1">
            <a:spLocks noChangeArrowheads="1"/>
          </p:cNvSpPr>
          <p:nvPr/>
        </p:nvSpPr>
        <p:spPr bwMode="auto">
          <a:xfrm rot="2799821">
            <a:off x="4435475" y="3422650"/>
            <a:ext cx="12223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+2y= 80</a:t>
            </a:r>
          </a:p>
        </p:txBody>
      </p:sp>
      <p:sp>
        <p:nvSpPr>
          <p:cNvPr id="16400" name="Text Box 32"/>
          <p:cNvSpPr txBox="1">
            <a:spLocks noChangeArrowheads="1"/>
          </p:cNvSpPr>
          <p:nvPr/>
        </p:nvSpPr>
        <p:spPr bwMode="auto">
          <a:xfrm rot="1668236">
            <a:off x="5789613" y="4381500"/>
            <a:ext cx="13366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+4y= 120</a:t>
            </a:r>
          </a:p>
        </p:txBody>
      </p:sp>
      <p:sp>
        <p:nvSpPr>
          <p:cNvPr id="16401" name="Text Box 42"/>
          <p:cNvSpPr txBox="1">
            <a:spLocks noChangeArrowheads="1"/>
          </p:cNvSpPr>
          <p:nvPr/>
        </p:nvSpPr>
        <p:spPr bwMode="auto">
          <a:xfrm>
            <a:off x="4127500" y="4378325"/>
            <a:ext cx="16938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Regione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Ammissibile</a:t>
            </a:r>
          </a:p>
        </p:txBody>
      </p:sp>
      <p:sp>
        <p:nvSpPr>
          <p:cNvPr id="16402" name="Text Box 45"/>
          <p:cNvSpPr txBox="1">
            <a:spLocks noChangeArrowheads="1"/>
          </p:cNvSpPr>
          <p:nvPr/>
        </p:nvSpPr>
        <p:spPr bwMode="auto">
          <a:xfrm>
            <a:off x="6708775" y="5178425"/>
            <a:ext cx="3698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5373688" y="3846513"/>
            <a:ext cx="369887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49" name="Text Box 45"/>
          <p:cNvSpPr txBox="1">
            <a:spLocks noChangeArrowheads="1"/>
          </p:cNvSpPr>
          <p:nvPr/>
        </p:nvSpPr>
        <p:spPr bwMode="auto">
          <a:xfrm>
            <a:off x="3192463" y="3324225"/>
            <a:ext cx="37147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56" name="Text Box 45"/>
          <p:cNvSpPr txBox="1">
            <a:spLocks noChangeArrowheads="1"/>
          </p:cNvSpPr>
          <p:nvPr/>
        </p:nvSpPr>
        <p:spPr bwMode="auto">
          <a:xfrm>
            <a:off x="2995613" y="3248025"/>
            <a:ext cx="677862" cy="5857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</a:t>
            </a:r>
            <a:r>
              <a:rPr lang="es-ES" altLang="it-IT" sz="2000" b="1" dirty="0">
                <a:latin typeface="Arial" panose="020B0604020202020204" pitchFamily="34" charset="0"/>
              </a:rPr>
              <a:t>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200" b="1" dirty="0">
                <a:latin typeface="Arial" panose="020B0604020202020204" pitchFamily="34" charset="0"/>
              </a:rPr>
              <a:t>  (0;30)</a:t>
            </a:r>
          </a:p>
        </p:txBody>
      </p:sp>
      <p:sp>
        <p:nvSpPr>
          <p:cNvPr id="60" name="Text Box 45"/>
          <p:cNvSpPr txBox="1">
            <a:spLocks noChangeArrowheads="1"/>
          </p:cNvSpPr>
          <p:nvPr/>
        </p:nvSpPr>
        <p:spPr bwMode="auto">
          <a:xfrm>
            <a:off x="5473700" y="3748088"/>
            <a:ext cx="1019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C</a:t>
            </a:r>
            <a:r>
              <a:rPr lang="es-ES" altLang="it-IT" sz="1200" b="1"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16407" name="Ovale 60"/>
          <p:cNvSpPr>
            <a:spLocks noChangeArrowheads="1"/>
          </p:cNvSpPr>
          <p:nvPr/>
        </p:nvSpPr>
        <p:spPr bwMode="auto">
          <a:xfrm>
            <a:off x="6796088" y="5591175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6408" name="Ovale 61"/>
          <p:cNvSpPr>
            <a:spLocks noChangeArrowheads="1"/>
          </p:cNvSpPr>
          <p:nvPr/>
        </p:nvSpPr>
        <p:spPr bwMode="auto">
          <a:xfrm>
            <a:off x="5319713" y="410845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6409" name="Ovale 62"/>
          <p:cNvSpPr>
            <a:spLocks noChangeArrowheads="1"/>
          </p:cNvSpPr>
          <p:nvPr/>
        </p:nvSpPr>
        <p:spPr bwMode="auto">
          <a:xfrm>
            <a:off x="3721100" y="553085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6410" name="Ovale 63"/>
          <p:cNvSpPr>
            <a:spLocks noChangeArrowheads="1"/>
          </p:cNvSpPr>
          <p:nvPr/>
        </p:nvSpPr>
        <p:spPr bwMode="auto">
          <a:xfrm>
            <a:off x="3714750" y="3243263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6411" name="Rectangle 35"/>
          <p:cNvSpPr>
            <a:spLocks noGrp="1" noChangeArrowheads="1"/>
          </p:cNvSpPr>
          <p:nvPr>
            <p:ph type="title"/>
          </p:nvPr>
        </p:nvSpPr>
        <p:spPr>
          <a:xfrm>
            <a:off x="274638" y="60325"/>
            <a:ext cx="5867400" cy="917575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Risoluzione Analitica</a:t>
            </a:r>
          </a:p>
        </p:txBody>
      </p:sp>
      <p:sp>
        <p:nvSpPr>
          <p:cNvPr id="16412" name="Text Box 38"/>
          <p:cNvSpPr txBox="1">
            <a:spLocks noChangeArrowheads="1"/>
          </p:cNvSpPr>
          <p:nvPr/>
        </p:nvSpPr>
        <p:spPr bwMode="auto">
          <a:xfrm>
            <a:off x="365125" y="681038"/>
            <a:ext cx="2832100" cy="4619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Max z = 30x + 40y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65" name="Rettangolo 1"/>
          <p:cNvSpPr>
            <a:spLocks noChangeArrowheads="1"/>
          </p:cNvSpPr>
          <p:nvPr/>
        </p:nvSpPr>
        <p:spPr bwMode="auto">
          <a:xfrm>
            <a:off x="5661025" y="273050"/>
            <a:ext cx="3238500" cy="1368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Per teorema fondamentale PL 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il massimo ed il minimo di una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funzione lineare …… se esistono,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si trovano sul contorno o sui vertici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della regione ammissibile,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e non al suo interno. </a:t>
            </a:r>
          </a:p>
        </p:txBody>
      </p:sp>
      <p:sp>
        <p:nvSpPr>
          <p:cNvPr id="66" name="Rectangle 45"/>
          <p:cNvSpPr>
            <a:spLocks noChangeArrowheads="1"/>
          </p:cNvSpPr>
          <p:nvPr/>
        </p:nvSpPr>
        <p:spPr bwMode="auto">
          <a:xfrm>
            <a:off x="104775" y="1266825"/>
            <a:ext cx="297815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800">
                <a:latin typeface="Arial" panose="020B0604020202020204" pitchFamily="34" charset="0"/>
              </a:rPr>
              <a:t>Si può trovare la  soluzione ottimale calcolando i valori di z nei vertici del poligono che rappresenta la regione ammissibile.</a:t>
            </a:r>
          </a:p>
        </p:txBody>
      </p:sp>
      <p:sp>
        <p:nvSpPr>
          <p:cNvPr id="67" name="Text Box 46"/>
          <p:cNvSpPr txBox="1">
            <a:spLocks noChangeArrowheads="1"/>
          </p:cNvSpPr>
          <p:nvPr/>
        </p:nvSpPr>
        <p:spPr bwMode="auto">
          <a:xfrm>
            <a:off x="53975" y="3035300"/>
            <a:ext cx="3357563" cy="16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Vertice      z = 30x + 40y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it-IT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A(0,0)     z = 30·0+40·0 =    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B(40,0)     z = 30·40+40·0 =   1200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C(20,20)   z = 30·20+40·20 = 1400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D(0,30)     z = 0+40·30 = 1200</a:t>
            </a:r>
          </a:p>
        </p:txBody>
      </p:sp>
      <p:sp>
        <p:nvSpPr>
          <p:cNvPr id="16416" name="Text Box 44"/>
          <p:cNvSpPr txBox="1">
            <a:spLocks noChangeArrowheads="1"/>
          </p:cNvSpPr>
          <p:nvPr/>
        </p:nvSpPr>
        <p:spPr bwMode="auto">
          <a:xfrm>
            <a:off x="3421063" y="5616575"/>
            <a:ext cx="371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69" name="Text Box 45"/>
          <p:cNvSpPr txBox="1">
            <a:spLocks noChangeArrowheads="1"/>
          </p:cNvSpPr>
          <p:nvPr/>
        </p:nvSpPr>
        <p:spPr bwMode="auto">
          <a:xfrm>
            <a:off x="5462588" y="3778250"/>
            <a:ext cx="946150" cy="4000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latin typeface="Arial" panose="020B0604020202020204" pitchFamily="34" charset="0"/>
              </a:rPr>
              <a:t>C</a:t>
            </a:r>
            <a:r>
              <a:rPr lang="es-ES" altLang="it-IT" sz="1400" b="1" dirty="0"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70" name="Text Box 46"/>
          <p:cNvSpPr txBox="1">
            <a:spLocks noChangeArrowheads="1"/>
          </p:cNvSpPr>
          <p:nvPr/>
        </p:nvSpPr>
        <p:spPr bwMode="auto">
          <a:xfrm>
            <a:off x="44450" y="3038475"/>
            <a:ext cx="3357563" cy="16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 b="1">
                <a:latin typeface="Arial" panose="020B0604020202020204" pitchFamily="34" charset="0"/>
              </a:rPr>
              <a:t>Vertice      z = 30x + 40y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it-IT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A(0,0)     z = 30·0+40·0 =    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B(40,0)     z = 30·40+40·0 =   1200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solidFill>
                  <a:schemeClr val="accent2"/>
                </a:solidFill>
                <a:latin typeface="Arial" panose="020B0604020202020204" pitchFamily="34" charset="0"/>
              </a:rPr>
              <a:t>C(20,20)   z = 30·20+40·20 = 1400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D(0,30)     z = 0+40·30 = 1200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3" grpId="0" animBg="1"/>
      <p:bldP spid="56" grpId="0" animBg="1"/>
      <p:bldP spid="60" grpId="0" animBg="1"/>
      <p:bldP spid="65" grpId="0" animBg="1"/>
      <p:bldP spid="66" grpId="0"/>
      <p:bldP spid="6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4"/>
          <p:cNvGrpSpPr>
            <a:grpSpLocks/>
          </p:cNvGrpSpPr>
          <p:nvPr/>
        </p:nvGrpSpPr>
        <p:grpSpPr bwMode="auto">
          <a:xfrm>
            <a:off x="3298825" y="685800"/>
            <a:ext cx="5749925" cy="5386388"/>
            <a:chOff x="1995" y="470"/>
            <a:chExt cx="3622" cy="3393"/>
          </a:xfrm>
        </p:grpSpPr>
        <p:grpSp>
          <p:nvGrpSpPr>
            <p:cNvPr id="17439" name="Group 5"/>
            <p:cNvGrpSpPr>
              <a:grpSpLocks/>
            </p:cNvGrpSpPr>
            <p:nvPr/>
          </p:nvGrpSpPr>
          <p:grpSpPr bwMode="auto">
            <a:xfrm>
              <a:off x="1995" y="470"/>
              <a:ext cx="3622" cy="3393"/>
              <a:chOff x="2016" y="470"/>
              <a:chExt cx="3622" cy="3393"/>
            </a:xfrm>
          </p:grpSpPr>
          <p:sp>
            <p:nvSpPr>
              <p:cNvPr id="17449" name="Line 6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0" name="Line 7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1" name="Line 8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2" name="Line 9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3" name="Line 10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4" name="Line 11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5" name="Line 12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6" name="Line 13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7" name="Line 14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8" name="Line 15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7459" name="Text Box 16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7460" name="Text Box 17"/>
              <p:cNvSpPr txBox="1">
                <a:spLocks noChangeArrowheads="1"/>
              </p:cNvSpPr>
              <p:nvPr/>
            </p:nvSpPr>
            <p:spPr bwMode="auto">
              <a:xfrm>
                <a:off x="5415" y="3613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17461" name="Line 18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17440" name="Text Box 19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441" name="Text Box 20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442" name="Text Box 21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7443" name="Text Box 22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7444" name="Text Box 23"/>
            <p:cNvSpPr txBox="1">
              <a:spLocks noChangeArrowheads="1"/>
            </p:cNvSpPr>
            <p:nvPr/>
          </p:nvSpPr>
          <p:spPr bwMode="auto">
            <a:xfrm>
              <a:off x="409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7445" name="Text Box 24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7446" name="Text Box 25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7447" name="Text Box 26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7448" name="Text Box 27"/>
            <p:cNvSpPr txBox="1">
              <a:spLocks noChangeArrowheads="1"/>
            </p:cNvSpPr>
            <p:nvPr/>
          </p:nvSpPr>
          <p:spPr bwMode="auto">
            <a:xfrm>
              <a:off x="2053" y="1069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pic>
        <p:nvPicPr>
          <p:cNvPr id="17411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6081713"/>
            <a:ext cx="3889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03713" y="607218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sp>
        <p:nvSpPr>
          <p:cNvPr id="17413" name="Text Box 23"/>
          <p:cNvSpPr txBox="1">
            <a:spLocks noChangeArrowheads="1"/>
          </p:cNvSpPr>
          <p:nvPr/>
        </p:nvSpPr>
        <p:spPr bwMode="auto">
          <a:xfrm>
            <a:off x="7350125" y="5608638"/>
            <a:ext cx="354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17414" name="Text Box 23"/>
          <p:cNvSpPr txBox="1">
            <a:spLocks noChangeArrowheads="1"/>
          </p:cNvSpPr>
          <p:nvPr/>
        </p:nvSpPr>
        <p:spPr bwMode="auto">
          <a:xfrm>
            <a:off x="8062913" y="5608638"/>
            <a:ext cx="35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2" name="Trapezio 1"/>
          <p:cNvSpPr/>
          <p:nvPr/>
        </p:nvSpPr>
        <p:spPr bwMode="auto">
          <a:xfrm>
            <a:off x="7859713" y="4135438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3" name="Trapezio 2"/>
          <p:cNvSpPr/>
          <p:nvPr/>
        </p:nvSpPr>
        <p:spPr bwMode="auto">
          <a:xfrm>
            <a:off x="6637338" y="3797300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5" name="Trapezio 4"/>
          <p:cNvSpPr/>
          <p:nvPr/>
        </p:nvSpPr>
        <p:spPr bwMode="auto">
          <a:xfrm>
            <a:off x="5995988" y="3611563"/>
            <a:ext cx="46037" cy="46037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6" name="Trapezio 5"/>
          <p:cNvSpPr/>
          <p:nvPr/>
        </p:nvSpPr>
        <p:spPr bwMode="auto">
          <a:xfrm>
            <a:off x="3767138" y="3327400"/>
            <a:ext cx="2971800" cy="2233613"/>
          </a:xfrm>
          <a:custGeom>
            <a:avLst/>
            <a:gdLst>
              <a:gd name="connsiteX0" fmla="*/ 0 w 914400"/>
              <a:gd name="connsiteY0" fmla="*/ 1216152 h 1216152"/>
              <a:gd name="connsiteX1" fmla="*/ 228600 w 914400"/>
              <a:gd name="connsiteY1" fmla="*/ 0 h 1216152"/>
              <a:gd name="connsiteX2" fmla="*/ 685800 w 914400"/>
              <a:gd name="connsiteY2" fmla="*/ 0 h 1216152"/>
              <a:gd name="connsiteX3" fmla="*/ 914400 w 914400"/>
              <a:gd name="connsiteY3" fmla="*/ 1216152 h 1216152"/>
              <a:gd name="connsiteX4" fmla="*/ 0 w 914400"/>
              <a:gd name="connsiteY4" fmla="*/ 1216152 h 1216152"/>
              <a:gd name="connsiteX0" fmla="*/ 9144 w 923544"/>
              <a:gd name="connsiteY0" fmla="*/ 1216152 h 1216152"/>
              <a:gd name="connsiteX1" fmla="*/ 0 w 923544"/>
              <a:gd name="connsiteY1" fmla="*/ 9144 h 1216152"/>
              <a:gd name="connsiteX2" fmla="*/ 694944 w 923544"/>
              <a:gd name="connsiteY2" fmla="*/ 0 h 1216152"/>
              <a:gd name="connsiteX3" fmla="*/ 923544 w 923544"/>
              <a:gd name="connsiteY3" fmla="*/ 1216152 h 1216152"/>
              <a:gd name="connsiteX4" fmla="*/ 9144 w 923544"/>
              <a:gd name="connsiteY4" fmla="*/ 1216152 h 1216152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539496 w 923544"/>
              <a:gd name="connsiteY2" fmla="*/ 192024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494099 w 923544"/>
              <a:gd name="connsiteY2" fmla="*/ 383387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0 w 914400"/>
              <a:gd name="connsiteY0" fmla="*/ 1270796 h 1270796"/>
              <a:gd name="connsiteX1" fmla="*/ 54412 w 914400"/>
              <a:gd name="connsiteY1" fmla="*/ 0 h 1270796"/>
              <a:gd name="connsiteX2" fmla="*/ 484955 w 914400"/>
              <a:gd name="connsiteY2" fmla="*/ 447175 h 1270796"/>
              <a:gd name="connsiteX3" fmla="*/ 914400 w 914400"/>
              <a:gd name="connsiteY3" fmla="*/ 1270796 h 1270796"/>
              <a:gd name="connsiteX4" fmla="*/ 0 w 914400"/>
              <a:gd name="connsiteY4" fmla="*/ 1270796 h 1270796"/>
              <a:gd name="connsiteX0" fmla="*/ 4604 w 859988"/>
              <a:gd name="connsiteY0" fmla="*/ 1270796 h 1270796"/>
              <a:gd name="connsiteX1" fmla="*/ 0 w 859988"/>
              <a:gd name="connsiteY1" fmla="*/ 0 h 1270796"/>
              <a:gd name="connsiteX2" fmla="*/ 430543 w 859988"/>
              <a:gd name="connsiteY2" fmla="*/ 447175 h 1270796"/>
              <a:gd name="connsiteX3" fmla="*/ 859988 w 859988"/>
              <a:gd name="connsiteY3" fmla="*/ 1270796 h 1270796"/>
              <a:gd name="connsiteX4" fmla="*/ 4604 w 859988"/>
              <a:gd name="connsiteY4" fmla="*/ 1270796 h 127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988" h="1270796">
                <a:moveTo>
                  <a:pt x="4604" y="1270796"/>
                </a:moveTo>
                <a:cubicBezTo>
                  <a:pt x="3069" y="847197"/>
                  <a:pt x="1535" y="423599"/>
                  <a:pt x="0" y="0"/>
                </a:cubicBezTo>
                <a:lnTo>
                  <a:pt x="430543" y="447175"/>
                </a:lnTo>
                <a:lnTo>
                  <a:pt x="859988" y="1270796"/>
                </a:lnTo>
                <a:lnTo>
                  <a:pt x="4604" y="127079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17419" name="Text Box 42"/>
          <p:cNvSpPr txBox="1">
            <a:spLocks noChangeArrowheads="1"/>
          </p:cNvSpPr>
          <p:nvPr/>
        </p:nvSpPr>
        <p:spPr bwMode="auto">
          <a:xfrm>
            <a:off x="4649788" y="2147888"/>
            <a:ext cx="1555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Regione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Ammissibile</a:t>
            </a:r>
          </a:p>
        </p:txBody>
      </p: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5373688" y="3846513"/>
            <a:ext cx="946150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C</a:t>
            </a: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17421" name="Rectangle 35"/>
          <p:cNvSpPr>
            <a:spLocks noGrp="1" noChangeArrowheads="1"/>
          </p:cNvSpPr>
          <p:nvPr>
            <p:ph type="title"/>
          </p:nvPr>
        </p:nvSpPr>
        <p:spPr>
          <a:xfrm>
            <a:off x="274638" y="60325"/>
            <a:ext cx="5867400" cy="917575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Risoluzione  Grafica</a:t>
            </a:r>
          </a:p>
        </p:txBody>
      </p:sp>
      <p:sp>
        <p:nvSpPr>
          <p:cNvPr id="52" name="Rettangolo 1"/>
          <p:cNvSpPr>
            <a:spLocks noChangeArrowheads="1"/>
          </p:cNvSpPr>
          <p:nvPr/>
        </p:nvSpPr>
        <p:spPr bwMode="auto">
          <a:xfrm>
            <a:off x="5661025" y="273050"/>
            <a:ext cx="3238500" cy="1368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Per teorema fondamentale PL 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il massimo ed il minimo di una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funzione lineare …… se esistono,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si trovano sul contorno o sui vertici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della regione ammissibile,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e non al suo interno. </a:t>
            </a:r>
          </a:p>
        </p:txBody>
      </p:sp>
      <p:sp>
        <p:nvSpPr>
          <p:cNvPr id="17423" name="Text Box 38"/>
          <p:cNvSpPr txBox="1">
            <a:spLocks noChangeArrowheads="1"/>
          </p:cNvSpPr>
          <p:nvPr/>
        </p:nvSpPr>
        <p:spPr bwMode="auto">
          <a:xfrm>
            <a:off x="365125" y="681038"/>
            <a:ext cx="2832100" cy="4619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Max z = 30x + 40y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17424" name="Ovale 55"/>
          <p:cNvSpPr>
            <a:spLocks noChangeArrowheads="1"/>
          </p:cNvSpPr>
          <p:nvPr/>
        </p:nvSpPr>
        <p:spPr bwMode="auto">
          <a:xfrm>
            <a:off x="6794500" y="5580063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7425" name="Ovale 57"/>
          <p:cNvSpPr>
            <a:spLocks noChangeArrowheads="1"/>
          </p:cNvSpPr>
          <p:nvPr/>
        </p:nvSpPr>
        <p:spPr bwMode="auto">
          <a:xfrm>
            <a:off x="5319713" y="410845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7426" name="Ovale 58"/>
          <p:cNvSpPr>
            <a:spLocks noChangeArrowheads="1"/>
          </p:cNvSpPr>
          <p:nvPr/>
        </p:nvSpPr>
        <p:spPr bwMode="auto">
          <a:xfrm>
            <a:off x="3740150" y="5545138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7427" name="Ovale 59"/>
          <p:cNvSpPr>
            <a:spLocks noChangeArrowheads="1"/>
          </p:cNvSpPr>
          <p:nvPr/>
        </p:nvSpPr>
        <p:spPr bwMode="auto">
          <a:xfrm>
            <a:off x="3703638" y="325120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5462588" y="3778250"/>
            <a:ext cx="946150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latin typeface="Arial" panose="020B0604020202020204" pitchFamily="34" charset="0"/>
              </a:rPr>
              <a:t>C</a:t>
            </a:r>
            <a:r>
              <a:rPr lang="es-ES" altLang="it-IT" sz="1400" b="1" dirty="0"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63" name="Line 41"/>
          <p:cNvSpPr>
            <a:spLocks noChangeShapeType="1"/>
          </p:cNvSpPr>
          <p:nvPr/>
        </p:nvSpPr>
        <p:spPr bwMode="auto">
          <a:xfrm>
            <a:off x="2865438" y="2571750"/>
            <a:ext cx="4525962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4" name="Line 41"/>
          <p:cNvSpPr>
            <a:spLocks noChangeShapeType="1"/>
          </p:cNvSpPr>
          <p:nvPr/>
        </p:nvSpPr>
        <p:spPr bwMode="auto">
          <a:xfrm>
            <a:off x="2139950" y="3713163"/>
            <a:ext cx="4525963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5" name="Line 41"/>
          <p:cNvSpPr>
            <a:spLocks noChangeShapeType="1"/>
          </p:cNvSpPr>
          <p:nvPr/>
        </p:nvSpPr>
        <p:spPr bwMode="auto">
          <a:xfrm>
            <a:off x="1373188" y="3362325"/>
            <a:ext cx="4525962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6" name="Line 41"/>
          <p:cNvSpPr>
            <a:spLocks noChangeShapeType="1"/>
          </p:cNvSpPr>
          <p:nvPr/>
        </p:nvSpPr>
        <p:spPr bwMode="auto">
          <a:xfrm>
            <a:off x="3222625" y="2486025"/>
            <a:ext cx="4525963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7" name="Rectangle 46"/>
          <p:cNvSpPr>
            <a:spLocks noChangeArrowheads="1"/>
          </p:cNvSpPr>
          <p:nvPr/>
        </p:nvSpPr>
        <p:spPr bwMode="auto">
          <a:xfrm>
            <a:off x="341313" y="1420813"/>
            <a:ext cx="25908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L’ultima retta interseca la regione ammissibile nel punto 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(x = 20, y = 20, z = 1400).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Tale punto individua la soluzione ottima del PPL</a:t>
            </a:r>
          </a:p>
        </p:txBody>
      </p:sp>
      <p:sp>
        <p:nvSpPr>
          <p:cNvPr id="68" name="Line 41"/>
          <p:cNvSpPr>
            <a:spLocks noChangeShapeType="1"/>
          </p:cNvSpPr>
          <p:nvPr/>
        </p:nvSpPr>
        <p:spPr bwMode="auto">
          <a:xfrm>
            <a:off x="2066925" y="4251325"/>
            <a:ext cx="4525963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9" name="Text Box 38"/>
          <p:cNvSpPr txBox="1">
            <a:spLocks noChangeArrowheads="1"/>
          </p:cNvSpPr>
          <p:nvPr/>
        </p:nvSpPr>
        <p:spPr bwMode="auto">
          <a:xfrm>
            <a:off x="6324600" y="1731963"/>
            <a:ext cx="2832100" cy="4619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z = 30x + 40y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70" name="Text Box 38"/>
          <p:cNvSpPr txBox="1">
            <a:spLocks noChangeArrowheads="1"/>
          </p:cNvSpPr>
          <p:nvPr/>
        </p:nvSpPr>
        <p:spPr bwMode="auto">
          <a:xfrm>
            <a:off x="6310313" y="2232025"/>
            <a:ext cx="2832100" cy="461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 30x + 40y = 0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71" name="Text Box 38"/>
          <p:cNvSpPr txBox="1">
            <a:spLocks noChangeArrowheads="1"/>
          </p:cNvSpPr>
          <p:nvPr/>
        </p:nvSpPr>
        <p:spPr bwMode="auto">
          <a:xfrm>
            <a:off x="6326188" y="2768600"/>
            <a:ext cx="2830512" cy="4603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 40y = -30x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72" name="Text Box 3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739759" y="3313732"/>
            <a:ext cx="1752651" cy="624082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it-I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 animBg="1"/>
      <p:bldP spid="69" grpId="0" animBg="1"/>
      <p:bldP spid="70" grpId="0" animBg="1"/>
      <p:bldP spid="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3298825" y="685800"/>
            <a:ext cx="5749925" cy="5386388"/>
            <a:chOff x="1995" y="470"/>
            <a:chExt cx="3622" cy="3393"/>
          </a:xfrm>
        </p:grpSpPr>
        <p:grpSp>
          <p:nvGrpSpPr>
            <p:cNvPr id="5155" name="Group 5"/>
            <p:cNvGrpSpPr>
              <a:grpSpLocks/>
            </p:cNvGrpSpPr>
            <p:nvPr/>
          </p:nvGrpSpPr>
          <p:grpSpPr bwMode="auto">
            <a:xfrm>
              <a:off x="1995" y="470"/>
              <a:ext cx="3622" cy="3393"/>
              <a:chOff x="2016" y="470"/>
              <a:chExt cx="3622" cy="3393"/>
            </a:xfrm>
          </p:grpSpPr>
          <p:sp>
            <p:nvSpPr>
              <p:cNvPr id="5165" name="Line 6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66" name="Line 7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67" name="Line 8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68" name="Line 9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69" name="Line 10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70" name="Line 11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71" name="Line 12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72" name="Line 13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73" name="Line 14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74" name="Line 15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75" name="Text Box 16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5176" name="Text Box 17"/>
              <p:cNvSpPr txBox="1">
                <a:spLocks noChangeArrowheads="1"/>
              </p:cNvSpPr>
              <p:nvPr/>
            </p:nvSpPr>
            <p:spPr bwMode="auto">
              <a:xfrm>
                <a:off x="5415" y="3613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5177" name="Line 18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5156" name="Text Box 19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5157" name="Text Box 20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5158" name="Text Box 21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5159" name="Text Box 22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5160" name="Text Box 23"/>
            <p:cNvSpPr txBox="1">
              <a:spLocks noChangeArrowheads="1"/>
            </p:cNvSpPr>
            <p:nvPr/>
          </p:nvSpPr>
          <p:spPr bwMode="auto">
            <a:xfrm>
              <a:off x="409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5161" name="Text Box 24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5162" name="Text Box 25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5163" name="Text Box 26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5164" name="Text Box 27"/>
            <p:cNvSpPr txBox="1">
              <a:spLocks noChangeArrowheads="1"/>
            </p:cNvSpPr>
            <p:nvPr/>
          </p:nvSpPr>
          <p:spPr bwMode="auto">
            <a:xfrm>
              <a:off x="2053" y="1069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sp>
        <p:nvSpPr>
          <p:cNvPr id="5123" name="Line 28"/>
          <p:cNvSpPr>
            <a:spLocks noChangeShapeType="1"/>
          </p:cNvSpPr>
          <p:nvPr/>
        </p:nvSpPr>
        <p:spPr bwMode="auto">
          <a:xfrm flipH="1" flipV="1">
            <a:off x="3100388" y="1912938"/>
            <a:ext cx="4394200" cy="43354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124" name="Line 29"/>
          <p:cNvSpPr>
            <a:spLocks noChangeShapeType="1"/>
          </p:cNvSpPr>
          <p:nvPr/>
        </p:nvSpPr>
        <p:spPr bwMode="auto">
          <a:xfrm flipH="1" flipV="1">
            <a:off x="2868613" y="2806700"/>
            <a:ext cx="5821362" cy="30940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5125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6081713"/>
            <a:ext cx="3889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03713" y="607218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sp>
        <p:nvSpPr>
          <p:cNvPr id="5127" name="Text Box 23"/>
          <p:cNvSpPr txBox="1">
            <a:spLocks noChangeArrowheads="1"/>
          </p:cNvSpPr>
          <p:nvPr/>
        </p:nvSpPr>
        <p:spPr bwMode="auto">
          <a:xfrm>
            <a:off x="7350125" y="5608638"/>
            <a:ext cx="354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5128" name="Text Box 23"/>
          <p:cNvSpPr txBox="1">
            <a:spLocks noChangeArrowheads="1"/>
          </p:cNvSpPr>
          <p:nvPr/>
        </p:nvSpPr>
        <p:spPr bwMode="auto">
          <a:xfrm>
            <a:off x="8062913" y="5608638"/>
            <a:ext cx="35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5129" name="Line 30"/>
          <p:cNvSpPr>
            <a:spLocks noChangeShapeType="1"/>
          </p:cNvSpPr>
          <p:nvPr/>
        </p:nvSpPr>
        <p:spPr bwMode="auto">
          <a:xfrm>
            <a:off x="3360738" y="5008563"/>
            <a:ext cx="6196012" cy="793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130" name="Line 30"/>
          <p:cNvSpPr>
            <a:spLocks noChangeShapeType="1"/>
          </p:cNvSpPr>
          <p:nvPr/>
        </p:nvSpPr>
        <p:spPr bwMode="auto">
          <a:xfrm flipV="1">
            <a:off x="4500563" y="792163"/>
            <a:ext cx="0" cy="53641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" name="Trapezio 1"/>
          <p:cNvSpPr/>
          <p:nvPr/>
        </p:nvSpPr>
        <p:spPr bwMode="auto">
          <a:xfrm>
            <a:off x="7859713" y="4135438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3" name="Trapezio 2"/>
          <p:cNvSpPr/>
          <p:nvPr/>
        </p:nvSpPr>
        <p:spPr bwMode="auto">
          <a:xfrm>
            <a:off x="6637338" y="3797300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5" name="Trapezio 4"/>
          <p:cNvSpPr/>
          <p:nvPr/>
        </p:nvSpPr>
        <p:spPr bwMode="auto">
          <a:xfrm>
            <a:off x="5995988" y="3611563"/>
            <a:ext cx="46037" cy="46037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6" name="Trapezio 5"/>
          <p:cNvSpPr/>
          <p:nvPr/>
        </p:nvSpPr>
        <p:spPr bwMode="auto">
          <a:xfrm>
            <a:off x="4513263" y="3703638"/>
            <a:ext cx="1695450" cy="1300162"/>
          </a:xfrm>
          <a:custGeom>
            <a:avLst/>
            <a:gdLst>
              <a:gd name="connsiteX0" fmla="*/ 0 w 914400"/>
              <a:gd name="connsiteY0" fmla="*/ 1216152 h 1216152"/>
              <a:gd name="connsiteX1" fmla="*/ 228600 w 914400"/>
              <a:gd name="connsiteY1" fmla="*/ 0 h 1216152"/>
              <a:gd name="connsiteX2" fmla="*/ 685800 w 914400"/>
              <a:gd name="connsiteY2" fmla="*/ 0 h 1216152"/>
              <a:gd name="connsiteX3" fmla="*/ 914400 w 914400"/>
              <a:gd name="connsiteY3" fmla="*/ 1216152 h 1216152"/>
              <a:gd name="connsiteX4" fmla="*/ 0 w 914400"/>
              <a:gd name="connsiteY4" fmla="*/ 1216152 h 1216152"/>
              <a:gd name="connsiteX0" fmla="*/ 9144 w 923544"/>
              <a:gd name="connsiteY0" fmla="*/ 1216152 h 1216152"/>
              <a:gd name="connsiteX1" fmla="*/ 0 w 923544"/>
              <a:gd name="connsiteY1" fmla="*/ 9144 h 1216152"/>
              <a:gd name="connsiteX2" fmla="*/ 694944 w 923544"/>
              <a:gd name="connsiteY2" fmla="*/ 0 h 1216152"/>
              <a:gd name="connsiteX3" fmla="*/ 923544 w 923544"/>
              <a:gd name="connsiteY3" fmla="*/ 1216152 h 1216152"/>
              <a:gd name="connsiteX4" fmla="*/ 9144 w 923544"/>
              <a:gd name="connsiteY4" fmla="*/ 1216152 h 1216152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539496 w 923544"/>
              <a:gd name="connsiteY2" fmla="*/ 192024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494099 w 923544"/>
              <a:gd name="connsiteY2" fmla="*/ 383387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0 w 914400"/>
              <a:gd name="connsiteY0" fmla="*/ 1270796 h 1270796"/>
              <a:gd name="connsiteX1" fmla="*/ 54412 w 914400"/>
              <a:gd name="connsiteY1" fmla="*/ 0 h 1270796"/>
              <a:gd name="connsiteX2" fmla="*/ 484955 w 914400"/>
              <a:gd name="connsiteY2" fmla="*/ 447175 h 1270796"/>
              <a:gd name="connsiteX3" fmla="*/ 914400 w 914400"/>
              <a:gd name="connsiteY3" fmla="*/ 1270796 h 1270796"/>
              <a:gd name="connsiteX4" fmla="*/ 0 w 914400"/>
              <a:gd name="connsiteY4" fmla="*/ 1270796 h 1270796"/>
              <a:gd name="connsiteX0" fmla="*/ 4604 w 859988"/>
              <a:gd name="connsiteY0" fmla="*/ 1270796 h 1270796"/>
              <a:gd name="connsiteX1" fmla="*/ 0 w 859988"/>
              <a:gd name="connsiteY1" fmla="*/ 0 h 1270796"/>
              <a:gd name="connsiteX2" fmla="*/ 430543 w 859988"/>
              <a:gd name="connsiteY2" fmla="*/ 447175 h 1270796"/>
              <a:gd name="connsiteX3" fmla="*/ 859988 w 859988"/>
              <a:gd name="connsiteY3" fmla="*/ 1270796 h 1270796"/>
              <a:gd name="connsiteX4" fmla="*/ 4604 w 859988"/>
              <a:gd name="connsiteY4" fmla="*/ 1270796 h 127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988" h="1270796">
                <a:moveTo>
                  <a:pt x="4604" y="1270796"/>
                </a:moveTo>
                <a:cubicBezTo>
                  <a:pt x="3069" y="847197"/>
                  <a:pt x="1535" y="423599"/>
                  <a:pt x="0" y="0"/>
                </a:cubicBezTo>
                <a:lnTo>
                  <a:pt x="430543" y="447175"/>
                </a:lnTo>
                <a:lnTo>
                  <a:pt x="859988" y="1270796"/>
                </a:lnTo>
                <a:lnTo>
                  <a:pt x="4604" y="127079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5135" name="Text Box 32"/>
          <p:cNvSpPr txBox="1">
            <a:spLocks noChangeArrowheads="1"/>
          </p:cNvSpPr>
          <p:nvPr/>
        </p:nvSpPr>
        <p:spPr bwMode="auto">
          <a:xfrm>
            <a:off x="7783513" y="4668838"/>
            <a:ext cx="6477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y = 8</a:t>
            </a:r>
          </a:p>
        </p:txBody>
      </p:sp>
      <p:sp>
        <p:nvSpPr>
          <p:cNvPr id="5136" name="Text Box 32"/>
          <p:cNvSpPr txBox="1">
            <a:spLocks noChangeArrowheads="1"/>
          </p:cNvSpPr>
          <p:nvPr/>
        </p:nvSpPr>
        <p:spPr bwMode="auto">
          <a:xfrm rot="5400000">
            <a:off x="4281488" y="1555750"/>
            <a:ext cx="762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x = 10</a:t>
            </a:r>
          </a:p>
        </p:txBody>
      </p:sp>
      <p:sp>
        <p:nvSpPr>
          <p:cNvPr id="5137" name="Text Box 32"/>
          <p:cNvSpPr txBox="1">
            <a:spLocks noChangeArrowheads="1"/>
          </p:cNvSpPr>
          <p:nvPr/>
        </p:nvSpPr>
        <p:spPr bwMode="auto">
          <a:xfrm rot="2799821">
            <a:off x="4435475" y="3422650"/>
            <a:ext cx="12223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+2y= 80</a:t>
            </a:r>
          </a:p>
        </p:txBody>
      </p:sp>
      <p:sp>
        <p:nvSpPr>
          <p:cNvPr id="5138" name="Text Box 32"/>
          <p:cNvSpPr txBox="1">
            <a:spLocks noChangeArrowheads="1"/>
          </p:cNvSpPr>
          <p:nvPr/>
        </p:nvSpPr>
        <p:spPr bwMode="auto">
          <a:xfrm rot="1668236">
            <a:off x="5789613" y="4381500"/>
            <a:ext cx="13366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2x +4y= 120</a:t>
            </a:r>
          </a:p>
        </p:txBody>
      </p:sp>
      <p:sp>
        <p:nvSpPr>
          <p:cNvPr id="5139" name="Text Box 42"/>
          <p:cNvSpPr txBox="1">
            <a:spLocks noChangeArrowheads="1"/>
          </p:cNvSpPr>
          <p:nvPr/>
        </p:nvSpPr>
        <p:spPr bwMode="auto">
          <a:xfrm>
            <a:off x="4510088" y="4278313"/>
            <a:ext cx="1555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Regione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Ammissibile</a:t>
            </a: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3490913" y="4987925"/>
            <a:ext cx="1057275" cy="6159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    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    (10;8)</a:t>
            </a: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5949950" y="5018088"/>
            <a:ext cx="666750" cy="6159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(32;8)</a:t>
            </a:r>
          </a:p>
        </p:txBody>
      </p: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5373688" y="3846513"/>
            <a:ext cx="946150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C</a:t>
            </a: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49" name="Text Box 45"/>
          <p:cNvSpPr txBox="1">
            <a:spLocks noChangeArrowheads="1"/>
          </p:cNvSpPr>
          <p:nvPr/>
        </p:nvSpPr>
        <p:spPr bwMode="auto">
          <a:xfrm>
            <a:off x="3538538" y="3590925"/>
            <a:ext cx="1057275" cy="6143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     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  (10;25)</a:t>
            </a:r>
          </a:p>
        </p:txBody>
      </p:sp>
      <p:sp>
        <p:nvSpPr>
          <p:cNvPr id="5144" name="Rectangle 35"/>
          <p:cNvSpPr>
            <a:spLocks noGrp="1" noChangeArrowheads="1"/>
          </p:cNvSpPr>
          <p:nvPr>
            <p:ph type="title"/>
          </p:nvPr>
        </p:nvSpPr>
        <p:spPr>
          <a:xfrm>
            <a:off x="274638" y="60325"/>
            <a:ext cx="5867400" cy="917575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Risoluzione Analitica</a:t>
            </a:r>
          </a:p>
        </p:txBody>
      </p:sp>
      <p:sp>
        <p:nvSpPr>
          <p:cNvPr id="5145" name="Rettangolo 1"/>
          <p:cNvSpPr>
            <a:spLocks noChangeArrowheads="1"/>
          </p:cNvSpPr>
          <p:nvPr/>
        </p:nvSpPr>
        <p:spPr bwMode="auto">
          <a:xfrm>
            <a:off x="5661025" y="273050"/>
            <a:ext cx="3238500" cy="1368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Per teorema fondamentale PL 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il massimo ed il minimo di una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funzione lineare …… se esistono,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si trovano sul contorno o sui vertici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della regione ammissibile,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e non al suo interno. </a:t>
            </a:r>
          </a:p>
        </p:txBody>
      </p:sp>
      <p:sp>
        <p:nvSpPr>
          <p:cNvPr id="5146" name="Text Box 38"/>
          <p:cNvSpPr txBox="1">
            <a:spLocks noChangeArrowheads="1"/>
          </p:cNvSpPr>
          <p:nvPr/>
        </p:nvSpPr>
        <p:spPr bwMode="auto">
          <a:xfrm>
            <a:off x="365125" y="681038"/>
            <a:ext cx="2832100" cy="4619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Max z = 30x + 40y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5147" name="Rectangle 45"/>
          <p:cNvSpPr>
            <a:spLocks noChangeArrowheads="1"/>
          </p:cNvSpPr>
          <p:nvPr/>
        </p:nvSpPr>
        <p:spPr bwMode="auto">
          <a:xfrm>
            <a:off x="104775" y="1266825"/>
            <a:ext cx="297815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800">
                <a:latin typeface="Arial" panose="020B0604020202020204" pitchFamily="34" charset="0"/>
              </a:rPr>
              <a:t>Si può trovare la  soluzione ottimale calcolando i valori di z nei vertici del poligono che rappresenta la regione ammissibile.</a:t>
            </a:r>
          </a:p>
        </p:txBody>
      </p:sp>
      <p:sp>
        <p:nvSpPr>
          <p:cNvPr id="5148" name="Text Box 46"/>
          <p:cNvSpPr txBox="1">
            <a:spLocks noChangeArrowheads="1"/>
          </p:cNvSpPr>
          <p:nvPr/>
        </p:nvSpPr>
        <p:spPr bwMode="auto">
          <a:xfrm>
            <a:off x="25400" y="2992438"/>
            <a:ext cx="29432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 b="1">
                <a:latin typeface="Arial" panose="020B0604020202020204" pitchFamily="34" charset="0"/>
              </a:rPr>
              <a:t>Vertice      z = 30x + 40y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it-IT" sz="14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400" b="1">
                <a:latin typeface="Arial" panose="020B0604020202020204" pitchFamily="34" charset="0"/>
              </a:rPr>
              <a:t>A(10,8)     z = 30·10+40·8 =     620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400" b="1">
                <a:latin typeface="Arial" panose="020B0604020202020204" pitchFamily="34" charset="0"/>
              </a:rPr>
              <a:t>B(32,8)     z = 30·32+40·8 =   1280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400" b="1">
                <a:solidFill>
                  <a:srgbClr val="FF0000"/>
                </a:solidFill>
                <a:latin typeface="Arial" panose="020B0604020202020204" pitchFamily="34" charset="0"/>
              </a:rPr>
              <a:t>C(20,20)   z = 30·20+40·20 = 1400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400" b="1">
                <a:latin typeface="Arial" panose="020B0604020202020204" pitchFamily="34" charset="0"/>
              </a:rPr>
              <a:t>D(10,25)   z = 30·10+40·25 = 1300</a:t>
            </a:r>
          </a:p>
        </p:txBody>
      </p:sp>
      <p:sp>
        <p:nvSpPr>
          <p:cNvPr id="5149" name="Ovale 55"/>
          <p:cNvSpPr>
            <a:spLocks noChangeArrowheads="1"/>
          </p:cNvSpPr>
          <p:nvPr/>
        </p:nvSpPr>
        <p:spPr bwMode="auto">
          <a:xfrm>
            <a:off x="6218238" y="4986338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5150" name="Ovale 57"/>
          <p:cNvSpPr>
            <a:spLocks noChangeArrowheads="1"/>
          </p:cNvSpPr>
          <p:nvPr/>
        </p:nvSpPr>
        <p:spPr bwMode="auto">
          <a:xfrm>
            <a:off x="5319713" y="410845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5151" name="Ovale 58"/>
          <p:cNvSpPr>
            <a:spLocks noChangeArrowheads="1"/>
          </p:cNvSpPr>
          <p:nvPr/>
        </p:nvSpPr>
        <p:spPr bwMode="auto">
          <a:xfrm>
            <a:off x="4452938" y="4949825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5152" name="Ovale 59"/>
          <p:cNvSpPr>
            <a:spLocks noChangeArrowheads="1"/>
          </p:cNvSpPr>
          <p:nvPr/>
        </p:nvSpPr>
        <p:spPr bwMode="auto">
          <a:xfrm>
            <a:off x="4464050" y="3635375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5462588" y="3778250"/>
            <a:ext cx="946150" cy="4000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latin typeface="Arial" panose="020B0604020202020204" pitchFamily="34" charset="0"/>
              </a:rPr>
              <a:t>C</a:t>
            </a:r>
            <a:r>
              <a:rPr lang="es-ES" altLang="it-IT" sz="1400" b="1" dirty="0"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62" name="Text Box 97"/>
          <p:cNvSpPr txBox="1">
            <a:spLocks noChangeArrowheads="1"/>
          </p:cNvSpPr>
          <p:nvPr/>
        </p:nvSpPr>
        <p:spPr bwMode="auto">
          <a:xfrm>
            <a:off x="28575" y="4789488"/>
            <a:ext cx="3851275" cy="1409700"/>
          </a:xfrm>
          <a:prstGeom prst="rect">
            <a:avLst/>
          </a:prstGeom>
          <a:solidFill>
            <a:srgbClr val="3366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La soluzione ottima  è data dalla produzione di:</a:t>
            </a:r>
            <a:endParaRPr lang="es-ES" altLang="it-IT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>
                <a:latin typeface="Arial" panose="020B0604020202020204" pitchFamily="34" charset="0"/>
              </a:rPr>
              <a:t>x = 20 borse economiche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>
                <a:latin typeface="Arial" panose="020B0604020202020204" pitchFamily="34" charset="0"/>
              </a:rPr>
              <a:t>y = 20 borse di lusso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>
                <a:latin typeface="Arial" panose="020B0604020202020204" pitchFamily="34" charset="0"/>
              </a:rPr>
              <a:t>In questo caso si ha un guadagno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800">
                <a:latin typeface="Arial" panose="020B0604020202020204" pitchFamily="34" charset="0"/>
              </a:rPr>
              <a:t>z = 1400 €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"/>
          <p:cNvGrpSpPr>
            <a:grpSpLocks/>
          </p:cNvGrpSpPr>
          <p:nvPr/>
        </p:nvGrpSpPr>
        <p:grpSpPr bwMode="auto">
          <a:xfrm>
            <a:off x="3298825" y="685800"/>
            <a:ext cx="5749925" cy="5386388"/>
            <a:chOff x="1995" y="470"/>
            <a:chExt cx="3622" cy="3393"/>
          </a:xfrm>
        </p:grpSpPr>
        <p:grpSp>
          <p:nvGrpSpPr>
            <p:cNvPr id="6180" name="Group 5"/>
            <p:cNvGrpSpPr>
              <a:grpSpLocks/>
            </p:cNvGrpSpPr>
            <p:nvPr/>
          </p:nvGrpSpPr>
          <p:grpSpPr bwMode="auto">
            <a:xfrm>
              <a:off x="1995" y="470"/>
              <a:ext cx="3622" cy="3393"/>
              <a:chOff x="2016" y="470"/>
              <a:chExt cx="3622" cy="3393"/>
            </a:xfrm>
          </p:grpSpPr>
          <p:sp>
            <p:nvSpPr>
              <p:cNvPr id="6190" name="Line 6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1" name="Line 7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2" name="Line 8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3" name="Line 9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4" name="Line 10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5" name="Line 11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6" name="Line 12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7" name="Line 13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8" name="Line 14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199" name="Line 15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6200" name="Text Box 16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6201" name="Text Box 17"/>
              <p:cNvSpPr txBox="1">
                <a:spLocks noChangeArrowheads="1"/>
              </p:cNvSpPr>
              <p:nvPr/>
            </p:nvSpPr>
            <p:spPr bwMode="auto">
              <a:xfrm>
                <a:off x="5415" y="3613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6202" name="Line 18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6181" name="Text Box 19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6182" name="Text Box 20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6183" name="Text Box 21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6184" name="Text Box 22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6185" name="Text Box 23"/>
            <p:cNvSpPr txBox="1">
              <a:spLocks noChangeArrowheads="1"/>
            </p:cNvSpPr>
            <p:nvPr/>
          </p:nvSpPr>
          <p:spPr bwMode="auto">
            <a:xfrm>
              <a:off x="409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6186" name="Text Box 24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6187" name="Text Box 25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6188" name="Text Box 26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6189" name="Text Box 27"/>
            <p:cNvSpPr txBox="1">
              <a:spLocks noChangeArrowheads="1"/>
            </p:cNvSpPr>
            <p:nvPr/>
          </p:nvSpPr>
          <p:spPr bwMode="auto">
            <a:xfrm>
              <a:off x="2053" y="1069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pic>
        <p:nvPicPr>
          <p:cNvPr id="6147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6081713"/>
            <a:ext cx="3889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03713" y="607218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sp>
        <p:nvSpPr>
          <p:cNvPr id="6149" name="Text Box 23"/>
          <p:cNvSpPr txBox="1">
            <a:spLocks noChangeArrowheads="1"/>
          </p:cNvSpPr>
          <p:nvPr/>
        </p:nvSpPr>
        <p:spPr bwMode="auto">
          <a:xfrm>
            <a:off x="7350125" y="5608638"/>
            <a:ext cx="354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6150" name="Text Box 23"/>
          <p:cNvSpPr txBox="1">
            <a:spLocks noChangeArrowheads="1"/>
          </p:cNvSpPr>
          <p:nvPr/>
        </p:nvSpPr>
        <p:spPr bwMode="auto">
          <a:xfrm>
            <a:off x="8062913" y="5608638"/>
            <a:ext cx="35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  <p:sp>
        <p:nvSpPr>
          <p:cNvPr id="6151" name="Line 30"/>
          <p:cNvSpPr>
            <a:spLocks noChangeShapeType="1"/>
          </p:cNvSpPr>
          <p:nvPr/>
        </p:nvSpPr>
        <p:spPr bwMode="auto">
          <a:xfrm flipV="1">
            <a:off x="4500563" y="792163"/>
            <a:ext cx="0" cy="53641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" name="Trapezio 1"/>
          <p:cNvSpPr/>
          <p:nvPr/>
        </p:nvSpPr>
        <p:spPr bwMode="auto">
          <a:xfrm>
            <a:off x="7859713" y="4135438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3" name="Trapezio 2"/>
          <p:cNvSpPr/>
          <p:nvPr/>
        </p:nvSpPr>
        <p:spPr bwMode="auto">
          <a:xfrm>
            <a:off x="6637338" y="3797300"/>
            <a:ext cx="914400" cy="1216025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5" name="Trapezio 4"/>
          <p:cNvSpPr/>
          <p:nvPr/>
        </p:nvSpPr>
        <p:spPr bwMode="auto">
          <a:xfrm>
            <a:off x="5995988" y="3611563"/>
            <a:ext cx="46037" cy="46037"/>
          </a:xfrm>
          <a:prstGeom prst="trapezoid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6" name="Trapezio 5"/>
          <p:cNvSpPr/>
          <p:nvPr/>
        </p:nvSpPr>
        <p:spPr bwMode="auto">
          <a:xfrm>
            <a:off x="4513263" y="3703638"/>
            <a:ext cx="1695450" cy="1300162"/>
          </a:xfrm>
          <a:custGeom>
            <a:avLst/>
            <a:gdLst>
              <a:gd name="connsiteX0" fmla="*/ 0 w 914400"/>
              <a:gd name="connsiteY0" fmla="*/ 1216152 h 1216152"/>
              <a:gd name="connsiteX1" fmla="*/ 228600 w 914400"/>
              <a:gd name="connsiteY1" fmla="*/ 0 h 1216152"/>
              <a:gd name="connsiteX2" fmla="*/ 685800 w 914400"/>
              <a:gd name="connsiteY2" fmla="*/ 0 h 1216152"/>
              <a:gd name="connsiteX3" fmla="*/ 914400 w 914400"/>
              <a:gd name="connsiteY3" fmla="*/ 1216152 h 1216152"/>
              <a:gd name="connsiteX4" fmla="*/ 0 w 914400"/>
              <a:gd name="connsiteY4" fmla="*/ 1216152 h 1216152"/>
              <a:gd name="connsiteX0" fmla="*/ 9144 w 923544"/>
              <a:gd name="connsiteY0" fmla="*/ 1216152 h 1216152"/>
              <a:gd name="connsiteX1" fmla="*/ 0 w 923544"/>
              <a:gd name="connsiteY1" fmla="*/ 9144 h 1216152"/>
              <a:gd name="connsiteX2" fmla="*/ 694944 w 923544"/>
              <a:gd name="connsiteY2" fmla="*/ 0 h 1216152"/>
              <a:gd name="connsiteX3" fmla="*/ 923544 w 923544"/>
              <a:gd name="connsiteY3" fmla="*/ 1216152 h 1216152"/>
              <a:gd name="connsiteX4" fmla="*/ 9144 w 923544"/>
              <a:gd name="connsiteY4" fmla="*/ 1216152 h 1216152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539496 w 923544"/>
              <a:gd name="connsiteY2" fmla="*/ 192024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9144 w 923544"/>
              <a:gd name="connsiteY0" fmla="*/ 1207008 h 1207008"/>
              <a:gd name="connsiteX1" fmla="*/ 0 w 923544"/>
              <a:gd name="connsiteY1" fmla="*/ 0 h 1207008"/>
              <a:gd name="connsiteX2" fmla="*/ 494099 w 923544"/>
              <a:gd name="connsiteY2" fmla="*/ 383387 h 1207008"/>
              <a:gd name="connsiteX3" fmla="*/ 923544 w 923544"/>
              <a:gd name="connsiteY3" fmla="*/ 1207008 h 1207008"/>
              <a:gd name="connsiteX4" fmla="*/ 9144 w 923544"/>
              <a:gd name="connsiteY4" fmla="*/ 1207008 h 1207008"/>
              <a:gd name="connsiteX0" fmla="*/ 0 w 914400"/>
              <a:gd name="connsiteY0" fmla="*/ 1270796 h 1270796"/>
              <a:gd name="connsiteX1" fmla="*/ 54412 w 914400"/>
              <a:gd name="connsiteY1" fmla="*/ 0 h 1270796"/>
              <a:gd name="connsiteX2" fmla="*/ 484955 w 914400"/>
              <a:gd name="connsiteY2" fmla="*/ 447175 h 1270796"/>
              <a:gd name="connsiteX3" fmla="*/ 914400 w 914400"/>
              <a:gd name="connsiteY3" fmla="*/ 1270796 h 1270796"/>
              <a:gd name="connsiteX4" fmla="*/ 0 w 914400"/>
              <a:gd name="connsiteY4" fmla="*/ 1270796 h 1270796"/>
              <a:gd name="connsiteX0" fmla="*/ 4604 w 859988"/>
              <a:gd name="connsiteY0" fmla="*/ 1270796 h 1270796"/>
              <a:gd name="connsiteX1" fmla="*/ 0 w 859988"/>
              <a:gd name="connsiteY1" fmla="*/ 0 h 1270796"/>
              <a:gd name="connsiteX2" fmla="*/ 430543 w 859988"/>
              <a:gd name="connsiteY2" fmla="*/ 447175 h 1270796"/>
              <a:gd name="connsiteX3" fmla="*/ 859988 w 859988"/>
              <a:gd name="connsiteY3" fmla="*/ 1270796 h 1270796"/>
              <a:gd name="connsiteX4" fmla="*/ 4604 w 859988"/>
              <a:gd name="connsiteY4" fmla="*/ 1270796 h 127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988" h="1270796">
                <a:moveTo>
                  <a:pt x="4604" y="1270796"/>
                </a:moveTo>
                <a:cubicBezTo>
                  <a:pt x="3069" y="847197"/>
                  <a:pt x="1535" y="423599"/>
                  <a:pt x="0" y="0"/>
                </a:cubicBezTo>
                <a:lnTo>
                  <a:pt x="430543" y="447175"/>
                </a:lnTo>
                <a:lnTo>
                  <a:pt x="859988" y="1270796"/>
                </a:lnTo>
                <a:lnTo>
                  <a:pt x="4604" y="127079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/>
          </a:p>
        </p:txBody>
      </p:sp>
      <p:sp>
        <p:nvSpPr>
          <p:cNvPr id="6156" name="Text Box 32"/>
          <p:cNvSpPr txBox="1">
            <a:spLocks noChangeArrowheads="1"/>
          </p:cNvSpPr>
          <p:nvPr/>
        </p:nvSpPr>
        <p:spPr bwMode="auto">
          <a:xfrm rot="5400000">
            <a:off x="4281488" y="1555750"/>
            <a:ext cx="762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 b="1">
                <a:latin typeface="Arial" panose="020B0604020202020204" pitchFamily="34" charset="0"/>
              </a:rPr>
              <a:t>x = 10</a:t>
            </a:r>
          </a:p>
        </p:txBody>
      </p:sp>
      <p:sp>
        <p:nvSpPr>
          <p:cNvPr id="6157" name="Text Box 42"/>
          <p:cNvSpPr txBox="1">
            <a:spLocks noChangeArrowheads="1"/>
          </p:cNvSpPr>
          <p:nvPr/>
        </p:nvSpPr>
        <p:spPr bwMode="auto">
          <a:xfrm>
            <a:off x="4510088" y="4278313"/>
            <a:ext cx="15557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Regione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Ammissibile</a:t>
            </a: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3490913" y="4987925"/>
            <a:ext cx="1057275" cy="6159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    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    (10;8)</a:t>
            </a: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5949950" y="5018088"/>
            <a:ext cx="666750" cy="6159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(32;8)</a:t>
            </a:r>
          </a:p>
        </p:txBody>
      </p: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5373688" y="3846513"/>
            <a:ext cx="946150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C</a:t>
            </a: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49" name="Text Box 45"/>
          <p:cNvSpPr txBox="1">
            <a:spLocks noChangeArrowheads="1"/>
          </p:cNvSpPr>
          <p:nvPr/>
        </p:nvSpPr>
        <p:spPr bwMode="auto">
          <a:xfrm>
            <a:off x="3538538" y="3590925"/>
            <a:ext cx="1057275" cy="6143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     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14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     (10;25)</a:t>
            </a:r>
          </a:p>
        </p:txBody>
      </p:sp>
      <p:sp>
        <p:nvSpPr>
          <p:cNvPr id="6162" name="Rectangle 35"/>
          <p:cNvSpPr>
            <a:spLocks noGrp="1" noChangeArrowheads="1"/>
          </p:cNvSpPr>
          <p:nvPr>
            <p:ph type="title"/>
          </p:nvPr>
        </p:nvSpPr>
        <p:spPr>
          <a:xfrm>
            <a:off x="274638" y="60325"/>
            <a:ext cx="5867400" cy="917575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Risoluzione  Grafica</a:t>
            </a:r>
          </a:p>
        </p:txBody>
      </p:sp>
      <p:sp>
        <p:nvSpPr>
          <p:cNvPr id="6163" name="Rettangolo 1"/>
          <p:cNvSpPr>
            <a:spLocks noChangeArrowheads="1"/>
          </p:cNvSpPr>
          <p:nvPr/>
        </p:nvSpPr>
        <p:spPr bwMode="auto">
          <a:xfrm>
            <a:off x="5661025" y="273050"/>
            <a:ext cx="3238500" cy="1368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Per teorema fondamentale PL 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il massimo ed il minimo di una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funzione lineare …… se esistono,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si trovano sul contorno o sui vertici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della regione ammissibile,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e non al suo interno. </a:t>
            </a:r>
          </a:p>
        </p:txBody>
      </p:sp>
      <p:sp>
        <p:nvSpPr>
          <p:cNvPr id="6164" name="Text Box 38"/>
          <p:cNvSpPr txBox="1">
            <a:spLocks noChangeArrowheads="1"/>
          </p:cNvSpPr>
          <p:nvPr/>
        </p:nvSpPr>
        <p:spPr bwMode="auto">
          <a:xfrm>
            <a:off x="365125" y="681038"/>
            <a:ext cx="2832100" cy="4619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Max z = 30x + 40y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6165" name="Ovale 55"/>
          <p:cNvSpPr>
            <a:spLocks noChangeArrowheads="1"/>
          </p:cNvSpPr>
          <p:nvPr/>
        </p:nvSpPr>
        <p:spPr bwMode="auto">
          <a:xfrm>
            <a:off x="6218238" y="4986338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6166" name="Ovale 57"/>
          <p:cNvSpPr>
            <a:spLocks noChangeArrowheads="1"/>
          </p:cNvSpPr>
          <p:nvPr/>
        </p:nvSpPr>
        <p:spPr bwMode="auto">
          <a:xfrm>
            <a:off x="5319713" y="4108450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6167" name="Ovale 58"/>
          <p:cNvSpPr>
            <a:spLocks noChangeArrowheads="1"/>
          </p:cNvSpPr>
          <p:nvPr/>
        </p:nvSpPr>
        <p:spPr bwMode="auto">
          <a:xfrm>
            <a:off x="4452938" y="4949825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6168" name="Ovale 59"/>
          <p:cNvSpPr>
            <a:spLocks noChangeArrowheads="1"/>
          </p:cNvSpPr>
          <p:nvPr/>
        </p:nvSpPr>
        <p:spPr bwMode="auto">
          <a:xfrm>
            <a:off x="4464050" y="3635375"/>
            <a:ext cx="107950" cy="10795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5462588" y="3778250"/>
            <a:ext cx="946150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s-ES" altLang="it-IT" sz="2000" b="1" dirty="0">
                <a:latin typeface="Arial" panose="020B0604020202020204" pitchFamily="34" charset="0"/>
              </a:rPr>
              <a:t>C</a:t>
            </a:r>
            <a:r>
              <a:rPr lang="es-ES" altLang="it-IT" sz="1400" b="1" dirty="0">
                <a:latin typeface="Arial" panose="020B0604020202020204" pitchFamily="34" charset="0"/>
              </a:rPr>
              <a:t>(20;20)</a:t>
            </a:r>
          </a:p>
        </p:txBody>
      </p:sp>
      <p:sp>
        <p:nvSpPr>
          <p:cNvPr id="63" name="Line 41"/>
          <p:cNvSpPr>
            <a:spLocks noChangeShapeType="1"/>
          </p:cNvSpPr>
          <p:nvPr/>
        </p:nvSpPr>
        <p:spPr bwMode="auto">
          <a:xfrm>
            <a:off x="2865438" y="2571750"/>
            <a:ext cx="4525962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4" name="Line 41"/>
          <p:cNvSpPr>
            <a:spLocks noChangeShapeType="1"/>
          </p:cNvSpPr>
          <p:nvPr/>
        </p:nvSpPr>
        <p:spPr bwMode="auto">
          <a:xfrm>
            <a:off x="2139950" y="3713163"/>
            <a:ext cx="4525963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5" name="Line 41"/>
          <p:cNvSpPr>
            <a:spLocks noChangeShapeType="1"/>
          </p:cNvSpPr>
          <p:nvPr/>
        </p:nvSpPr>
        <p:spPr bwMode="auto">
          <a:xfrm>
            <a:off x="2451100" y="3336925"/>
            <a:ext cx="4525963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6" name="Line 41"/>
          <p:cNvSpPr>
            <a:spLocks noChangeShapeType="1"/>
          </p:cNvSpPr>
          <p:nvPr/>
        </p:nvSpPr>
        <p:spPr bwMode="auto">
          <a:xfrm>
            <a:off x="3222625" y="2486025"/>
            <a:ext cx="4525963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7" name="Rectangle 46"/>
          <p:cNvSpPr>
            <a:spLocks noChangeArrowheads="1"/>
          </p:cNvSpPr>
          <p:nvPr/>
        </p:nvSpPr>
        <p:spPr bwMode="auto">
          <a:xfrm>
            <a:off x="341313" y="1420813"/>
            <a:ext cx="25908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L’ultima retta interseca la regione ammissibile nel punto 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(x = 20, y = 20, z = 1400).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it-IT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Tale punto individua la soluzione ottima del PPL</a:t>
            </a:r>
          </a:p>
        </p:txBody>
      </p:sp>
      <p:sp>
        <p:nvSpPr>
          <p:cNvPr id="6175" name="Line 41"/>
          <p:cNvSpPr>
            <a:spLocks noChangeShapeType="1"/>
          </p:cNvSpPr>
          <p:nvPr/>
        </p:nvSpPr>
        <p:spPr bwMode="auto">
          <a:xfrm>
            <a:off x="2066925" y="4251325"/>
            <a:ext cx="4525963" cy="3482975"/>
          </a:xfrm>
          <a:prstGeom prst="line">
            <a:avLst/>
          </a:prstGeom>
          <a:noFill/>
          <a:ln w="476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76" name="Text Box 38"/>
          <p:cNvSpPr txBox="1">
            <a:spLocks noChangeArrowheads="1"/>
          </p:cNvSpPr>
          <p:nvPr/>
        </p:nvSpPr>
        <p:spPr bwMode="auto">
          <a:xfrm>
            <a:off x="6324600" y="1731963"/>
            <a:ext cx="2832100" cy="4619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z = 30x + 40y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6177" name="Text Box 38"/>
          <p:cNvSpPr txBox="1">
            <a:spLocks noChangeArrowheads="1"/>
          </p:cNvSpPr>
          <p:nvPr/>
        </p:nvSpPr>
        <p:spPr bwMode="auto">
          <a:xfrm>
            <a:off x="6310313" y="2232025"/>
            <a:ext cx="2832100" cy="461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 30x + 40y = 0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6178" name="Text Box 38"/>
          <p:cNvSpPr txBox="1">
            <a:spLocks noChangeArrowheads="1"/>
          </p:cNvSpPr>
          <p:nvPr/>
        </p:nvSpPr>
        <p:spPr bwMode="auto">
          <a:xfrm>
            <a:off x="6326188" y="2768600"/>
            <a:ext cx="2830512" cy="4603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400" b="1">
                <a:latin typeface="Arial" panose="020B0604020202020204" pitchFamily="34" charset="0"/>
              </a:rPr>
              <a:t> 40y = -30x</a:t>
            </a:r>
            <a:endParaRPr lang="en-US" altLang="it-IT" sz="2400" b="1" baseline="-25000">
              <a:latin typeface="Arial" panose="020B0604020202020204" pitchFamily="34" charset="0"/>
            </a:endParaRPr>
          </a:p>
        </p:txBody>
      </p:sp>
      <p:sp>
        <p:nvSpPr>
          <p:cNvPr id="72" name="Text Box 3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739759" y="3313732"/>
            <a:ext cx="1752651" cy="624082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it-IT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3" grpId="0" animBg="1"/>
      <p:bldP spid="64" grpId="0" animBg="1"/>
      <p:bldP spid="65" grpId="0" animBg="1"/>
      <p:bldP spid="66" grpId="0" animBg="1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838200" y="1117600"/>
            <a:ext cx="579120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Il modello economico richiede  :</a:t>
            </a:r>
          </a:p>
          <a:p>
            <a:pPr lvl="1">
              <a:spcBef>
                <a:spcPct val="0"/>
              </a:spcBef>
              <a:buClrTx/>
              <a:buFontTx/>
              <a:buChar char="•"/>
            </a:pPr>
            <a:r>
              <a:rPr lang="en-US" altLang="it-IT" sz="1600">
                <a:latin typeface="Arial" panose="020B0604020202020204" pitchFamily="34" charset="0"/>
              </a:rPr>
              <a:t>  </a:t>
            </a:r>
            <a:r>
              <a:rPr lang="en-US" altLang="it-IT" sz="1800" b="1">
                <a:latin typeface="Arial" panose="020B0604020202020204" pitchFamily="34" charset="0"/>
              </a:rPr>
              <a:t>2 ore </a:t>
            </a:r>
            <a:r>
              <a:rPr lang="en-US" altLang="it-IT" sz="1600">
                <a:latin typeface="Arial" panose="020B0604020202020204" pitchFamily="34" charset="0"/>
              </a:rPr>
              <a:t>di lavoro a macchina .</a:t>
            </a:r>
          </a:p>
          <a:p>
            <a:pPr lvl="1">
              <a:spcBef>
                <a:spcPct val="0"/>
              </a:spcBef>
              <a:buClrTx/>
              <a:buFontTx/>
              <a:buChar char="•"/>
            </a:pPr>
            <a:r>
              <a:rPr lang="en-US" altLang="it-IT" sz="1600">
                <a:latin typeface="Arial" panose="020B0604020202020204" pitchFamily="34" charset="0"/>
              </a:rPr>
              <a:t>  </a:t>
            </a:r>
            <a:r>
              <a:rPr lang="en-US" altLang="it-IT" sz="1800" b="1">
                <a:latin typeface="Arial" panose="020B0604020202020204" pitchFamily="34" charset="0"/>
              </a:rPr>
              <a:t>2 ore </a:t>
            </a:r>
            <a:r>
              <a:rPr lang="en-US" altLang="it-IT" sz="1600">
                <a:latin typeface="Arial" panose="020B0604020202020204" pitchFamily="34" charset="0"/>
              </a:rPr>
              <a:t>di rifinitura a mano.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 Il modello di lusso richiede:</a:t>
            </a:r>
            <a:endParaRPr lang="en-US" altLang="it-IT" sz="1600" b="1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Char char="•"/>
            </a:pPr>
            <a:r>
              <a:rPr lang="en-US" altLang="it-IT" sz="1600">
                <a:latin typeface="Arial" panose="020B0604020202020204" pitchFamily="34" charset="0"/>
              </a:rPr>
              <a:t>  </a:t>
            </a:r>
            <a:r>
              <a:rPr lang="en-US" altLang="it-IT" sz="1800" b="1">
                <a:latin typeface="Arial" panose="020B0604020202020204" pitchFamily="34" charset="0"/>
              </a:rPr>
              <a:t>2 ore </a:t>
            </a:r>
            <a:r>
              <a:rPr lang="en-US" altLang="it-IT" sz="1600">
                <a:latin typeface="Arial" panose="020B0604020202020204" pitchFamily="34" charset="0"/>
              </a:rPr>
              <a:t>di di lavoro a macchina .</a:t>
            </a:r>
          </a:p>
          <a:p>
            <a:pPr lvl="1">
              <a:spcBef>
                <a:spcPct val="0"/>
              </a:spcBef>
              <a:buClrTx/>
              <a:buFontTx/>
              <a:buChar char="•"/>
            </a:pPr>
            <a:r>
              <a:rPr lang="en-US" altLang="it-IT" sz="1600">
                <a:latin typeface="Arial" panose="020B0604020202020204" pitchFamily="34" charset="0"/>
              </a:rPr>
              <a:t>  </a:t>
            </a:r>
            <a:r>
              <a:rPr lang="en-US" altLang="it-IT" sz="1800" b="1">
                <a:latin typeface="Arial" panose="020B0604020202020204" pitchFamily="34" charset="0"/>
              </a:rPr>
              <a:t>4 ore </a:t>
            </a:r>
            <a:r>
              <a:rPr lang="en-US" altLang="it-IT" sz="1600">
                <a:latin typeface="Arial" panose="020B0604020202020204" pitchFamily="34" charset="0"/>
              </a:rPr>
              <a:t>di rifinitura a mano.</a:t>
            </a: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533400" y="242888"/>
            <a:ext cx="15875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400" b="1" u="sng">
                <a:latin typeface="Arial" panose="020B0604020202020204" pitchFamily="34" charset="0"/>
              </a:rPr>
              <a:t>Problema</a:t>
            </a:r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533400" y="733425"/>
            <a:ext cx="79263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Un’azienda produce </a:t>
            </a:r>
            <a:r>
              <a:rPr lang="en-US" altLang="it-IT" sz="1600" b="1">
                <a:latin typeface="Arial" panose="020B0604020202020204" pitchFamily="34" charset="0"/>
              </a:rPr>
              <a:t>due</a:t>
            </a:r>
            <a:r>
              <a:rPr lang="en-US" altLang="it-IT" sz="1600">
                <a:latin typeface="Arial" panose="020B0604020202020204" pitchFamily="34" charset="0"/>
              </a:rPr>
              <a:t> tipi di borse : un modello economico ed un modello di lusso. </a:t>
            </a:r>
          </a:p>
        </p:txBody>
      </p:sp>
      <p:sp>
        <p:nvSpPr>
          <p:cNvPr id="4102" name="Rectangle 11"/>
          <p:cNvSpPr>
            <a:spLocks noChangeArrowheads="1"/>
          </p:cNvSpPr>
          <p:nvPr/>
        </p:nvSpPr>
        <p:spPr bwMode="auto">
          <a:xfrm>
            <a:off x="614363" y="2987675"/>
            <a:ext cx="7848600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latin typeface="Arial" panose="020B0604020202020204" pitchFamily="34" charset="0"/>
              </a:rPr>
              <a:t>L’azienda ha </a:t>
            </a:r>
            <a:r>
              <a:rPr lang="en-US" altLang="it-IT" sz="1400" b="1">
                <a:latin typeface="Arial" panose="020B0604020202020204" pitchFamily="34" charset="0"/>
              </a:rPr>
              <a:t>2 addetti alle macchine </a:t>
            </a:r>
            <a:r>
              <a:rPr lang="en-US" altLang="it-IT" sz="1400">
                <a:latin typeface="Arial" panose="020B0604020202020204" pitchFamily="34" charset="0"/>
              </a:rPr>
              <a:t>e </a:t>
            </a:r>
            <a:r>
              <a:rPr lang="en-US" altLang="it-IT" sz="1400" b="1">
                <a:latin typeface="Arial" panose="020B0604020202020204" pitchFamily="34" charset="0"/>
              </a:rPr>
              <a:t>3 addetti alla lavorazione </a:t>
            </a:r>
            <a:r>
              <a:rPr lang="en-US" altLang="it-IT" sz="1400">
                <a:latin typeface="Arial" panose="020B0604020202020204" pitchFamily="34" charset="0"/>
              </a:rPr>
              <a:t>di rifinitura a mano.</a:t>
            </a:r>
          </a:p>
          <a:p>
            <a:pPr>
              <a:spcBef>
                <a:spcPct val="0"/>
              </a:spcBef>
              <a:buClrTx/>
              <a:buSzTx/>
              <a:buFont typeface="Monotype Sorts" pitchFamily="2" charset="2"/>
              <a:buNone/>
            </a:pPr>
            <a:r>
              <a:rPr lang="en-US" altLang="it-IT" sz="1400">
                <a:latin typeface="Arial" panose="020B0604020202020204" pitchFamily="34" charset="0"/>
              </a:rPr>
              <a:t>Ciascun addetto lavora </a:t>
            </a:r>
            <a:r>
              <a:rPr lang="en-US" altLang="it-IT" sz="1400" b="1">
                <a:latin typeface="Arial" panose="020B0604020202020204" pitchFamily="34" charset="0"/>
              </a:rPr>
              <a:t>40</a:t>
            </a:r>
            <a:r>
              <a:rPr lang="en-US" altLang="it-IT" sz="1400">
                <a:latin typeface="Arial" panose="020B0604020202020204" pitchFamily="34" charset="0"/>
              </a:rPr>
              <a:t> ore a settimana.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latin typeface="Arial" panose="020B0604020202020204" pitchFamily="34" charset="0"/>
              </a:rPr>
              <a:t>Inoltre: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it-IT" sz="1400">
                <a:latin typeface="Arial" panose="020B0604020202020204" pitchFamily="34" charset="0"/>
              </a:rPr>
              <a:t>  Ogni borsa economica fornisce un profitto di </a:t>
            </a:r>
            <a:r>
              <a:rPr lang="en-US" altLang="it-IT" sz="1800" b="1">
                <a:latin typeface="Arial" panose="020B0604020202020204" pitchFamily="34" charset="0"/>
              </a:rPr>
              <a:t>30 </a:t>
            </a:r>
            <a:r>
              <a:rPr lang="en-US" altLang="it-IT" sz="1800" b="1">
                <a:latin typeface="Cambria Math" panose="02040503050406030204" pitchFamily="18" charset="0"/>
                <a:ea typeface="Cambria Math" panose="02040503050406030204" pitchFamily="18" charset="0"/>
              </a:rPr>
              <a:t>€</a:t>
            </a:r>
            <a:r>
              <a:rPr lang="en-US" altLang="it-IT" sz="1400">
                <a:latin typeface="Cambria Math" panose="02040503050406030204" pitchFamily="18" charset="0"/>
                <a:ea typeface="Cambria Math" panose="02040503050406030204" pitchFamily="18" charset="0"/>
              </a:rPr>
              <a:t> , </a:t>
            </a:r>
          </a:p>
          <a:p>
            <a:pPr>
              <a:spcBef>
                <a:spcPct val="0"/>
              </a:spcBef>
              <a:buClrTx/>
              <a:buSzTx/>
              <a:buFont typeface="Monotype Sorts" pitchFamily="2" charset="2"/>
              <a:buNone/>
            </a:pPr>
            <a:r>
              <a:rPr lang="en-US" altLang="it-IT" sz="1400">
                <a:latin typeface="Cambria Math" panose="02040503050406030204" pitchFamily="18" charset="0"/>
                <a:ea typeface="Cambria Math" panose="02040503050406030204" pitchFamily="18" charset="0"/>
              </a:rPr>
              <a:t>    mentre ogni borsa di lusso fornisce un profitto di </a:t>
            </a:r>
            <a:r>
              <a:rPr lang="en-US" altLang="it-IT" sz="1800" b="1">
                <a:latin typeface="Cambria Math" panose="02040503050406030204" pitchFamily="18" charset="0"/>
                <a:ea typeface="Cambria Math" panose="02040503050406030204" pitchFamily="18" charset="0"/>
              </a:rPr>
              <a:t>40 €</a:t>
            </a:r>
            <a:r>
              <a:rPr lang="en-US" altLang="it-IT" sz="140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 typeface="Monotype Sorts" pitchFamily="2" charset="2"/>
              <a:buNone/>
            </a:pPr>
            <a:endParaRPr lang="en-US" altLang="it-IT" sz="1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 typeface="Monotype Sorts" pitchFamily="2" charset="2"/>
              <a:buNone/>
            </a:pPr>
            <a:r>
              <a:rPr lang="en-US" altLang="it-IT" sz="1400">
                <a:latin typeface="Arial" panose="020B0604020202020204" pitchFamily="34" charset="0"/>
              </a:rPr>
              <a:t>Sapendo che ogni borsa sarà venduta, quante borse di lusso ed economiche dovrà produrre l’azienda per massimizzare il profitto </a:t>
            </a:r>
            <a:r>
              <a:rPr lang="en-US" altLang="it-IT" sz="1600" b="1">
                <a:latin typeface="Arial" panose="020B0604020202020204" pitchFamily="34" charset="0"/>
              </a:rPr>
              <a:t>?</a:t>
            </a:r>
            <a:endParaRPr lang="en-US" altLang="it-IT" sz="1400">
              <a:latin typeface="Arial" panose="020B0604020202020204" pitchFamily="34" charset="0"/>
            </a:endParaRPr>
          </a:p>
        </p:txBody>
      </p:sp>
      <p:sp>
        <p:nvSpPr>
          <p:cNvPr id="4103" name="Text Box 12"/>
          <p:cNvSpPr txBox="1">
            <a:spLocks noChangeArrowheads="1"/>
          </p:cNvSpPr>
          <p:nvPr/>
        </p:nvSpPr>
        <p:spPr bwMode="auto">
          <a:xfrm>
            <a:off x="77788" y="5367338"/>
            <a:ext cx="8382000" cy="774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200">
                <a:latin typeface="Arial" panose="020B0604020202020204" pitchFamily="34" charset="0"/>
              </a:rPr>
              <a:t>La ditta vuole Massimizzare il guadagno.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200"/>
              <a:t>Quante borse economiche e quante borse di lusso  deve produrre?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91000" y="6151563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pic>
        <p:nvPicPr>
          <p:cNvPr id="7176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26175"/>
            <a:ext cx="34925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AutoShape 11" descr="Risultati immagini per bag cartoons"/>
          <p:cNvSpPr>
            <a:spLocks noChangeAspect="1" noChangeArrowheads="1"/>
          </p:cNvSpPr>
          <p:nvPr/>
        </p:nvSpPr>
        <p:spPr bwMode="auto">
          <a:xfrm>
            <a:off x="161925" y="-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pic>
        <p:nvPicPr>
          <p:cNvPr id="7178" name="Immagin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1231900"/>
            <a:ext cx="1327150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Immagin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435100"/>
            <a:ext cx="1144588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2" grpId="0" autoUpdateAnimBg="0"/>
      <p:bldP spid="410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5389563" y="4554538"/>
            <a:ext cx="3657600" cy="862012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   x</a:t>
            </a:r>
            <a:r>
              <a:rPr lang="en-US" altLang="it-IT" sz="1800">
                <a:latin typeface="Arial" panose="020B0604020202020204" pitchFamily="34" charset="0"/>
              </a:rPr>
              <a:t> </a:t>
            </a:r>
            <a:r>
              <a:rPr lang="en-US" altLang="it-IT" sz="2000">
                <a:latin typeface="Arial" panose="020B0604020202020204" pitchFamily="34" charset="0"/>
              </a:rPr>
              <a:t>≥ </a:t>
            </a:r>
            <a:r>
              <a:rPr lang="en-US" altLang="it-IT" sz="1800">
                <a:latin typeface="Arial" panose="020B0604020202020204" pitchFamily="34" charset="0"/>
              </a:rPr>
              <a:t>0     </a:t>
            </a:r>
            <a:r>
              <a:rPr lang="en-US" altLang="it-IT" sz="1600">
                <a:latin typeface="Arial" panose="020B0604020202020204" pitchFamily="34" charset="0"/>
              </a:rPr>
              <a:t>(vincolo di segno)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   y</a:t>
            </a:r>
            <a:r>
              <a:rPr lang="en-US" altLang="it-IT" sz="1800">
                <a:latin typeface="Arial" panose="020B0604020202020204" pitchFamily="34" charset="0"/>
              </a:rPr>
              <a:t>  </a:t>
            </a:r>
            <a:r>
              <a:rPr lang="en-US" altLang="it-IT" sz="2000">
                <a:latin typeface="Arial" panose="020B0604020202020204" pitchFamily="34" charset="0"/>
              </a:rPr>
              <a:t>≥ </a:t>
            </a:r>
            <a:r>
              <a:rPr lang="en-US" altLang="it-IT" sz="1800">
                <a:latin typeface="Arial" panose="020B0604020202020204" pitchFamily="34" charset="0"/>
              </a:rPr>
              <a:t>0    </a:t>
            </a:r>
            <a:r>
              <a:rPr lang="en-US" altLang="it-IT" sz="1600">
                <a:latin typeface="Arial" panose="020B0604020202020204" pitchFamily="34" charset="0"/>
              </a:rPr>
              <a:t>(vincolo di segno)</a:t>
            </a:r>
            <a:endParaRPr lang="en-US" altLang="it-IT" sz="1600"/>
          </a:p>
        </p:txBody>
      </p:sp>
      <p:graphicFrame>
        <p:nvGraphicFramePr>
          <p:cNvPr id="61559" name="Group 119"/>
          <p:cNvGraphicFramePr>
            <a:graphicFrameLocks noGrp="1"/>
          </p:cNvGraphicFramePr>
          <p:nvPr>
            <p:ph/>
          </p:nvPr>
        </p:nvGraphicFramePr>
        <p:xfrm>
          <a:off x="401638" y="1522413"/>
          <a:ext cx="4575175" cy="2620962"/>
        </p:xfrm>
        <a:graphic>
          <a:graphicData uri="http://schemas.openxmlformats.org/drawingml/2006/table">
            <a:tbl>
              <a:tblPr/>
              <a:tblGrid>
                <a:gridCol w="1416050"/>
                <a:gridCol w="1254125"/>
                <a:gridCol w="1066800"/>
                <a:gridCol w="838200"/>
              </a:tblGrid>
              <a:tr h="7637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s-ES" alt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Borse economiche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Borse di lusso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s-ES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Guadagno</a:t>
                      </a:r>
                    </a:p>
                  </a:txBody>
                  <a:tcPr marL="90000" marR="90000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s-ES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195"/>
                      </a:schemeClr>
                    </a:solidFill>
                  </a:tcPr>
                </a:tc>
              </a:tr>
              <a:tr h="6301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Produzione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 addetti)</a:t>
                      </a:r>
                    </a:p>
                  </a:txBody>
                  <a:tcPr marL="90000" marR="90000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kumimoji="0" lang="es-ES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s-ES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alpha val="50195"/>
                      </a:schemeClr>
                    </a:solidFill>
                  </a:tcPr>
                </a:tc>
              </a:tr>
              <a:tr h="6301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Manodopera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 addetti)</a:t>
                      </a:r>
                    </a:p>
                  </a:txBody>
                  <a:tcPr marL="90000" marR="90000" marT="46794" marB="4679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s-ES" alt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4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4000"/>
                        <a:buFont typeface="Monotype Sorts" pitchFamily="2" charset="2"/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kumimoji="0" lang="es-ES" alt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120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222" name="Rectangle 77"/>
          <p:cNvSpPr>
            <a:spLocks noChangeArrowheads="1"/>
          </p:cNvSpPr>
          <p:nvPr/>
        </p:nvSpPr>
        <p:spPr bwMode="auto">
          <a:xfrm>
            <a:off x="614363" y="20638"/>
            <a:ext cx="57150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800" i="1">
                <a:solidFill>
                  <a:schemeClr val="tx2"/>
                </a:solidFill>
                <a:latin typeface="Arial" panose="020B0604020202020204" pitchFamily="34" charset="0"/>
              </a:rPr>
              <a:t>Formulazione matematica del PL</a:t>
            </a:r>
          </a:p>
        </p:txBody>
      </p:sp>
      <p:sp>
        <p:nvSpPr>
          <p:cNvPr id="8223" name="Text Box 78"/>
          <p:cNvSpPr txBox="1">
            <a:spLocks noChangeArrowheads="1"/>
          </p:cNvSpPr>
          <p:nvPr/>
        </p:nvSpPr>
        <p:spPr bwMode="auto">
          <a:xfrm>
            <a:off x="5394325" y="2439988"/>
            <a:ext cx="35956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800" b="1">
                <a:latin typeface="Arial" panose="020B0604020202020204" pitchFamily="34" charset="0"/>
              </a:rPr>
              <a:t>Max z = 30x + 40y </a:t>
            </a:r>
            <a:r>
              <a:rPr lang="en-US" altLang="it-IT" sz="1200" b="1">
                <a:latin typeface="Arial" panose="020B0604020202020204" pitchFamily="34" charset="0"/>
              </a:rPr>
              <a:t>(funzione obiettivo)</a:t>
            </a:r>
            <a:endParaRPr lang="es-ES" altLang="it-IT" sz="1200" b="1">
              <a:latin typeface="Arial" panose="020B0604020202020204" pitchFamily="34" charset="0"/>
            </a:endParaRPr>
          </a:p>
        </p:txBody>
      </p:sp>
      <p:sp>
        <p:nvSpPr>
          <p:cNvPr id="8224" name="Text Box 79"/>
          <p:cNvSpPr txBox="1">
            <a:spLocks noChangeArrowheads="1"/>
          </p:cNvSpPr>
          <p:nvPr/>
        </p:nvSpPr>
        <p:spPr bwMode="auto">
          <a:xfrm>
            <a:off x="5507038" y="3027363"/>
            <a:ext cx="33496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000" b="1">
                <a:latin typeface="Arial" panose="020B0604020202020204" pitchFamily="34" charset="0"/>
              </a:rPr>
              <a:t>2 x +2 y  ≤ 80     </a:t>
            </a:r>
            <a:r>
              <a:rPr lang="en-US" altLang="it-IT" sz="1600" b="1">
                <a:latin typeface="Arial" panose="020B0604020202020204" pitchFamily="34" charset="0"/>
              </a:rPr>
              <a:t>(produzione)</a:t>
            </a:r>
            <a:endParaRPr lang="es-ES" altLang="it-IT" sz="1600" b="1">
              <a:latin typeface="Arial" panose="020B0604020202020204" pitchFamily="34" charset="0"/>
            </a:endParaRPr>
          </a:p>
        </p:txBody>
      </p:sp>
      <p:sp>
        <p:nvSpPr>
          <p:cNvPr id="8225" name="Text Box 80"/>
          <p:cNvSpPr txBox="1">
            <a:spLocks noChangeArrowheads="1"/>
          </p:cNvSpPr>
          <p:nvPr/>
        </p:nvSpPr>
        <p:spPr bwMode="auto">
          <a:xfrm>
            <a:off x="5526088" y="3598863"/>
            <a:ext cx="36179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2000" b="1">
                <a:latin typeface="Arial" panose="020B0604020202020204" pitchFamily="34" charset="0"/>
              </a:rPr>
              <a:t>2x + 4y  ≤  120     </a:t>
            </a:r>
            <a:r>
              <a:rPr lang="en-US" altLang="it-IT" sz="1600" b="1">
                <a:latin typeface="Arial" panose="020B0604020202020204" pitchFamily="34" charset="0"/>
              </a:rPr>
              <a:t>(manodopera)</a:t>
            </a:r>
            <a:endParaRPr lang="es-ES" altLang="it-IT" sz="1600" b="1">
              <a:latin typeface="Arial" panose="020B0604020202020204" pitchFamily="34" charset="0"/>
            </a:endParaRPr>
          </a:p>
        </p:txBody>
      </p:sp>
      <p:sp>
        <p:nvSpPr>
          <p:cNvPr id="61529" name="AutoShape 89"/>
          <p:cNvSpPr>
            <a:spLocks noChangeArrowheads="1"/>
          </p:cNvSpPr>
          <p:nvPr/>
        </p:nvSpPr>
        <p:spPr bwMode="auto">
          <a:xfrm>
            <a:off x="4933950" y="2360613"/>
            <a:ext cx="4098925" cy="485775"/>
          </a:xfrm>
          <a:prstGeom prst="leftArrowCallout">
            <a:avLst>
              <a:gd name="adj1" fmla="val 7407"/>
              <a:gd name="adj2" fmla="val 25000"/>
              <a:gd name="adj3" fmla="val 39299"/>
              <a:gd name="adj4" fmla="val 88486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61533" name="AutoShape 93"/>
          <p:cNvSpPr>
            <a:spLocks noChangeArrowheads="1"/>
          </p:cNvSpPr>
          <p:nvPr/>
        </p:nvSpPr>
        <p:spPr bwMode="auto">
          <a:xfrm>
            <a:off x="5056188" y="2947988"/>
            <a:ext cx="3886200" cy="530225"/>
          </a:xfrm>
          <a:prstGeom prst="leftArrowCallout">
            <a:avLst>
              <a:gd name="adj1" fmla="val 7407"/>
              <a:gd name="adj2" fmla="val 25000"/>
              <a:gd name="adj3" fmla="val 39293"/>
              <a:gd name="adj4" fmla="val 88486"/>
            </a:avLst>
          </a:prstGeom>
          <a:solidFill>
            <a:srgbClr val="3366FF">
              <a:alpha val="50195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61534" name="AutoShape 94"/>
          <p:cNvSpPr>
            <a:spLocks noChangeArrowheads="1"/>
          </p:cNvSpPr>
          <p:nvPr/>
        </p:nvSpPr>
        <p:spPr bwMode="auto">
          <a:xfrm>
            <a:off x="5086350" y="3567113"/>
            <a:ext cx="3960813" cy="514350"/>
          </a:xfrm>
          <a:prstGeom prst="leftArrowCallout">
            <a:avLst>
              <a:gd name="adj1" fmla="val 7407"/>
              <a:gd name="adj2" fmla="val 25000"/>
              <a:gd name="adj3" fmla="val 39252"/>
              <a:gd name="adj4" fmla="val 88486"/>
            </a:avLst>
          </a:prstGeom>
          <a:solidFill>
            <a:srgbClr val="FFFF00">
              <a:alpha val="50195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8229" name="Text Box 104"/>
          <p:cNvSpPr txBox="1">
            <a:spLocks noChangeArrowheads="1"/>
          </p:cNvSpPr>
          <p:nvPr/>
        </p:nvSpPr>
        <p:spPr bwMode="auto">
          <a:xfrm>
            <a:off x="338138" y="676275"/>
            <a:ext cx="8077200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Variabili di Decisione</a:t>
            </a:r>
            <a:r>
              <a:rPr lang="en-US" altLang="it-IT" sz="1600">
                <a:latin typeface="Arial" panose="020B0604020202020204" pitchFamily="34" charset="0"/>
              </a:rPr>
              <a:t>        x = nº di borse economiche da produrre a settimana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                                            y = nº di borse di lusso da produrre a settimana</a:t>
            </a:r>
            <a:endParaRPr lang="en-US" altLang="it-IT" sz="1600" b="1">
              <a:latin typeface="Arial" panose="020B060402020202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39738" y="6237288"/>
            <a:ext cx="40322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pic>
        <p:nvPicPr>
          <p:cNvPr id="8231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237288"/>
            <a:ext cx="3397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322888" y="1301750"/>
            <a:ext cx="3821112" cy="708025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   </a:t>
            </a:r>
            <a:r>
              <a:rPr lang="en-US" altLang="it-IT" sz="1400">
                <a:latin typeface="Arial" panose="020B0604020202020204" pitchFamily="34" charset="0"/>
              </a:rPr>
              <a:t>Ogni addetto lavora 40 ore a settimana; 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2</a:t>
            </a:r>
            <a:r>
              <a:rPr lang="en-US" altLang="it-IT" sz="1100">
                <a:latin typeface="Arial" panose="020B0604020202020204" pitchFamily="34" charset="0"/>
              </a:rPr>
              <a:t>x</a:t>
            </a:r>
            <a:r>
              <a:rPr lang="en-US" altLang="it-IT" sz="1600">
                <a:latin typeface="Arial" panose="020B0604020202020204" pitchFamily="34" charset="0"/>
              </a:rPr>
              <a:t>40=80 ore    e        3</a:t>
            </a:r>
            <a:r>
              <a:rPr lang="en-US" altLang="it-IT" sz="1200">
                <a:latin typeface="Arial" panose="020B0604020202020204" pitchFamily="34" charset="0"/>
              </a:rPr>
              <a:t>x</a:t>
            </a:r>
            <a:r>
              <a:rPr lang="en-US" altLang="it-IT" sz="1600">
                <a:latin typeface="Arial" panose="020B0604020202020204" pitchFamily="34" charset="0"/>
              </a:rPr>
              <a:t>40=120 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 animBg="1"/>
      <p:bldP spid="61529" grpId="0" animBg="1"/>
      <p:bldP spid="61533" grpId="0" animBg="1"/>
      <p:bldP spid="61534" grpId="0" animBg="1"/>
      <p:bldP spid="18" grpId="0" animBg="1"/>
      <p:bldP spid="1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4313"/>
            <a:ext cx="4038600" cy="625475"/>
          </a:xfrm>
        </p:spPr>
        <p:txBody>
          <a:bodyPr/>
          <a:lstStyle/>
          <a:p>
            <a:pPr eaLnBrk="1" hangingPunct="1"/>
            <a:r>
              <a:rPr lang="en-US" altLang="it-IT" sz="2800" smtClean="0">
                <a:latin typeface="Arial" panose="020B0604020202020204" pitchFamily="34" charset="0"/>
                <a:cs typeface="Arial" panose="020B0604020202020204" pitchFamily="34" charset="0"/>
              </a:rPr>
              <a:t>Regione di ammissibilità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657225" y="3057525"/>
            <a:ext cx="4495800" cy="16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x= 20, y = 25 no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(</a:t>
            </a:r>
            <a:r>
              <a:rPr lang="en-US" altLang="it-IT" sz="1600">
                <a:latin typeface="Arial" panose="020B0604020202020204" pitchFamily="34" charset="0"/>
              </a:rPr>
              <a:t>non è soddisfatto nessun vincolo di produzione</a:t>
            </a:r>
            <a:r>
              <a:rPr lang="en-US" altLang="it-IT" sz="2000"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                [90 </a:t>
            </a:r>
            <a:r>
              <a:rPr lang="en-US" altLang="it-IT" sz="2000">
                <a:latin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lang="en-US" altLang="it-IT" sz="2000">
                <a:latin typeface="Arial" panose="020B0604020202020204" pitchFamily="34" charset="0"/>
              </a:rPr>
              <a:t>80  e  140&gt;120].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4911725" y="2176463"/>
            <a:ext cx="3886200" cy="2185987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Vincoli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+2y ≤ 80  (Fase 1)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it-IT" sz="16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 2x + 4y ≤  120   (Fase 2)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  </a:t>
            </a:r>
            <a:endParaRPr lang="en-US" altLang="it-IT" sz="1600" b="1"/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114300" y="801688"/>
            <a:ext cx="7696200" cy="1016000"/>
          </a:xfrm>
          <a:prstGeom prst="rect">
            <a:avLst/>
          </a:prstGeom>
          <a:solidFill>
            <a:schemeClr val="hlink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La </a:t>
            </a:r>
            <a:r>
              <a:rPr lang="en-US" altLang="it-IT" sz="2000" b="1">
                <a:latin typeface="Arial" panose="020B0604020202020204" pitchFamily="34" charset="0"/>
              </a:rPr>
              <a:t>regione di ammissibilità </a:t>
            </a:r>
            <a:r>
              <a:rPr lang="en-US" altLang="it-IT" sz="2000">
                <a:latin typeface="Arial" panose="020B0604020202020204" pitchFamily="34" charset="0"/>
              </a:rPr>
              <a:t>di un PPL è l’insieme di tutti quei valori che soddisfano i vincoli.    ( E’ la regione del piano delimitata dal sistema di disequazioni che formano I vincoli)</a:t>
            </a:r>
            <a:endParaRPr lang="en-US" altLang="it-IT" sz="2400"/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>
            <a:off x="4800600" y="2071688"/>
            <a:ext cx="0" cy="281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2400" y="5891213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pic>
        <p:nvPicPr>
          <p:cNvPr id="922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5943600"/>
            <a:ext cx="2682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4300" y="2106613"/>
            <a:ext cx="44958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>
                <a:latin typeface="Arial" panose="020B0604020202020204" pitchFamily="34" charset="0"/>
              </a:rPr>
              <a:t>x = 18    y = 20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sta nella regione ammissibile del problema.</a:t>
            </a:r>
          </a:p>
        </p:txBody>
      </p:sp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4940300" y="2490788"/>
            <a:ext cx="2900363" cy="387350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3" name="Rettangolo 2"/>
          <p:cNvSpPr>
            <a:spLocks noChangeArrowheads="1"/>
          </p:cNvSpPr>
          <p:nvPr/>
        </p:nvSpPr>
        <p:spPr bwMode="auto">
          <a:xfrm>
            <a:off x="839788" y="2943225"/>
            <a:ext cx="2033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 b="1">
                <a:latin typeface="Arial" panose="020B0604020202020204" pitchFamily="34" charset="0"/>
              </a:rPr>
              <a:t>2</a:t>
            </a:r>
            <a:r>
              <a:rPr lang="en-US" altLang="it-IT" sz="2000" b="1">
                <a:latin typeface="Cambria Math" panose="02040503050406030204" pitchFamily="18" charset="0"/>
              </a:rPr>
              <a:t>·18</a:t>
            </a:r>
            <a:r>
              <a:rPr lang="en-US" altLang="it-IT" sz="2000" b="1">
                <a:latin typeface="Arial" panose="020B0604020202020204" pitchFamily="34" charset="0"/>
              </a:rPr>
              <a:t>+2</a:t>
            </a:r>
            <a:r>
              <a:rPr lang="en-US" altLang="it-IT" sz="2000" b="1">
                <a:latin typeface="Cambria Math" panose="02040503050406030204" pitchFamily="18" charset="0"/>
              </a:rPr>
              <a:t>·</a:t>
            </a:r>
            <a:r>
              <a:rPr lang="en-US" altLang="it-IT" sz="2000" b="1">
                <a:latin typeface="Arial" panose="020B0604020202020204" pitchFamily="34" charset="0"/>
              </a:rPr>
              <a:t>20 ≤ 80  </a:t>
            </a: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874838" y="3803650"/>
            <a:ext cx="117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 b="1">
                <a:latin typeface="Arial" panose="020B0604020202020204" pitchFamily="34" charset="0"/>
              </a:rPr>
              <a:t>76 ≤ 80  </a:t>
            </a:r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auto">
          <a:xfrm>
            <a:off x="638175" y="3421063"/>
            <a:ext cx="210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 b="1">
                <a:latin typeface="Arial" panose="020B0604020202020204" pitchFamily="34" charset="0"/>
              </a:rPr>
              <a:t>2</a:t>
            </a:r>
            <a:r>
              <a:rPr lang="en-US" altLang="it-IT" sz="2000" b="1">
                <a:latin typeface="Cambria Math" panose="02040503050406030204" pitchFamily="18" charset="0"/>
              </a:rPr>
              <a:t>·18</a:t>
            </a:r>
            <a:r>
              <a:rPr lang="en-US" altLang="it-IT" sz="2000" b="1">
                <a:latin typeface="Arial" panose="020B0604020202020204" pitchFamily="34" charset="0"/>
              </a:rPr>
              <a:t>+4</a:t>
            </a:r>
            <a:r>
              <a:rPr lang="en-US" altLang="it-IT" sz="2000" b="1">
                <a:latin typeface="Cambria Math" panose="02040503050406030204" pitchFamily="18" charset="0"/>
              </a:rPr>
              <a:t>·</a:t>
            </a:r>
            <a:r>
              <a:rPr lang="en-US" altLang="it-IT" sz="2000" b="1">
                <a:latin typeface="Arial" panose="020B0604020202020204" pitchFamily="34" charset="0"/>
              </a:rPr>
              <a:t>20 ≤ 120 </a:t>
            </a:r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630238" y="4102100"/>
            <a:ext cx="1449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2000" b="1">
                <a:latin typeface="Arial" panose="020B0604020202020204" pitchFamily="34" charset="0"/>
              </a:rPr>
              <a:t>116 ≤ 120  </a:t>
            </a:r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4957763" y="3209925"/>
            <a:ext cx="2900362" cy="387350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24" name="Rettangolo 23"/>
          <p:cNvSpPr>
            <a:spLocks noChangeArrowheads="1"/>
          </p:cNvSpPr>
          <p:nvPr/>
        </p:nvSpPr>
        <p:spPr bwMode="auto">
          <a:xfrm>
            <a:off x="141288" y="2146300"/>
            <a:ext cx="849312" cy="2571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25" name="Rettangolo 24"/>
          <p:cNvSpPr>
            <a:spLocks noChangeArrowheads="1"/>
          </p:cNvSpPr>
          <p:nvPr/>
        </p:nvSpPr>
        <p:spPr bwMode="auto">
          <a:xfrm>
            <a:off x="1163638" y="2166938"/>
            <a:ext cx="849312" cy="2571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23" name="Rettangolo 1"/>
          <p:cNvSpPr>
            <a:spLocks noChangeArrowheads="1"/>
          </p:cNvSpPr>
          <p:nvPr/>
        </p:nvSpPr>
        <p:spPr bwMode="auto">
          <a:xfrm>
            <a:off x="393700" y="5006975"/>
            <a:ext cx="3238500" cy="1368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Per teorema fondamentale PL 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il massimo ed il minimo di una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funzione lineare …… se esistono,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 si trovano sul contorno o sui vertici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della regione ammissibile,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b="1">
                <a:latin typeface="Arial" panose="020B0604020202020204" pitchFamily="34" charset="0"/>
              </a:rPr>
              <a:t>e non al suo interno.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" grpId="0"/>
      <p:bldP spid="2" grpId="0" animBg="1"/>
      <p:bldP spid="2" grpId="1" animBg="1"/>
      <p:bldP spid="3" grpId="0"/>
      <p:bldP spid="3" grpId="1"/>
      <p:bldP spid="14" grpId="0"/>
      <p:bldP spid="14" grpId="1"/>
      <p:bldP spid="16" grpId="0"/>
      <p:bldP spid="16" grpId="1"/>
      <p:bldP spid="17" grpId="0"/>
      <p:bldP spid="17" grpId="1"/>
      <p:bldP spid="18" grpId="0" animBg="1"/>
      <p:bldP spid="18" grpId="1" animBg="1"/>
      <p:bldP spid="24" grpId="0" animBg="1"/>
      <p:bldP spid="24" grpId="1" animBg="1"/>
      <p:bldP spid="25" grpId="0" animBg="1"/>
      <p:bldP spid="25" grpId="1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133350"/>
            <a:ext cx="7239000" cy="566738"/>
          </a:xfrm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  <a:cs typeface="Arial" panose="020B0604020202020204" pitchFamily="34" charset="0"/>
              </a:rPr>
              <a:t>Rappresentazione Grafica delle restrizioni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 flipH="1" flipV="1">
            <a:off x="3998913" y="1409700"/>
            <a:ext cx="4721225" cy="481647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1540" name="AutoShape 36"/>
          <p:cNvSpPr>
            <a:spLocks noChangeArrowheads="1"/>
          </p:cNvSpPr>
          <p:nvPr/>
        </p:nvSpPr>
        <p:spPr bwMode="auto">
          <a:xfrm>
            <a:off x="3998913" y="1409700"/>
            <a:ext cx="4651375" cy="4768850"/>
          </a:xfrm>
          <a:prstGeom prst="triangle">
            <a:avLst>
              <a:gd name="adj" fmla="val 0"/>
            </a:avLst>
          </a:prstGeom>
          <a:solidFill>
            <a:srgbClr val="C0C0C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8197" name="Text Box 37"/>
          <p:cNvSpPr txBox="1">
            <a:spLocks noChangeArrowheads="1"/>
          </p:cNvSpPr>
          <p:nvPr/>
        </p:nvSpPr>
        <p:spPr bwMode="auto">
          <a:xfrm>
            <a:off x="6324600" y="1797050"/>
            <a:ext cx="13160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2x + 2y = 80</a:t>
            </a:r>
          </a:p>
        </p:txBody>
      </p:sp>
      <p:sp>
        <p:nvSpPr>
          <p:cNvPr id="8198" name="Line 38"/>
          <p:cNvSpPr>
            <a:spLocks noChangeShapeType="1"/>
          </p:cNvSpPr>
          <p:nvPr/>
        </p:nvSpPr>
        <p:spPr bwMode="auto">
          <a:xfrm flipH="1">
            <a:off x="5562600" y="20574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7" name="Text Box 39"/>
          <p:cNvSpPr txBox="1">
            <a:spLocks noChangeArrowheads="1"/>
          </p:cNvSpPr>
          <p:nvPr/>
        </p:nvSpPr>
        <p:spPr bwMode="auto">
          <a:xfrm>
            <a:off x="307975" y="1143000"/>
            <a:ext cx="3978275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Qualunque PPL con due variabili si può risolvere graficamente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Per esempio, per rappresentare graficamente il primo vincolo 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  </a:t>
            </a:r>
            <a:r>
              <a:rPr lang="en-US" altLang="it-IT" sz="1600" b="1">
                <a:latin typeface="Arial" panose="020B0604020202020204" pitchFamily="34" charset="0"/>
              </a:rPr>
              <a:t>2x + 2y ≤ 80 </a:t>
            </a:r>
            <a:r>
              <a:rPr lang="en-US" altLang="it-IT" sz="160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Rappresentiamo la retta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600">
                <a:latin typeface="Arial" panose="020B0604020202020204" pitchFamily="34" charset="0"/>
              </a:rPr>
              <a:t> 2x + 2y = 80</a:t>
            </a:r>
            <a:endParaRPr lang="es-ES" altLang="it-IT" sz="1600">
              <a:latin typeface="Arial" panose="020B0604020202020204" pitchFamily="34" charset="0"/>
            </a:endParaRPr>
          </a:p>
        </p:txBody>
      </p:sp>
      <p:grpSp>
        <p:nvGrpSpPr>
          <p:cNvPr id="10248" name="Group 41"/>
          <p:cNvGrpSpPr>
            <a:grpSpLocks/>
          </p:cNvGrpSpPr>
          <p:nvPr/>
        </p:nvGrpSpPr>
        <p:grpSpPr bwMode="auto">
          <a:xfrm>
            <a:off x="4648200" y="720725"/>
            <a:ext cx="4240213" cy="5273675"/>
            <a:chOff x="2064" y="470"/>
            <a:chExt cx="2671" cy="3322"/>
          </a:xfrm>
        </p:grpSpPr>
        <p:sp>
          <p:nvSpPr>
            <p:cNvPr id="10266" name="Text Box 42"/>
            <p:cNvSpPr txBox="1">
              <a:spLocks noChangeArrowheads="1"/>
            </p:cNvSpPr>
            <p:nvPr/>
          </p:nvSpPr>
          <p:spPr bwMode="auto">
            <a:xfrm>
              <a:off x="2112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0267" name="Text Box 43"/>
            <p:cNvSpPr txBox="1">
              <a:spLocks noChangeArrowheads="1"/>
            </p:cNvSpPr>
            <p:nvPr/>
          </p:nvSpPr>
          <p:spPr bwMode="auto">
            <a:xfrm>
              <a:off x="2725" y="3600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0268" name="Text Box 44"/>
            <p:cNvSpPr txBox="1">
              <a:spLocks noChangeArrowheads="1"/>
            </p:cNvSpPr>
            <p:nvPr/>
          </p:nvSpPr>
          <p:spPr bwMode="auto">
            <a:xfrm>
              <a:off x="3221" y="3600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0269" name="Text Box 45"/>
            <p:cNvSpPr txBox="1">
              <a:spLocks noChangeArrowheads="1"/>
            </p:cNvSpPr>
            <p:nvPr/>
          </p:nvSpPr>
          <p:spPr bwMode="auto">
            <a:xfrm>
              <a:off x="3701" y="3600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0270" name="Text Box 46"/>
            <p:cNvSpPr txBox="1">
              <a:spLocks noChangeArrowheads="1"/>
            </p:cNvSpPr>
            <p:nvPr/>
          </p:nvSpPr>
          <p:spPr bwMode="auto">
            <a:xfrm>
              <a:off x="4181" y="3600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0271" name="Text Box 47"/>
            <p:cNvSpPr txBox="1">
              <a:spLocks noChangeArrowheads="1"/>
            </p:cNvSpPr>
            <p:nvPr/>
          </p:nvSpPr>
          <p:spPr bwMode="auto">
            <a:xfrm>
              <a:off x="2112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0272" name="Text Box 48"/>
            <p:cNvSpPr txBox="1">
              <a:spLocks noChangeArrowheads="1"/>
            </p:cNvSpPr>
            <p:nvPr/>
          </p:nvSpPr>
          <p:spPr bwMode="auto">
            <a:xfrm>
              <a:off x="2112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0273" name="Text Box 49"/>
            <p:cNvSpPr txBox="1">
              <a:spLocks noChangeArrowheads="1"/>
            </p:cNvSpPr>
            <p:nvPr/>
          </p:nvSpPr>
          <p:spPr bwMode="auto">
            <a:xfrm>
              <a:off x="2112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0274" name="Text Box 50"/>
            <p:cNvSpPr txBox="1">
              <a:spLocks noChangeArrowheads="1"/>
            </p:cNvSpPr>
            <p:nvPr/>
          </p:nvSpPr>
          <p:spPr bwMode="auto">
            <a:xfrm>
              <a:off x="2064" y="107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  <p:grpSp>
          <p:nvGrpSpPr>
            <p:cNvPr id="10275" name="Group 51"/>
            <p:cNvGrpSpPr>
              <a:grpSpLocks/>
            </p:cNvGrpSpPr>
            <p:nvPr/>
          </p:nvGrpSpPr>
          <p:grpSpPr bwMode="auto">
            <a:xfrm>
              <a:off x="2098" y="470"/>
              <a:ext cx="2637" cy="3322"/>
              <a:chOff x="2098" y="470"/>
              <a:chExt cx="2637" cy="3322"/>
            </a:xfrm>
          </p:grpSpPr>
          <p:sp>
            <p:nvSpPr>
              <p:cNvPr id="10276" name="Line 52"/>
              <p:cNvSpPr>
                <a:spLocks noChangeShapeType="1"/>
              </p:cNvSpPr>
              <p:nvPr/>
            </p:nvSpPr>
            <p:spPr bwMode="auto">
              <a:xfrm flipV="1">
                <a:off x="2366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77" name="Line 53"/>
              <p:cNvSpPr>
                <a:spLocks noChangeShapeType="1"/>
              </p:cNvSpPr>
              <p:nvPr/>
            </p:nvSpPr>
            <p:spPr bwMode="auto">
              <a:xfrm flipH="1">
                <a:off x="2304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78" name="Line 54"/>
              <p:cNvSpPr>
                <a:spLocks noChangeShapeType="1"/>
              </p:cNvSpPr>
              <p:nvPr/>
            </p:nvSpPr>
            <p:spPr bwMode="auto">
              <a:xfrm>
                <a:off x="2832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79" name="Line 55"/>
              <p:cNvSpPr>
                <a:spLocks noChangeShapeType="1"/>
              </p:cNvSpPr>
              <p:nvPr/>
            </p:nvSpPr>
            <p:spPr bwMode="auto">
              <a:xfrm>
                <a:off x="3312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80" name="Line 56"/>
              <p:cNvSpPr>
                <a:spLocks noChangeShapeType="1"/>
              </p:cNvSpPr>
              <p:nvPr/>
            </p:nvSpPr>
            <p:spPr bwMode="auto">
              <a:xfrm>
                <a:off x="3792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81" name="Line 57"/>
              <p:cNvSpPr>
                <a:spLocks noChangeShapeType="1"/>
              </p:cNvSpPr>
              <p:nvPr/>
            </p:nvSpPr>
            <p:spPr bwMode="auto">
              <a:xfrm>
                <a:off x="4272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82" name="Line 58"/>
              <p:cNvSpPr>
                <a:spLocks noChangeShapeType="1"/>
              </p:cNvSpPr>
              <p:nvPr/>
            </p:nvSpPr>
            <p:spPr bwMode="auto">
              <a:xfrm flipH="1">
                <a:off x="2304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83" name="Line 59"/>
              <p:cNvSpPr>
                <a:spLocks noChangeShapeType="1"/>
              </p:cNvSpPr>
              <p:nvPr/>
            </p:nvSpPr>
            <p:spPr bwMode="auto">
              <a:xfrm flipH="1">
                <a:off x="2304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84" name="Line 60"/>
              <p:cNvSpPr>
                <a:spLocks noChangeShapeType="1"/>
              </p:cNvSpPr>
              <p:nvPr/>
            </p:nvSpPr>
            <p:spPr bwMode="auto">
              <a:xfrm flipH="1">
                <a:off x="2304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85" name="Line 61"/>
              <p:cNvSpPr>
                <a:spLocks noChangeShapeType="1"/>
              </p:cNvSpPr>
              <p:nvPr/>
            </p:nvSpPr>
            <p:spPr bwMode="auto">
              <a:xfrm flipH="1">
                <a:off x="2304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86" name="Text Box 62"/>
              <p:cNvSpPr txBox="1">
                <a:spLocks noChangeArrowheads="1"/>
              </p:cNvSpPr>
              <p:nvPr/>
            </p:nvSpPr>
            <p:spPr bwMode="auto">
              <a:xfrm>
                <a:off x="2143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0287" name="Text Box 63"/>
              <p:cNvSpPr txBox="1">
                <a:spLocks noChangeArrowheads="1"/>
              </p:cNvSpPr>
              <p:nvPr/>
            </p:nvSpPr>
            <p:spPr bwMode="auto">
              <a:xfrm>
                <a:off x="4512" y="3542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10288" name="Line 64"/>
              <p:cNvSpPr>
                <a:spLocks noChangeShapeType="1"/>
              </p:cNvSpPr>
              <p:nvPr/>
            </p:nvSpPr>
            <p:spPr bwMode="auto">
              <a:xfrm>
                <a:off x="2098" y="3552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484188" y="3794125"/>
            <a:ext cx="34448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latin typeface="Arial" panose="020B0604020202020204" pitchFamily="34" charset="0"/>
              </a:rPr>
              <a:t>Nel punto (0, 0) , la disuguaglianza è verificata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latin typeface="Arial" panose="020B0604020202020204" pitchFamily="34" charset="0"/>
              </a:rPr>
              <a:t>       (2·0 + 2·0 ≤ 80),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it-IT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it-IT" sz="1400">
                <a:latin typeface="Arial" panose="020B0604020202020204" pitchFamily="34" charset="0"/>
              </a:rPr>
              <a:t>perciò scegliamo il semipiano che lo contiene: cioè tutti i punti di quell semipiano soddisfano la disuguaglianza.</a:t>
            </a:r>
            <a:endParaRPr lang="es-ES" altLang="it-IT" sz="1400">
              <a:latin typeface="Arial" panose="020B0604020202020204" pitchFamily="34" charset="0"/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5465763" y="6403975"/>
            <a:ext cx="35623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pic>
        <p:nvPicPr>
          <p:cNvPr id="10251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0" y="6403975"/>
            <a:ext cx="2587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" name="Group 23"/>
          <p:cNvGraphicFramePr>
            <a:graphicFrameLocks/>
          </p:cNvGraphicFramePr>
          <p:nvPr/>
        </p:nvGraphicFramePr>
        <p:xfrm>
          <a:off x="7400925" y="2524125"/>
          <a:ext cx="1504950" cy="1116013"/>
        </p:xfrm>
        <a:graphic>
          <a:graphicData uri="http://schemas.openxmlformats.org/drawingml/2006/table">
            <a:tbl>
              <a:tblPr/>
              <a:tblGrid>
                <a:gridCol w="656094"/>
                <a:gridCol w="848856"/>
              </a:tblGrid>
              <a:tr h="354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1397" marR="9139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 marL="91397" marR="9139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397" marR="9139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1397" marR="9139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1397" marR="9139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397" marR="9139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9" grpId="0" animBg="1"/>
      <p:bldP spid="21540" grpId="0" animBg="1"/>
      <p:bldP spid="8197" grpId="0"/>
      <p:bldP spid="8198" grpId="0" animBg="1"/>
      <p:bldP spid="215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5"/>
          <p:cNvGrpSpPr>
            <a:grpSpLocks/>
          </p:cNvGrpSpPr>
          <p:nvPr/>
        </p:nvGrpSpPr>
        <p:grpSpPr bwMode="auto">
          <a:xfrm>
            <a:off x="3298825" y="746125"/>
            <a:ext cx="5697538" cy="5289550"/>
            <a:chOff x="1995" y="470"/>
            <a:chExt cx="3589" cy="3332"/>
          </a:xfrm>
        </p:grpSpPr>
        <p:grpSp>
          <p:nvGrpSpPr>
            <p:cNvPr id="11279" name="Group 35"/>
            <p:cNvGrpSpPr>
              <a:grpSpLocks/>
            </p:cNvGrpSpPr>
            <p:nvPr/>
          </p:nvGrpSpPr>
          <p:grpSpPr bwMode="auto">
            <a:xfrm>
              <a:off x="1995" y="470"/>
              <a:ext cx="3589" cy="3332"/>
              <a:chOff x="2016" y="470"/>
              <a:chExt cx="3589" cy="3332"/>
            </a:xfrm>
          </p:grpSpPr>
          <p:sp>
            <p:nvSpPr>
              <p:cNvPr id="11289" name="Line 21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0" name="Line 23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1" name="Line 24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2" name="Line 25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3" name="Line 26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4" name="Line 27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5" name="Line 28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6" name="Line 29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7" name="Line 30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8" name="Line 31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299" name="Text Box 32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1300" name="Text Box 33"/>
              <p:cNvSpPr txBox="1">
                <a:spLocks noChangeArrowheads="1"/>
              </p:cNvSpPr>
              <p:nvPr/>
            </p:nvSpPr>
            <p:spPr bwMode="auto">
              <a:xfrm>
                <a:off x="5382" y="3552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11301" name="Line 34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11280" name="Text Box 36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1281" name="Text Box 37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1282" name="Text Box 38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1283" name="Text Box 39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1284" name="Text Box 40"/>
            <p:cNvSpPr txBox="1">
              <a:spLocks noChangeArrowheads="1"/>
            </p:cNvSpPr>
            <p:nvPr/>
          </p:nvSpPr>
          <p:spPr bwMode="auto">
            <a:xfrm>
              <a:off x="4117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1285" name="Text Box 41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1286" name="Text Box 42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1287" name="Text Box 43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1288" name="Text Box 44"/>
            <p:cNvSpPr txBox="1">
              <a:spLocks noChangeArrowheads="1"/>
            </p:cNvSpPr>
            <p:nvPr/>
          </p:nvSpPr>
          <p:spPr bwMode="auto">
            <a:xfrm>
              <a:off x="2056" y="107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sp>
        <p:nvSpPr>
          <p:cNvPr id="50222" name="Line 46"/>
          <p:cNvSpPr>
            <a:spLocks noChangeShapeType="1"/>
          </p:cNvSpPr>
          <p:nvPr/>
        </p:nvSpPr>
        <p:spPr bwMode="auto">
          <a:xfrm flipH="1" flipV="1">
            <a:off x="3130550" y="1951038"/>
            <a:ext cx="4111625" cy="41449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21" name="Text Box 48"/>
          <p:cNvSpPr txBox="1">
            <a:spLocks noChangeArrowheads="1"/>
          </p:cNvSpPr>
          <p:nvPr/>
        </p:nvSpPr>
        <p:spPr bwMode="auto">
          <a:xfrm>
            <a:off x="4800600" y="1568450"/>
            <a:ext cx="13160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2x + 2y = 80</a:t>
            </a:r>
          </a:p>
        </p:txBody>
      </p:sp>
      <p:sp>
        <p:nvSpPr>
          <p:cNvPr id="9222" name="Line 49"/>
          <p:cNvSpPr>
            <a:spLocks noChangeShapeType="1"/>
          </p:cNvSpPr>
          <p:nvPr/>
        </p:nvSpPr>
        <p:spPr bwMode="auto">
          <a:xfrm flipH="1">
            <a:off x="4038600" y="18288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1270" name="Text Box 50"/>
          <p:cNvSpPr txBox="1">
            <a:spLocks noChangeArrowheads="1"/>
          </p:cNvSpPr>
          <p:nvPr/>
        </p:nvSpPr>
        <p:spPr bwMode="auto">
          <a:xfrm>
            <a:off x="685800" y="1828800"/>
            <a:ext cx="18288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Vincoli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solidFill>
                  <a:schemeClr val="accent2"/>
                </a:solidFill>
                <a:latin typeface="Arial" panose="020B0604020202020204" pitchFamily="34" charset="0"/>
              </a:rPr>
              <a:t>2x + 2y  ≤ 80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+ 4y  ≤  120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 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   </a:t>
            </a:r>
          </a:p>
        </p:txBody>
      </p:sp>
      <p:sp>
        <p:nvSpPr>
          <p:cNvPr id="50227" name="Line 51"/>
          <p:cNvSpPr>
            <a:spLocks noChangeShapeType="1"/>
          </p:cNvSpPr>
          <p:nvPr/>
        </p:nvSpPr>
        <p:spPr bwMode="auto">
          <a:xfrm>
            <a:off x="2133600" y="2438400"/>
            <a:ext cx="1905000" cy="990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1272" name="Rectangle 52"/>
          <p:cNvSpPr>
            <a:spLocks noGrp="1" noChangeArrowheads="1"/>
          </p:cNvSpPr>
          <p:nvPr>
            <p:ph type="title"/>
          </p:nvPr>
        </p:nvSpPr>
        <p:spPr>
          <a:xfrm>
            <a:off x="2209800" y="271463"/>
            <a:ext cx="6019800" cy="795337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Disegnare la regione Ammissibile</a:t>
            </a:r>
          </a:p>
        </p:txBody>
      </p:sp>
      <p:sp>
        <p:nvSpPr>
          <p:cNvPr id="50229" name="AutoShape 53"/>
          <p:cNvSpPr>
            <a:spLocks noChangeArrowheads="1"/>
          </p:cNvSpPr>
          <p:nvPr/>
        </p:nvSpPr>
        <p:spPr bwMode="auto">
          <a:xfrm>
            <a:off x="3781425" y="2638425"/>
            <a:ext cx="2935288" cy="2986088"/>
          </a:xfrm>
          <a:prstGeom prst="triangle">
            <a:avLst>
              <a:gd name="adj" fmla="val 0"/>
            </a:avLst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111125" y="4521200"/>
            <a:ext cx="24812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Tenendo conto del vincolo del segno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2000">
                <a:latin typeface="Arial" panose="020B0604020202020204" pitchFamily="34" charset="0"/>
              </a:rPr>
              <a:t>(</a:t>
            </a:r>
            <a:r>
              <a:rPr lang="en-US" altLang="it-IT" sz="2000" b="1">
                <a:latin typeface="Arial" panose="020B0604020202020204" pitchFamily="34" charset="0"/>
              </a:rPr>
              <a:t>x ≥ 0, y ≥ 0)</a:t>
            </a:r>
            <a:r>
              <a:rPr lang="es-ES" altLang="it-IT" sz="200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95788" y="620553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pic>
        <p:nvPicPr>
          <p:cNvPr id="11276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663" y="6264275"/>
            <a:ext cx="388937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7" name="Text Box 40"/>
          <p:cNvSpPr txBox="1">
            <a:spLocks noChangeArrowheads="1"/>
          </p:cNvSpPr>
          <p:nvPr/>
        </p:nvSpPr>
        <p:spPr bwMode="auto">
          <a:xfrm>
            <a:off x="7419975" y="5668963"/>
            <a:ext cx="3524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11278" name="Text Box 40"/>
          <p:cNvSpPr txBox="1">
            <a:spLocks noChangeArrowheads="1"/>
          </p:cNvSpPr>
          <p:nvPr/>
        </p:nvSpPr>
        <p:spPr bwMode="auto">
          <a:xfrm>
            <a:off x="8139113" y="5662613"/>
            <a:ext cx="35401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22" grpId="0" animBg="1"/>
      <p:bldP spid="9221" grpId="0"/>
      <p:bldP spid="9222" grpId="0" animBg="1"/>
      <p:bldP spid="50227" grpId="0" animBg="1"/>
      <p:bldP spid="50229" grpId="0" animBg="1"/>
      <p:bldP spid="502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"/>
          <p:cNvGrpSpPr>
            <a:grpSpLocks/>
          </p:cNvGrpSpPr>
          <p:nvPr/>
        </p:nvGrpSpPr>
        <p:grpSpPr bwMode="auto">
          <a:xfrm>
            <a:off x="3298825" y="685800"/>
            <a:ext cx="5749925" cy="5386388"/>
            <a:chOff x="1995" y="470"/>
            <a:chExt cx="3622" cy="3393"/>
          </a:xfrm>
        </p:grpSpPr>
        <p:grpSp>
          <p:nvGrpSpPr>
            <p:cNvPr id="12317" name="Group 5"/>
            <p:cNvGrpSpPr>
              <a:grpSpLocks/>
            </p:cNvGrpSpPr>
            <p:nvPr/>
          </p:nvGrpSpPr>
          <p:grpSpPr bwMode="auto">
            <a:xfrm>
              <a:off x="1995" y="470"/>
              <a:ext cx="3622" cy="3393"/>
              <a:chOff x="2016" y="470"/>
              <a:chExt cx="3622" cy="3393"/>
            </a:xfrm>
          </p:grpSpPr>
          <p:sp>
            <p:nvSpPr>
              <p:cNvPr id="12327" name="Line 6"/>
              <p:cNvSpPr>
                <a:spLocks noChangeShapeType="1"/>
              </p:cNvSpPr>
              <p:nvPr/>
            </p:nvSpPr>
            <p:spPr bwMode="auto">
              <a:xfrm flipV="1">
                <a:off x="2304" y="576"/>
                <a:ext cx="0" cy="3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28" name="Line 7"/>
              <p:cNvSpPr>
                <a:spLocks noChangeShapeType="1"/>
              </p:cNvSpPr>
              <p:nvPr/>
            </p:nvSpPr>
            <p:spPr bwMode="auto">
              <a:xfrm flipH="1">
                <a:off x="2256" y="307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29" name="Line 8"/>
              <p:cNvSpPr>
                <a:spLocks noChangeShapeType="1"/>
              </p:cNvSpPr>
              <p:nvPr/>
            </p:nvSpPr>
            <p:spPr bwMode="auto">
              <a:xfrm>
                <a:off x="278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30" name="Line 9"/>
              <p:cNvSpPr>
                <a:spLocks noChangeShapeType="1"/>
              </p:cNvSpPr>
              <p:nvPr/>
            </p:nvSpPr>
            <p:spPr bwMode="auto">
              <a:xfrm>
                <a:off x="326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31" name="Line 10"/>
              <p:cNvSpPr>
                <a:spLocks noChangeShapeType="1"/>
              </p:cNvSpPr>
              <p:nvPr/>
            </p:nvSpPr>
            <p:spPr bwMode="auto">
              <a:xfrm>
                <a:off x="374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32" name="Line 11"/>
              <p:cNvSpPr>
                <a:spLocks noChangeShapeType="1"/>
              </p:cNvSpPr>
              <p:nvPr/>
            </p:nvSpPr>
            <p:spPr bwMode="auto">
              <a:xfrm>
                <a:off x="4224" y="3552"/>
                <a:ext cx="0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33" name="Line 12"/>
              <p:cNvSpPr>
                <a:spLocks noChangeShapeType="1"/>
              </p:cNvSpPr>
              <p:nvPr/>
            </p:nvSpPr>
            <p:spPr bwMode="auto">
              <a:xfrm flipH="1">
                <a:off x="2256" y="25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34" name="Line 13"/>
              <p:cNvSpPr>
                <a:spLocks noChangeShapeType="1"/>
              </p:cNvSpPr>
              <p:nvPr/>
            </p:nvSpPr>
            <p:spPr bwMode="auto">
              <a:xfrm flipH="1">
                <a:off x="2256" y="211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35" name="Line 14"/>
              <p:cNvSpPr>
                <a:spLocks noChangeShapeType="1"/>
              </p:cNvSpPr>
              <p:nvPr/>
            </p:nvSpPr>
            <p:spPr bwMode="auto">
              <a:xfrm flipH="1">
                <a:off x="2256" y="163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36" name="Line 15"/>
              <p:cNvSpPr>
                <a:spLocks noChangeShapeType="1"/>
              </p:cNvSpPr>
              <p:nvPr/>
            </p:nvSpPr>
            <p:spPr bwMode="auto">
              <a:xfrm flipH="1">
                <a:off x="2256" y="115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337" name="Text Box 16"/>
              <p:cNvSpPr txBox="1">
                <a:spLocks noChangeArrowheads="1"/>
              </p:cNvSpPr>
              <p:nvPr/>
            </p:nvSpPr>
            <p:spPr bwMode="auto">
              <a:xfrm>
                <a:off x="2081" y="470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2338" name="Text Box 17"/>
              <p:cNvSpPr txBox="1">
                <a:spLocks noChangeArrowheads="1"/>
              </p:cNvSpPr>
              <p:nvPr/>
            </p:nvSpPr>
            <p:spPr bwMode="auto">
              <a:xfrm>
                <a:off x="5415" y="3613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Monotype Sorts" pitchFamily="2" charset="2"/>
                  <a:buChar char="l"/>
                  <a:defRPr sz="32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8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Char char="»"/>
                  <a:defRPr sz="24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64000"/>
                  <a:buFont typeface="Monotype Sorts" pitchFamily="2" charset="2"/>
                  <a:buChar char="l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" altLang="it-IT" sz="2000">
                    <a:latin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12339" name="Line 18"/>
              <p:cNvSpPr>
                <a:spLocks noChangeShapeType="1"/>
              </p:cNvSpPr>
              <p:nvPr/>
            </p:nvSpPr>
            <p:spPr bwMode="auto">
              <a:xfrm>
                <a:off x="2016" y="3552"/>
                <a:ext cx="3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12318" name="Text Box 19"/>
            <p:cNvSpPr txBox="1">
              <a:spLocks noChangeArrowheads="1"/>
            </p:cNvSpPr>
            <p:nvPr/>
          </p:nvSpPr>
          <p:spPr bwMode="auto">
            <a:xfrm>
              <a:off x="2034" y="299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2319" name="Text Box 20"/>
            <p:cNvSpPr txBox="1">
              <a:spLocks noChangeArrowheads="1"/>
            </p:cNvSpPr>
            <p:nvPr/>
          </p:nvSpPr>
          <p:spPr bwMode="auto">
            <a:xfrm>
              <a:off x="265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2320" name="Text Box 21"/>
            <p:cNvSpPr txBox="1">
              <a:spLocks noChangeArrowheads="1"/>
            </p:cNvSpPr>
            <p:nvPr/>
          </p:nvSpPr>
          <p:spPr bwMode="auto">
            <a:xfrm>
              <a:off x="313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2321" name="Text Box 22"/>
            <p:cNvSpPr txBox="1">
              <a:spLocks noChangeArrowheads="1"/>
            </p:cNvSpPr>
            <p:nvPr/>
          </p:nvSpPr>
          <p:spPr bwMode="auto">
            <a:xfrm>
              <a:off x="361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2322" name="Text Box 23"/>
            <p:cNvSpPr txBox="1">
              <a:spLocks noChangeArrowheads="1"/>
            </p:cNvSpPr>
            <p:nvPr/>
          </p:nvSpPr>
          <p:spPr bwMode="auto">
            <a:xfrm>
              <a:off x="4098" y="3571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2323" name="Text Box 24"/>
            <p:cNvSpPr txBox="1">
              <a:spLocks noChangeArrowheads="1"/>
            </p:cNvSpPr>
            <p:nvPr/>
          </p:nvSpPr>
          <p:spPr bwMode="auto">
            <a:xfrm>
              <a:off x="2034" y="249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2324" name="Text Box 25"/>
            <p:cNvSpPr txBox="1">
              <a:spLocks noChangeArrowheads="1"/>
            </p:cNvSpPr>
            <p:nvPr/>
          </p:nvSpPr>
          <p:spPr bwMode="auto">
            <a:xfrm>
              <a:off x="2034" y="2035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30</a:t>
              </a:r>
            </a:p>
          </p:txBody>
        </p:sp>
        <p:sp>
          <p:nvSpPr>
            <p:cNvPr id="12325" name="Text Box 26"/>
            <p:cNvSpPr txBox="1">
              <a:spLocks noChangeArrowheads="1"/>
            </p:cNvSpPr>
            <p:nvPr/>
          </p:nvSpPr>
          <p:spPr bwMode="auto">
            <a:xfrm>
              <a:off x="2034" y="1536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12326" name="Text Box 27"/>
            <p:cNvSpPr txBox="1">
              <a:spLocks noChangeArrowheads="1"/>
            </p:cNvSpPr>
            <p:nvPr/>
          </p:nvSpPr>
          <p:spPr bwMode="auto">
            <a:xfrm>
              <a:off x="2053" y="1069"/>
              <a:ext cx="2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75000"/>
                <a:buFont typeface="Monotype Sorts" pitchFamily="2" charset="2"/>
                <a:buChar char="l"/>
                <a:defRPr sz="3200"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800"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»"/>
                <a:defRPr sz="2400"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64000"/>
                <a:buFont typeface="Monotype Sorts" pitchFamily="2" charset="2"/>
                <a:buChar char="l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" altLang="it-IT" sz="1200">
                  <a:latin typeface="Arial" panose="020B0604020202020204" pitchFamily="34" charset="0"/>
                </a:rPr>
                <a:t>50</a:t>
              </a:r>
            </a:p>
          </p:txBody>
        </p:sp>
      </p:grpSp>
      <p:sp>
        <p:nvSpPr>
          <p:cNvPr id="10243" name="Line 28"/>
          <p:cNvSpPr>
            <a:spLocks noChangeShapeType="1"/>
          </p:cNvSpPr>
          <p:nvPr/>
        </p:nvSpPr>
        <p:spPr bwMode="auto">
          <a:xfrm flipH="1" flipV="1">
            <a:off x="3100388" y="1912938"/>
            <a:ext cx="4394200" cy="433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 flipH="1" flipV="1">
            <a:off x="2830513" y="2790825"/>
            <a:ext cx="5821362" cy="30940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1230" name="AutoShape 30"/>
          <p:cNvSpPr>
            <a:spLocks noChangeArrowheads="1"/>
          </p:cNvSpPr>
          <p:nvPr/>
        </p:nvSpPr>
        <p:spPr bwMode="auto">
          <a:xfrm>
            <a:off x="3765550" y="3309938"/>
            <a:ext cx="4308475" cy="2262187"/>
          </a:xfrm>
          <a:prstGeom prst="triangle">
            <a:avLst>
              <a:gd name="adj" fmla="val 0"/>
            </a:avLst>
          </a:prstGeom>
          <a:solidFill>
            <a:srgbClr val="FF00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000">
              <a:latin typeface="Arial" panose="020B0604020202020204" pitchFamily="34" charset="0"/>
            </a:endParaRPr>
          </a:p>
        </p:txBody>
      </p:sp>
      <p:sp>
        <p:nvSpPr>
          <p:cNvPr id="10246" name="Text Box 31"/>
          <p:cNvSpPr txBox="1">
            <a:spLocks noChangeArrowheads="1"/>
          </p:cNvSpPr>
          <p:nvPr/>
        </p:nvSpPr>
        <p:spPr bwMode="auto">
          <a:xfrm>
            <a:off x="5384800" y="3046413"/>
            <a:ext cx="14303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600">
                <a:latin typeface="Arial" panose="020B0604020202020204" pitchFamily="34" charset="0"/>
              </a:rPr>
              <a:t>2x + 4y = 120</a:t>
            </a:r>
          </a:p>
        </p:txBody>
      </p:sp>
      <p:sp>
        <p:nvSpPr>
          <p:cNvPr id="10247" name="Line 32"/>
          <p:cNvSpPr>
            <a:spLocks noChangeShapeType="1"/>
          </p:cNvSpPr>
          <p:nvPr/>
        </p:nvSpPr>
        <p:spPr bwMode="auto">
          <a:xfrm flipH="1">
            <a:off x="5346700" y="3430588"/>
            <a:ext cx="703263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296" name="Text Box 33"/>
          <p:cNvSpPr txBox="1">
            <a:spLocks noChangeArrowheads="1"/>
          </p:cNvSpPr>
          <p:nvPr/>
        </p:nvSpPr>
        <p:spPr bwMode="auto">
          <a:xfrm>
            <a:off x="685800" y="2401888"/>
            <a:ext cx="1828800" cy="144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Vincoli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latin typeface="Arial" panose="020B0604020202020204" pitchFamily="34" charset="0"/>
              </a:rPr>
              <a:t>2x + 2 y  ≤ 80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t-IT" sz="1600" b="1">
                <a:solidFill>
                  <a:schemeClr val="accent2"/>
                </a:solidFill>
                <a:latin typeface="Arial" panose="020B0604020202020204" pitchFamily="34" charset="0"/>
              </a:rPr>
              <a:t>2x + 4y  ≤  120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it-IT" sz="1600" b="1">
              <a:latin typeface="Arial" panose="020B0604020202020204" pitchFamily="34" charset="0"/>
            </a:endParaRPr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>
            <a:off x="2133600" y="3352800"/>
            <a:ext cx="2057400" cy="762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2298" name="Rectangle 35"/>
          <p:cNvSpPr>
            <a:spLocks noGrp="1" noChangeArrowheads="1"/>
          </p:cNvSpPr>
          <p:nvPr>
            <p:ph type="title"/>
          </p:nvPr>
        </p:nvSpPr>
        <p:spPr>
          <a:xfrm>
            <a:off x="2209800" y="271463"/>
            <a:ext cx="5867400" cy="917575"/>
          </a:xfrm>
          <a:noFill/>
        </p:spPr>
        <p:txBody>
          <a:bodyPr/>
          <a:lstStyle/>
          <a:p>
            <a:r>
              <a:rPr lang="en-US" altLang="it-IT" sz="2800" smtClean="0">
                <a:latin typeface="Arial" panose="020B0604020202020204" pitchFamily="34" charset="0"/>
              </a:rPr>
              <a:t>Disegnare la Regione Ammissibile</a:t>
            </a:r>
          </a:p>
        </p:txBody>
      </p:sp>
      <p:pic>
        <p:nvPicPr>
          <p:cNvPr id="12299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6081713"/>
            <a:ext cx="3889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303713" y="6072188"/>
            <a:ext cx="40322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www.matematicapovolta.it</a:t>
            </a:r>
          </a:p>
          <a:p>
            <a:pPr>
              <a:defRPr/>
            </a:pPr>
            <a:r>
              <a:rPr lang="en-US" sz="2800" b="1" dirty="0"/>
              <a:t>  </a:t>
            </a:r>
          </a:p>
        </p:txBody>
      </p:sp>
      <p:graphicFrame>
        <p:nvGraphicFramePr>
          <p:cNvPr id="36" name="Group 23"/>
          <p:cNvGraphicFramePr>
            <a:graphicFrameLocks/>
          </p:cNvGraphicFramePr>
          <p:nvPr/>
        </p:nvGraphicFramePr>
        <p:xfrm>
          <a:off x="7400925" y="2524125"/>
          <a:ext cx="1504950" cy="1116013"/>
        </p:xfrm>
        <a:graphic>
          <a:graphicData uri="http://schemas.openxmlformats.org/drawingml/2006/table">
            <a:tbl>
              <a:tblPr/>
              <a:tblGrid>
                <a:gridCol w="656094"/>
                <a:gridCol w="848856"/>
              </a:tblGrid>
              <a:tr h="3540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1397" marR="9139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 marL="91397" marR="9139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397" marR="9139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1397" marR="9139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1397" marR="91397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397" marR="9139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5" name="Text Box 23"/>
          <p:cNvSpPr txBox="1">
            <a:spLocks noChangeArrowheads="1"/>
          </p:cNvSpPr>
          <p:nvPr/>
        </p:nvSpPr>
        <p:spPr bwMode="auto">
          <a:xfrm>
            <a:off x="7350125" y="5608638"/>
            <a:ext cx="354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50</a:t>
            </a:r>
          </a:p>
        </p:txBody>
      </p:sp>
      <p:sp>
        <p:nvSpPr>
          <p:cNvPr id="12316" name="Text Box 23"/>
          <p:cNvSpPr txBox="1">
            <a:spLocks noChangeArrowheads="1"/>
          </p:cNvSpPr>
          <p:nvPr/>
        </p:nvSpPr>
        <p:spPr bwMode="auto">
          <a:xfrm>
            <a:off x="8062913" y="5608638"/>
            <a:ext cx="355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»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4000"/>
              <a:buFont typeface="Monotype Sorts" pitchFamily="2" charset="2"/>
              <a:buChar char="l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it-IT" sz="1200">
                <a:latin typeface="Arial" panose="020B0604020202020204" pitchFamily="34" charset="0"/>
              </a:rPr>
              <a:t>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51229" grpId="0" animBg="1"/>
      <p:bldP spid="51230" grpId="0" animBg="1"/>
      <p:bldP spid="10246" grpId="0"/>
      <p:bldP spid="10247" grpId="0" animBg="1"/>
      <p:bldP spid="51234" grpId="0" animBg="1"/>
    </p:bldLst>
  </p:timing>
</p:sld>
</file>

<file path=ppt/theme/theme1.xml><?xml version="1.0" encoding="utf-8"?>
<a:theme xmlns:a="http://schemas.openxmlformats.org/drawingml/2006/main" name="Chap_12_winston">
  <a:themeElements>
    <a:clrScheme name="">
      <a:dk1>
        <a:srgbClr val="000000"/>
      </a:dk1>
      <a:lt1>
        <a:srgbClr val="FFFFFF"/>
      </a:lt1>
      <a:dk2>
        <a:srgbClr val="0000FF"/>
      </a:dk2>
      <a:lt2>
        <a:srgbClr val="000000"/>
      </a:lt2>
      <a:accent1>
        <a:srgbClr val="00FF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AAFFFF"/>
      </a:accent5>
      <a:accent6>
        <a:srgbClr val="E70000"/>
      </a:accent6>
      <a:hlink>
        <a:srgbClr val="00FF00"/>
      </a:hlink>
      <a:folHlink>
        <a:srgbClr val="A0A0A0"/>
      </a:folHlink>
    </a:clrScheme>
    <a:fontScheme name="Chap_12_winsto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Chap_12_winst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_12_winst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_12_winst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_12_winst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_12_winst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_12_winst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_12_winst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3402</TotalTime>
  <Words>1448</Words>
  <Application>Microsoft Office PowerPoint</Application>
  <PresentationFormat>Presentazione su schermo (4:3)</PresentationFormat>
  <Paragraphs>460</Paragraphs>
  <Slides>14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Book Antiqua</vt:lpstr>
      <vt:lpstr>Monotype Sorts</vt:lpstr>
      <vt:lpstr>Cambria Math</vt:lpstr>
      <vt:lpstr>Tahoma</vt:lpstr>
      <vt:lpstr>Chap_12_winston</vt:lpstr>
      <vt:lpstr>Equazione</vt:lpstr>
      <vt:lpstr>Presentazione standard di PowerPoint</vt:lpstr>
      <vt:lpstr>Risoluzione Analitica</vt:lpstr>
      <vt:lpstr>Risoluzione  Grafica</vt:lpstr>
      <vt:lpstr>Presentazione standard di PowerPoint</vt:lpstr>
      <vt:lpstr>Presentazione standard di PowerPoint</vt:lpstr>
      <vt:lpstr>Regione di ammissibilità</vt:lpstr>
      <vt:lpstr>Rappresentazione Grafica delle restrizioni</vt:lpstr>
      <vt:lpstr>Disegnare la regione Ammissibile</vt:lpstr>
      <vt:lpstr>Disegnare la Regione Ammissibile</vt:lpstr>
      <vt:lpstr>Disegnare la Regione Ammissibile</vt:lpstr>
      <vt:lpstr>Ricerca Vertici Regione Ammissibile</vt:lpstr>
      <vt:lpstr>Ricerca Vertici Regione Ammissibile</vt:lpstr>
      <vt:lpstr>Risoluzione Analitica</vt:lpstr>
      <vt:lpstr>Risoluzione  Grafica</vt:lpstr>
    </vt:vector>
  </TitlesOfParts>
  <Company>Heinen House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Heinen</dc:creator>
  <cp:lastModifiedBy>Claudio Marchesano</cp:lastModifiedBy>
  <cp:revision>302</cp:revision>
  <cp:lastPrinted>2002-06-17T15:47:09Z</cp:lastPrinted>
  <dcterms:created xsi:type="dcterms:W3CDTF">2002-04-05T01:58:53Z</dcterms:created>
  <dcterms:modified xsi:type="dcterms:W3CDTF">2020-06-11T07:35:39Z</dcterms:modified>
</cp:coreProperties>
</file>