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76" r:id="rId7"/>
    <p:sldId id="277"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
      <p:font typeface="Economica" panose="020B060402020202020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FDD76A-EBF5-44C7-B3D5-8D8336AE696A}" v="58" dt="2022-02-04T13:27:44.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ana Pilla" userId="825dafa216ae8be4" providerId="LiveId" clId="{CBFDD76A-EBF5-44C7-B3D5-8D8336AE696A}"/>
    <pc:docChg chg="undo custSel addSld delSld modSld">
      <pc:chgData name="Rossana Pilla" userId="825dafa216ae8be4" providerId="LiveId" clId="{CBFDD76A-EBF5-44C7-B3D5-8D8336AE696A}" dt="2022-02-04T13:29:10.761" v="256" actId="14100"/>
      <pc:docMkLst>
        <pc:docMk/>
      </pc:docMkLst>
      <pc:sldChg chg="add del">
        <pc:chgData name="Rossana Pilla" userId="825dafa216ae8be4" providerId="LiveId" clId="{CBFDD76A-EBF5-44C7-B3D5-8D8336AE696A}" dt="2022-02-04T13:09:13.899" v="1" actId="2696"/>
        <pc:sldMkLst>
          <pc:docMk/>
          <pc:sldMk cId="0" sldId="260"/>
        </pc:sldMkLst>
      </pc:sldChg>
      <pc:sldChg chg="modSp mod">
        <pc:chgData name="Rossana Pilla" userId="825dafa216ae8be4" providerId="LiveId" clId="{CBFDD76A-EBF5-44C7-B3D5-8D8336AE696A}" dt="2022-02-04T13:09:25.919" v="2" actId="27636"/>
        <pc:sldMkLst>
          <pc:docMk/>
          <pc:sldMk cId="0" sldId="274"/>
        </pc:sldMkLst>
        <pc:spChg chg="mod">
          <ac:chgData name="Rossana Pilla" userId="825dafa216ae8be4" providerId="LiveId" clId="{CBFDD76A-EBF5-44C7-B3D5-8D8336AE696A}" dt="2022-02-04T13:09:25.919" v="2" actId="27636"/>
          <ac:spMkLst>
            <pc:docMk/>
            <pc:sldMk cId="0" sldId="274"/>
            <ac:spMk id="216" creationId="{00000000-0000-0000-0000-000000000000}"/>
          </ac:spMkLst>
        </pc:spChg>
      </pc:sldChg>
      <pc:sldChg chg="modSp mod">
        <pc:chgData name="Rossana Pilla" userId="825dafa216ae8be4" providerId="LiveId" clId="{CBFDD76A-EBF5-44C7-B3D5-8D8336AE696A}" dt="2022-02-04T13:09:25.919" v="3" actId="27636"/>
        <pc:sldMkLst>
          <pc:docMk/>
          <pc:sldMk cId="0" sldId="275"/>
        </pc:sldMkLst>
        <pc:spChg chg="mod">
          <ac:chgData name="Rossana Pilla" userId="825dafa216ae8be4" providerId="LiveId" clId="{CBFDD76A-EBF5-44C7-B3D5-8D8336AE696A}" dt="2022-02-04T13:09:25.919" v="3" actId="27636"/>
          <ac:spMkLst>
            <pc:docMk/>
            <pc:sldMk cId="0" sldId="275"/>
            <ac:spMk id="223" creationId="{00000000-0000-0000-0000-000000000000}"/>
          </ac:spMkLst>
        </pc:spChg>
      </pc:sldChg>
      <pc:sldChg chg="addSp delSp modSp mod">
        <pc:chgData name="Rossana Pilla" userId="825dafa216ae8be4" providerId="LiveId" clId="{CBFDD76A-EBF5-44C7-B3D5-8D8336AE696A}" dt="2022-02-04T13:29:10.761" v="256" actId="14100"/>
        <pc:sldMkLst>
          <pc:docMk/>
          <pc:sldMk cId="2622642089" sldId="276"/>
        </pc:sldMkLst>
        <pc:spChg chg="add mod">
          <ac:chgData name="Rossana Pilla" userId="825dafa216ae8be4" providerId="LiveId" clId="{CBFDD76A-EBF5-44C7-B3D5-8D8336AE696A}" dt="2022-02-04T13:21:24.084" v="218" actId="20577"/>
          <ac:spMkLst>
            <pc:docMk/>
            <pc:sldMk cId="2622642089" sldId="276"/>
            <ac:spMk id="4" creationId="{F849A709-CC57-44C9-A793-8F7F4D50C5CD}"/>
          </ac:spMkLst>
        </pc:spChg>
        <pc:spChg chg="mod">
          <ac:chgData name="Rossana Pilla" userId="825dafa216ae8be4" providerId="LiveId" clId="{CBFDD76A-EBF5-44C7-B3D5-8D8336AE696A}" dt="2022-02-04T13:10:01.324" v="7" actId="20577"/>
          <ac:spMkLst>
            <pc:docMk/>
            <pc:sldMk cId="2622642089" sldId="276"/>
            <ac:spMk id="106" creationId="{00000000-0000-0000-0000-000000000000}"/>
          </ac:spMkLst>
        </pc:spChg>
        <pc:spChg chg="mod">
          <ac:chgData name="Rossana Pilla" userId="825dafa216ae8be4" providerId="LiveId" clId="{CBFDD76A-EBF5-44C7-B3D5-8D8336AE696A}" dt="2022-02-04T13:10:06.559" v="8" actId="1076"/>
          <ac:spMkLst>
            <pc:docMk/>
            <pc:sldMk cId="2622642089" sldId="276"/>
            <ac:spMk id="108" creationId="{00000000-0000-0000-0000-000000000000}"/>
          </ac:spMkLst>
        </pc:spChg>
        <pc:spChg chg="mod">
          <ac:chgData name="Rossana Pilla" userId="825dafa216ae8be4" providerId="LiveId" clId="{CBFDD76A-EBF5-44C7-B3D5-8D8336AE696A}" dt="2022-02-04T13:10:10.068" v="9" actId="1076"/>
          <ac:spMkLst>
            <pc:docMk/>
            <pc:sldMk cId="2622642089" sldId="276"/>
            <ac:spMk id="109" creationId="{00000000-0000-0000-0000-000000000000}"/>
          </ac:spMkLst>
        </pc:spChg>
        <pc:spChg chg="mod">
          <ac:chgData name="Rossana Pilla" userId="825dafa216ae8be4" providerId="LiveId" clId="{CBFDD76A-EBF5-44C7-B3D5-8D8336AE696A}" dt="2022-02-04T13:28:52.254" v="255" actId="1076"/>
          <ac:spMkLst>
            <pc:docMk/>
            <pc:sldMk cId="2622642089" sldId="276"/>
            <ac:spMk id="110" creationId="{00000000-0000-0000-0000-000000000000}"/>
          </ac:spMkLst>
        </pc:spChg>
        <pc:spChg chg="mod">
          <ac:chgData name="Rossana Pilla" userId="825dafa216ae8be4" providerId="LiveId" clId="{CBFDD76A-EBF5-44C7-B3D5-8D8336AE696A}" dt="2022-02-04T13:10:23.273" v="12" actId="1076"/>
          <ac:spMkLst>
            <pc:docMk/>
            <pc:sldMk cId="2622642089" sldId="276"/>
            <ac:spMk id="111" creationId="{00000000-0000-0000-0000-000000000000}"/>
          </ac:spMkLst>
        </pc:spChg>
        <pc:spChg chg="mod">
          <ac:chgData name="Rossana Pilla" userId="825dafa216ae8be4" providerId="LiveId" clId="{CBFDD76A-EBF5-44C7-B3D5-8D8336AE696A}" dt="2022-02-04T13:10:24.859" v="13" actId="1076"/>
          <ac:spMkLst>
            <pc:docMk/>
            <pc:sldMk cId="2622642089" sldId="276"/>
            <ac:spMk id="112" creationId="{00000000-0000-0000-0000-000000000000}"/>
          </ac:spMkLst>
        </pc:spChg>
        <pc:spChg chg="mod">
          <ac:chgData name="Rossana Pilla" userId="825dafa216ae8be4" providerId="LiveId" clId="{CBFDD76A-EBF5-44C7-B3D5-8D8336AE696A}" dt="2022-02-04T13:26:51.383" v="240" actId="1076"/>
          <ac:spMkLst>
            <pc:docMk/>
            <pc:sldMk cId="2622642089" sldId="276"/>
            <ac:spMk id="113" creationId="{00000000-0000-0000-0000-000000000000}"/>
          </ac:spMkLst>
        </pc:spChg>
        <pc:spChg chg="mod">
          <ac:chgData name="Rossana Pilla" userId="825dafa216ae8be4" providerId="LiveId" clId="{CBFDD76A-EBF5-44C7-B3D5-8D8336AE696A}" dt="2022-02-04T13:26:42.102" v="237" actId="1076"/>
          <ac:spMkLst>
            <pc:docMk/>
            <pc:sldMk cId="2622642089" sldId="276"/>
            <ac:spMk id="114" creationId="{00000000-0000-0000-0000-000000000000}"/>
          </ac:spMkLst>
        </pc:spChg>
        <pc:spChg chg="mod">
          <ac:chgData name="Rossana Pilla" userId="825dafa216ae8be4" providerId="LiveId" clId="{CBFDD76A-EBF5-44C7-B3D5-8D8336AE696A}" dt="2022-02-04T13:10:33.964" v="15" actId="1076"/>
          <ac:spMkLst>
            <pc:docMk/>
            <pc:sldMk cId="2622642089" sldId="276"/>
            <ac:spMk id="115" creationId="{00000000-0000-0000-0000-000000000000}"/>
          </ac:spMkLst>
        </pc:spChg>
        <pc:spChg chg="del mod">
          <ac:chgData name="Rossana Pilla" userId="825dafa216ae8be4" providerId="LiveId" clId="{CBFDD76A-EBF5-44C7-B3D5-8D8336AE696A}" dt="2022-02-04T13:10:58.512" v="20" actId="478"/>
          <ac:spMkLst>
            <pc:docMk/>
            <pc:sldMk cId="2622642089" sldId="276"/>
            <ac:spMk id="116" creationId="{00000000-0000-0000-0000-000000000000}"/>
          </ac:spMkLst>
        </pc:spChg>
        <pc:picChg chg="add del mod">
          <ac:chgData name="Rossana Pilla" userId="825dafa216ae8be4" providerId="LiveId" clId="{CBFDD76A-EBF5-44C7-B3D5-8D8336AE696A}" dt="2022-02-04T13:28:15.250" v="250" actId="478"/>
          <ac:picMkLst>
            <pc:docMk/>
            <pc:sldMk cId="2622642089" sldId="276"/>
            <ac:picMk id="2" creationId="{F9A6EEEC-2050-4541-9514-AD5B264D5614}"/>
          </ac:picMkLst>
        </pc:picChg>
        <pc:picChg chg="add mod">
          <ac:chgData name="Rossana Pilla" userId="825dafa216ae8be4" providerId="LiveId" clId="{CBFDD76A-EBF5-44C7-B3D5-8D8336AE696A}" dt="2022-02-04T13:29:10.761" v="256" actId="14100"/>
          <ac:picMkLst>
            <pc:docMk/>
            <pc:sldMk cId="2622642089" sldId="276"/>
            <ac:picMk id="3" creationId="{18454550-21B0-47B2-B173-1AF28252120E}"/>
          </ac:picMkLst>
        </pc:picChg>
        <pc:picChg chg="add mod">
          <ac:chgData name="Rossana Pilla" userId="825dafa216ae8be4" providerId="LiveId" clId="{CBFDD76A-EBF5-44C7-B3D5-8D8336AE696A}" dt="2022-02-04T13:28:46.597" v="254" actId="1076"/>
          <ac:picMkLst>
            <pc:docMk/>
            <pc:sldMk cId="2622642089" sldId="276"/>
            <ac:picMk id="5" creationId="{32421CE4-FF33-492D-8E69-21823E6E7072}"/>
          </ac:picMkLst>
        </pc:picChg>
      </pc:sldChg>
      <pc:sldChg chg="modSp mod">
        <pc:chgData name="Rossana Pilla" userId="825dafa216ae8be4" providerId="LiveId" clId="{CBFDD76A-EBF5-44C7-B3D5-8D8336AE696A}" dt="2022-02-04T13:21:52.193" v="229" actId="20577"/>
        <pc:sldMkLst>
          <pc:docMk/>
          <pc:sldMk cId="1894959073" sldId="277"/>
        </pc:sldMkLst>
        <pc:spChg chg="mod">
          <ac:chgData name="Rossana Pilla" userId="825dafa216ae8be4" providerId="LiveId" clId="{CBFDD76A-EBF5-44C7-B3D5-8D8336AE696A}" dt="2022-02-04T13:21:52.193" v="229" actId="20577"/>
          <ac:spMkLst>
            <pc:docMk/>
            <pc:sldMk cId="1894959073" sldId="277"/>
            <ac:spMk id="4" creationId="{F849A709-CC57-44C9-A793-8F7F4D50C5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0df0d96c8b_0_7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0df0d96c8b_0_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df0d96c8b_0_7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df0d96c8b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f0d96c8b_0_7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0df0d96c8b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df0d96c8b_0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df0d96c8b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df0d96c8b_0_8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df0d96c8b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df0d96c8b_0_8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0df0d96c8b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df0d96c8b_0_8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0df0d96c8b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df0d96c8b_0_8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df0d96c8b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df0d96c8b_0_8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df0d96c8b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df0d96c8b_0_8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df0d96c8b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df0d96c8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df0d96c8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df0d96c8b_0_8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df0d96c8b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df0d96c8b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df0d96c8b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df0d96c8b_0_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df0d96c8b_0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28a3de03f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28a3de03f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28a3de03f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28a3de03f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28a3de03f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128a3de03f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28a3de03f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128a3de03f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96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28a3de03f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128a3de03f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61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df0d96c8b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df0d96c8b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f0d96c8b_0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0df0d96c8b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gif"/><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a:t>MONTEVERDIADI 2022</a:t>
            </a: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a:t>UNO SGUARDO ALLE SOLUZIONI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2</a:t>
            </a:r>
            <a:endParaRPr/>
          </a:p>
        </p:txBody>
      </p:sp>
      <p:sp>
        <p:nvSpPr>
          <p:cNvPr id="136" name="Google Shape;136;p2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600" b="1">
                <a:latin typeface="Times New Roman"/>
                <a:ea typeface="Times New Roman"/>
                <a:cs typeface="Times New Roman"/>
                <a:sym typeface="Times New Roman"/>
              </a:rPr>
              <a:t>Enrico ha scoperto che nell’allevamento della zia Clara i conigli sono triplicati ogni 6 mesi nel corso degli ultimi tre anni con una puntualità stupefacente. Attualmente ci sono 8100 conigli e 6 mesi fa ce ne erano 2700.</a:t>
            </a:r>
            <a:endParaRPr sz="16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Quanti conigli erano presenti due anni fa ?</a:t>
            </a:r>
            <a:endParaRPr sz="16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Quanti semestri ci sono in due anni ?    </a:t>
            </a:r>
            <a:r>
              <a:rPr lang="it" sz="3700" b="1">
                <a:latin typeface="Times New Roman"/>
                <a:ea typeface="Times New Roman"/>
                <a:cs typeface="Times New Roman"/>
                <a:sym typeface="Times New Roman"/>
              </a:rPr>
              <a:t>4</a:t>
            </a:r>
            <a:endParaRPr sz="3700" b="1">
              <a:latin typeface="Times New Roman"/>
              <a:ea typeface="Times New Roman"/>
              <a:cs typeface="Times New Roman"/>
              <a:sym typeface="Times New Roman"/>
            </a:endParaRPr>
          </a:p>
          <a:p>
            <a:pPr marL="0" lvl="0" indent="0" algn="l" rtl="0">
              <a:spcBef>
                <a:spcPts val="1200"/>
              </a:spcBef>
              <a:spcAft>
                <a:spcPts val="1200"/>
              </a:spcAft>
              <a:buNone/>
            </a:pPr>
            <a:endParaRPr sz="1600" b="1">
              <a:latin typeface="Times New Roman"/>
              <a:ea typeface="Times New Roman"/>
              <a:cs typeface="Times New Roman"/>
              <a:sym typeface="Times New Roman"/>
            </a:endParaRPr>
          </a:p>
        </p:txBody>
      </p:sp>
      <p:pic>
        <p:nvPicPr>
          <p:cNvPr id="137" name="Google Shape;137;p20"/>
          <p:cNvPicPr preferRelativeResize="0"/>
          <p:nvPr/>
        </p:nvPicPr>
        <p:blipFill>
          <a:blip r:embed="rId3">
            <a:alphaModFix/>
          </a:blip>
          <a:stretch>
            <a:fillRect/>
          </a:stretch>
        </p:blipFill>
        <p:spPr>
          <a:xfrm>
            <a:off x="5412900" y="257706"/>
            <a:ext cx="2857500" cy="947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2</a:t>
            </a:r>
            <a:endParaRPr/>
          </a:p>
        </p:txBody>
      </p:sp>
      <p:sp>
        <p:nvSpPr>
          <p:cNvPr id="143" name="Google Shape;143;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600" b="1">
                <a:latin typeface="Times New Roman"/>
                <a:ea typeface="Times New Roman"/>
                <a:cs typeface="Times New Roman"/>
                <a:sym typeface="Times New Roman"/>
              </a:rPr>
              <a:t>Enrico ha scoperto che nell’allevamento della zia Clara i conigli sono triplicati ogni 6 mesi nel corso degli ultimi tre anni con una puntualità stupefacente. Attualmente ci sono 8100 conigli e 6 mesi fa ce ne erano 2700.</a:t>
            </a:r>
            <a:endParaRPr sz="16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Quanti conigli erano presenti due anni fa ?</a:t>
            </a:r>
            <a:endParaRPr sz="16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Quanti semestri ci sono in due anni ?    </a:t>
            </a:r>
            <a:r>
              <a:rPr lang="it" sz="3700" b="1">
                <a:latin typeface="Times New Roman"/>
                <a:ea typeface="Times New Roman"/>
                <a:cs typeface="Times New Roman"/>
                <a:sym typeface="Times New Roman"/>
              </a:rPr>
              <a:t>4</a:t>
            </a:r>
            <a:endParaRPr sz="37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Devo dividere per 3  quattro volte</a:t>
            </a:r>
            <a:endParaRPr sz="1600" b="1">
              <a:latin typeface="Times New Roman"/>
              <a:ea typeface="Times New Roman"/>
              <a:cs typeface="Times New Roman"/>
              <a:sym typeface="Times New Roman"/>
            </a:endParaRPr>
          </a:p>
          <a:p>
            <a:pPr marL="0" lvl="0" indent="0" algn="l" rtl="0">
              <a:spcBef>
                <a:spcPts val="1200"/>
              </a:spcBef>
              <a:spcAft>
                <a:spcPts val="1200"/>
              </a:spcAft>
              <a:buNone/>
            </a:pPr>
            <a:endParaRPr sz="1600" b="1">
              <a:latin typeface="Times New Roman"/>
              <a:ea typeface="Times New Roman"/>
              <a:cs typeface="Times New Roman"/>
              <a:sym typeface="Times New Roman"/>
            </a:endParaRPr>
          </a:p>
        </p:txBody>
      </p:sp>
      <p:pic>
        <p:nvPicPr>
          <p:cNvPr id="144" name="Google Shape;144;p21"/>
          <p:cNvPicPr preferRelativeResize="0"/>
          <p:nvPr/>
        </p:nvPicPr>
        <p:blipFill>
          <a:blip r:embed="rId3">
            <a:alphaModFix/>
          </a:blip>
          <a:stretch>
            <a:fillRect/>
          </a:stretch>
        </p:blipFill>
        <p:spPr>
          <a:xfrm>
            <a:off x="5412900" y="257706"/>
            <a:ext cx="2857500" cy="9477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2</a:t>
            </a:r>
            <a:endParaRPr/>
          </a:p>
        </p:txBody>
      </p:sp>
      <p:sp>
        <p:nvSpPr>
          <p:cNvPr id="150" name="Google Shape;150;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600" b="1">
                <a:latin typeface="Times New Roman"/>
                <a:ea typeface="Times New Roman"/>
                <a:cs typeface="Times New Roman"/>
                <a:sym typeface="Times New Roman"/>
              </a:rPr>
              <a:t>Enrico ha scoperto che nell’allevamento della zia Clara i conigli sono triplicati ogni 6 mesi nel corso degli ultimi tre anni con una puntualità stupefacente. Attualmente ci sono 8100 conigli e 6 mesi fa ce ne erano 2700.</a:t>
            </a:r>
            <a:endParaRPr sz="16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Quanti conigli erano presenti due anni fa ?</a:t>
            </a:r>
            <a:endParaRPr sz="16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Quanti semestri ci sono in due anni ?    </a:t>
            </a:r>
            <a:r>
              <a:rPr lang="it" sz="3700" b="1">
                <a:latin typeface="Times New Roman"/>
                <a:ea typeface="Times New Roman"/>
                <a:cs typeface="Times New Roman"/>
                <a:sym typeface="Times New Roman"/>
              </a:rPr>
              <a:t>4</a:t>
            </a:r>
            <a:endParaRPr sz="37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Devo dividere per 3  quattro volte: </a:t>
            </a:r>
            <a:endParaRPr sz="1600" b="1">
              <a:latin typeface="Times New Roman"/>
              <a:ea typeface="Times New Roman"/>
              <a:cs typeface="Times New Roman"/>
              <a:sym typeface="Times New Roman"/>
            </a:endParaRPr>
          </a:p>
          <a:p>
            <a:pPr marL="0" lvl="0" indent="0" algn="l" rtl="0">
              <a:spcBef>
                <a:spcPts val="1200"/>
              </a:spcBef>
              <a:spcAft>
                <a:spcPts val="1200"/>
              </a:spcAft>
              <a:buNone/>
            </a:pPr>
            <a:endParaRPr sz="1600" b="1">
              <a:latin typeface="Times New Roman"/>
              <a:ea typeface="Times New Roman"/>
              <a:cs typeface="Times New Roman"/>
              <a:sym typeface="Times New Roman"/>
            </a:endParaRPr>
          </a:p>
        </p:txBody>
      </p:sp>
      <p:pic>
        <p:nvPicPr>
          <p:cNvPr id="151" name="Google Shape;151;p22"/>
          <p:cNvPicPr preferRelativeResize="0"/>
          <p:nvPr/>
        </p:nvPicPr>
        <p:blipFill>
          <a:blip r:embed="rId3">
            <a:alphaModFix/>
          </a:blip>
          <a:stretch>
            <a:fillRect/>
          </a:stretch>
        </p:blipFill>
        <p:spPr>
          <a:xfrm>
            <a:off x="5412900" y="257706"/>
            <a:ext cx="2857500" cy="947738"/>
          </a:xfrm>
          <a:prstGeom prst="rect">
            <a:avLst/>
          </a:prstGeom>
          <a:noFill/>
          <a:ln>
            <a:noFill/>
          </a:ln>
        </p:spPr>
      </p:pic>
      <p:pic>
        <p:nvPicPr>
          <p:cNvPr id="152" name="Google Shape;152;p22" descr="8100:3:3:3:3="/>
          <p:cNvPicPr preferRelativeResize="0"/>
          <p:nvPr/>
        </p:nvPicPr>
        <p:blipFill>
          <a:blip r:embed="rId4">
            <a:alphaModFix/>
          </a:blip>
          <a:stretch>
            <a:fillRect/>
          </a:stretch>
        </p:blipFill>
        <p:spPr>
          <a:xfrm>
            <a:off x="3938200" y="3629875"/>
            <a:ext cx="2352675" cy="200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2</a:t>
            </a:r>
            <a:endParaRPr/>
          </a:p>
        </p:txBody>
      </p:sp>
      <p:sp>
        <p:nvSpPr>
          <p:cNvPr id="158" name="Google Shape;158;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600" b="1">
                <a:latin typeface="Times New Roman"/>
                <a:ea typeface="Times New Roman"/>
                <a:cs typeface="Times New Roman"/>
                <a:sym typeface="Times New Roman"/>
              </a:rPr>
              <a:t>Enrico ha scoperto che nell’allevamento della zia Clara i conigli sono triplicati ogni 6 mesi nel corso degli ultimi tre anni con una puntualità stupefacente. Attualmente ci sono 8100 conigli e 6 mesi fa ce ne erano 2700.</a:t>
            </a:r>
            <a:endParaRPr sz="16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Quanti conigli erano presenti due anni fa ?</a:t>
            </a:r>
            <a:endParaRPr sz="16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Quanti semestri ci sono in due anni ?    </a:t>
            </a:r>
            <a:r>
              <a:rPr lang="it" sz="3700" b="1">
                <a:latin typeface="Times New Roman"/>
                <a:ea typeface="Times New Roman"/>
                <a:cs typeface="Times New Roman"/>
                <a:sym typeface="Times New Roman"/>
              </a:rPr>
              <a:t>4</a:t>
            </a:r>
            <a:endParaRPr sz="37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Devo dividere per 3  quattro volte: </a:t>
            </a:r>
            <a:endParaRPr sz="1600" b="1">
              <a:latin typeface="Times New Roman"/>
              <a:ea typeface="Times New Roman"/>
              <a:cs typeface="Times New Roman"/>
              <a:sym typeface="Times New Roman"/>
            </a:endParaRPr>
          </a:p>
          <a:p>
            <a:pPr marL="0" lvl="0" indent="0" algn="l" rtl="0">
              <a:spcBef>
                <a:spcPts val="1200"/>
              </a:spcBef>
              <a:spcAft>
                <a:spcPts val="1200"/>
              </a:spcAft>
              <a:buNone/>
            </a:pPr>
            <a:endParaRPr sz="1600" b="1">
              <a:latin typeface="Times New Roman"/>
              <a:ea typeface="Times New Roman"/>
              <a:cs typeface="Times New Roman"/>
              <a:sym typeface="Times New Roman"/>
            </a:endParaRPr>
          </a:p>
        </p:txBody>
      </p:sp>
      <p:pic>
        <p:nvPicPr>
          <p:cNvPr id="159" name="Google Shape;159;p23"/>
          <p:cNvPicPr preferRelativeResize="0"/>
          <p:nvPr/>
        </p:nvPicPr>
        <p:blipFill>
          <a:blip r:embed="rId3">
            <a:alphaModFix/>
          </a:blip>
          <a:stretch>
            <a:fillRect/>
          </a:stretch>
        </p:blipFill>
        <p:spPr>
          <a:xfrm>
            <a:off x="5412900" y="257706"/>
            <a:ext cx="2857500" cy="947738"/>
          </a:xfrm>
          <a:prstGeom prst="rect">
            <a:avLst/>
          </a:prstGeom>
          <a:noFill/>
          <a:ln>
            <a:noFill/>
          </a:ln>
        </p:spPr>
      </p:pic>
      <p:pic>
        <p:nvPicPr>
          <p:cNvPr id="160" name="Google Shape;160;p23" descr="8100:3:3:3:3="/>
          <p:cNvPicPr preferRelativeResize="0"/>
          <p:nvPr/>
        </p:nvPicPr>
        <p:blipFill>
          <a:blip r:embed="rId4">
            <a:alphaModFix/>
          </a:blip>
          <a:stretch>
            <a:fillRect/>
          </a:stretch>
        </p:blipFill>
        <p:spPr>
          <a:xfrm>
            <a:off x="3938200" y="3629875"/>
            <a:ext cx="2352675" cy="200025"/>
          </a:xfrm>
          <a:prstGeom prst="rect">
            <a:avLst/>
          </a:prstGeom>
          <a:noFill/>
          <a:ln>
            <a:noFill/>
          </a:ln>
        </p:spPr>
      </p:pic>
      <p:pic>
        <p:nvPicPr>
          <p:cNvPr id="161" name="Google Shape;161;p23" descr="8100:3^4=100"/>
          <p:cNvPicPr preferRelativeResize="0"/>
          <p:nvPr/>
        </p:nvPicPr>
        <p:blipFill>
          <a:blip r:embed="rId5">
            <a:alphaModFix/>
          </a:blip>
          <a:stretch>
            <a:fillRect/>
          </a:stretch>
        </p:blipFill>
        <p:spPr>
          <a:xfrm>
            <a:off x="6451125" y="3596538"/>
            <a:ext cx="1819275" cy="266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3</a:t>
            </a:r>
            <a:endParaRPr/>
          </a:p>
        </p:txBody>
      </p:sp>
      <p:sp>
        <p:nvSpPr>
          <p:cNvPr id="167" name="Google Shape;167;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889000" marR="342900" lvl="0" indent="-584200" algn="l" rtl="0">
              <a:lnSpc>
                <a:spcPct val="115000"/>
              </a:lnSpc>
              <a:spcBef>
                <a:spcPts val="0"/>
              </a:spcBef>
              <a:spcAft>
                <a:spcPts val="0"/>
              </a:spcAft>
              <a:buNone/>
            </a:pPr>
            <a:r>
              <a:rPr lang="it" sz="1600" b="1">
                <a:solidFill>
                  <a:srgbClr val="000000"/>
                </a:solidFill>
                <a:latin typeface="Calibri"/>
                <a:ea typeface="Calibri"/>
                <a:cs typeface="Calibri"/>
                <a:sym typeface="Calibri"/>
              </a:rPr>
              <a:t>Il gatto di Francesca è nato il giorno 11 luglio del 2016. Quanti giorni avrà domani,</a:t>
            </a:r>
            <a:endParaRPr sz="1600" b="1">
              <a:solidFill>
                <a:srgbClr val="000000"/>
              </a:solidFill>
              <a:latin typeface="Calibri"/>
              <a:ea typeface="Calibri"/>
              <a:cs typeface="Calibri"/>
              <a:sym typeface="Calibri"/>
            </a:endParaRPr>
          </a:p>
          <a:p>
            <a:pPr marL="0" lvl="0" indent="0" algn="l" rtl="0">
              <a:lnSpc>
                <a:spcPct val="174545"/>
              </a:lnSpc>
              <a:spcBef>
                <a:spcPts val="1200"/>
              </a:spcBef>
              <a:spcAft>
                <a:spcPts val="0"/>
              </a:spcAft>
              <a:buNone/>
            </a:pPr>
            <a:r>
              <a:rPr lang="it" sz="1600" b="1">
                <a:solidFill>
                  <a:srgbClr val="000000"/>
                </a:solidFill>
                <a:latin typeface="Calibri"/>
                <a:ea typeface="Calibri"/>
                <a:cs typeface="Calibri"/>
                <a:sym typeface="Calibri"/>
              </a:rPr>
              <a:t>23 gennaio 2022 ?</a:t>
            </a:r>
            <a:endParaRPr sz="1600" b="1">
              <a:solidFill>
                <a:srgbClr val="000000"/>
              </a:solidFill>
              <a:latin typeface="Calibri"/>
              <a:ea typeface="Calibri"/>
              <a:cs typeface="Calibri"/>
              <a:sym typeface="Calibri"/>
            </a:endParaRPr>
          </a:p>
          <a:p>
            <a:pPr marL="0" lvl="0" indent="0" algn="l" rtl="0">
              <a:spcBef>
                <a:spcPts val="1200"/>
              </a:spcBef>
              <a:spcAft>
                <a:spcPts val="1200"/>
              </a:spcAft>
              <a:buNone/>
            </a:pPr>
            <a:endParaRPr/>
          </a:p>
        </p:txBody>
      </p:sp>
      <p:pic>
        <p:nvPicPr>
          <p:cNvPr id="168" name="Google Shape;168;p24"/>
          <p:cNvPicPr preferRelativeResize="0"/>
          <p:nvPr/>
        </p:nvPicPr>
        <p:blipFill>
          <a:blip r:embed="rId3">
            <a:alphaModFix/>
          </a:blip>
          <a:stretch>
            <a:fillRect/>
          </a:stretch>
        </p:blipFill>
        <p:spPr>
          <a:xfrm>
            <a:off x="7132643" y="104318"/>
            <a:ext cx="1195375" cy="12545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3</a:t>
            </a:r>
            <a:endParaRPr/>
          </a:p>
        </p:txBody>
      </p:sp>
      <p:sp>
        <p:nvSpPr>
          <p:cNvPr id="174" name="Google Shape;174;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889000" marR="342900" lvl="0" indent="-584200" algn="l" rtl="0">
              <a:lnSpc>
                <a:spcPct val="115000"/>
              </a:lnSpc>
              <a:spcBef>
                <a:spcPts val="0"/>
              </a:spcBef>
              <a:spcAft>
                <a:spcPts val="0"/>
              </a:spcAft>
              <a:buNone/>
            </a:pPr>
            <a:r>
              <a:rPr lang="it" sz="1600" b="1">
                <a:solidFill>
                  <a:srgbClr val="000000"/>
                </a:solidFill>
                <a:latin typeface="Calibri"/>
                <a:ea typeface="Calibri"/>
                <a:cs typeface="Calibri"/>
                <a:sym typeface="Calibri"/>
              </a:rPr>
              <a:t>Il gatto di Francesca è nato il giorno 11 luglio del 2016. Quanti giorni avrà domani,</a:t>
            </a:r>
            <a:endParaRPr sz="1600" b="1">
              <a:solidFill>
                <a:srgbClr val="000000"/>
              </a:solidFill>
              <a:latin typeface="Calibri"/>
              <a:ea typeface="Calibri"/>
              <a:cs typeface="Calibri"/>
              <a:sym typeface="Calibri"/>
            </a:endParaRPr>
          </a:p>
          <a:p>
            <a:pPr marL="0" lvl="0" indent="0" algn="l" rtl="0">
              <a:lnSpc>
                <a:spcPct val="174545"/>
              </a:lnSpc>
              <a:spcBef>
                <a:spcPts val="1200"/>
              </a:spcBef>
              <a:spcAft>
                <a:spcPts val="0"/>
              </a:spcAft>
              <a:buNone/>
            </a:pPr>
            <a:r>
              <a:rPr lang="it" sz="1600" b="1">
                <a:solidFill>
                  <a:srgbClr val="000000"/>
                </a:solidFill>
                <a:latin typeface="Calibri"/>
                <a:ea typeface="Calibri"/>
                <a:cs typeface="Calibri"/>
                <a:sym typeface="Calibri"/>
              </a:rPr>
              <a:t>23 gennaio 2022 ?</a:t>
            </a:r>
            <a:endParaRPr sz="1600" b="1">
              <a:solidFill>
                <a:srgbClr val="000000"/>
              </a:solidFill>
              <a:latin typeface="Calibri"/>
              <a:ea typeface="Calibri"/>
              <a:cs typeface="Calibri"/>
              <a:sym typeface="Calibri"/>
            </a:endParaRPr>
          </a:p>
          <a:p>
            <a:pPr marL="0" lvl="0" indent="0" algn="l" rtl="0">
              <a:spcBef>
                <a:spcPts val="1200"/>
              </a:spcBef>
              <a:spcAft>
                <a:spcPts val="1200"/>
              </a:spcAft>
              <a:buNone/>
            </a:pPr>
            <a:r>
              <a:rPr lang="it"/>
              <a:t>5 anni di cui uno bisestile =</a:t>
            </a:r>
            <a:endParaRPr/>
          </a:p>
        </p:txBody>
      </p:sp>
      <p:pic>
        <p:nvPicPr>
          <p:cNvPr id="175" name="Google Shape;175;p25"/>
          <p:cNvPicPr preferRelativeResize="0"/>
          <p:nvPr/>
        </p:nvPicPr>
        <p:blipFill>
          <a:blip r:embed="rId3">
            <a:alphaModFix/>
          </a:blip>
          <a:stretch>
            <a:fillRect/>
          </a:stretch>
        </p:blipFill>
        <p:spPr>
          <a:xfrm>
            <a:off x="7132643" y="104318"/>
            <a:ext cx="1195375" cy="12545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3</a:t>
            </a:r>
            <a:endParaRPr/>
          </a:p>
        </p:txBody>
      </p:sp>
      <p:sp>
        <p:nvSpPr>
          <p:cNvPr id="181" name="Google Shape;181;p2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889000" marR="342900" lvl="0" indent="-584200" algn="l" rtl="0">
              <a:lnSpc>
                <a:spcPct val="115000"/>
              </a:lnSpc>
              <a:spcBef>
                <a:spcPts val="0"/>
              </a:spcBef>
              <a:spcAft>
                <a:spcPts val="0"/>
              </a:spcAft>
              <a:buNone/>
            </a:pPr>
            <a:r>
              <a:rPr lang="it" sz="1600" b="1">
                <a:solidFill>
                  <a:srgbClr val="000000"/>
                </a:solidFill>
                <a:latin typeface="Calibri"/>
                <a:ea typeface="Calibri"/>
                <a:cs typeface="Calibri"/>
                <a:sym typeface="Calibri"/>
              </a:rPr>
              <a:t>Il gatto di Francesca è nato il giorno 11 luglio del 2016. Quanti giorni avrà domani,</a:t>
            </a:r>
            <a:endParaRPr sz="1600" b="1">
              <a:solidFill>
                <a:srgbClr val="000000"/>
              </a:solidFill>
              <a:latin typeface="Calibri"/>
              <a:ea typeface="Calibri"/>
              <a:cs typeface="Calibri"/>
              <a:sym typeface="Calibri"/>
            </a:endParaRPr>
          </a:p>
          <a:p>
            <a:pPr marL="0" lvl="0" indent="0" algn="l" rtl="0">
              <a:lnSpc>
                <a:spcPct val="174545"/>
              </a:lnSpc>
              <a:spcBef>
                <a:spcPts val="1200"/>
              </a:spcBef>
              <a:spcAft>
                <a:spcPts val="0"/>
              </a:spcAft>
              <a:buNone/>
            </a:pPr>
            <a:r>
              <a:rPr lang="it" sz="1600" b="1">
                <a:solidFill>
                  <a:srgbClr val="000000"/>
                </a:solidFill>
                <a:latin typeface="Calibri"/>
                <a:ea typeface="Calibri"/>
                <a:cs typeface="Calibri"/>
                <a:sym typeface="Calibri"/>
              </a:rPr>
              <a:t>23 gennaio 2022 ?</a:t>
            </a:r>
            <a:endParaRPr sz="1600" b="1">
              <a:solidFill>
                <a:srgbClr val="000000"/>
              </a:solidFill>
              <a:latin typeface="Calibri"/>
              <a:ea typeface="Calibri"/>
              <a:cs typeface="Calibri"/>
              <a:sym typeface="Calibri"/>
            </a:endParaRPr>
          </a:p>
          <a:p>
            <a:pPr marL="0" lvl="0" indent="0" algn="l" rtl="0">
              <a:spcBef>
                <a:spcPts val="1200"/>
              </a:spcBef>
              <a:spcAft>
                <a:spcPts val="1200"/>
              </a:spcAft>
              <a:buNone/>
            </a:pPr>
            <a:r>
              <a:rPr lang="it"/>
              <a:t>5 anni di cui uno bisestile = 365⋅ 5=1825</a:t>
            </a:r>
            <a:endParaRPr/>
          </a:p>
        </p:txBody>
      </p:sp>
      <p:pic>
        <p:nvPicPr>
          <p:cNvPr id="182" name="Google Shape;182;p26"/>
          <p:cNvPicPr preferRelativeResize="0"/>
          <p:nvPr/>
        </p:nvPicPr>
        <p:blipFill>
          <a:blip r:embed="rId3">
            <a:alphaModFix/>
          </a:blip>
          <a:stretch>
            <a:fillRect/>
          </a:stretch>
        </p:blipFill>
        <p:spPr>
          <a:xfrm>
            <a:off x="7132643" y="104318"/>
            <a:ext cx="1195375" cy="12545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3</a:t>
            </a:r>
            <a:endParaRPr/>
          </a:p>
        </p:txBody>
      </p:sp>
      <p:sp>
        <p:nvSpPr>
          <p:cNvPr id="188" name="Google Shape;188;p2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889000" marR="342900" lvl="0" indent="-584200" algn="l" rtl="0">
              <a:lnSpc>
                <a:spcPct val="115000"/>
              </a:lnSpc>
              <a:spcBef>
                <a:spcPts val="0"/>
              </a:spcBef>
              <a:spcAft>
                <a:spcPts val="0"/>
              </a:spcAft>
              <a:buNone/>
            </a:pPr>
            <a:r>
              <a:rPr lang="it" sz="1600" b="1">
                <a:solidFill>
                  <a:srgbClr val="000000"/>
                </a:solidFill>
                <a:latin typeface="Calibri"/>
                <a:ea typeface="Calibri"/>
                <a:cs typeface="Calibri"/>
                <a:sym typeface="Calibri"/>
              </a:rPr>
              <a:t>Il gatto di Francesca è nato il giorno 11 luglio del 2016. Quanti giorni avrà domani,</a:t>
            </a:r>
            <a:endParaRPr sz="1600" b="1">
              <a:solidFill>
                <a:srgbClr val="000000"/>
              </a:solidFill>
              <a:latin typeface="Calibri"/>
              <a:ea typeface="Calibri"/>
              <a:cs typeface="Calibri"/>
              <a:sym typeface="Calibri"/>
            </a:endParaRPr>
          </a:p>
          <a:p>
            <a:pPr marL="0" lvl="0" indent="0" algn="l" rtl="0">
              <a:lnSpc>
                <a:spcPct val="174545"/>
              </a:lnSpc>
              <a:spcBef>
                <a:spcPts val="1200"/>
              </a:spcBef>
              <a:spcAft>
                <a:spcPts val="0"/>
              </a:spcAft>
              <a:buNone/>
            </a:pPr>
            <a:r>
              <a:rPr lang="it" sz="1600" b="1">
                <a:solidFill>
                  <a:srgbClr val="000000"/>
                </a:solidFill>
                <a:latin typeface="Calibri"/>
                <a:ea typeface="Calibri"/>
                <a:cs typeface="Calibri"/>
                <a:sym typeface="Calibri"/>
              </a:rPr>
              <a:t>23 gennaio 2022 ?</a:t>
            </a:r>
            <a:endParaRPr sz="1600" b="1">
              <a:solidFill>
                <a:srgbClr val="000000"/>
              </a:solidFill>
              <a:latin typeface="Calibri"/>
              <a:ea typeface="Calibri"/>
              <a:cs typeface="Calibri"/>
              <a:sym typeface="Calibri"/>
            </a:endParaRPr>
          </a:p>
          <a:p>
            <a:pPr marL="0" lvl="0" indent="0" algn="l" rtl="0">
              <a:spcBef>
                <a:spcPts val="1200"/>
              </a:spcBef>
              <a:spcAft>
                <a:spcPts val="1200"/>
              </a:spcAft>
              <a:buNone/>
            </a:pPr>
            <a:r>
              <a:rPr lang="it"/>
              <a:t>5 anni di cui uno bisestile = 365⋅ 5=1825 +1= 1826</a:t>
            </a:r>
            <a:endParaRPr/>
          </a:p>
        </p:txBody>
      </p:sp>
      <p:pic>
        <p:nvPicPr>
          <p:cNvPr id="189" name="Google Shape;189;p27"/>
          <p:cNvPicPr preferRelativeResize="0"/>
          <p:nvPr/>
        </p:nvPicPr>
        <p:blipFill>
          <a:blip r:embed="rId3">
            <a:alphaModFix/>
          </a:blip>
          <a:stretch>
            <a:fillRect/>
          </a:stretch>
        </p:blipFill>
        <p:spPr>
          <a:xfrm>
            <a:off x="7132643" y="104318"/>
            <a:ext cx="1195375" cy="12545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3</a:t>
            </a:r>
            <a:endParaRPr/>
          </a:p>
        </p:txBody>
      </p:sp>
      <p:sp>
        <p:nvSpPr>
          <p:cNvPr id="195" name="Google Shape;195;p2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889000" marR="342900" lvl="0" indent="-584200" algn="l" rtl="0">
              <a:lnSpc>
                <a:spcPct val="115000"/>
              </a:lnSpc>
              <a:spcBef>
                <a:spcPts val="0"/>
              </a:spcBef>
              <a:spcAft>
                <a:spcPts val="0"/>
              </a:spcAft>
              <a:buNone/>
            </a:pPr>
            <a:r>
              <a:rPr lang="it" sz="1600" b="1">
                <a:solidFill>
                  <a:srgbClr val="000000"/>
                </a:solidFill>
                <a:latin typeface="Calibri"/>
                <a:ea typeface="Calibri"/>
                <a:cs typeface="Calibri"/>
                <a:sym typeface="Calibri"/>
              </a:rPr>
              <a:t>Il gatto di Francesca è nato il giorno 11 luglio del 2016. Quanti giorni avrà domani,</a:t>
            </a:r>
            <a:endParaRPr sz="1600" b="1">
              <a:solidFill>
                <a:srgbClr val="000000"/>
              </a:solidFill>
              <a:latin typeface="Calibri"/>
              <a:ea typeface="Calibri"/>
              <a:cs typeface="Calibri"/>
              <a:sym typeface="Calibri"/>
            </a:endParaRPr>
          </a:p>
          <a:p>
            <a:pPr marL="0" lvl="0" indent="0" algn="l" rtl="0">
              <a:lnSpc>
                <a:spcPct val="174545"/>
              </a:lnSpc>
              <a:spcBef>
                <a:spcPts val="1200"/>
              </a:spcBef>
              <a:spcAft>
                <a:spcPts val="0"/>
              </a:spcAft>
              <a:buNone/>
            </a:pPr>
            <a:r>
              <a:rPr lang="it" sz="1600" b="1">
                <a:solidFill>
                  <a:srgbClr val="000000"/>
                </a:solidFill>
                <a:latin typeface="Calibri"/>
                <a:ea typeface="Calibri"/>
                <a:cs typeface="Calibri"/>
                <a:sym typeface="Calibri"/>
              </a:rPr>
              <a:t>23 gennaio 2022 ?</a:t>
            </a:r>
            <a:endParaRPr sz="1600" b="1">
              <a:solidFill>
                <a:srgbClr val="000000"/>
              </a:solidFill>
              <a:latin typeface="Calibri"/>
              <a:ea typeface="Calibri"/>
              <a:cs typeface="Calibri"/>
              <a:sym typeface="Calibri"/>
            </a:endParaRPr>
          </a:p>
          <a:p>
            <a:pPr marL="0" lvl="0" indent="0" algn="l" rtl="0">
              <a:spcBef>
                <a:spcPts val="1200"/>
              </a:spcBef>
              <a:spcAft>
                <a:spcPts val="0"/>
              </a:spcAft>
              <a:buNone/>
            </a:pPr>
            <a:r>
              <a:rPr lang="it"/>
              <a:t>5 anni di cui uno bisestile =365⋅ 5=1825 +1= 1826     +                                                 </a:t>
            </a:r>
            <a:endParaRPr/>
          </a:p>
          <a:p>
            <a:pPr marL="0" lvl="0" indent="0" algn="l" rtl="0">
              <a:spcBef>
                <a:spcPts val="1200"/>
              </a:spcBef>
              <a:spcAft>
                <a:spcPts val="1200"/>
              </a:spcAft>
              <a:buNone/>
            </a:pPr>
            <a:r>
              <a:rPr lang="it"/>
              <a:t>  giorni dall’ 11 luglio fino al 23 gennaio =                                                            </a:t>
            </a:r>
            <a:endParaRPr/>
          </a:p>
        </p:txBody>
      </p:sp>
      <p:pic>
        <p:nvPicPr>
          <p:cNvPr id="196" name="Google Shape;196;p28"/>
          <p:cNvPicPr preferRelativeResize="0"/>
          <p:nvPr/>
        </p:nvPicPr>
        <p:blipFill>
          <a:blip r:embed="rId3">
            <a:alphaModFix/>
          </a:blip>
          <a:stretch>
            <a:fillRect/>
          </a:stretch>
        </p:blipFill>
        <p:spPr>
          <a:xfrm>
            <a:off x="7132643" y="104318"/>
            <a:ext cx="1195375" cy="12545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3</a:t>
            </a:r>
            <a:endParaRPr/>
          </a:p>
        </p:txBody>
      </p:sp>
      <p:sp>
        <p:nvSpPr>
          <p:cNvPr id="202" name="Google Shape;202;p2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889000" marR="342900" lvl="0" indent="-584200" algn="l" rtl="0">
              <a:lnSpc>
                <a:spcPct val="115000"/>
              </a:lnSpc>
              <a:spcBef>
                <a:spcPts val="0"/>
              </a:spcBef>
              <a:spcAft>
                <a:spcPts val="0"/>
              </a:spcAft>
              <a:buNone/>
            </a:pPr>
            <a:r>
              <a:rPr lang="it" sz="1600" b="1">
                <a:solidFill>
                  <a:srgbClr val="000000"/>
                </a:solidFill>
                <a:latin typeface="Calibri"/>
                <a:ea typeface="Calibri"/>
                <a:cs typeface="Calibri"/>
                <a:sym typeface="Calibri"/>
              </a:rPr>
              <a:t>Il gatto di Francesca è nato il giorno 11 luglio del 2016. Quanti giorni avrà domani,</a:t>
            </a:r>
            <a:endParaRPr sz="1600" b="1">
              <a:solidFill>
                <a:srgbClr val="000000"/>
              </a:solidFill>
              <a:latin typeface="Calibri"/>
              <a:ea typeface="Calibri"/>
              <a:cs typeface="Calibri"/>
              <a:sym typeface="Calibri"/>
            </a:endParaRPr>
          </a:p>
          <a:p>
            <a:pPr marL="0" lvl="0" indent="0" algn="l" rtl="0">
              <a:lnSpc>
                <a:spcPct val="174545"/>
              </a:lnSpc>
              <a:spcBef>
                <a:spcPts val="1200"/>
              </a:spcBef>
              <a:spcAft>
                <a:spcPts val="0"/>
              </a:spcAft>
              <a:buNone/>
            </a:pPr>
            <a:r>
              <a:rPr lang="it" sz="1600" b="1">
                <a:solidFill>
                  <a:srgbClr val="000000"/>
                </a:solidFill>
                <a:latin typeface="Calibri"/>
                <a:ea typeface="Calibri"/>
                <a:cs typeface="Calibri"/>
                <a:sym typeface="Calibri"/>
              </a:rPr>
              <a:t>23 gennaio 2022 ?</a:t>
            </a:r>
            <a:endParaRPr sz="1600" b="1">
              <a:solidFill>
                <a:srgbClr val="000000"/>
              </a:solidFill>
              <a:latin typeface="Calibri"/>
              <a:ea typeface="Calibri"/>
              <a:cs typeface="Calibri"/>
              <a:sym typeface="Calibri"/>
            </a:endParaRPr>
          </a:p>
          <a:p>
            <a:pPr marL="0" lvl="0" indent="0" algn="l" rtl="0">
              <a:spcBef>
                <a:spcPts val="1200"/>
              </a:spcBef>
              <a:spcAft>
                <a:spcPts val="0"/>
              </a:spcAft>
              <a:buNone/>
            </a:pPr>
            <a:r>
              <a:rPr lang="it"/>
              <a:t>5 anni di cui uno bisestile = 365⋅ 5=1825 +1= 1826      +</a:t>
            </a:r>
            <a:endParaRPr/>
          </a:p>
          <a:p>
            <a:pPr marL="0" lvl="0" indent="0" algn="l" rtl="0">
              <a:spcBef>
                <a:spcPts val="1200"/>
              </a:spcBef>
              <a:spcAft>
                <a:spcPts val="0"/>
              </a:spcAft>
              <a:buNone/>
            </a:pPr>
            <a:r>
              <a:rPr lang="it"/>
              <a:t>giorni dall’ 11 luglio fino al 23 gennaio =              20     luglio +</a:t>
            </a:r>
            <a:endParaRPr/>
          </a:p>
          <a:p>
            <a:pPr marL="0" lvl="0" indent="0" algn="l" rtl="0">
              <a:spcBef>
                <a:spcPts val="1200"/>
              </a:spcBef>
              <a:spcAft>
                <a:spcPts val="1200"/>
              </a:spcAft>
              <a:buNone/>
            </a:pPr>
            <a:r>
              <a:rPr lang="it"/>
              <a:t>                                               </a:t>
            </a:r>
            <a:endParaRPr/>
          </a:p>
        </p:txBody>
      </p:sp>
      <p:pic>
        <p:nvPicPr>
          <p:cNvPr id="203" name="Google Shape;203;p29"/>
          <p:cNvPicPr preferRelativeResize="0"/>
          <p:nvPr/>
        </p:nvPicPr>
        <p:blipFill>
          <a:blip r:embed="rId3">
            <a:alphaModFix/>
          </a:blip>
          <a:stretch>
            <a:fillRect/>
          </a:stretch>
        </p:blipFill>
        <p:spPr>
          <a:xfrm>
            <a:off x="7132643" y="104318"/>
            <a:ext cx="1195375" cy="12545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1</a:t>
            </a:r>
            <a:endParaRPr/>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lnSpc>
                <a:spcPct val="115000"/>
              </a:lnSpc>
              <a:spcBef>
                <a:spcPts val="1200"/>
              </a:spcBef>
              <a:spcAft>
                <a:spcPts val="0"/>
              </a:spcAft>
              <a:buNone/>
            </a:pPr>
            <a:endParaRPr sz="700">
              <a:solidFill>
                <a:srgbClr val="000000"/>
              </a:solidFill>
            </a:endParaRPr>
          </a:p>
          <a:p>
            <a:pPr marL="0" lvl="0" indent="0" algn="just" rtl="0">
              <a:lnSpc>
                <a:spcPct val="115000"/>
              </a:lnSpc>
              <a:spcBef>
                <a:spcPts val="1200"/>
              </a:spcBef>
              <a:spcAft>
                <a:spcPts val="0"/>
              </a:spcAft>
              <a:buNone/>
            </a:pPr>
            <a:r>
              <a:rPr lang="it" sz="1600" b="1">
                <a:solidFill>
                  <a:srgbClr val="000000"/>
                </a:solidFill>
              </a:rPr>
              <a:t>Se si diminuisce di un terzo la misura della base di un rettangolo, di quanto dovrà essere aumentata la misura dell’altezza del rettangolo per fare in modo che l’area del nuovo rettangolo sia il triplo di quella del rettangolo da cui siamo partiti?</a:t>
            </a:r>
            <a:endParaRPr sz="1600" b="1">
              <a:solidFill>
                <a:srgbClr val="000000"/>
              </a:solidFill>
            </a:endParaRPr>
          </a:p>
          <a:p>
            <a:pPr marL="0" lvl="0" indent="0" algn="l" rtl="0">
              <a:spcBef>
                <a:spcPts val="1200"/>
              </a:spcBef>
              <a:spcAft>
                <a:spcPts val="1200"/>
              </a:spcAft>
              <a:buNone/>
            </a:pPr>
            <a:endParaRPr/>
          </a:p>
        </p:txBody>
      </p:sp>
      <p:sp>
        <p:nvSpPr>
          <p:cNvPr id="70" name="Google Shape;70;p14"/>
          <p:cNvSpPr txBox="1"/>
          <p:nvPr/>
        </p:nvSpPr>
        <p:spPr>
          <a:xfrm>
            <a:off x="5031375" y="2550725"/>
            <a:ext cx="2312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1" name="Google Shape;71;p14"/>
          <p:cNvSpPr txBox="1"/>
          <p:nvPr/>
        </p:nvSpPr>
        <p:spPr>
          <a:xfrm>
            <a:off x="1023100" y="3111325"/>
            <a:ext cx="113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2" name="Google Shape;72;p14"/>
          <p:cNvSpPr/>
          <p:nvPr/>
        </p:nvSpPr>
        <p:spPr>
          <a:xfrm>
            <a:off x="1112200" y="2724325"/>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73" name="Google Shape;73;p14"/>
          <p:cNvSpPr/>
          <p:nvPr/>
        </p:nvSpPr>
        <p:spPr>
          <a:xfrm>
            <a:off x="2158300" y="2724325"/>
            <a:ext cx="1046100" cy="555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
        <p:nvSpPr>
          <p:cNvPr id="74" name="Google Shape;74;p14"/>
          <p:cNvSpPr/>
          <p:nvPr/>
        </p:nvSpPr>
        <p:spPr>
          <a:xfrm>
            <a:off x="3204400" y="2724325"/>
            <a:ext cx="1046100" cy="555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3</a:t>
            </a:r>
            <a:endParaRPr/>
          </a:p>
        </p:txBody>
      </p:sp>
      <p:sp>
        <p:nvSpPr>
          <p:cNvPr id="209" name="Google Shape;209;p30"/>
          <p:cNvSpPr txBox="1">
            <a:spLocks noGrp="1"/>
          </p:cNvSpPr>
          <p:nvPr>
            <p:ph type="body" idx="1"/>
          </p:nvPr>
        </p:nvSpPr>
        <p:spPr>
          <a:xfrm>
            <a:off x="311700" y="1225225"/>
            <a:ext cx="8601900" cy="3567900"/>
          </a:xfrm>
          <a:prstGeom prst="rect">
            <a:avLst/>
          </a:prstGeom>
        </p:spPr>
        <p:txBody>
          <a:bodyPr spcFirstLastPara="1" wrap="square" lIns="91425" tIns="91425" rIns="91425" bIns="91425" anchor="t" anchorCtr="0">
            <a:normAutofit/>
          </a:bodyPr>
          <a:lstStyle/>
          <a:p>
            <a:pPr marL="889000" marR="342900" lvl="0" indent="-584200" algn="l" rtl="0">
              <a:lnSpc>
                <a:spcPct val="115000"/>
              </a:lnSpc>
              <a:spcBef>
                <a:spcPts val="0"/>
              </a:spcBef>
              <a:spcAft>
                <a:spcPts val="0"/>
              </a:spcAft>
              <a:buNone/>
            </a:pPr>
            <a:r>
              <a:rPr lang="it" sz="1600" b="1">
                <a:solidFill>
                  <a:srgbClr val="000000"/>
                </a:solidFill>
                <a:latin typeface="Calibri"/>
                <a:ea typeface="Calibri"/>
                <a:cs typeface="Calibri"/>
                <a:sym typeface="Calibri"/>
              </a:rPr>
              <a:t>Il gatto di Francesca è nato il giorno 11 luglio del 2016. Quanti giorni avrà domani,</a:t>
            </a:r>
            <a:endParaRPr sz="1600" b="1">
              <a:solidFill>
                <a:srgbClr val="000000"/>
              </a:solidFill>
              <a:latin typeface="Calibri"/>
              <a:ea typeface="Calibri"/>
              <a:cs typeface="Calibri"/>
              <a:sym typeface="Calibri"/>
            </a:endParaRPr>
          </a:p>
          <a:p>
            <a:pPr marL="0" lvl="0" indent="0" algn="l" rtl="0">
              <a:lnSpc>
                <a:spcPct val="174545"/>
              </a:lnSpc>
              <a:spcBef>
                <a:spcPts val="1200"/>
              </a:spcBef>
              <a:spcAft>
                <a:spcPts val="0"/>
              </a:spcAft>
              <a:buNone/>
            </a:pPr>
            <a:r>
              <a:rPr lang="it" sz="1600" b="1">
                <a:solidFill>
                  <a:srgbClr val="000000"/>
                </a:solidFill>
                <a:latin typeface="Calibri"/>
                <a:ea typeface="Calibri"/>
                <a:cs typeface="Calibri"/>
                <a:sym typeface="Calibri"/>
              </a:rPr>
              <a:t>23 gennaio 2022 ?</a:t>
            </a:r>
            <a:endParaRPr sz="1600" b="1">
              <a:solidFill>
                <a:srgbClr val="000000"/>
              </a:solidFill>
              <a:latin typeface="Calibri"/>
              <a:ea typeface="Calibri"/>
              <a:cs typeface="Calibri"/>
              <a:sym typeface="Calibri"/>
            </a:endParaRPr>
          </a:p>
          <a:p>
            <a:pPr marL="0" lvl="0" indent="0" algn="l" rtl="0">
              <a:spcBef>
                <a:spcPts val="1200"/>
              </a:spcBef>
              <a:spcAft>
                <a:spcPts val="0"/>
              </a:spcAft>
              <a:buNone/>
            </a:pPr>
            <a:r>
              <a:rPr lang="it"/>
              <a:t>5 anni di cui uno bisestile = 365⋅ 5=1825 +1= 1826 +</a:t>
            </a:r>
            <a:endParaRPr/>
          </a:p>
          <a:p>
            <a:pPr marL="0" lvl="0" indent="0" algn="l" rtl="0">
              <a:spcBef>
                <a:spcPts val="1200"/>
              </a:spcBef>
              <a:spcAft>
                <a:spcPts val="0"/>
              </a:spcAft>
              <a:buNone/>
            </a:pPr>
            <a:r>
              <a:rPr lang="it"/>
              <a:t>giorni dall’ 11 luglio fino al 23 gennaio =              20     luglio +</a:t>
            </a:r>
            <a:endParaRPr/>
          </a:p>
          <a:p>
            <a:pPr marL="0" lvl="0" indent="0" algn="l" rtl="0">
              <a:spcBef>
                <a:spcPts val="1200"/>
              </a:spcBef>
              <a:spcAft>
                <a:spcPts val="0"/>
              </a:spcAft>
              <a:buNone/>
            </a:pPr>
            <a:r>
              <a:rPr lang="it"/>
              <a:t>                        agosto ottobre e dicembre             31 *  3        +</a:t>
            </a:r>
            <a:endParaRPr/>
          </a:p>
          <a:p>
            <a:pPr marL="0" lvl="0" indent="0" algn="l" rtl="0">
              <a:spcBef>
                <a:spcPts val="1200"/>
              </a:spcBef>
              <a:spcAft>
                <a:spcPts val="0"/>
              </a:spcAft>
              <a:buNone/>
            </a:pPr>
            <a:r>
              <a:rPr lang="it"/>
              <a:t>                        settembre e novembre                    30*  2        +</a:t>
            </a:r>
            <a:endParaRPr/>
          </a:p>
          <a:p>
            <a:pPr marL="0" lvl="0" indent="0" algn="l" rtl="0">
              <a:spcBef>
                <a:spcPts val="1200"/>
              </a:spcBef>
              <a:spcAft>
                <a:spcPts val="1200"/>
              </a:spcAft>
              <a:buNone/>
            </a:pPr>
            <a:r>
              <a:rPr lang="it"/>
              <a:t>                                               </a:t>
            </a:r>
            <a:endParaRPr/>
          </a:p>
        </p:txBody>
      </p:sp>
      <p:pic>
        <p:nvPicPr>
          <p:cNvPr id="210" name="Google Shape;210;p30"/>
          <p:cNvPicPr preferRelativeResize="0"/>
          <p:nvPr/>
        </p:nvPicPr>
        <p:blipFill>
          <a:blip r:embed="rId3">
            <a:alphaModFix/>
          </a:blip>
          <a:stretch>
            <a:fillRect/>
          </a:stretch>
        </p:blipFill>
        <p:spPr>
          <a:xfrm>
            <a:off x="7132643" y="104318"/>
            <a:ext cx="1195375" cy="12545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3</a:t>
            </a:r>
            <a:endParaRPr/>
          </a:p>
        </p:txBody>
      </p:sp>
      <p:sp>
        <p:nvSpPr>
          <p:cNvPr id="216" name="Google Shape;216;p31"/>
          <p:cNvSpPr txBox="1">
            <a:spLocks noGrp="1"/>
          </p:cNvSpPr>
          <p:nvPr>
            <p:ph type="body" idx="1"/>
          </p:nvPr>
        </p:nvSpPr>
        <p:spPr>
          <a:xfrm>
            <a:off x="311700" y="1225225"/>
            <a:ext cx="8587800" cy="3736200"/>
          </a:xfrm>
          <a:prstGeom prst="rect">
            <a:avLst/>
          </a:prstGeom>
        </p:spPr>
        <p:txBody>
          <a:bodyPr spcFirstLastPara="1" wrap="square" lIns="91425" tIns="91425" rIns="91425" bIns="91425" anchor="t" anchorCtr="0">
            <a:normAutofit fontScale="92500" lnSpcReduction="10000"/>
          </a:bodyPr>
          <a:lstStyle/>
          <a:p>
            <a:pPr marL="889000" marR="342900" lvl="0" indent="-584200" algn="l" rtl="0">
              <a:lnSpc>
                <a:spcPct val="115000"/>
              </a:lnSpc>
              <a:spcBef>
                <a:spcPts val="0"/>
              </a:spcBef>
              <a:spcAft>
                <a:spcPts val="0"/>
              </a:spcAft>
              <a:buNone/>
            </a:pPr>
            <a:r>
              <a:rPr lang="it" sz="1600" b="1">
                <a:solidFill>
                  <a:srgbClr val="000000"/>
                </a:solidFill>
                <a:latin typeface="Calibri"/>
                <a:ea typeface="Calibri"/>
                <a:cs typeface="Calibri"/>
                <a:sym typeface="Calibri"/>
              </a:rPr>
              <a:t>Il gatto di Francesca è nato il giorno 11 luglio del 2016. Quanti giorni avrà domani,</a:t>
            </a:r>
            <a:endParaRPr sz="1600" b="1">
              <a:solidFill>
                <a:srgbClr val="000000"/>
              </a:solidFill>
              <a:latin typeface="Calibri"/>
              <a:ea typeface="Calibri"/>
              <a:cs typeface="Calibri"/>
              <a:sym typeface="Calibri"/>
            </a:endParaRPr>
          </a:p>
          <a:p>
            <a:pPr marL="0" lvl="0" indent="0" algn="l" rtl="0">
              <a:lnSpc>
                <a:spcPct val="174545"/>
              </a:lnSpc>
              <a:spcBef>
                <a:spcPts val="1200"/>
              </a:spcBef>
              <a:spcAft>
                <a:spcPts val="0"/>
              </a:spcAft>
              <a:buNone/>
            </a:pPr>
            <a:r>
              <a:rPr lang="it" sz="1600" b="1">
                <a:solidFill>
                  <a:srgbClr val="000000"/>
                </a:solidFill>
                <a:latin typeface="Calibri"/>
                <a:ea typeface="Calibri"/>
                <a:cs typeface="Calibri"/>
                <a:sym typeface="Calibri"/>
              </a:rPr>
              <a:t>23 gennaio 2022 ?</a:t>
            </a:r>
            <a:endParaRPr sz="1600" b="1">
              <a:solidFill>
                <a:srgbClr val="000000"/>
              </a:solidFill>
              <a:latin typeface="Calibri"/>
              <a:ea typeface="Calibri"/>
              <a:cs typeface="Calibri"/>
              <a:sym typeface="Calibri"/>
            </a:endParaRPr>
          </a:p>
          <a:p>
            <a:pPr marL="0" lvl="0" indent="0" algn="l" rtl="0">
              <a:spcBef>
                <a:spcPts val="1200"/>
              </a:spcBef>
              <a:spcAft>
                <a:spcPts val="0"/>
              </a:spcAft>
              <a:buNone/>
            </a:pPr>
            <a:r>
              <a:rPr lang="it"/>
              <a:t>5 anni di cui uno bisestile = 365⋅ 5=1825 +1= 1826 +</a:t>
            </a:r>
            <a:endParaRPr/>
          </a:p>
          <a:p>
            <a:pPr marL="0" lvl="0" indent="0" algn="l" rtl="0">
              <a:spcBef>
                <a:spcPts val="1200"/>
              </a:spcBef>
              <a:spcAft>
                <a:spcPts val="0"/>
              </a:spcAft>
              <a:buNone/>
            </a:pPr>
            <a:r>
              <a:rPr lang="it"/>
              <a:t>giorni dall’ 11 luglio fino al 23 gennaio =              20     luglio +</a:t>
            </a:r>
            <a:endParaRPr/>
          </a:p>
          <a:p>
            <a:pPr marL="0" lvl="0" indent="0" algn="l" rtl="0">
              <a:spcBef>
                <a:spcPts val="1200"/>
              </a:spcBef>
              <a:spcAft>
                <a:spcPts val="0"/>
              </a:spcAft>
              <a:buNone/>
            </a:pPr>
            <a:r>
              <a:rPr lang="it"/>
              <a:t>                        agosto ottobre e dicembre             31 *  3        +</a:t>
            </a:r>
            <a:endParaRPr/>
          </a:p>
          <a:p>
            <a:pPr marL="0" lvl="0" indent="0" algn="l" rtl="0">
              <a:spcBef>
                <a:spcPts val="1200"/>
              </a:spcBef>
              <a:spcAft>
                <a:spcPts val="0"/>
              </a:spcAft>
              <a:buNone/>
            </a:pPr>
            <a:r>
              <a:rPr lang="it"/>
              <a:t>                        settembre e novembre                    30*  2        +</a:t>
            </a:r>
            <a:endParaRPr/>
          </a:p>
          <a:p>
            <a:pPr marL="0" lvl="0" indent="0" algn="l" rtl="0">
              <a:spcBef>
                <a:spcPts val="1200"/>
              </a:spcBef>
              <a:spcAft>
                <a:spcPts val="0"/>
              </a:spcAft>
              <a:buNone/>
            </a:pPr>
            <a:r>
              <a:rPr lang="it"/>
              <a:t>                        gennaio 2022                                     23 =</a:t>
            </a:r>
            <a:endParaRPr/>
          </a:p>
          <a:p>
            <a:pPr marL="0" lvl="0" indent="0" algn="l" rtl="0">
              <a:spcBef>
                <a:spcPts val="1200"/>
              </a:spcBef>
              <a:spcAft>
                <a:spcPts val="1200"/>
              </a:spcAft>
              <a:buNone/>
            </a:pPr>
            <a:r>
              <a:rPr lang="it"/>
              <a:t>                                                                                                     </a:t>
            </a:r>
            <a:endParaRPr/>
          </a:p>
        </p:txBody>
      </p:sp>
      <p:pic>
        <p:nvPicPr>
          <p:cNvPr id="217" name="Google Shape;217;p31"/>
          <p:cNvPicPr preferRelativeResize="0"/>
          <p:nvPr/>
        </p:nvPicPr>
        <p:blipFill>
          <a:blip r:embed="rId3">
            <a:alphaModFix/>
          </a:blip>
          <a:stretch>
            <a:fillRect/>
          </a:stretch>
        </p:blipFill>
        <p:spPr>
          <a:xfrm>
            <a:off x="7132643" y="104318"/>
            <a:ext cx="1195375" cy="12545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3</a:t>
            </a:r>
            <a:endParaRPr/>
          </a:p>
        </p:txBody>
      </p:sp>
      <p:sp>
        <p:nvSpPr>
          <p:cNvPr id="223" name="Google Shape;223;p32"/>
          <p:cNvSpPr txBox="1">
            <a:spLocks noGrp="1"/>
          </p:cNvSpPr>
          <p:nvPr>
            <p:ph type="body" idx="1"/>
          </p:nvPr>
        </p:nvSpPr>
        <p:spPr>
          <a:xfrm>
            <a:off x="311700" y="1225225"/>
            <a:ext cx="8587800" cy="3736200"/>
          </a:xfrm>
          <a:prstGeom prst="rect">
            <a:avLst/>
          </a:prstGeom>
        </p:spPr>
        <p:txBody>
          <a:bodyPr spcFirstLastPara="1" wrap="square" lIns="91425" tIns="91425" rIns="91425" bIns="91425" anchor="t" anchorCtr="0">
            <a:normAutofit fontScale="92500" lnSpcReduction="20000"/>
          </a:bodyPr>
          <a:lstStyle/>
          <a:p>
            <a:pPr marL="889000" marR="342900" lvl="0" indent="-584200" algn="l" rtl="0">
              <a:lnSpc>
                <a:spcPct val="115000"/>
              </a:lnSpc>
              <a:spcBef>
                <a:spcPts val="0"/>
              </a:spcBef>
              <a:spcAft>
                <a:spcPts val="0"/>
              </a:spcAft>
              <a:buNone/>
            </a:pPr>
            <a:r>
              <a:rPr lang="it" sz="1600" b="1">
                <a:solidFill>
                  <a:srgbClr val="000000"/>
                </a:solidFill>
                <a:latin typeface="Calibri"/>
                <a:ea typeface="Calibri"/>
                <a:cs typeface="Calibri"/>
                <a:sym typeface="Calibri"/>
              </a:rPr>
              <a:t>Il gatto di Francesca è nato il giorno 11 luglio del 2016. Quanti giorni avrà domani,</a:t>
            </a:r>
            <a:endParaRPr sz="1600" b="1">
              <a:solidFill>
                <a:srgbClr val="000000"/>
              </a:solidFill>
              <a:latin typeface="Calibri"/>
              <a:ea typeface="Calibri"/>
              <a:cs typeface="Calibri"/>
              <a:sym typeface="Calibri"/>
            </a:endParaRPr>
          </a:p>
          <a:p>
            <a:pPr marL="0" lvl="0" indent="0" algn="l" rtl="0">
              <a:lnSpc>
                <a:spcPct val="174545"/>
              </a:lnSpc>
              <a:spcBef>
                <a:spcPts val="1200"/>
              </a:spcBef>
              <a:spcAft>
                <a:spcPts val="0"/>
              </a:spcAft>
              <a:buNone/>
            </a:pPr>
            <a:r>
              <a:rPr lang="it" sz="1600" b="1">
                <a:solidFill>
                  <a:srgbClr val="000000"/>
                </a:solidFill>
                <a:latin typeface="Calibri"/>
                <a:ea typeface="Calibri"/>
                <a:cs typeface="Calibri"/>
                <a:sym typeface="Calibri"/>
              </a:rPr>
              <a:t>23 gennaio 2022 ?</a:t>
            </a:r>
            <a:endParaRPr sz="1600" b="1">
              <a:solidFill>
                <a:srgbClr val="000000"/>
              </a:solidFill>
              <a:latin typeface="Calibri"/>
              <a:ea typeface="Calibri"/>
              <a:cs typeface="Calibri"/>
              <a:sym typeface="Calibri"/>
            </a:endParaRPr>
          </a:p>
          <a:p>
            <a:pPr marL="0" lvl="0" indent="0" algn="l" rtl="0">
              <a:spcBef>
                <a:spcPts val="1200"/>
              </a:spcBef>
              <a:spcAft>
                <a:spcPts val="0"/>
              </a:spcAft>
              <a:buNone/>
            </a:pPr>
            <a:r>
              <a:rPr lang="it"/>
              <a:t>5 anni di cui uno bisestile =  365⋅ 5=1825 +1= 1826 +</a:t>
            </a:r>
            <a:endParaRPr/>
          </a:p>
          <a:p>
            <a:pPr marL="0" lvl="0" indent="0" algn="l" rtl="0">
              <a:spcBef>
                <a:spcPts val="1200"/>
              </a:spcBef>
              <a:spcAft>
                <a:spcPts val="0"/>
              </a:spcAft>
              <a:buNone/>
            </a:pPr>
            <a:r>
              <a:rPr lang="it"/>
              <a:t>giorni dall’ 11 luglio fino al 23 gennaio =                20     luglio +</a:t>
            </a:r>
            <a:endParaRPr/>
          </a:p>
          <a:p>
            <a:pPr marL="0" lvl="0" indent="0" algn="l" rtl="0">
              <a:spcBef>
                <a:spcPts val="1200"/>
              </a:spcBef>
              <a:spcAft>
                <a:spcPts val="0"/>
              </a:spcAft>
              <a:buNone/>
            </a:pPr>
            <a:r>
              <a:rPr lang="it"/>
              <a:t>                        agosto ottobre e dicembre               31 *  3       +</a:t>
            </a:r>
            <a:endParaRPr/>
          </a:p>
          <a:p>
            <a:pPr marL="0" lvl="0" indent="0" algn="l" rtl="0">
              <a:spcBef>
                <a:spcPts val="1200"/>
              </a:spcBef>
              <a:spcAft>
                <a:spcPts val="0"/>
              </a:spcAft>
              <a:buNone/>
            </a:pPr>
            <a:r>
              <a:rPr lang="it"/>
              <a:t>                        settembre e novembre                      30*  2        +</a:t>
            </a:r>
            <a:endParaRPr/>
          </a:p>
          <a:p>
            <a:pPr marL="0" lvl="0" indent="0" algn="l" rtl="0">
              <a:spcBef>
                <a:spcPts val="1200"/>
              </a:spcBef>
              <a:spcAft>
                <a:spcPts val="0"/>
              </a:spcAft>
              <a:buNone/>
            </a:pPr>
            <a:r>
              <a:rPr lang="it"/>
              <a:t>                        gennaio 2022                                       23 =</a:t>
            </a:r>
            <a:endParaRPr/>
          </a:p>
          <a:p>
            <a:pPr marL="0" lvl="0" indent="0" algn="l" rtl="0">
              <a:spcBef>
                <a:spcPts val="1200"/>
              </a:spcBef>
              <a:spcAft>
                <a:spcPts val="1200"/>
              </a:spcAft>
              <a:buNone/>
            </a:pPr>
            <a:r>
              <a:rPr lang="it"/>
              <a:t>                                                                               </a:t>
            </a:r>
            <a:r>
              <a:rPr lang="it" sz="2500"/>
              <a:t>2022  </a:t>
            </a:r>
            <a:r>
              <a:rPr lang="it"/>
              <a:t>                                                                                        </a:t>
            </a:r>
            <a:endParaRPr/>
          </a:p>
        </p:txBody>
      </p:sp>
      <p:pic>
        <p:nvPicPr>
          <p:cNvPr id="224" name="Google Shape;224;p32"/>
          <p:cNvPicPr preferRelativeResize="0"/>
          <p:nvPr/>
        </p:nvPicPr>
        <p:blipFill>
          <a:blip r:embed="rId3">
            <a:alphaModFix/>
          </a:blip>
          <a:stretch>
            <a:fillRect/>
          </a:stretch>
        </p:blipFill>
        <p:spPr>
          <a:xfrm>
            <a:off x="7132643" y="104318"/>
            <a:ext cx="1195375" cy="12545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1</a:t>
            </a:r>
            <a:endParaRPr/>
          </a:p>
        </p:txBody>
      </p:sp>
      <p:sp>
        <p:nvSpPr>
          <p:cNvPr id="80" name="Google Shape;80;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lnSpc>
                <a:spcPct val="115000"/>
              </a:lnSpc>
              <a:spcBef>
                <a:spcPts val="1200"/>
              </a:spcBef>
              <a:spcAft>
                <a:spcPts val="0"/>
              </a:spcAft>
              <a:buNone/>
            </a:pPr>
            <a:endParaRPr sz="700">
              <a:solidFill>
                <a:srgbClr val="000000"/>
              </a:solidFill>
            </a:endParaRPr>
          </a:p>
          <a:p>
            <a:pPr marL="0" lvl="0" indent="0" algn="just" rtl="0">
              <a:lnSpc>
                <a:spcPct val="115000"/>
              </a:lnSpc>
              <a:spcBef>
                <a:spcPts val="1200"/>
              </a:spcBef>
              <a:spcAft>
                <a:spcPts val="0"/>
              </a:spcAft>
              <a:buNone/>
            </a:pPr>
            <a:r>
              <a:rPr lang="it" sz="1600" b="1">
                <a:solidFill>
                  <a:srgbClr val="000000"/>
                </a:solidFill>
              </a:rPr>
              <a:t>Se si diminuisce di un terzo la misura della base di un rettangolo, di quanto dovrà essere aumentata la misura dell’altezza del rettangolo per fare in modo che l’area del nuovo rettangolo sia il triplo di quella del rettangolo da cui siamo partiti?</a:t>
            </a:r>
            <a:endParaRPr sz="1600" b="1">
              <a:solidFill>
                <a:srgbClr val="000000"/>
              </a:solidFill>
            </a:endParaRPr>
          </a:p>
          <a:p>
            <a:pPr marL="0" lvl="0" indent="0" algn="l" rtl="0">
              <a:spcBef>
                <a:spcPts val="1200"/>
              </a:spcBef>
              <a:spcAft>
                <a:spcPts val="1200"/>
              </a:spcAft>
              <a:buNone/>
            </a:pPr>
            <a:endParaRPr/>
          </a:p>
        </p:txBody>
      </p:sp>
      <p:sp>
        <p:nvSpPr>
          <p:cNvPr id="81" name="Google Shape;81;p15"/>
          <p:cNvSpPr txBox="1"/>
          <p:nvPr/>
        </p:nvSpPr>
        <p:spPr>
          <a:xfrm>
            <a:off x="1023100" y="3111325"/>
            <a:ext cx="113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2" name="Google Shape;82;p15"/>
          <p:cNvSpPr/>
          <p:nvPr/>
        </p:nvSpPr>
        <p:spPr>
          <a:xfrm>
            <a:off x="1112200" y="2724325"/>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83" name="Google Shape;83;p15"/>
          <p:cNvSpPr/>
          <p:nvPr/>
        </p:nvSpPr>
        <p:spPr>
          <a:xfrm>
            <a:off x="2158300" y="2724325"/>
            <a:ext cx="1046100" cy="555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
        <p:nvSpPr>
          <p:cNvPr id="84" name="Google Shape;84;p15"/>
          <p:cNvSpPr/>
          <p:nvPr/>
        </p:nvSpPr>
        <p:spPr>
          <a:xfrm>
            <a:off x="3204400" y="2724325"/>
            <a:ext cx="1046100" cy="555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1</a:t>
            </a:r>
            <a:endParaRPr/>
          </a:p>
        </p:txBody>
      </p:sp>
      <p:sp>
        <p:nvSpPr>
          <p:cNvPr id="90" name="Google Shape;90;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lnSpc>
                <a:spcPct val="115000"/>
              </a:lnSpc>
              <a:spcBef>
                <a:spcPts val="1200"/>
              </a:spcBef>
              <a:spcAft>
                <a:spcPts val="0"/>
              </a:spcAft>
              <a:buNone/>
            </a:pPr>
            <a:endParaRPr sz="700">
              <a:solidFill>
                <a:srgbClr val="000000"/>
              </a:solidFill>
            </a:endParaRPr>
          </a:p>
          <a:p>
            <a:pPr marL="0" lvl="0" indent="0" algn="just" rtl="0">
              <a:lnSpc>
                <a:spcPct val="115000"/>
              </a:lnSpc>
              <a:spcBef>
                <a:spcPts val="1200"/>
              </a:spcBef>
              <a:spcAft>
                <a:spcPts val="0"/>
              </a:spcAft>
              <a:buNone/>
            </a:pPr>
            <a:r>
              <a:rPr lang="it" sz="1600" b="1">
                <a:solidFill>
                  <a:srgbClr val="000000"/>
                </a:solidFill>
              </a:rPr>
              <a:t>Se si diminuisce di un terzo la misura della base di un rettangolo, di quanto dovrà essere aumentata la misura dell’altezza del rettangolo per fare in modo che l’area del nuovo rettangolo sia il triplo di quella del rettangolo da cui siamo partiti?</a:t>
            </a:r>
            <a:endParaRPr sz="1600" b="1">
              <a:solidFill>
                <a:srgbClr val="000000"/>
              </a:solidFill>
            </a:endParaRPr>
          </a:p>
          <a:p>
            <a:pPr marL="0" lvl="0" indent="0" algn="l" rtl="0">
              <a:spcBef>
                <a:spcPts val="1200"/>
              </a:spcBef>
              <a:spcAft>
                <a:spcPts val="1200"/>
              </a:spcAft>
              <a:buNone/>
            </a:pPr>
            <a:endParaRPr/>
          </a:p>
        </p:txBody>
      </p:sp>
      <p:sp>
        <p:nvSpPr>
          <p:cNvPr id="91" name="Google Shape;91;p16"/>
          <p:cNvSpPr txBox="1"/>
          <p:nvPr/>
        </p:nvSpPr>
        <p:spPr>
          <a:xfrm>
            <a:off x="1023100" y="3111325"/>
            <a:ext cx="113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2" name="Google Shape;92;p16"/>
          <p:cNvSpPr/>
          <p:nvPr/>
        </p:nvSpPr>
        <p:spPr>
          <a:xfrm>
            <a:off x="1112200" y="2724325"/>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93" name="Google Shape;93;p16"/>
          <p:cNvSpPr/>
          <p:nvPr/>
        </p:nvSpPr>
        <p:spPr>
          <a:xfrm>
            <a:off x="2158300" y="2724325"/>
            <a:ext cx="1046100" cy="555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
        <p:nvSpPr>
          <p:cNvPr id="94" name="Google Shape;94;p16"/>
          <p:cNvSpPr/>
          <p:nvPr/>
        </p:nvSpPr>
        <p:spPr>
          <a:xfrm>
            <a:off x="3204400" y="2724325"/>
            <a:ext cx="1046100" cy="555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
        <p:nvSpPr>
          <p:cNvPr id="95" name="Google Shape;95;p16"/>
          <p:cNvSpPr/>
          <p:nvPr/>
        </p:nvSpPr>
        <p:spPr>
          <a:xfrm>
            <a:off x="1112200" y="3280225"/>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96" name="Google Shape;96;p16"/>
          <p:cNvSpPr/>
          <p:nvPr/>
        </p:nvSpPr>
        <p:spPr>
          <a:xfrm>
            <a:off x="2158300" y="3280225"/>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97" name="Google Shape;97;p16"/>
          <p:cNvSpPr/>
          <p:nvPr/>
        </p:nvSpPr>
        <p:spPr>
          <a:xfrm>
            <a:off x="3204400" y="3280225"/>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98" name="Google Shape;98;p16"/>
          <p:cNvSpPr/>
          <p:nvPr/>
        </p:nvSpPr>
        <p:spPr>
          <a:xfrm>
            <a:off x="1112200" y="3836125"/>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99" name="Google Shape;99;p16"/>
          <p:cNvSpPr/>
          <p:nvPr/>
        </p:nvSpPr>
        <p:spPr>
          <a:xfrm>
            <a:off x="2158300" y="3836125"/>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100" name="Google Shape;100;p16"/>
          <p:cNvSpPr/>
          <p:nvPr/>
        </p:nvSpPr>
        <p:spPr>
          <a:xfrm>
            <a:off x="3204400" y="3836125"/>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1</a:t>
            </a:r>
            <a:endParaRPr/>
          </a:p>
        </p:txBody>
      </p:sp>
      <p:sp>
        <p:nvSpPr>
          <p:cNvPr id="106" name="Google Shape;106;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lnSpc>
                <a:spcPct val="115000"/>
              </a:lnSpc>
              <a:spcBef>
                <a:spcPts val="1200"/>
              </a:spcBef>
              <a:spcAft>
                <a:spcPts val="0"/>
              </a:spcAft>
              <a:buNone/>
            </a:pPr>
            <a:endParaRPr sz="700">
              <a:solidFill>
                <a:srgbClr val="000000"/>
              </a:solidFill>
            </a:endParaRPr>
          </a:p>
          <a:p>
            <a:pPr marL="0" lvl="0" indent="0" algn="just" rtl="0">
              <a:lnSpc>
                <a:spcPct val="115000"/>
              </a:lnSpc>
              <a:spcBef>
                <a:spcPts val="1200"/>
              </a:spcBef>
              <a:spcAft>
                <a:spcPts val="0"/>
              </a:spcAft>
              <a:buNone/>
            </a:pPr>
            <a:r>
              <a:rPr lang="it" sz="1600" b="1">
                <a:solidFill>
                  <a:srgbClr val="000000"/>
                </a:solidFill>
              </a:rPr>
              <a:t>Se si diminuisce di un terzo la misura della base di un rettangolo, di quanto dovrà essere aumentata la misura dell’altezza del rettangolo per fare in modo che l’area del nuovo rettangolo sia il triplo di quella del rettangolo da cui siamo partiti?</a:t>
            </a:r>
            <a:endParaRPr sz="1600" b="1">
              <a:solidFill>
                <a:srgbClr val="000000"/>
              </a:solidFill>
            </a:endParaRPr>
          </a:p>
          <a:p>
            <a:pPr marL="0" lvl="0" indent="0" algn="l" rtl="0">
              <a:spcBef>
                <a:spcPts val="1200"/>
              </a:spcBef>
              <a:spcAft>
                <a:spcPts val="1200"/>
              </a:spcAft>
              <a:buNone/>
            </a:pPr>
            <a:endParaRPr/>
          </a:p>
        </p:txBody>
      </p:sp>
      <p:sp>
        <p:nvSpPr>
          <p:cNvPr id="107" name="Google Shape;107;p17"/>
          <p:cNvSpPr txBox="1"/>
          <p:nvPr/>
        </p:nvSpPr>
        <p:spPr>
          <a:xfrm>
            <a:off x="1023100" y="3111325"/>
            <a:ext cx="113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8" name="Google Shape;108;p17"/>
          <p:cNvSpPr/>
          <p:nvPr/>
        </p:nvSpPr>
        <p:spPr>
          <a:xfrm>
            <a:off x="1112200" y="2724325"/>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109" name="Google Shape;109;p17"/>
          <p:cNvSpPr/>
          <p:nvPr/>
        </p:nvSpPr>
        <p:spPr>
          <a:xfrm>
            <a:off x="2158300" y="2724325"/>
            <a:ext cx="1046100" cy="555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
        <p:nvSpPr>
          <p:cNvPr id="110" name="Google Shape;110;p17"/>
          <p:cNvSpPr/>
          <p:nvPr/>
        </p:nvSpPr>
        <p:spPr>
          <a:xfrm>
            <a:off x="3204400" y="2724325"/>
            <a:ext cx="1046100" cy="555900"/>
          </a:xfrm>
          <a:prstGeom prst="rect">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
        <p:nvSpPr>
          <p:cNvPr id="111" name="Google Shape;111;p17"/>
          <p:cNvSpPr/>
          <p:nvPr/>
        </p:nvSpPr>
        <p:spPr>
          <a:xfrm>
            <a:off x="1112200" y="3280225"/>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112" name="Google Shape;112;p17"/>
          <p:cNvSpPr/>
          <p:nvPr/>
        </p:nvSpPr>
        <p:spPr>
          <a:xfrm>
            <a:off x="2158300" y="3280225"/>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113" name="Google Shape;113;p17"/>
          <p:cNvSpPr/>
          <p:nvPr/>
        </p:nvSpPr>
        <p:spPr>
          <a:xfrm>
            <a:off x="3204400" y="3280225"/>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114" name="Google Shape;114;p17"/>
          <p:cNvSpPr/>
          <p:nvPr/>
        </p:nvSpPr>
        <p:spPr>
          <a:xfrm>
            <a:off x="1112200" y="3836125"/>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115" name="Google Shape;115;p17"/>
          <p:cNvSpPr/>
          <p:nvPr/>
        </p:nvSpPr>
        <p:spPr>
          <a:xfrm>
            <a:off x="2158300" y="3836125"/>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116" name="Google Shape;116;p17"/>
          <p:cNvSpPr/>
          <p:nvPr/>
        </p:nvSpPr>
        <p:spPr>
          <a:xfrm>
            <a:off x="3204400" y="3836125"/>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dirty="0"/>
              <a:t>PROBLEMA 1</a:t>
            </a:r>
            <a:endParaRPr dirty="0"/>
          </a:p>
        </p:txBody>
      </p:sp>
      <p:sp>
        <p:nvSpPr>
          <p:cNvPr id="106" name="Google Shape;106;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lnSpc>
                <a:spcPct val="115000"/>
              </a:lnSpc>
              <a:spcBef>
                <a:spcPts val="1200"/>
              </a:spcBef>
              <a:spcAft>
                <a:spcPts val="0"/>
              </a:spcAft>
              <a:buNone/>
            </a:pPr>
            <a:r>
              <a:rPr lang="it" sz="1600" b="1" dirty="0">
                <a:solidFill>
                  <a:srgbClr val="000000"/>
                </a:solidFill>
              </a:rPr>
              <a:t>Se si diminuisce di un terzo la misura della base di un rettangolo, di quanto dovrà essere aumentata la misura dell’altezza del rettangolo per fare in modo che l’area del nuovo rettangolo sia il triplo di quella del rettangolo da cui siamo partiti?</a:t>
            </a:r>
            <a:endParaRPr sz="1600" b="1" dirty="0">
              <a:solidFill>
                <a:srgbClr val="000000"/>
              </a:solidFill>
            </a:endParaRPr>
          </a:p>
          <a:p>
            <a:pPr marL="0" lvl="0" indent="0" algn="l" rtl="0">
              <a:spcBef>
                <a:spcPts val="1200"/>
              </a:spcBef>
              <a:spcAft>
                <a:spcPts val="1200"/>
              </a:spcAft>
              <a:buNone/>
            </a:pPr>
            <a:endParaRPr dirty="0"/>
          </a:p>
        </p:txBody>
      </p:sp>
      <p:sp>
        <p:nvSpPr>
          <p:cNvPr id="107" name="Google Shape;107;p17"/>
          <p:cNvSpPr txBox="1"/>
          <p:nvPr/>
        </p:nvSpPr>
        <p:spPr>
          <a:xfrm>
            <a:off x="1023100" y="3111325"/>
            <a:ext cx="1135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17"/>
          <p:cNvSpPr/>
          <p:nvPr/>
        </p:nvSpPr>
        <p:spPr>
          <a:xfrm>
            <a:off x="1112200" y="2423982"/>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17"/>
          <p:cNvSpPr/>
          <p:nvPr/>
        </p:nvSpPr>
        <p:spPr>
          <a:xfrm>
            <a:off x="2158300" y="2423982"/>
            <a:ext cx="1046100" cy="555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17"/>
          <p:cNvSpPr/>
          <p:nvPr/>
        </p:nvSpPr>
        <p:spPr>
          <a:xfrm>
            <a:off x="2165648" y="4630380"/>
            <a:ext cx="1046100" cy="299393"/>
          </a:xfrm>
          <a:prstGeom prst="rect">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17"/>
          <p:cNvSpPr/>
          <p:nvPr/>
        </p:nvSpPr>
        <p:spPr>
          <a:xfrm>
            <a:off x="1112200" y="2979882"/>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17"/>
          <p:cNvSpPr/>
          <p:nvPr/>
        </p:nvSpPr>
        <p:spPr>
          <a:xfrm>
            <a:off x="2158300" y="2979882"/>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7"/>
          <p:cNvSpPr/>
          <p:nvPr/>
        </p:nvSpPr>
        <p:spPr>
          <a:xfrm>
            <a:off x="1112200" y="4087613"/>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7"/>
          <p:cNvSpPr/>
          <p:nvPr/>
        </p:nvSpPr>
        <p:spPr>
          <a:xfrm>
            <a:off x="1112200" y="3535782"/>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7"/>
          <p:cNvSpPr/>
          <p:nvPr/>
        </p:nvSpPr>
        <p:spPr>
          <a:xfrm>
            <a:off x="2158300" y="3535782"/>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pic>
        <p:nvPicPr>
          <p:cNvPr id="3" name="Immagine 2">
            <a:extLst>
              <a:ext uri="{FF2B5EF4-FFF2-40B4-BE49-F238E27FC236}">
                <a16:creationId xmlns:a16="http://schemas.microsoft.com/office/drawing/2014/main" id="{18454550-21B0-47B2-B173-1AF28252120E}"/>
              </a:ext>
            </a:extLst>
          </p:cNvPr>
          <p:cNvPicPr>
            <a:picLocks noChangeAspect="1"/>
          </p:cNvPicPr>
          <p:nvPr/>
        </p:nvPicPr>
        <p:blipFill>
          <a:blip r:embed="rId3"/>
          <a:stretch>
            <a:fillRect/>
          </a:stretch>
        </p:blipFill>
        <p:spPr>
          <a:xfrm>
            <a:off x="1112200" y="4643513"/>
            <a:ext cx="1060796" cy="299392"/>
          </a:xfrm>
          <a:prstGeom prst="rect">
            <a:avLst/>
          </a:prstGeom>
        </p:spPr>
      </p:pic>
      <p:sp>
        <p:nvSpPr>
          <p:cNvPr id="4" name="CasellaDiTesto 3">
            <a:extLst>
              <a:ext uri="{FF2B5EF4-FFF2-40B4-BE49-F238E27FC236}">
                <a16:creationId xmlns:a16="http://schemas.microsoft.com/office/drawing/2014/main" id="{F849A709-CC57-44C9-A793-8F7F4D50C5CD}"/>
              </a:ext>
            </a:extLst>
          </p:cNvPr>
          <p:cNvSpPr txBox="1"/>
          <p:nvPr/>
        </p:nvSpPr>
        <p:spPr>
          <a:xfrm>
            <a:off x="5056093" y="2889197"/>
            <a:ext cx="3373292" cy="707886"/>
          </a:xfrm>
          <a:prstGeom prst="rect">
            <a:avLst/>
          </a:prstGeom>
          <a:noFill/>
        </p:spPr>
        <p:txBody>
          <a:bodyPr wrap="square" rtlCol="0">
            <a:spAutoFit/>
          </a:bodyPr>
          <a:lstStyle/>
          <a:p>
            <a:r>
              <a:rPr lang="it-IT" sz="2000" dirty="0"/>
              <a:t>L’altezza è diventata 4,5 volte quella iniziale.</a:t>
            </a:r>
          </a:p>
        </p:txBody>
      </p:sp>
      <p:pic>
        <p:nvPicPr>
          <p:cNvPr id="5" name="Immagine 4">
            <a:extLst>
              <a:ext uri="{FF2B5EF4-FFF2-40B4-BE49-F238E27FC236}">
                <a16:creationId xmlns:a16="http://schemas.microsoft.com/office/drawing/2014/main" id="{32421CE4-FF33-492D-8E69-21823E6E7072}"/>
              </a:ext>
            </a:extLst>
          </p:cNvPr>
          <p:cNvPicPr>
            <a:picLocks noChangeAspect="1"/>
          </p:cNvPicPr>
          <p:nvPr/>
        </p:nvPicPr>
        <p:blipFill>
          <a:blip r:embed="rId3"/>
          <a:stretch>
            <a:fillRect/>
          </a:stretch>
        </p:blipFill>
        <p:spPr>
          <a:xfrm>
            <a:off x="2150952" y="4087613"/>
            <a:ext cx="1060796" cy="555900"/>
          </a:xfrm>
          <a:prstGeom prst="rect">
            <a:avLst/>
          </a:prstGeom>
        </p:spPr>
      </p:pic>
    </p:spTree>
    <p:extLst>
      <p:ext uri="{BB962C8B-B14F-4D97-AF65-F5344CB8AC3E}">
        <p14:creationId xmlns:p14="http://schemas.microsoft.com/office/powerpoint/2010/main" val="262264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dirty="0"/>
              <a:t>PROBLEMA 1</a:t>
            </a:r>
            <a:endParaRPr dirty="0"/>
          </a:p>
        </p:txBody>
      </p:sp>
      <p:sp>
        <p:nvSpPr>
          <p:cNvPr id="106" name="Google Shape;106;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lnSpc>
                <a:spcPct val="115000"/>
              </a:lnSpc>
              <a:spcBef>
                <a:spcPts val="1200"/>
              </a:spcBef>
              <a:spcAft>
                <a:spcPts val="0"/>
              </a:spcAft>
              <a:buNone/>
            </a:pPr>
            <a:r>
              <a:rPr lang="it" sz="1600" b="1" dirty="0">
                <a:solidFill>
                  <a:srgbClr val="000000"/>
                </a:solidFill>
              </a:rPr>
              <a:t>Se si diminuisce di un terzo la misura della base di un rettangolo, di quanto dovrà essere aumentata la misura dell’altezza del rettangolo per fare in modo che l’area del nuovo rettangolo sia il triplo di quella del rettangolo da cui siamo partiti?</a:t>
            </a:r>
            <a:endParaRPr sz="1600" b="1" dirty="0">
              <a:solidFill>
                <a:srgbClr val="000000"/>
              </a:solidFill>
            </a:endParaRPr>
          </a:p>
          <a:p>
            <a:pPr marL="0" lvl="0" indent="0" algn="l" rtl="0">
              <a:spcBef>
                <a:spcPts val="1200"/>
              </a:spcBef>
              <a:spcAft>
                <a:spcPts val="1200"/>
              </a:spcAft>
              <a:buNone/>
            </a:pPr>
            <a:endParaRPr dirty="0"/>
          </a:p>
        </p:txBody>
      </p:sp>
      <p:sp>
        <p:nvSpPr>
          <p:cNvPr id="107" name="Google Shape;107;p17"/>
          <p:cNvSpPr txBox="1"/>
          <p:nvPr/>
        </p:nvSpPr>
        <p:spPr>
          <a:xfrm>
            <a:off x="1023100" y="3111325"/>
            <a:ext cx="1135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17"/>
          <p:cNvSpPr/>
          <p:nvPr/>
        </p:nvSpPr>
        <p:spPr>
          <a:xfrm>
            <a:off x="1112200" y="2423982"/>
            <a:ext cx="1046100" cy="555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17"/>
          <p:cNvSpPr/>
          <p:nvPr/>
        </p:nvSpPr>
        <p:spPr>
          <a:xfrm>
            <a:off x="2158300" y="2423982"/>
            <a:ext cx="1046100" cy="555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17"/>
          <p:cNvSpPr/>
          <p:nvPr/>
        </p:nvSpPr>
        <p:spPr>
          <a:xfrm>
            <a:off x="2158300" y="4647563"/>
            <a:ext cx="1046100" cy="310341"/>
          </a:xfrm>
          <a:prstGeom prst="rect">
            <a:avLst/>
          </a:prstGeom>
          <a:solidFill>
            <a:srgbClr val="4A86E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17"/>
          <p:cNvSpPr/>
          <p:nvPr/>
        </p:nvSpPr>
        <p:spPr>
          <a:xfrm>
            <a:off x="1112200" y="2979882"/>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17"/>
          <p:cNvSpPr/>
          <p:nvPr/>
        </p:nvSpPr>
        <p:spPr>
          <a:xfrm>
            <a:off x="2158300" y="2979882"/>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7"/>
          <p:cNvSpPr/>
          <p:nvPr/>
        </p:nvSpPr>
        <p:spPr>
          <a:xfrm>
            <a:off x="1112200" y="4101325"/>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7"/>
          <p:cNvSpPr/>
          <p:nvPr/>
        </p:nvSpPr>
        <p:spPr>
          <a:xfrm>
            <a:off x="1112200" y="3542649"/>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7"/>
          <p:cNvSpPr/>
          <p:nvPr/>
        </p:nvSpPr>
        <p:spPr>
          <a:xfrm>
            <a:off x="2158300" y="3535782"/>
            <a:ext cx="1046100" cy="5559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latin typeface="Arial"/>
              <a:cs typeface="Arial"/>
              <a:sym typeface="Arial"/>
            </a:endParaRPr>
          </a:p>
        </p:txBody>
      </p:sp>
      <p:pic>
        <p:nvPicPr>
          <p:cNvPr id="2" name="Immagine 1">
            <a:extLst>
              <a:ext uri="{FF2B5EF4-FFF2-40B4-BE49-F238E27FC236}">
                <a16:creationId xmlns:a16="http://schemas.microsoft.com/office/drawing/2014/main" id="{F9A6EEEC-2050-4541-9514-AD5B264D5614}"/>
              </a:ext>
            </a:extLst>
          </p:cNvPr>
          <p:cNvPicPr>
            <a:picLocks noChangeAspect="1"/>
          </p:cNvPicPr>
          <p:nvPr/>
        </p:nvPicPr>
        <p:blipFill>
          <a:blip r:embed="rId3"/>
          <a:stretch>
            <a:fillRect/>
          </a:stretch>
        </p:blipFill>
        <p:spPr>
          <a:xfrm>
            <a:off x="2158300" y="4095561"/>
            <a:ext cx="1060796" cy="566977"/>
          </a:xfrm>
          <a:prstGeom prst="rect">
            <a:avLst/>
          </a:prstGeom>
        </p:spPr>
      </p:pic>
      <p:pic>
        <p:nvPicPr>
          <p:cNvPr id="3" name="Immagine 2">
            <a:extLst>
              <a:ext uri="{FF2B5EF4-FFF2-40B4-BE49-F238E27FC236}">
                <a16:creationId xmlns:a16="http://schemas.microsoft.com/office/drawing/2014/main" id="{18454550-21B0-47B2-B173-1AF28252120E}"/>
              </a:ext>
            </a:extLst>
          </p:cNvPr>
          <p:cNvPicPr>
            <a:picLocks noChangeAspect="1"/>
          </p:cNvPicPr>
          <p:nvPr/>
        </p:nvPicPr>
        <p:blipFill>
          <a:blip r:embed="rId3"/>
          <a:stretch>
            <a:fillRect/>
          </a:stretch>
        </p:blipFill>
        <p:spPr>
          <a:xfrm>
            <a:off x="1104852" y="4655263"/>
            <a:ext cx="1060796" cy="310340"/>
          </a:xfrm>
          <a:prstGeom prst="rect">
            <a:avLst/>
          </a:prstGeom>
        </p:spPr>
      </p:pic>
      <mc:AlternateContent xmlns:mc="http://schemas.openxmlformats.org/markup-compatibility/2006">
        <mc:Choice xmlns:a14="http://schemas.microsoft.com/office/drawing/2010/main" Requires="a14">
          <p:sp>
            <p:nvSpPr>
              <p:cNvPr id="4" name="CasellaDiTesto 3">
                <a:extLst>
                  <a:ext uri="{FF2B5EF4-FFF2-40B4-BE49-F238E27FC236}">
                    <a16:creationId xmlns:a16="http://schemas.microsoft.com/office/drawing/2014/main" id="{F849A709-CC57-44C9-A793-8F7F4D50C5CD}"/>
                  </a:ext>
                </a:extLst>
              </p:cNvPr>
              <p:cNvSpPr txBox="1"/>
              <p:nvPr/>
            </p:nvSpPr>
            <p:spPr>
              <a:xfrm>
                <a:off x="5056093" y="2889197"/>
                <a:ext cx="3373292" cy="1943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000" b="0" i="0" u="none" strike="noStrike" kern="0" cap="none" spc="0" normalizeH="0" baseline="0" noProof="0" dirty="0">
                    <a:ln>
                      <a:noFill/>
                    </a:ln>
                    <a:solidFill>
                      <a:srgbClr val="000000"/>
                    </a:solidFill>
                    <a:effectLst/>
                    <a:uLnTx/>
                    <a:uFillTx/>
                    <a:latin typeface="Arial"/>
                    <a:cs typeface="Arial"/>
                    <a:sym typeface="Arial"/>
                  </a:rPr>
                  <a:t>L’altezza è diventata 4,5 volte quella iniziale.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000" b="0" i="0" u="none" strike="noStrike" kern="0" cap="none" spc="0" normalizeH="0" baseline="0" noProof="0" dirty="0">
                    <a:ln>
                      <a:noFill/>
                    </a:ln>
                    <a:solidFill>
                      <a:srgbClr val="000000"/>
                    </a:solidFill>
                    <a:effectLst/>
                    <a:uLnTx/>
                    <a:uFillTx/>
                    <a:latin typeface="Arial"/>
                    <a:cs typeface="Arial"/>
                    <a:sym typeface="Arial"/>
                  </a:rPr>
                  <a:t>Aumentata  3,5  volte = </a:t>
                </a:r>
                <a14:m>
                  <m:oMath xmlns:m="http://schemas.openxmlformats.org/officeDocument/2006/math">
                    <m:r>
                      <a:rPr kumimoji="0" lang="it-IT" sz="4200" b="0" i="0" u="none" strike="noStrike" kern="0" cap="none" spc="0" normalizeH="0" baseline="0" noProof="0" smtClean="0">
                        <a:ln>
                          <a:noFill/>
                        </a:ln>
                        <a:solidFill>
                          <a:srgbClr val="0070C0"/>
                        </a:solidFill>
                        <a:effectLst/>
                        <a:uLnTx/>
                        <a:uFillTx/>
                        <a:latin typeface="Cambria Math" panose="02040503050406030204" pitchFamily="18" charset="0"/>
                        <a:ea typeface="Economica"/>
                        <a:cs typeface="Economica"/>
                        <a:sym typeface="Economica"/>
                      </a:rPr>
                      <m:t>          </m:t>
                    </m:r>
                    <m:f>
                      <m:fPr>
                        <m:ctrlPr>
                          <a:rPr kumimoji="0" lang="it-IT" sz="4200" b="0" i="0" u="none" strike="noStrike" kern="0" cap="none" spc="0" normalizeH="0" baseline="0" noProof="0" smtClean="0">
                            <a:ln>
                              <a:noFill/>
                            </a:ln>
                            <a:solidFill>
                              <a:srgbClr val="0070C0"/>
                            </a:solidFill>
                            <a:effectLst/>
                            <a:uLnTx/>
                            <a:uFillTx/>
                            <a:latin typeface="Economica"/>
                            <a:ea typeface="Economica"/>
                            <a:cs typeface="Economica"/>
                            <a:sym typeface="Economica"/>
                          </a:rPr>
                        </m:ctrlPr>
                      </m:fPr>
                      <m:num>
                        <m:r>
                          <a:rPr kumimoji="0" lang="it-IT" sz="4200" b="0" i="0" u="none" strike="noStrike" kern="0" cap="none" spc="0" normalizeH="0" baseline="0" noProof="0">
                            <a:ln>
                              <a:noFill/>
                            </a:ln>
                            <a:solidFill>
                              <a:srgbClr val="0070C0"/>
                            </a:solidFill>
                            <a:effectLst/>
                            <a:uLnTx/>
                            <a:uFillTx/>
                            <a:latin typeface="Economica"/>
                            <a:ea typeface="Economica"/>
                            <a:cs typeface="Economica"/>
                            <a:sym typeface="Economica"/>
                          </a:rPr>
                          <m:t>𝟕</m:t>
                        </m:r>
                      </m:num>
                      <m:den>
                        <m:r>
                          <a:rPr kumimoji="0" lang="it-IT" sz="4200" b="0" i="0" u="none" strike="noStrike" kern="0" cap="none" spc="0" normalizeH="0" baseline="0" noProof="0">
                            <a:ln>
                              <a:noFill/>
                            </a:ln>
                            <a:solidFill>
                              <a:srgbClr val="0070C0"/>
                            </a:solidFill>
                            <a:effectLst/>
                            <a:uLnTx/>
                            <a:uFillTx/>
                            <a:latin typeface="Economica"/>
                            <a:ea typeface="Economica"/>
                            <a:cs typeface="Economica"/>
                            <a:sym typeface="Economica"/>
                          </a:rPr>
                          <m:t>𝟐</m:t>
                        </m:r>
                      </m:den>
                    </m:f>
                    <m:r>
                      <a:rPr kumimoji="0" lang="it-IT" sz="4200" b="0" i="0" u="none" strike="noStrike" kern="0" cap="none" spc="0" normalizeH="0" baseline="0" noProof="0" smtClean="0">
                        <a:ln>
                          <a:noFill/>
                        </a:ln>
                        <a:solidFill>
                          <a:srgbClr val="0070C0"/>
                        </a:solidFill>
                        <a:effectLst/>
                        <a:uLnTx/>
                        <a:uFillTx/>
                        <a:latin typeface="Economica"/>
                        <a:ea typeface="Economica"/>
                        <a:cs typeface="Economica"/>
                        <a:sym typeface="Economica"/>
                      </a:rPr>
                      <m:t>  </m:t>
                    </m:r>
                    <m:r>
                      <a:rPr kumimoji="0" lang="it-IT" sz="4200" b="0" i="0" u="none" strike="noStrike" kern="0" cap="none" spc="0" normalizeH="0" baseline="0" noProof="0" smtClean="0">
                        <a:ln>
                          <a:noFill/>
                        </a:ln>
                        <a:solidFill>
                          <a:srgbClr val="0070C0"/>
                        </a:solidFill>
                        <a:effectLst/>
                        <a:uLnTx/>
                        <a:uFillTx/>
                        <a:latin typeface="Economica"/>
                        <a:ea typeface="Economica"/>
                        <a:cs typeface="Economica"/>
                        <a:sym typeface="Economica"/>
                      </a:rPr>
                      <m:t>𝒉</m:t>
                    </m:r>
                  </m:oMath>
                </a14:m>
                <a:endParaRPr kumimoji="0" lang="it-IT" sz="4200" b="0" i="0" u="none" strike="noStrike" kern="0" cap="none" spc="0" normalizeH="0" baseline="0" noProof="0" dirty="0">
                  <a:ln>
                    <a:noFill/>
                  </a:ln>
                  <a:solidFill>
                    <a:srgbClr val="000000"/>
                  </a:solidFill>
                  <a:effectLst/>
                  <a:uLnTx/>
                  <a:uFillTx/>
                  <a:latin typeface="Economica"/>
                  <a:ea typeface="Economica"/>
                  <a:cs typeface="Economica"/>
                  <a:sym typeface="Economica"/>
                </a:endParaRPr>
              </a:p>
            </p:txBody>
          </p:sp>
        </mc:Choice>
        <mc:Fallback>
          <p:sp>
            <p:nvSpPr>
              <p:cNvPr id="4" name="CasellaDiTesto 3">
                <a:extLst>
                  <a:ext uri="{FF2B5EF4-FFF2-40B4-BE49-F238E27FC236}">
                    <a16:creationId xmlns:a16="http://schemas.microsoft.com/office/drawing/2014/main" id="{F849A709-CC57-44C9-A793-8F7F4D50C5CD}"/>
                  </a:ext>
                </a:extLst>
              </p:cNvPr>
              <p:cNvSpPr txBox="1">
                <a:spLocks noRot="1" noChangeAspect="1" noMove="1" noResize="1" noEditPoints="1" noAdjustHandles="1" noChangeArrowheads="1" noChangeShapeType="1" noTextEdit="1"/>
              </p:cNvSpPr>
              <p:nvPr/>
            </p:nvSpPr>
            <p:spPr>
              <a:xfrm>
                <a:off x="5056093" y="2889197"/>
                <a:ext cx="3373292" cy="1943096"/>
              </a:xfrm>
              <a:prstGeom prst="rect">
                <a:avLst/>
              </a:prstGeom>
              <a:blipFill>
                <a:blip r:embed="rId4"/>
                <a:stretch>
                  <a:fillRect l="-1805" t="-1567"/>
                </a:stretch>
              </a:blipFill>
            </p:spPr>
            <p:txBody>
              <a:bodyPr/>
              <a:lstStyle/>
              <a:p>
                <a:r>
                  <a:rPr lang="it-IT">
                    <a:noFill/>
                  </a:rPr>
                  <a:t> </a:t>
                </a:r>
              </a:p>
            </p:txBody>
          </p:sp>
        </mc:Fallback>
      </mc:AlternateContent>
    </p:spTree>
    <p:extLst>
      <p:ext uri="{BB962C8B-B14F-4D97-AF65-F5344CB8AC3E}">
        <p14:creationId xmlns:p14="http://schemas.microsoft.com/office/powerpoint/2010/main" val="189495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2</a:t>
            </a:r>
            <a:endParaRPr/>
          </a:p>
        </p:txBody>
      </p:sp>
      <p:sp>
        <p:nvSpPr>
          <p:cNvPr id="122" name="Google Shape;122;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600" b="1">
                <a:latin typeface="Times New Roman"/>
                <a:ea typeface="Times New Roman"/>
                <a:cs typeface="Times New Roman"/>
                <a:sym typeface="Times New Roman"/>
              </a:rPr>
              <a:t>Enrico ha scoperto che nell’allevamento della zia Clara i conigli sono triplicati ogni 6 mesi nel corso degli ultimi tre anni con una puntualità stupefacente. Attualmente ci sono 8100 conigli e 6 mesi fa ce ne erano 2700.</a:t>
            </a:r>
            <a:endParaRPr sz="16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Quanti conigli erano presenti due anni fa ?</a:t>
            </a:r>
            <a:endParaRPr sz="1600" b="1">
              <a:latin typeface="Times New Roman"/>
              <a:ea typeface="Times New Roman"/>
              <a:cs typeface="Times New Roman"/>
              <a:sym typeface="Times New Roman"/>
            </a:endParaRPr>
          </a:p>
          <a:p>
            <a:pPr marL="203200" lvl="0" indent="0" algn="l" rtl="0">
              <a:spcBef>
                <a:spcPts val="1200"/>
              </a:spcBef>
              <a:spcAft>
                <a:spcPts val="0"/>
              </a:spcAft>
              <a:buClr>
                <a:schemeClr val="dk1"/>
              </a:buClr>
              <a:buSzPts val="1100"/>
              <a:buFont typeface="Arial"/>
              <a:buNone/>
            </a:pPr>
            <a:endParaRPr sz="1600" b="1">
              <a:latin typeface="Times New Roman"/>
              <a:ea typeface="Times New Roman"/>
              <a:cs typeface="Times New Roman"/>
              <a:sym typeface="Times New Roman"/>
            </a:endParaRPr>
          </a:p>
          <a:p>
            <a:pPr marL="0" lvl="0" indent="0" algn="l" rtl="0">
              <a:spcBef>
                <a:spcPts val="1200"/>
              </a:spcBef>
              <a:spcAft>
                <a:spcPts val="1200"/>
              </a:spcAft>
              <a:buNone/>
            </a:pPr>
            <a:endParaRPr sz="1600" b="1">
              <a:latin typeface="Times New Roman"/>
              <a:ea typeface="Times New Roman"/>
              <a:cs typeface="Times New Roman"/>
              <a:sym typeface="Times New Roman"/>
            </a:endParaRPr>
          </a:p>
        </p:txBody>
      </p:sp>
      <p:pic>
        <p:nvPicPr>
          <p:cNvPr id="123" name="Google Shape;123;p18"/>
          <p:cNvPicPr preferRelativeResize="0"/>
          <p:nvPr/>
        </p:nvPicPr>
        <p:blipFill>
          <a:blip r:embed="rId3">
            <a:alphaModFix/>
          </a:blip>
          <a:stretch>
            <a:fillRect/>
          </a:stretch>
        </p:blipFill>
        <p:spPr>
          <a:xfrm>
            <a:off x="5412900" y="257706"/>
            <a:ext cx="2857500" cy="9477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Problema 2</a:t>
            </a:r>
            <a:endParaRPr/>
          </a:p>
        </p:txBody>
      </p:sp>
      <p:sp>
        <p:nvSpPr>
          <p:cNvPr id="129" name="Google Shape;129;p1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600" b="1">
                <a:latin typeface="Times New Roman"/>
                <a:ea typeface="Times New Roman"/>
                <a:cs typeface="Times New Roman"/>
                <a:sym typeface="Times New Roman"/>
              </a:rPr>
              <a:t>Enrico ha scoperto che nell’allevamento della zia Clara i conigli sono triplicati ogni 6 mesi nel corso degli ultimi tre anni con una puntualità stupefacente. Attualmente ci sono 8100 conigli e 6 mesi fa ce ne erano 2700.</a:t>
            </a:r>
            <a:endParaRPr sz="16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Quanti conigli erano presenti due anni fa ?</a:t>
            </a:r>
            <a:endParaRPr sz="1600" b="1">
              <a:latin typeface="Times New Roman"/>
              <a:ea typeface="Times New Roman"/>
              <a:cs typeface="Times New Roman"/>
              <a:sym typeface="Times New Roman"/>
            </a:endParaRPr>
          </a:p>
          <a:p>
            <a:pPr marL="203200" lvl="0" indent="0" algn="l" rtl="0">
              <a:spcBef>
                <a:spcPts val="1200"/>
              </a:spcBef>
              <a:spcAft>
                <a:spcPts val="0"/>
              </a:spcAft>
              <a:buNone/>
            </a:pPr>
            <a:r>
              <a:rPr lang="it" sz="1600" b="1">
                <a:latin typeface="Times New Roman"/>
                <a:ea typeface="Times New Roman"/>
                <a:cs typeface="Times New Roman"/>
                <a:sym typeface="Times New Roman"/>
              </a:rPr>
              <a:t>Quanti semestri ci sono in due anni ?</a:t>
            </a:r>
            <a:endParaRPr sz="1600" b="1">
              <a:latin typeface="Times New Roman"/>
              <a:ea typeface="Times New Roman"/>
              <a:cs typeface="Times New Roman"/>
              <a:sym typeface="Times New Roman"/>
            </a:endParaRPr>
          </a:p>
          <a:p>
            <a:pPr marL="0" lvl="0" indent="0" algn="l" rtl="0">
              <a:spcBef>
                <a:spcPts val="1200"/>
              </a:spcBef>
              <a:spcAft>
                <a:spcPts val="1200"/>
              </a:spcAft>
              <a:buNone/>
            </a:pPr>
            <a:endParaRPr sz="1600" b="1">
              <a:latin typeface="Times New Roman"/>
              <a:ea typeface="Times New Roman"/>
              <a:cs typeface="Times New Roman"/>
              <a:sym typeface="Times New Roman"/>
            </a:endParaRPr>
          </a:p>
        </p:txBody>
      </p:sp>
      <p:pic>
        <p:nvPicPr>
          <p:cNvPr id="130" name="Google Shape;130;p19"/>
          <p:cNvPicPr preferRelativeResize="0"/>
          <p:nvPr/>
        </p:nvPicPr>
        <p:blipFill>
          <a:blip r:embed="rId3">
            <a:alphaModFix/>
          </a:blip>
          <a:stretch>
            <a:fillRect/>
          </a:stretch>
        </p:blipFill>
        <p:spPr>
          <a:xfrm>
            <a:off x="5412900" y="257706"/>
            <a:ext cx="2857500" cy="947738"/>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Presentazione su schermo (16:9)</PresentationFormat>
  <Paragraphs>101</Paragraphs>
  <Slides>22</Slides>
  <Notes>22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Open Sans</vt:lpstr>
      <vt:lpstr>Arial</vt:lpstr>
      <vt:lpstr>Cambria Math</vt:lpstr>
      <vt:lpstr>Times New Roman</vt:lpstr>
      <vt:lpstr>Economica</vt:lpstr>
      <vt:lpstr>Calibri</vt:lpstr>
      <vt:lpstr>Luxe</vt:lpstr>
      <vt:lpstr>MONTEVERDIADI 2022</vt:lpstr>
      <vt:lpstr>PROBLEMA 1</vt:lpstr>
      <vt:lpstr>PROBLEMA 1</vt:lpstr>
      <vt:lpstr>PROBLEMA 1</vt:lpstr>
      <vt:lpstr>PROBLEMA 1</vt:lpstr>
      <vt:lpstr>PROBLEMA 1</vt:lpstr>
      <vt:lpstr>PROBLEMA 1</vt:lpstr>
      <vt:lpstr>Problema 2</vt:lpstr>
      <vt:lpstr>Problema 2</vt:lpstr>
      <vt:lpstr>Problema 2</vt:lpstr>
      <vt:lpstr>Problema 2</vt:lpstr>
      <vt:lpstr>Problema 2</vt:lpstr>
      <vt:lpstr>Problema 2</vt:lpstr>
      <vt:lpstr>Problema 3</vt:lpstr>
      <vt:lpstr>Problema 3</vt:lpstr>
      <vt:lpstr>Problema 3</vt:lpstr>
      <vt:lpstr>Problema 3</vt:lpstr>
      <vt:lpstr>Problema 3</vt:lpstr>
      <vt:lpstr>Problema 3</vt:lpstr>
      <vt:lpstr>Problema 3</vt:lpstr>
      <vt:lpstr>Problema 3</vt:lpstr>
      <vt:lpstr>Problema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MONTEVERDIADI 2022</dc:title>
  <cp:lastModifiedBy>Rossana Pilla</cp:lastModifiedBy>
  <cp:revision>1</cp:revision>
  <dcterms:modified xsi:type="dcterms:W3CDTF">2022-02-04T13:29:20Z</dcterms:modified>
</cp:coreProperties>
</file>