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59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65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39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8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12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52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0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33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9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37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11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33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79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F80D-9004-45DE-BC9A-011E962C238D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38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Monteverdiadi</a:t>
            </a:r>
            <a:r>
              <a:rPr lang="it-IT" dirty="0" smtClean="0"/>
              <a:t> 2022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18 dicembre 2021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tangolo 3"/>
              <p:cNvSpPr/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800" b="1" dirty="0" smtClean="0"/>
                  <a:t>secondo problema </a:t>
                </a:r>
              </a:p>
              <a:p>
                <a:r>
                  <a:rPr lang="it-IT" sz="1600" dirty="0" smtClean="0"/>
                  <a:t>Due quadrati di lato 8 cm vengono parzialmente sovrapposti, come in figura, e formano un rettangolo i cui lati misurano 8 cm e 10 cm.</a:t>
                </a:r>
              </a:p>
              <a:p>
                <a:r>
                  <a:rPr lang="it-IT" sz="1600" dirty="0" smtClean="0"/>
                  <a:t> Quanti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600" dirty="0" smtClean="0"/>
                  <a:t> misura l’area della regione in cui i quadrati risultano non sovrapposti?</a:t>
                </a:r>
                <a:endParaRPr lang="it-IT" sz="1600" b="1" dirty="0"/>
              </a:p>
              <a:p>
                <a:r>
                  <a:rPr lang="it-IT" sz="2800" b="1" dirty="0" smtClean="0"/>
                  <a:t> 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  <a:blipFill rotWithShape="0">
                <a:blip r:embed="rId2"/>
                <a:stretch>
                  <a:fillRect l="-1497" t="-2703" r="-6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/>
          <p:cNvSpPr/>
          <p:nvPr/>
        </p:nvSpPr>
        <p:spPr>
          <a:xfrm>
            <a:off x="1292524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702168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14202" y="2283183"/>
            <a:ext cx="1242206" cy="90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978105" y="227778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tangolo 3"/>
              <p:cNvSpPr/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800" b="1" dirty="0" smtClean="0"/>
                  <a:t>secondo problema </a:t>
                </a:r>
              </a:p>
              <a:p>
                <a:r>
                  <a:rPr lang="it-IT" sz="1600" dirty="0" smtClean="0"/>
                  <a:t>Due quadrati di lato 8 cm vengono parzialmente sovrapposti, come in figura, e formano un rettangolo i cui lati misurano 8 cm e 10 cm.</a:t>
                </a:r>
              </a:p>
              <a:p>
                <a:r>
                  <a:rPr lang="it-IT" sz="1600" dirty="0" smtClean="0"/>
                  <a:t> Quanti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600" dirty="0" smtClean="0"/>
                  <a:t> misura l’area della regione in cui i quadrati risultano non sovrapposti?</a:t>
                </a:r>
                <a:endParaRPr lang="it-IT" sz="1600" b="1" dirty="0"/>
              </a:p>
              <a:p>
                <a:r>
                  <a:rPr lang="it-IT" sz="2800" b="1" dirty="0" smtClean="0"/>
                  <a:t> 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  <a:blipFill rotWithShape="0">
                <a:blip r:embed="rId2"/>
                <a:stretch>
                  <a:fillRect l="-1497" t="-2703" r="-6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/>
          <p:cNvSpPr/>
          <p:nvPr/>
        </p:nvSpPr>
        <p:spPr>
          <a:xfrm>
            <a:off x="1292524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702168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14202" y="2283183"/>
            <a:ext cx="1242206" cy="90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978105" y="227778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sellaDiTesto 8"/>
              <p:cNvSpPr txBox="1"/>
              <p:nvPr/>
            </p:nvSpPr>
            <p:spPr>
              <a:xfrm>
                <a:off x="1029433" y="252110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433" y="2521100"/>
                <a:ext cx="18113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sellaDiTesto 9"/>
              <p:cNvSpPr txBox="1"/>
              <p:nvPr/>
            </p:nvSpPr>
            <p:spPr>
              <a:xfrm>
                <a:off x="1749724" y="335498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724" y="3354986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/>
              <p:cNvSpPr txBox="1"/>
              <p:nvPr/>
            </p:nvSpPr>
            <p:spPr>
              <a:xfrm>
                <a:off x="3387322" y="250363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322" y="2503634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sellaDiTesto 11"/>
              <p:cNvSpPr txBox="1"/>
              <p:nvPr/>
            </p:nvSpPr>
            <p:spPr>
              <a:xfrm>
                <a:off x="4107609" y="335498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609" y="3354985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/>
              <p:cNvSpPr txBox="1"/>
              <p:nvPr/>
            </p:nvSpPr>
            <p:spPr>
              <a:xfrm>
                <a:off x="5469160" y="252109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160" y="2521099"/>
                <a:ext cx="18113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sellaDiTesto 13"/>
              <p:cNvSpPr txBox="1"/>
              <p:nvPr/>
            </p:nvSpPr>
            <p:spPr>
              <a:xfrm>
                <a:off x="6310804" y="3346622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804" y="3346622"/>
                <a:ext cx="30938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sellaDiTesto 14"/>
              <p:cNvSpPr txBox="1"/>
              <p:nvPr/>
            </p:nvSpPr>
            <p:spPr>
              <a:xfrm>
                <a:off x="2921299" y="4600545"/>
                <a:ext cx="427007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𝑜𝑚𝑒𝑡𝑡𝑜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𝑢𝑛𝑖𝑡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à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𝑑𝑖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𝑚𝑖𝑠𝑢𝑟𝑎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,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𝑝𝑒𝑟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𝑖𝑙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𝑚𝑜𝑚𝑒𝑛𝑡𝑜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299" y="4600545"/>
                <a:ext cx="4270076" cy="276999"/>
              </a:xfrm>
              <a:prstGeom prst="rect">
                <a:avLst/>
              </a:prstGeom>
              <a:blipFill rotWithShape="0">
                <a:blip r:embed="rId9"/>
                <a:stretch>
                  <a:fillRect t="-2222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1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tangolo 3"/>
              <p:cNvSpPr/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800" b="1" dirty="0" smtClean="0"/>
                  <a:t>secondo problema </a:t>
                </a:r>
              </a:p>
              <a:p>
                <a:r>
                  <a:rPr lang="it-IT" sz="1600" dirty="0" smtClean="0"/>
                  <a:t>Due quadrati di lato 8 cm vengono parzialmente sovrapposti, come in figura, e formano un rettangolo i cui lati misurano 8 cm e 10 cm.</a:t>
                </a:r>
              </a:p>
              <a:p>
                <a:r>
                  <a:rPr lang="it-IT" sz="1600" dirty="0" smtClean="0"/>
                  <a:t> Quanti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600" dirty="0" smtClean="0"/>
                  <a:t> misura l’area della regione in cui i quadrati risultano non sovrapposti?</a:t>
                </a:r>
                <a:endParaRPr lang="it-IT" sz="1600" b="1" dirty="0"/>
              </a:p>
              <a:p>
                <a:r>
                  <a:rPr lang="it-IT" sz="2800" b="1" dirty="0" smtClean="0"/>
                  <a:t> 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  <a:blipFill rotWithShape="0">
                <a:blip r:embed="rId2"/>
                <a:stretch>
                  <a:fillRect l="-1497" t="-2703" r="-6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/>
          <p:cNvSpPr/>
          <p:nvPr/>
        </p:nvSpPr>
        <p:spPr>
          <a:xfrm>
            <a:off x="1292524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702168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14202" y="2283183"/>
            <a:ext cx="1242206" cy="90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978105" y="227778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sellaDiTesto 8"/>
              <p:cNvSpPr txBox="1"/>
              <p:nvPr/>
            </p:nvSpPr>
            <p:spPr>
              <a:xfrm>
                <a:off x="1029433" y="252110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433" y="2521100"/>
                <a:ext cx="18113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sellaDiTesto 9"/>
              <p:cNvSpPr txBox="1"/>
              <p:nvPr/>
            </p:nvSpPr>
            <p:spPr>
              <a:xfrm>
                <a:off x="1749724" y="335498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724" y="3354986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/>
              <p:cNvSpPr txBox="1"/>
              <p:nvPr/>
            </p:nvSpPr>
            <p:spPr>
              <a:xfrm>
                <a:off x="3387322" y="250363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322" y="2503634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sellaDiTesto 11"/>
              <p:cNvSpPr txBox="1"/>
              <p:nvPr/>
            </p:nvSpPr>
            <p:spPr>
              <a:xfrm>
                <a:off x="4107609" y="335498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609" y="3354985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/>
              <p:cNvSpPr txBox="1"/>
              <p:nvPr/>
            </p:nvSpPr>
            <p:spPr>
              <a:xfrm>
                <a:off x="5469160" y="252109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160" y="2521099"/>
                <a:ext cx="18113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sellaDiTesto 13"/>
              <p:cNvSpPr txBox="1"/>
              <p:nvPr/>
            </p:nvSpPr>
            <p:spPr>
              <a:xfrm>
                <a:off x="6353353" y="363198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353" y="3631984"/>
                <a:ext cx="30938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1 15"/>
          <p:cNvCxnSpPr/>
          <p:nvPr/>
        </p:nvCxnSpPr>
        <p:spPr>
          <a:xfrm>
            <a:off x="5814202" y="3349228"/>
            <a:ext cx="1078303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sellaDiTesto 20"/>
              <p:cNvSpPr txBox="1"/>
              <p:nvPr/>
            </p:nvSpPr>
            <p:spPr>
              <a:xfrm>
                <a:off x="6198990" y="336776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1" name="CasellaDiTes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990" y="3367769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4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tangolo 3"/>
              <p:cNvSpPr/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800" b="1" dirty="0" smtClean="0"/>
                  <a:t>secondo problema </a:t>
                </a:r>
              </a:p>
              <a:p>
                <a:r>
                  <a:rPr lang="it-IT" sz="1600" dirty="0" smtClean="0"/>
                  <a:t>Due quadrati di lato 8 cm vengono parzialmente sovrapposti, come in figura, e formano un rettangolo i cui lati misurano 8 cm e 10 cm.</a:t>
                </a:r>
              </a:p>
              <a:p>
                <a:r>
                  <a:rPr lang="it-IT" sz="1600" dirty="0" smtClean="0"/>
                  <a:t> Quanti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600" dirty="0" smtClean="0"/>
                  <a:t> misura l’area della regione in cui i quadrati risultano non sovrapposti?</a:t>
                </a:r>
                <a:endParaRPr lang="it-IT" sz="1600" b="1" dirty="0"/>
              </a:p>
              <a:p>
                <a:r>
                  <a:rPr lang="it-IT" sz="2800" b="1" dirty="0" smtClean="0"/>
                  <a:t> 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  <a:blipFill rotWithShape="0">
                <a:blip r:embed="rId2"/>
                <a:stretch>
                  <a:fillRect l="-1497" t="-2703" r="-6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/>
          <p:cNvSpPr/>
          <p:nvPr/>
        </p:nvSpPr>
        <p:spPr>
          <a:xfrm>
            <a:off x="1292524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702168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14202" y="2283183"/>
            <a:ext cx="1242206" cy="90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978105" y="227778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sellaDiTesto 8"/>
              <p:cNvSpPr txBox="1"/>
              <p:nvPr/>
            </p:nvSpPr>
            <p:spPr>
              <a:xfrm>
                <a:off x="1029433" y="252110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433" y="2521100"/>
                <a:ext cx="18113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sellaDiTesto 9"/>
              <p:cNvSpPr txBox="1"/>
              <p:nvPr/>
            </p:nvSpPr>
            <p:spPr>
              <a:xfrm>
                <a:off x="1749724" y="335498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724" y="3354986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/>
              <p:cNvSpPr txBox="1"/>
              <p:nvPr/>
            </p:nvSpPr>
            <p:spPr>
              <a:xfrm>
                <a:off x="3387322" y="250363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322" y="2503634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sellaDiTesto 11"/>
              <p:cNvSpPr txBox="1"/>
              <p:nvPr/>
            </p:nvSpPr>
            <p:spPr>
              <a:xfrm>
                <a:off x="4107609" y="335498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609" y="3354985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/>
              <p:cNvSpPr txBox="1"/>
              <p:nvPr/>
            </p:nvSpPr>
            <p:spPr>
              <a:xfrm>
                <a:off x="5469160" y="252109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160" y="2521099"/>
                <a:ext cx="18113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sellaDiTesto 13"/>
              <p:cNvSpPr txBox="1"/>
              <p:nvPr/>
            </p:nvSpPr>
            <p:spPr>
              <a:xfrm>
                <a:off x="6353353" y="363198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353" y="3631984"/>
                <a:ext cx="30938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1 15"/>
          <p:cNvCxnSpPr/>
          <p:nvPr/>
        </p:nvCxnSpPr>
        <p:spPr>
          <a:xfrm>
            <a:off x="5814202" y="3349228"/>
            <a:ext cx="1078303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sellaDiTesto 20"/>
              <p:cNvSpPr txBox="1"/>
              <p:nvPr/>
            </p:nvSpPr>
            <p:spPr>
              <a:xfrm>
                <a:off x="6198990" y="336776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1" name="CasellaDiTes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990" y="3367769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ccia in su 25"/>
          <p:cNvSpPr/>
          <p:nvPr/>
        </p:nvSpPr>
        <p:spPr>
          <a:xfrm>
            <a:off x="6934185" y="3210067"/>
            <a:ext cx="149166" cy="5142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asellaDiTesto 26"/>
              <p:cNvSpPr txBox="1"/>
              <p:nvPr/>
            </p:nvSpPr>
            <p:spPr>
              <a:xfrm>
                <a:off x="6941729" y="388147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7" name="CasellaDiTes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729" y="3881476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16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tangolo 3"/>
              <p:cNvSpPr/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800" b="1" dirty="0" smtClean="0"/>
                  <a:t>secondo problema </a:t>
                </a:r>
              </a:p>
              <a:p>
                <a:r>
                  <a:rPr lang="it-IT" sz="1600" dirty="0" smtClean="0"/>
                  <a:t>Due quadrati di lato 8 cm vengono parzialmente sovrapposti, come in figura, e formano un rettangolo i cui lati misurano 8 cm e 10 cm.</a:t>
                </a:r>
              </a:p>
              <a:p>
                <a:r>
                  <a:rPr lang="it-IT" sz="1600" dirty="0" smtClean="0"/>
                  <a:t> Quanti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600" dirty="0" smtClean="0"/>
                  <a:t> misura l’area della regione in cui i quadrati risultano non sovrapposti?</a:t>
                </a:r>
                <a:endParaRPr lang="it-IT" sz="1600" b="1" dirty="0"/>
              </a:p>
              <a:p>
                <a:r>
                  <a:rPr lang="it-IT" sz="2800" b="1" dirty="0" smtClean="0"/>
                  <a:t> 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3" y="880222"/>
                <a:ext cx="8554529" cy="2029210"/>
              </a:xfrm>
              <a:prstGeom prst="rect">
                <a:avLst/>
              </a:prstGeom>
              <a:blipFill rotWithShape="0">
                <a:blip r:embed="rId2"/>
                <a:stretch>
                  <a:fillRect l="-1497" t="-2703" r="-6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/>
          <p:cNvSpPr/>
          <p:nvPr/>
        </p:nvSpPr>
        <p:spPr>
          <a:xfrm>
            <a:off x="1292524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702168" y="22831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14202" y="2283183"/>
            <a:ext cx="1242206" cy="90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978105" y="227778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sellaDiTesto 8"/>
              <p:cNvSpPr txBox="1"/>
              <p:nvPr/>
            </p:nvSpPr>
            <p:spPr>
              <a:xfrm>
                <a:off x="1029433" y="252110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433" y="2521100"/>
                <a:ext cx="18113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sellaDiTesto 9"/>
              <p:cNvSpPr txBox="1"/>
              <p:nvPr/>
            </p:nvSpPr>
            <p:spPr>
              <a:xfrm>
                <a:off x="1749724" y="335498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724" y="3354986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/>
              <p:cNvSpPr txBox="1"/>
              <p:nvPr/>
            </p:nvSpPr>
            <p:spPr>
              <a:xfrm>
                <a:off x="3387322" y="250363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322" y="2503634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sellaDiTesto 11"/>
              <p:cNvSpPr txBox="1"/>
              <p:nvPr/>
            </p:nvSpPr>
            <p:spPr>
              <a:xfrm>
                <a:off x="4107609" y="335498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609" y="3354985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/>
              <p:cNvSpPr txBox="1"/>
              <p:nvPr/>
            </p:nvSpPr>
            <p:spPr>
              <a:xfrm>
                <a:off x="5469160" y="252109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160" y="2521099"/>
                <a:ext cx="18113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sellaDiTesto 13"/>
              <p:cNvSpPr txBox="1"/>
              <p:nvPr/>
            </p:nvSpPr>
            <p:spPr>
              <a:xfrm>
                <a:off x="6353353" y="363198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353" y="3631984"/>
                <a:ext cx="30938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1 15"/>
          <p:cNvCxnSpPr/>
          <p:nvPr/>
        </p:nvCxnSpPr>
        <p:spPr>
          <a:xfrm>
            <a:off x="5814202" y="3349228"/>
            <a:ext cx="1078303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sellaDiTesto 20"/>
              <p:cNvSpPr txBox="1"/>
              <p:nvPr/>
            </p:nvSpPr>
            <p:spPr>
              <a:xfrm>
                <a:off x="6198990" y="336776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1" name="CasellaDiTes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990" y="3367769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ccia in su 25"/>
          <p:cNvSpPr/>
          <p:nvPr/>
        </p:nvSpPr>
        <p:spPr>
          <a:xfrm>
            <a:off x="6934185" y="3210067"/>
            <a:ext cx="149166" cy="5142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asellaDiTesto 26"/>
              <p:cNvSpPr txBox="1"/>
              <p:nvPr/>
            </p:nvSpPr>
            <p:spPr>
              <a:xfrm>
                <a:off x="6941729" y="388147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7" name="CasellaDiTes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729" y="3881476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sellaDiTesto 18"/>
              <p:cNvSpPr txBox="1"/>
              <p:nvPr/>
            </p:nvSpPr>
            <p:spPr>
              <a:xfrm>
                <a:off x="1462459" y="4456729"/>
                <a:ext cx="8013401" cy="994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𝑑𝑒𝑙𝑙𝑎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𝑟𝑒𝑔𝑖𝑜𝑛𝑒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𝑐𝑢𝑖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𝑞𝑢𝑎𝑑𝑟𝑎𝑡𝑖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𝑛𝑜𝑛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𝑟𝑖𝑠𝑢𝑙𝑡𝑎𝑛𝑜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𝑠𝑜𝑣𝑟𝑎𝑝𝑝𝑜𝑠𝑡𝑖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, è ,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𝑝𝑒𝑟𝑐𝑖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ò :</m:t>
                      </m:r>
                    </m:oMath>
                  </m:oMathPara>
                </a14:m>
                <a:endParaRPr lang="it-IT" b="0" dirty="0" smtClean="0"/>
              </a:p>
              <a:p>
                <a:endParaRPr lang="it-IT" dirty="0" smtClean="0"/>
              </a:p>
              <a:p>
                <a:r>
                  <a:rPr lang="it-IT" dirty="0" smtClean="0"/>
                  <a:t>Il doppio di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16 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dirty="0" smtClean="0"/>
                  <a:t>  (2 cm ∙ 8 cm)  cioè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it-IT" b="1" dirty="0"/>
              </a:p>
            </p:txBody>
          </p:sp>
        </mc:Choice>
        <mc:Fallback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459" y="4456729"/>
                <a:ext cx="8013401" cy="994631"/>
              </a:xfrm>
              <a:prstGeom prst="rect">
                <a:avLst/>
              </a:prstGeom>
              <a:blipFill rotWithShape="0">
                <a:blip r:embed="rId11"/>
                <a:stretch>
                  <a:fillRect l="-1826" t="-1227" b="-110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1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diminuisce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04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3068408" y="2714029"/>
            <a:ext cx="333375" cy="36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diminuisce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714499" y="3352799"/>
            <a:ext cx="2924175" cy="101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176586" y="275147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66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3068408" y="2714029"/>
            <a:ext cx="333375" cy="36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diminuisce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714499" y="3352799"/>
            <a:ext cx="2924175" cy="101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176586" y="275147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7467600" y="3359570"/>
            <a:ext cx="519295" cy="1571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sellaDiTesto 15"/>
              <p:cNvSpPr txBox="1"/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/>
              <p:cNvSpPr txBox="1"/>
              <p:nvPr/>
            </p:nvSpPr>
            <p:spPr>
              <a:xfrm>
                <a:off x="8129619" y="3722175"/>
                <a:ext cx="65081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𝟏𝟓𝟎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619" y="3722175"/>
                <a:ext cx="650819" cy="5259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5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3068408" y="2714029"/>
            <a:ext cx="333375" cy="36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diminuisce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714499" y="3352799"/>
            <a:ext cx="2924175" cy="101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176586" y="275147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7467600" y="3359570"/>
            <a:ext cx="519295" cy="1571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/>
              <p:cNvSpPr txBox="1"/>
              <p:nvPr/>
            </p:nvSpPr>
            <p:spPr>
              <a:xfrm>
                <a:off x="8129619" y="3722175"/>
                <a:ext cx="65081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𝟏𝟓𝟎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619" y="3722175"/>
                <a:ext cx="650819" cy="5259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sellaDiTesto 13"/>
              <p:cNvSpPr txBox="1"/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e 14"/>
          <p:cNvSpPr/>
          <p:nvPr/>
        </p:nvSpPr>
        <p:spPr>
          <a:xfrm>
            <a:off x="8613750" y="2927387"/>
            <a:ext cx="333375" cy="36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8680424" y="2959773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/>
              <a:t>2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/>
              <p:cNvSpPr txBox="1"/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box>
                        <m:boxPr>
                          <m:ctrlPr>
                            <a:rPr lang="it-IT" sz="32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𝟑𝟎𝟎𝟎</m:t>
                              </m:r>
                            </m:num>
                            <m:den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𝟏𝟎𝟎𝟎𝟎</m:t>
                              </m:r>
                            </m:den>
                          </m:f>
                          <m:r>
                            <a:rPr lang="it-IT" sz="32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box>
                    </m:oMath>
                  </m:oMathPara>
                </a14:m>
                <a:endParaRPr lang="it-IT" sz="3200" b="1" dirty="0"/>
              </a:p>
            </p:txBody>
          </p:sp>
        </mc:Choice>
        <mc:Fallback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0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3068408" y="2714029"/>
            <a:ext cx="333375" cy="36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diminuisce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714499" y="3352799"/>
            <a:ext cx="2924175" cy="101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176586" y="275147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9573983" y="2991512"/>
            <a:ext cx="333375" cy="36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9682160" y="3028469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/>
              <a:t>2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/>
              <p:cNvSpPr txBox="1"/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box>
                        <m:boxPr>
                          <m:ctrlPr>
                            <a:rPr lang="it-IT" sz="32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𝟑𝟎𝟎𝟎</m:t>
                              </m:r>
                            </m:num>
                            <m:den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𝟏𝟎𝟎𝟎𝟎</m:t>
                              </m:r>
                            </m:den>
                          </m:f>
                          <m:r>
                            <a:rPr lang="it-IT" sz="32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box>
                    </m:oMath>
                  </m:oMathPara>
                </a14:m>
                <a:endParaRPr lang="it-IT" sz="3200" b="1" dirty="0"/>
              </a:p>
            </p:txBody>
          </p:sp>
        </mc:Choice>
        <mc:Fallback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ttore 1 17"/>
          <p:cNvCxnSpPr/>
          <p:nvPr/>
        </p:nvCxnSpPr>
        <p:spPr>
          <a:xfrm>
            <a:off x="9740670" y="5263645"/>
            <a:ext cx="390525" cy="348438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9799180" y="5873307"/>
            <a:ext cx="390525" cy="348438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7467600" y="3359570"/>
            <a:ext cx="519295" cy="1571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asellaDiTesto 21"/>
              <p:cNvSpPr txBox="1"/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>
          <p:sp>
            <p:nvSpPr>
              <p:cNvPr id="22" name="CasellaDiTes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sellaDiTesto 22"/>
              <p:cNvSpPr txBox="1"/>
              <p:nvPr/>
            </p:nvSpPr>
            <p:spPr>
              <a:xfrm>
                <a:off x="8129619" y="3722175"/>
                <a:ext cx="65081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𝟏𝟓𝟎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>
          <p:sp>
            <p:nvSpPr>
              <p:cNvPr id="23" name="CasellaDiTes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619" y="3722175"/>
                <a:ext cx="650819" cy="52597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0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  </a:t>
            </a:r>
          </a:p>
          <a:p>
            <a:r>
              <a:rPr lang="it-IT" dirty="0" smtClean="0"/>
              <a:t>Domani è domenica ed il mio gatto compirà 2022 giorni. In quale giorno della settimana è nato 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2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diminuisce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/>
              <p:cNvSpPr txBox="1"/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box>
                        <m:boxPr>
                          <m:ctrlPr>
                            <a:rPr lang="it-IT" sz="32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𝟑𝟎𝟎𝟎</m:t>
                              </m:r>
                            </m:num>
                            <m:den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𝟏𝟎𝟎𝟎𝟎</m:t>
                              </m:r>
                            </m:den>
                          </m:f>
                          <m:r>
                            <a:rPr lang="it-IT" sz="32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box>
                    </m:oMath>
                  </m:oMathPara>
                </a14:m>
                <a:endParaRPr lang="it-IT" sz="3200" b="1" dirty="0"/>
              </a:p>
            </p:txBody>
          </p:sp>
        </mc:Choice>
        <mc:Fallback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ttore 1 17"/>
          <p:cNvCxnSpPr/>
          <p:nvPr/>
        </p:nvCxnSpPr>
        <p:spPr>
          <a:xfrm>
            <a:off x="9740670" y="5263645"/>
            <a:ext cx="390525" cy="348438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9799180" y="5873307"/>
            <a:ext cx="390525" cy="348438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sellaDiTesto 18"/>
              <p:cNvSpPr txBox="1"/>
              <p:nvPr/>
            </p:nvSpPr>
            <p:spPr>
              <a:xfrm>
                <a:off x="1208604" y="2704141"/>
                <a:ext cx="9530366" cy="1969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p>
                          <m:r>
                            <a:rPr lang="it-IT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𝒂𝒓𝒆𝒂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𝒅𝒆𝒍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𝒓𝒆𝒕𝒕𝒂𝒏𝒈𝒐𝒍𝒐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it-IT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modificato</m:t>
                      </m:r>
                      <m:r>
                        <m:rPr>
                          <m:nor/>
                        </m:rPr>
                        <a:rPr lang="it-IT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𝒎𝒊𝒔𝒖𝒓𝒂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𝒊𝒍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</m:oMath>
                  </m:oMathPara>
                </a14:m>
                <a:endParaRPr lang="it-IT" sz="3200" b="1" dirty="0" smtClean="0">
                  <a:solidFill>
                    <a:srgbClr val="FF0000"/>
                  </a:solidFill>
                </a:endParaRPr>
              </a:p>
              <a:p>
                <a:r>
                  <a:rPr lang="it-IT" sz="3200" b="1" dirty="0">
                    <a:solidFill>
                      <a:srgbClr val="FF0000"/>
                    </a:solidFill>
                  </a:rPr>
                  <a:t> </a:t>
                </a:r>
                <a:r>
                  <a:rPr lang="it-IT" sz="3200" b="1" dirty="0" smtClean="0">
                    <a:solidFill>
                      <a:srgbClr val="FF0000"/>
                    </a:solidFill>
                  </a:rPr>
                  <a:t>rispetto all’area del Rettangolo di partenza,</a:t>
                </a:r>
              </a:p>
              <a:p>
                <a:endParaRPr lang="it-IT" sz="3200" b="1" dirty="0">
                  <a:solidFill>
                    <a:srgbClr val="FF0000"/>
                  </a:solidFill>
                </a:endParaRPr>
              </a:p>
              <a:p>
                <a:r>
                  <a:rPr lang="it-IT" sz="3200" b="1" dirty="0" smtClean="0">
                    <a:solidFill>
                      <a:srgbClr val="FF0000"/>
                    </a:solidFill>
                  </a:rPr>
                  <a:t>Cioè la misura dell’area è diminuita del 70%</a:t>
                </a:r>
                <a:endParaRPr lang="it-IT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604" y="2704141"/>
                <a:ext cx="9530366" cy="1969770"/>
              </a:xfrm>
              <a:prstGeom prst="rect">
                <a:avLst/>
              </a:prstGeom>
              <a:blipFill rotWithShape="0">
                <a:blip r:embed="rId4"/>
                <a:stretch>
                  <a:fillRect l="-2558" b="-114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3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  </a:t>
            </a:r>
          </a:p>
          <a:p>
            <a:r>
              <a:rPr lang="it-IT" dirty="0" smtClean="0"/>
              <a:t>Domani è domenica ed il mio gatto compirà 2022 giorni. In quale giorno della settimana è nato 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04866"/>
              </p:ext>
            </p:extLst>
          </p:nvPr>
        </p:nvGraphicFramePr>
        <p:xfrm>
          <a:off x="1749724" y="2945281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0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  </a:t>
            </a:r>
          </a:p>
          <a:p>
            <a:r>
              <a:rPr lang="it-IT" dirty="0" smtClean="0"/>
              <a:t>Domani è domenica ed il mio gatto compirà 2022 giorni. In quale giorno della settimana è nato 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35559"/>
              </p:ext>
            </p:extLst>
          </p:nvPr>
        </p:nvGraphicFramePr>
        <p:xfrm>
          <a:off x="1749724" y="2945281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836762" y="487787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Per capire quale giorno della settimana è nato basta individuare numero di settimane trascorse</a:t>
            </a:r>
          </a:p>
        </p:txBody>
      </p:sp>
      <p:sp>
        <p:nvSpPr>
          <p:cNvPr id="5" name="Freccia curva 4"/>
          <p:cNvSpPr/>
          <p:nvPr/>
        </p:nvSpPr>
        <p:spPr>
          <a:xfrm rot="9175518">
            <a:off x="9425601" y="3499651"/>
            <a:ext cx="499081" cy="862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  </a:t>
            </a:r>
          </a:p>
          <a:p>
            <a:r>
              <a:rPr lang="it-IT" dirty="0" smtClean="0"/>
              <a:t>Domani è domenica ed il mio gatto compirà 2022 giorni. In quale giorno della settimana è nato 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749724" y="2945281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233577" y="4748478"/>
            <a:ext cx="75567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Per capire quale giorno della settimana è nato basta individuare numero di settimane trascorse                        nell’esempio    quoziente di  18 diviso 7  =2</a:t>
            </a:r>
          </a:p>
        </p:txBody>
      </p:sp>
      <p:sp>
        <p:nvSpPr>
          <p:cNvPr id="5" name="Freccia curva 4"/>
          <p:cNvSpPr/>
          <p:nvPr/>
        </p:nvSpPr>
        <p:spPr>
          <a:xfrm rot="9175518">
            <a:off x="9425601" y="3499651"/>
            <a:ext cx="499081" cy="862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  </a:t>
            </a:r>
          </a:p>
          <a:p>
            <a:r>
              <a:rPr lang="it-IT" dirty="0" smtClean="0"/>
              <a:t>Domani è domenica ed il mio gatto compirà 2022 giorni. In quale giorno della settimana è nato 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749724" y="2945281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233577" y="4748478"/>
            <a:ext cx="75567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Per capire quale giorno della settimana è nato basta individuare numero di settimane trascorse                        nell’esempio    quoziente di  18 diviso 7  =2</a:t>
            </a:r>
          </a:p>
        </p:txBody>
      </p:sp>
      <p:sp>
        <p:nvSpPr>
          <p:cNvPr id="5" name="Freccia curva 4"/>
          <p:cNvSpPr/>
          <p:nvPr/>
        </p:nvSpPr>
        <p:spPr>
          <a:xfrm rot="9175518">
            <a:off x="9425601" y="3499651"/>
            <a:ext cx="499081" cy="862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035354" y="1957439"/>
            <a:ext cx="755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Il resto della divisione (4 nell’esempio) rappresenta il numero dei giorni che devo «togliere» , tornando indietro, da domenica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4166558" y="2625444"/>
            <a:ext cx="370936" cy="372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7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  </a:t>
            </a:r>
          </a:p>
          <a:p>
            <a:r>
              <a:rPr lang="it-IT" dirty="0" smtClean="0"/>
              <a:t>Domani è domenica ed il mio gatto compirà 2022 giorni. In quale giorno della settimana è nato 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749724" y="2945281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549215" y="481865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Bisogna capire dove capita numero 0 , andando a ritroso nella tabella</a:t>
            </a:r>
          </a:p>
        </p:txBody>
      </p:sp>
    </p:spTree>
    <p:extLst>
      <p:ext uri="{BB962C8B-B14F-4D97-AF65-F5344CB8AC3E}">
        <p14:creationId xmlns:p14="http://schemas.microsoft.com/office/powerpoint/2010/main" val="22357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  </a:t>
            </a:r>
          </a:p>
          <a:p>
            <a:r>
              <a:rPr lang="it-IT" dirty="0" smtClean="0"/>
              <a:t>Domani è domenica ed il mio gatto compirà 2022 giorni. In quale giorno della settimana è nato 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749724" y="2945281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549215" y="481865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Bisogna capire dove capita numero 0 , andando a ritroso nella tabella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645215" y="5490814"/>
            <a:ext cx="363727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2022 diviso 7    ha come quoziente 288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e come resto 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9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>
          <a:xfrm>
            <a:off x="9233139" y="5746858"/>
            <a:ext cx="402566" cy="38743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Primo allenamento    18 dicembre 2021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  </a:t>
            </a:r>
          </a:p>
          <a:p>
            <a:r>
              <a:rPr lang="it-IT" dirty="0" smtClean="0"/>
              <a:t>Domani è domenica ed il mio gatto compirà 2022 giorni. In quale giorno della settimana è nato 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749724" y="2945281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……..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549215" y="481865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Bisogna capire dove capita numero 0 , andando a ritroso nella tabella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645215" y="5490814"/>
            <a:ext cx="363727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2022 diviso 7    ha come quoziente 288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e come resto 6</a:t>
            </a:r>
            <a:endParaRPr lang="it-IT" dirty="0"/>
          </a:p>
        </p:txBody>
      </p:sp>
      <p:sp>
        <p:nvSpPr>
          <p:cNvPr id="9" name="Freccia in giù 8"/>
          <p:cNvSpPr/>
          <p:nvPr/>
        </p:nvSpPr>
        <p:spPr>
          <a:xfrm>
            <a:off x="1846052" y="2555263"/>
            <a:ext cx="414068" cy="452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356448" y="1921708"/>
            <a:ext cx="755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Il resto della divisione (6) rappresenta il numero dei giorni che devo «togliere» , tornando indietro, da domenica, cioè </a:t>
            </a:r>
            <a:r>
              <a:rPr lang="it-IT" sz="2000" b="1" dirty="0" smtClean="0">
                <a:solidFill>
                  <a:srgbClr val="FF0000"/>
                </a:solidFill>
              </a:rPr>
              <a:t>LUNEDI’</a:t>
            </a:r>
          </a:p>
        </p:txBody>
      </p:sp>
    </p:spTree>
    <p:extLst>
      <p:ext uri="{BB962C8B-B14F-4D97-AF65-F5344CB8AC3E}">
        <p14:creationId xmlns:p14="http://schemas.microsoft.com/office/powerpoint/2010/main" val="19682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1104</Words>
  <Application>Microsoft Office PowerPoint</Application>
  <PresentationFormat>Widescreen</PresentationFormat>
  <Paragraphs>362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Tema di Office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Monteverdiadi 2022</dc:title>
  <dc:creator>Claudio</dc:creator>
  <cp:lastModifiedBy>Claudio</cp:lastModifiedBy>
  <cp:revision>9</cp:revision>
  <dcterms:created xsi:type="dcterms:W3CDTF">2022-01-07T07:34:41Z</dcterms:created>
  <dcterms:modified xsi:type="dcterms:W3CDTF">2022-01-07T08:34:46Z</dcterms:modified>
</cp:coreProperties>
</file>