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0" r:id="rId8"/>
    <p:sldId id="259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65" r:id="rId2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2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F80D-9004-45DE-BC9A-011E962C238D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6397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F80D-9004-45DE-BC9A-011E962C238D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5810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F80D-9004-45DE-BC9A-011E962C238D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912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F80D-9004-45DE-BC9A-011E962C238D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452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F80D-9004-45DE-BC9A-011E962C238D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0049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F80D-9004-45DE-BC9A-011E962C238D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2330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F80D-9004-45DE-BC9A-011E962C238D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8933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F80D-9004-45DE-BC9A-011E962C238D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373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F80D-9004-45DE-BC9A-011E962C238D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711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F80D-9004-45DE-BC9A-011E962C238D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1339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F80D-9004-45DE-BC9A-011E962C238D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0793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BF80D-9004-45DE-BC9A-011E962C238D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48536-80F9-4C40-8757-74FB42977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538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2.png"/><Relationship Id="rId5" Type="http://schemas.openxmlformats.org/officeDocument/2006/relationships/image" Target="../media/image4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7.png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8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Monteverdiadi</a:t>
            </a:r>
            <a:r>
              <a:rPr lang="it-IT" dirty="0" smtClean="0"/>
              <a:t> 2022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Primo allenamento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18 dicembre 2021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76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Primo allenamento    18 dicembre 2021</a:t>
            </a:r>
            <a:endParaRPr lang="it-IT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ttangolo 3"/>
              <p:cNvSpPr/>
              <p:nvPr/>
            </p:nvSpPr>
            <p:spPr>
              <a:xfrm>
                <a:off x="149523" y="880222"/>
                <a:ext cx="8554529" cy="20292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t-IT" sz="2800" b="1" dirty="0" smtClean="0"/>
                  <a:t>secondo problema </a:t>
                </a:r>
              </a:p>
              <a:p>
                <a:r>
                  <a:rPr lang="it-IT" sz="1600" dirty="0" smtClean="0"/>
                  <a:t>Due quadrati di lato 8 cm vengono parzialmente sovrapposti, come in figura, e formano un rettangolo i cui lati misurano 8 cm e 10 cm.</a:t>
                </a:r>
              </a:p>
              <a:p>
                <a:r>
                  <a:rPr lang="it-IT" sz="1600" dirty="0" smtClean="0"/>
                  <a:t> Quanti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it-IT" sz="1600" dirty="0" smtClean="0"/>
                  <a:t> misura l’area della regione in cui i quadrati risultano non sovrapposti?</a:t>
                </a:r>
                <a:endParaRPr lang="it-IT" sz="1600" b="1" dirty="0"/>
              </a:p>
              <a:p>
                <a:r>
                  <a:rPr lang="it-IT" sz="2800" b="1" dirty="0" smtClean="0"/>
                  <a:t> </a:t>
                </a:r>
              </a:p>
              <a:p>
                <a:endParaRPr lang="it-IT" dirty="0"/>
              </a:p>
            </p:txBody>
          </p:sp>
        </mc:Choice>
        <mc:Fallback>
          <p:sp>
            <p:nvSpPr>
              <p:cNvPr id="4" name="Rettango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23" y="880222"/>
                <a:ext cx="8554529" cy="2029210"/>
              </a:xfrm>
              <a:prstGeom prst="rect">
                <a:avLst/>
              </a:prstGeom>
              <a:blipFill rotWithShape="0">
                <a:blip r:embed="rId2"/>
                <a:stretch>
                  <a:fillRect l="-1497" t="-2703" r="-64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ttangolo 4"/>
          <p:cNvSpPr/>
          <p:nvPr/>
        </p:nvSpPr>
        <p:spPr>
          <a:xfrm>
            <a:off x="1292524" y="2283183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3702168" y="2283183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5814202" y="2283183"/>
            <a:ext cx="1242206" cy="903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5978105" y="2277788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13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Primo allenamento    18 dicembre 2021</a:t>
            </a:r>
            <a:endParaRPr lang="it-IT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ttangolo 3"/>
              <p:cNvSpPr/>
              <p:nvPr/>
            </p:nvSpPr>
            <p:spPr>
              <a:xfrm>
                <a:off x="149523" y="880222"/>
                <a:ext cx="8554529" cy="20292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t-IT" sz="2800" b="1" dirty="0" smtClean="0"/>
                  <a:t>secondo problema </a:t>
                </a:r>
              </a:p>
              <a:p>
                <a:r>
                  <a:rPr lang="it-IT" sz="1600" dirty="0" smtClean="0"/>
                  <a:t>Due quadrati di lato 8 cm vengono parzialmente sovrapposti, come in figura, e formano un rettangolo i cui lati misurano 8 cm e 10 cm.</a:t>
                </a:r>
              </a:p>
              <a:p>
                <a:r>
                  <a:rPr lang="it-IT" sz="1600" dirty="0" smtClean="0"/>
                  <a:t> Quanti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it-IT" sz="1600" dirty="0" smtClean="0"/>
                  <a:t> misura l’area della regione in cui i quadrati risultano non sovrapposti?</a:t>
                </a:r>
                <a:endParaRPr lang="it-IT" sz="1600" b="1" dirty="0"/>
              </a:p>
              <a:p>
                <a:r>
                  <a:rPr lang="it-IT" sz="2800" b="1" dirty="0" smtClean="0"/>
                  <a:t> </a:t>
                </a:r>
              </a:p>
              <a:p>
                <a:endParaRPr lang="it-IT" dirty="0"/>
              </a:p>
            </p:txBody>
          </p:sp>
        </mc:Choice>
        <mc:Fallback>
          <p:sp>
            <p:nvSpPr>
              <p:cNvPr id="4" name="Rettango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23" y="880222"/>
                <a:ext cx="8554529" cy="2029210"/>
              </a:xfrm>
              <a:prstGeom prst="rect">
                <a:avLst/>
              </a:prstGeom>
              <a:blipFill rotWithShape="0">
                <a:blip r:embed="rId2"/>
                <a:stretch>
                  <a:fillRect l="-1497" t="-2703" r="-64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ttangolo 4"/>
          <p:cNvSpPr/>
          <p:nvPr/>
        </p:nvSpPr>
        <p:spPr>
          <a:xfrm>
            <a:off x="1292524" y="2283183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3702168" y="2283183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5814202" y="2283183"/>
            <a:ext cx="1242206" cy="903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5978105" y="2277788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sellaDiTesto 8"/>
              <p:cNvSpPr txBox="1"/>
              <p:nvPr/>
            </p:nvSpPr>
            <p:spPr>
              <a:xfrm>
                <a:off x="1029433" y="2521100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9" name="CasellaDiTes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433" y="2521100"/>
                <a:ext cx="181139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asellaDiTesto 9"/>
              <p:cNvSpPr txBox="1"/>
              <p:nvPr/>
            </p:nvSpPr>
            <p:spPr>
              <a:xfrm>
                <a:off x="1749724" y="335498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0" name="CasellaDiTes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9724" y="3354986"/>
                <a:ext cx="181139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asellaDiTesto 10"/>
              <p:cNvSpPr txBox="1"/>
              <p:nvPr/>
            </p:nvSpPr>
            <p:spPr>
              <a:xfrm>
                <a:off x="3387322" y="2503634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1" name="CasellaDiTes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7322" y="2503634"/>
                <a:ext cx="181139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asellaDiTesto 11"/>
              <p:cNvSpPr txBox="1"/>
              <p:nvPr/>
            </p:nvSpPr>
            <p:spPr>
              <a:xfrm>
                <a:off x="4107609" y="3354985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2" name="CasellaDiTes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609" y="3354985"/>
                <a:ext cx="181139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asellaDiTesto 12"/>
              <p:cNvSpPr txBox="1"/>
              <p:nvPr/>
            </p:nvSpPr>
            <p:spPr>
              <a:xfrm>
                <a:off x="5469160" y="2521099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3" name="CasellaDiTes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9160" y="2521099"/>
                <a:ext cx="181139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asellaDiTesto 13"/>
              <p:cNvSpPr txBox="1"/>
              <p:nvPr/>
            </p:nvSpPr>
            <p:spPr>
              <a:xfrm>
                <a:off x="6310804" y="3346622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4" name="CasellaDiTes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0804" y="3346622"/>
                <a:ext cx="309380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asellaDiTesto 14"/>
              <p:cNvSpPr txBox="1"/>
              <p:nvPr/>
            </p:nvSpPr>
            <p:spPr>
              <a:xfrm>
                <a:off x="2921299" y="4600545"/>
                <a:ext cx="427007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𝑜𝑚𝑒𝑡𝑡𝑜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𝑢𝑛𝑖𝑡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à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𝑑𝑖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𝑚𝑖𝑠𝑢𝑟𝑎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,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𝑝𝑒𝑟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𝑖𝑙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𝑚𝑜𝑚𝑒𝑛𝑡𝑜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5" name="CasellaDiTes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299" y="4600545"/>
                <a:ext cx="4270076" cy="276999"/>
              </a:xfrm>
              <a:prstGeom prst="rect">
                <a:avLst/>
              </a:prstGeom>
              <a:blipFill rotWithShape="0">
                <a:blip r:embed="rId9"/>
                <a:stretch>
                  <a:fillRect t="-2222" b="-2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918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Primo allenamento    18 dicembre 2021</a:t>
            </a:r>
            <a:endParaRPr lang="it-IT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ttangolo 3"/>
              <p:cNvSpPr/>
              <p:nvPr/>
            </p:nvSpPr>
            <p:spPr>
              <a:xfrm>
                <a:off x="149523" y="880222"/>
                <a:ext cx="8554529" cy="20292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t-IT" sz="2800" b="1" dirty="0" smtClean="0"/>
                  <a:t>secondo problema </a:t>
                </a:r>
              </a:p>
              <a:p>
                <a:r>
                  <a:rPr lang="it-IT" sz="1600" dirty="0" smtClean="0"/>
                  <a:t>Due quadrati di lato 8 cm vengono parzialmente sovrapposti, come in figura, e formano un rettangolo i cui lati misurano 8 cm e 10 cm.</a:t>
                </a:r>
              </a:p>
              <a:p>
                <a:r>
                  <a:rPr lang="it-IT" sz="1600" dirty="0" smtClean="0"/>
                  <a:t> Quanti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it-IT" sz="1600" dirty="0" smtClean="0"/>
                  <a:t> misura l’area della regione in cui i quadrati risultano non sovrapposti?</a:t>
                </a:r>
                <a:endParaRPr lang="it-IT" sz="1600" b="1" dirty="0"/>
              </a:p>
              <a:p>
                <a:r>
                  <a:rPr lang="it-IT" sz="2800" b="1" dirty="0" smtClean="0"/>
                  <a:t> </a:t>
                </a:r>
              </a:p>
              <a:p>
                <a:endParaRPr lang="it-IT" dirty="0"/>
              </a:p>
            </p:txBody>
          </p:sp>
        </mc:Choice>
        <mc:Fallback>
          <p:sp>
            <p:nvSpPr>
              <p:cNvPr id="4" name="Rettango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23" y="880222"/>
                <a:ext cx="8554529" cy="2029210"/>
              </a:xfrm>
              <a:prstGeom prst="rect">
                <a:avLst/>
              </a:prstGeom>
              <a:blipFill rotWithShape="0">
                <a:blip r:embed="rId2"/>
                <a:stretch>
                  <a:fillRect l="-1497" t="-2703" r="-64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ttangolo 4"/>
          <p:cNvSpPr/>
          <p:nvPr/>
        </p:nvSpPr>
        <p:spPr>
          <a:xfrm>
            <a:off x="1292524" y="2283183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3702168" y="2283183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5814202" y="2283183"/>
            <a:ext cx="1242206" cy="903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5978105" y="2277788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sellaDiTesto 8"/>
              <p:cNvSpPr txBox="1"/>
              <p:nvPr/>
            </p:nvSpPr>
            <p:spPr>
              <a:xfrm>
                <a:off x="1029433" y="2521100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9" name="CasellaDiTes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433" y="2521100"/>
                <a:ext cx="181139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asellaDiTesto 9"/>
              <p:cNvSpPr txBox="1"/>
              <p:nvPr/>
            </p:nvSpPr>
            <p:spPr>
              <a:xfrm>
                <a:off x="1749724" y="335498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0" name="CasellaDiTes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9724" y="3354986"/>
                <a:ext cx="181139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asellaDiTesto 10"/>
              <p:cNvSpPr txBox="1"/>
              <p:nvPr/>
            </p:nvSpPr>
            <p:spPr>
              <a:xfrm>
                <a:off x="3387322" y="2503634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1" name="CasellaDiTes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7322" y="2503634"/>
                <a:ext cx="181139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asellaDiTesto 11"/>
              <p:cNvSpPr txBox="1"/>
              <p:nvPr/>
            </p:nvSpPr>
            <p:spPr>
              <a:xfrm>
                <a:off x="4107609" y="3354985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2" name="CasellaDiTes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609" y="3354985"/>
                <a:ext cx="181139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asellaDiTesto 12"/>
              <p:cNvSpPr txBox="1"/>
              <p:nvPr/>
            </p:nvSpPr>
            <p:spPr>
              <a:xfrm>
                <a:off x="5469160" y="2521099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3" name="CasellaDiTes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9160" y="2521099"/>
                <a:ext cx="181139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asellaDiTesto 13"/>
              <p:cNvSpPr txBox="1"/>
              <p:nvPr/>
            </p:nvSpPr>
            <p:spPr>
              <a:xfrm>
                <a:off x="6353353" y="3631984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4" name="CasellaDiTes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3353" y="3631984"/>
                <a:ext cx="309380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onnettore 1 15"/>
          <p:cNvCxnSpPr/>
          <p:nvPr/>
        </p:nvCxnSpPr>
        <p:spPr>
          <a:xfrm>
            <a:off x="5814202" y="3349228"/>
            <a:ext cx="1078303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asellaDiTesto 20"/>
              <p:cNvSpPr txBox="1"/>
              <p:nvPr/>
            </p:nvSpPr>
            <p:spPr>
              <a:xfrm>
                <a:off x="6198990" y="3367769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21" name="CasellaDiTes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8990" y="3367769"/>
                <a:ext cx="181139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144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Primo allenamento    18 dicembre 2021</a:t>
            </a:r>
            <a:endParaRPr lang="it-IT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ttangolo 3"/>
              <p:cNvSpPr/>
              <p:nvPr/>
            </p:nvSpPr>
            <p:spPr>
              <a:xfrm>
                <a:off x="149523" y="880222"/>
                <a:ext cx="8554529" cy="20292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t-IT" sz="2800" b="1" dirty="0" smtClean="0"/>
                  <a:t>secondo problema </a:t>
                </a:r>
              </a:p>
              <a:p>
                <a:r>
                  <a:rPr lang="it-IT" sz="1600" dirty="0" smtClean="0"/>
                  <a:t>Due quadrati di lato 8 cm vengono parzialmente sovrapposti, come in figura, e formano un rettangolo i cui lati misurano 8 cm e 10 cm.</a:t>
                </a:r>
              </a:p>
              <a:p>
                <a:r>
                  <a:rPr lang="it-IT" sz="1600" dirty="0" smtClean="0"/>
                  <a:t> Quanti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it-IT" sz="1600" dirty="0" smtClean="0"/>
                  <a:t> misura l’area della regione in cui i quadrati risultano non sovrapposti?</a:t>
                </a:r>
                <a:endParaRPr lang="it-IT" sz="1600" b="1" dirty="0"/>
              </a:p>
              <a:p>
                <a:r>
                  <a:rPr lang="it-IT" sz="2800" b="1" dirty="0" smtClean="0"/>
                  <a:t> </a:t>
                </a:r>
              </a:p>
              <a:p>
                <a:endParaRPr lang="it-IT" dirty="0"/>
              </a:p>
            </p:txBody>
          </p:sp>
        </mc:Choice>
        <mc:Fallback>
          <p:sp>
            <p:nvSpPr>
              <p:cNvPr id="4" name="Rettango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23" y="880222"/>
                <a:ext cx="8554529" cy="2029210"/>
              </a:xfrm>
              <a:prstGeom prst="rect">
                <a:avLst/>
              </a:prstGeom>
              <a:blipFill rotWithShape="0">
                <a:blip r:embed="rId2"/>
                <a:stretch>
                  <a:fillRect l="-1497" t="-2703" r="-64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ttangolo 4"/>
          <p:cNvSpPr/>
          <p:nvPr/>
        </p:nvSpPr>
        <p:spPr>
          <a:xfrm>
            <a:off x="1292524" y="2283183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3702168" y="2283183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5814202" y="2283183"/>
            <a:ext cx="1242206" cy="903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5978105" y="2277788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sellaDiTesto 8"/>
              <p:cNvSpPr txBox="1"/>
              <p:nvPr/>
            </p:nvSpPr>
            <p:spPr>
              <a:xfrm>
                <a:off x="1029433" y="2521100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9" name="CasellaDiTes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433" y="2521100"/>
                <a:ext cx="181139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asellaDiTesto 9"/>
              <p:cNvSpPr txBox="1"/>
              <p:nvPr/>
            </p:nvSpPr>
            <p:spPr>
              <a:xfrm>
                <a:off x="1749724" y="335498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0" name="CasellaDiTes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9724" y="3354986"/>
                <a:ext cx="181139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asellaDiTesto 10"/>
              <p:cNvSpPr txBox="1"/>
              <p:nvPr/>
            </p:nvSpPr>
            <p:spPr>
              <a:xfrm>
                <a:off x="3387322" y="2503634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1" name="CasellaDiTes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7322" y="2503634"/>
                <a:ext cx="181139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asellaDiTesto 11"/>
              <p:cNvSpPr txBox="1"/>
              <p:nvPr/>
            </p:nvSpPr>
            <p:spPr>
              <a:xfrm>
                <a:off x="4107609" y="3354985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2" name="CasellaDiTes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609" y="3354985"/>
                <a:ext cx="181139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asellaDiTesto 12"/>
              <p:cNvSpPr txBox="1"/>
              <p:nvPr/>
            </p:nvSpPr>
            <p:spPr>
              <a:xfrm>
                <a:off x="5469160" y="2521099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3" name="CasellaDiTes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9160" y="2521099"/>
                <a:ext cx="181139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asellaDiTesto 13"/>
              <p:cNvSpPr txBox="1"/>
              <p:nvPr/>
            </p:nvSpPr>
            <p:spPr>
              <a:xfrm>
                <a:off x="6353353" y="3631984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4" name="CasellaDiTes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3353" y="3631984"/>
                <a:ext cx="309380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onnettore 1 15"/>
          <p:cNvCxnSpPr/>
          <p:nvPr/>
        </p:nvCxnSpPr>
        <p:spPr>
          <a:xfrm>
            <a:off x="5814202" y="3349228"/>
            <a:ext cx="1078303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asellaDiTesto 20"/>
              <p:cNvSpPr txBox="1"/>
              <p:nvPr/>
            </p:nvSpPr>
            <p:spPr>
              <a:xfrm>
                <a:off x="6198990" y="3367769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21" name="CasellaDiTes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8990" y="3367769"/>
                <a:ext cx="181139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Freccia in su 25"/>
          <p:cNvSpPr/>
          <p:nvPr/>
        </p:nvSpPr>
        <p:spPr>
          <a:xfrm>
            <a:off x="6934185" y="3210067"/>
            <a:ext cx="149166" cy="51423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asellaDiTesto 26"/>
              <p:cNvSpPr txBox="1"/>
              <p:nvPr/>
            </p:nvSpPr>
            <p:spPr>
              <a:xfrm>
                <a:off x="6941729" y="388147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27" name="CasellaDiTes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1729" y="3881476"/>
                <a:ext cx="181139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167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Primo allenamento    18 dicembre 2021</a:t>
            </a:r>
            <a:endParaRPr lang="it-IT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ttangolo 3"/>
              <p:cNvSpPr/>
              <p:nvPr/>
            </p:nvSpPr>
            <p:spPr>
              <a:xfrm>
                <a:off x="149523" y="880222"/>
                <a:ext cx="8554529" cy="20292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t-IT" sz="2800" b="1" dirty="0" smtClean="0"/>
                  <a:t>secondo problema </a:t>
                </a:r>
              </a:p>
              <a:p>
                <a:r>
                  <a:rPr lang="it-IT" sz="1600" dirty="0" smtClean="0"/>
                  <a:t>Due quadrati di lato 8 cm vengono parzialmente sovrapposti, come in figura, e formano un rettangolo i cui lati misurano 8 cm e 10 cm.</a:t>
                </a:r>
              </a:p>
              <a:p>
                <a:r>
                  <a:rPr lang="it-IT" sz="1600" dirty="0" smtClean="0"/>
                  <a:t> Quanti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it-IT" sz="1600" dirty="0" smtClean="0"/>
                  <a:t> misura l’area della regione in cui i quadrati risultano non sovrapposti?</a:t>
                </a:r>
                <a:endParaRPr lang="it-IT" sz="1600" b="1" dirty="0"/>
              </a:p>
              <a:p>
                <a:r>
                  <a:rPr lang="it-IT" sz="2800" b="1" dirty="0" smtClean="0"/>
                  <a:t> </a:t>
                </a:r>
              </a:p>
              <a:p>
                <a:endParaRPr lang="it-IT" dirty="0"/>
              </a:p>
            </p:txBody>
          </p:sp>
        </mc:Choice>
        <mc:Fallback>
          <p:sp>
            <p:nvSpPr>
              <p:cNvPr id="4" name="Rettango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23" y="880222"/>
                <a:ext cx="8554529" cy="2029210"/>
              </a:xfrm>
              <a:prstGeom prst="rect">
                <a:avLst/>
              </a:prstGeom>
              <a:blipFill rotWithShape="0">
                <a:blip r:embed="rId2"/>
                <a:stretch>
                  <a:fillRect l="-1497" t="-2703" r="-64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ttangolo 4"/>
          <p:cNvSpPr/>
          <p:nvPr/>
        </p:nvSpPr>
        <p:spPr>
          <a:xfrm>
            <a:off x="1292524" y="2283183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3702168" y="2283183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5814202" y="2283183"/>
            <a:ext cx="1242206" cy="903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5978105" y="2277788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sellaDiTesto 8"/>
              <p:cNvSpPr txBox="1"/>
              <p:nvPr/>
            </p:nvSpPr>
            <p:spPr>
              <a:xfrm>
                <a:off x="1029433" y="2521100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9" name="CasellaDiTes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433" y="2521100"/>
                <a:ext cx="181139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asellaDiTesto 9"/>
              <p:cNvSpPr txBox="1"/>
              <p:nvPr/>
            </p:nvSpPr>
            <p:spPr>
              <a:xfrm>
                <a:off x="1749724" y="335498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0" name="CasellaDiTes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9724" y="3354986"/>
                <a:ext cx="181139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asellaDiTesto 10"/>
              <p:cNvSpPr txBox="1"/>
              <p:nvPr/>
            </p:nvSpPr>
            <p:spPr>
              <a:xfrm>
                <a:off x="3387322" y="2503634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1" name="CasellaDiTes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7322" y="2503634"/>
                <a:ext cx="181139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asellaDiTesto 11"/>
              <p:cNvSpPr txBox="1"/>
              <p:nvPr/>
            </p:nvSpPr>
            <p:spPr>
              <a:xfrm>
                <a:off x="4107609" y="3354985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2" name="CasellaDiTes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609" y="3354985"/>
                <a:ext cx="181139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asellaDiTesto 12"/>
              <p:cNvSpPr txBox="1"/>
              <p:nvPr/>
            </p:nvSpPr>
            <p:spPr>
              <a:xfrm>
                <a:off x="5469160" y="2521099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3" name="CasellaDiTes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9160" y="2521099"/>
                <a:ext cx="181139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asellaDiTesto 13"/>
              <p:cNvSpPr txBox="1"/>
              <p:nvPr/>
            </p:nvSpPr>
            <p:spPr>
              <a:xfrm>
                <a:off x="6353353" y="3631984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4" name="CasellaDiTes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3353" y="3631984"/>
                <a:ext cx="309380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onnettore 1 15"/>
          <p:cNvCxnSpPr/>
          <p:nvPr/>
        </p:nvCxnSpPr>
        <p:spPr>
          <a:xfrm>
            <a:off x="5814202" y="3349228"/>
            <a:ext cx="1078303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asellaDiTesto 20"/>
              <p:cNvSpPr txBox="1"/>
              <p:nvPr/>
            </p:nvSpPr>
            <p:spPr>
              <a:xfrm>
                <a:off x="6198990" y="3367769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21" name="CasellaDiTes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8990" y="3367769"/>
                <a:ext cx="181139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Freccia in su 25"/>
          <p:cNvSpPr/>
          <p:nvPr/>
        </p:nvSpPr>
        <p:spPr>
          <a:xfrm>
            <a:off x="6934185" y="3210067"/>
            <a:ext cx="149166" cy="51423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asellaDiTesto 26"/>
              <p:cNvSpPr txBox="1"/>
              <p:nvPr/>
            </p:nvSpPr>
            <p:spPr>
              <a:xfrm>
                <a:off x="6941729" y="388147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27" name="CasellaDiTes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1729" y="3881476"/>
                <a:ext cx="181139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asellaDiTesto 18"/>
              <p:cNvSpPr txBox="1"/>
              <p:nvPr/>
            </p:nvSpPr>
            <p:spPr>
              <a:xfrm>
                <a:off x="1462459" y="4456729"/>
                <a:ext cx="8013401" cy="9946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𝑎𝑟𝑒𝑎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𝑑𝑒𝑙𝑙𝑎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𝑟𝑒𝑔𝑖𝑜𝑛𝑒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𝑐𝑢𝑖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𝑞𝑢𝑎𝑑𝑟𝑎𝑡𝑖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𝑛𝑜𝑛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𝑟𝑖𝑠𝑢𝑙𝑡𝑎𝑛𝑜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𝑠𝑜𝑣𝑟𝑎𝑝𝑝𝑜𝑠𝑡𝑖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, è ,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𝑝𝑒𝑟𝑐𝑖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ò :</m:t>
                      </m:r>
                    </m:oMath>
                  </m:oMathPara>
                </a14:m>
                <a:endParaRPr lang="it-IT" b="0" dirty="0" smtClean="0"/>
              </a:p>
              <a:p>
                <a:endParaRPr lang="it-IT" dirty="0" smtClean="0"/>
              </a:p>
              <a:p>
                <a:r>
                  <a:rPr lang="it-IT" dirty="0" smtClean="0"/>
                  <a:t>Il doppio di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16 </m:t>
                    </m:r>
                    <m:sSup>
                      <m:sSup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it-IT" dirty="0" smtClean="0"/>
                  <a:t>  (2 cm ∙ 8 cm)  cioè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800" b="1" i="1" smtClean="0">
                            <a:latin typeface="Cambria Math" panose="02040503050406030204" pitchFamily="18" charset="0"/>
                          </a:rPr>
                          <m:t>𝟑𝟐</m:t>
                        </m:r>
                        <m:r>
                          <a:rPr lang="it-IT" sz="2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2800" b="1" i="1" smtClean="0">
                            <a:latin typeface="Cambria Math" panose="02040503050406030204" pitchFamily="18" charset="0"/>
                          </a:rPr>
                          <m:t>𝒄𝒎</m:t>
                        </m:r>
                      </m:e>
                      <m:sup>
                        <m:r>
                          <a:rPr lang="it-IT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it-IT" b="1" dirty="0"/>
              </a:p>
            </p:txBody>
          </p:sp>
        </mc:Choice>
        <mc:Fallback>
          <p:sp>
            <p:nvSpPr>
              <p:cNvPr id="19" name="CasellaDiTes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2459" y="4456729"/>
                <a:ext cx="8013401" cy="994631"/>
              </a:xfrm>
              <a:prstGeom prst="rect">
                <a:avLst/>
              </a:prstGeom>
              <a:blipFill rotWithShape="0">
                <a:blip r:embed="rId11"/>
                <a:stretch>
                  <a:fillRect l="-1826" t="-1227" b="-1104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011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Primo allenamento    18 dicembre 2021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9523" y="1042148"/>
            <a:ext cx="1097567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/>
              <a:t>terzo problema </a:t>
            </a:r>
          </a:p>
          <a:p>
            <a:r>
              <a:rPr lang="it-IT" sz="2800" b="1" dirty="0" smtClean="0"/>
              <a:t> </a:t>
            </a:r>
            <a:r>
              <a:rPr lang="it-IT" sz="2800" dirty="0" smtClean="0"/>
              <a:t>Se si diminuisce del 80% la misura della base e si aumenta dell’50% la misura dell’altezza di un rettangolo, cosa si può dire della misura dell’area?</a:t>
            </a:r>
            <a:endParaRPr lang="it-IT" sz="2800" b="1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044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e 10"/>
          <p:cNvSpPr/>
          <p:nvPr/>
        </p:nvSpPr>
        <p:spPr>
          <a:xfrm>
            <a:off x="3068408" y="2714029"/>
            <a:ext cx="333375" cy="3680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Primo allenamento    18 dicembre 2021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9523" y="1042148"/>
            <a:ext cx="1097567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/>
              <a:t>terzo problema </a:t>
            </a:r>
          </a:p>
          <a:p>
            <a:r>
              <a:rPr lang="it-IT" sz="2800" b="1" dirty="0" smtClean="0"/>
              <a:t> </a:t>
            </a:r>
            <a:r>
              <a:rPr lang="it-IT" sz="2800" dirty="0" smtClean="0"/>
              <a:t>Se si diminuisce del 80% la misura della base e si aumenta dell’50% la misura dell’altezza di un rettangolo, cosa si può dire della misura dell’area?</a:t>
            </a:r>
            <a:endParaRPr lang="it-IT" sz="2800" b="1" dirty="0" smtClean="0"/>
          </a:p>
          <a:p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714499" y="3352799"/>
            <a:ext cx="2924175" cy="1019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sellaDiTesto 5"/>
              <p:cNvSpPr txBox="1"/>
              <p:nvPr/>
            </p:nvSpPr>
            <p:spPr>
              <a:xfrm>
                <a:off x="3026705" y="4499787"/>
                <a:ext cx="29976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it-IT" sz="2800" b="1" dirty="0"/>
              </a:p>
            </p:txBody>
          </p:sp>
        </mc:Choice>
        <mc:Fallback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6705" y="4499787"/>
                <a:ext cx="299762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sellaDiTesto 6"/>
              <p:cNvSpPr txBox="1"/>
              <p:nvPr/>
            </p:nvSpPr>
            <p:spPr>
              <a:xfrm>
                <a:off x="4912655" y="3646942"/>
                <a:ext cx="3093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1" i="1" smtClean="0"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it-IT" sz="2800" b="1" dirty="0"/>
              </a:p>
            </p:txBody>
          </p:sp>
        </mc:Choice>
        <mc:Fallback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655" y="3646942"/>
                <a:ext cx="309380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asellaDiTesto 7"/>
              <p:cNvSpPr txBox="1"/>
              <p:nvPr/>
            </p:nvSpPr>
            <p:spPr>
              <a:xfrm>
                <a:off x="1714499" y="5495925"/>
                <a:ext cx="279602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   =  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𝒂𝒃</m:t>
                      </m:r>
                    </m:oMath>
                  </m:oMathPara>
                </a14:m>
                <a:endParaRPr lang="it-IT" sz="3200" b="1" dirty="0"/>
              </a:p>
            </p:txBody>
          </p:sp>
        </mc:Choice>
        <mc:Fallback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499" y="5495925"/>
                <a:ext cx="279602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asellaDiTesto 9"/>
          <p:cNvSpPr txBox="1"/>
          <p:nvPr/>
        </p:nvSpPr>
        <p:spPr>
          <a:xfrm>
            <a:off x="3176586" y="2751470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it-IT" dirty="0" smtClean="0"/>
              <a:t>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660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e 10"/>
          <p:cNvSpPr/>
          <p:nvPr/>
        </p:nvSpPr>
        <p:spPr>
          <a:xfrm>
            <a:off x="3068408" y="2714029"/>
            <a:ext cx="333375" cy="3680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Primo allenamento    18 dicembre 2021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9523" y="1042148"/>
            <a:ext cx="1097567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/>
              <a:t>terzo problema </a:t>
            </a:r>
          </a:p>
          <a:p>
            <a:r>
              <a:rPr lang="it-IT" sz="2800" b="1" dirty="0" smtClean="0"/>
              <a:t> </a:t>
            </a:r>
            <a:r>
              <a:rPr lang="it-IT" sz="2800" dirty="0" smtClean="0"/>
              <a:t>Se si diminuisce del 80% la misura della base e si aumenta dell’50% la misura dell’altezza di un rettangolo, cosa si può dire della misura dell’area?</a:t>
            </a:r>
            <a:endParaRPr lang="it-IT" sz="2800" b="1" dirty="0" smtClean="0"/>
          </a:p>
          <a:p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714499" y="3352799"/>
            <a:ext cx="2924175" cy="1019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sellaDiTesto 5"/>
              <p:cNvSpPr txBox="1"/>
              <p:nvPr/>
            </p:nvSpPr>
            <p:spPr>
              <a:xfrm>
                <a:off x="3026705" y="4499787"/>
                <a:ext cx="29976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it-IT" sz="2800" b="1" dirty="0"/>
              </a:p>
            </p:txBody>
          </p:sp>
        </mc:Choice>
        <mc:Fallback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6705" y="4499787"/>
                <a:ext cx="299762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sellaDiTesto 6"/>
              <p:cNvSpPr txBox="1"/>
              <p:nvPr/>
            </p:nvSpPr>
            <p:spPr>
              <a:xfrm>
                <a:off x="4912655" y="3646942"/>
                <a:ext cx="3093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1" i="1" smtClean="0"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it-IT" sz="2800" b="1" dirty="0"/>
              </a:p>
            </p:txBody>
          </p:sp>
        </mc:Choice>
        <mc:Fallback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655" y="3646942"/>
                <a:ext cx="309380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asellaDiTesto 7"/>
              <p:cNvSpPr txBox="1"/>
              <p:nvPr/>
            </p:nvSpPr>
            <p:spPr>
              <a:xfrm>
                <a:off x="1714499" y="5495925"/>
                <a:ext cx="279602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   =  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𝒂𝒃</m:t>
                      </m:r>
                    </m:oMath>
                  </m:oMathPara>
                </a14:m>
                <a:endParaRPr lang="it-IT" sz="3200" b="1" dirty="0"/>
              </a:p>
            </p:txBody>
          </p:sp>
        </mc:Choice>
        <mc:Fallback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499" y="5495925"/>
                <a:ext cx="279602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asellaDiTesto 9"/>
          <p:cNvSpPr txBox="1"/>
          <p:nvPr/>
        </p:nvSpPr>
        <p:spPr>
          <a:xfrm>
            <a:off x="3176586" y="2751470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it-IT" dirty="0" smtClean="0"/>
              <a:t>1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7467600" y="3359570"/>
            <a:ext cx="519295" cy="1571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asellaDiTesto 15"/>
              <p:cNvSpPr txBox="1"/>
              <p:nvPr/>
            </p:nvSpPr>
            <p:spPr>
              <a:xfrm>
                <a:off x="7342488" y="2731312"/>
                <a:ext cx="644407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</m:num>
                        <m:den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it-IT" b="1" dirty="0"/>
              </a:p>
            </p:txBody>
          </p:sp>
        </mc:Choice>
        <mc:Fallback>
          <p:sp>
            <p:nvSpPr>
              <p:cNvPr id="16" name="CasellaDiTes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2488" y="2731312"/>
                <a:ext cx="644407" cy="52039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asellaDiTesto 16"/>
              <p:cNvSpPr txBox="1"/>
              <p:nvPr/>
            </p:nvSpPr>
            <p:spPr>
              <a:xfrm>
                <a:off x="8129619" y="3722175"/>
                <a:ext cx="650819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𝟏𝟓𝟎</m:t>
                          </m:r>
                        </m:num>
                        <m:den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it-IT" b="1" dirty="0"/>
              </a:p>
            </p:txBody>
          </p:sp>
        </mc:Choice>
        <mc:Fallback>
          <p:sp>
            <p:nvSpPr>
              <p:cNvPr id="17" name="CasellaDiTes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9619" y="3722175"/>
                <a:ext cx="650819" cy="52597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552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e 10"/>
          <p:cNvSpPr/>
          <p:nvPr/>
        </p:nvSpPr>
        <p:spPr>
          <a:xfrm>
            <a:off x="3068408" y="2714029"/>
            <a:ext cx="333375" cy="3680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Primo allenamento    18 dicembre 2021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9523" y="1042148"/>
            <a:ext cx="1097567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/>
              <a:t>terzo problema </a:t>
            </a:r>
          </a:p>
          <a:p>
            <a:r>
              <a:rPr lang="it-IT" sz="2800" b="1" dirty="0" smtClean="0"/>
              <a:t> </a:t>
            </a:r>
            <a:r>
              <a:rPr lang="it-IT" sz="2800" dirty="0" smtClean="0"/>
              <a:t>Se si diminuisce del 80% la misura della base e si aumenta dell’50% la misura dell’altezza di un rettangolo, cosa si può dire della misura dell’area?</a:t>
            </a:r>
            <a:endParaRPr lang="it-IT" sz="2800" b="1" dirty="0" smtClean="0"/>
          </a:p>
          <a:p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714499" y="3352799"/>
            <a:ext cx="2924175" cy="1019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sellaDiTesto 5"/>
              <p:cNvSpPr txBox="1"/>
              <p:nvPr/>
            </p:nvSpPr>
            <p:spPr>
              <a:xfrm>
                <a:off x="3026705" y="4499787"/>
                <a:ext cx="29976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it-IT" sz="2800" b="1" dirty="0"/>
              </a:p>
            </p:txBody>
          </p:sp>
        </mc:Choice>
        <mc:Fallback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6705" y="4499787"/>
                <a:ext cx="299762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sellaDiTesto 6"/>
              <p:cNvSpPr txBox="1"/>
              <p:nvPr/>
            </p:nvSpPr>
            <p:spPr>
              <a:xfrm>
                <a:off x="4912655" y="3646942"/>
                <a:ext cx="3093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1" i="1" smtClean="0"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it-IT" sz="2800" b="1" dirty="0"/>
              </a:p>
            </p:txBody>
          </p:sp>
        </mc:Choice>
        <mc:Fallback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655" y="3646942"/>
                <a:ext cx="309380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asellaDiTesto 7"/>
              <p:cNvSpPr txBox="1"/>
              <p:nvPr/>
            </p:nvSpPr>
            <p:spPr>
              <a:xfrm>
                <a:off x="1714499" y="5495925"/>
                <a:ext cx="279602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   =  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𝒂𝒃</m:t>
                      </m:r>
                    </m:oMath>
                  </m:oMathPara>
                </a14:m>
                <a:endParaRPr lang="it-IT" sz="3200" b="1" dirty="0"/>
              </a:p>
            </p:txBody>
          </p:sp>
        </mc:Choice>
        <mc:Fallback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499" y="5495925"/>
                <a:ext cx="279602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asellaDiTesto 9"/>
          <p:cNvSpPr txBox="1"/>
          <p:nvPr/>
        </p:nvSpPr>
        <p:spPr>
          <a:xfrm>
            <a:off x="3176586" y="2751470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it-IT" dirty="0" smtClean="0"/>
              <a:t>1</a:t>
            </a: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7467600" y="3359570"/>
            <a:ext cx="519295" cy="1571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asellaDiTesto 12"/>
              <p:cNvSpPr txBox="1"/>
              <p:nvPr/>
            </p:nvSpPr>
            <p:spPr>
              <a:xfrm>
                <a:off x="8129619" y="3722175"/>
                <a:ext cx="650819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𝟏𝟓𝟎</m:t>
                          </m:r>
                        </m:num>
                        <m:den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it-IT" b="1" dirty="0"/>
              </a:p>
            </p:txBody>
          </p:sp>
        </mc:Choice>
        <mc:Fallback>
          <p:sp>
            <p:nvSpPr>
              <p:cNvPr id="13" name="CasellaDiTes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9619" y="3722175"/>
                <a:ext cx="650819" cy="52597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asellaDiTesto 13"/>
              <p:cNvSpPr txBox="1"/>
              <p:nvPr/>
            </p:nvSpPr>
            <p:spPr>
              <a:xfrm>
                <a:off x="7342488" y="2731312"/>
                <a:ext cx="644407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</m:num>
                        <m:den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it-IT" b="1" dirty="0"/>
              </a:p>
            </p:txBody>
          </p:sp>
        </mc:Choice>
        <mc:Fallback>
          <p:sp>
            <p:nvSpPr>
              <p:cNvPr id="14" name="CasellaDiTes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2488" y="2731312"/>
                <a:ext cx="644407" cy="52039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vale 14"/>
          <p:cNvSpPr/>
          <p:nvPr/>
        </p:nvSpPr>
        <p:spPr>
          <a:xfrm>
            <a:off x="8613750" y="2927387"/>
            <a:ext cx="333375" cy="3680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8680424" y="2959773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it-IT" dirty="0"/>
              <a:t>2</a:t>
            </a:r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asellaDiTesto 16"/>
              <p:cNvSpPr txBox="1"/>
              <p:nvPr/>
            </p:nvSpPr>
            <p:spPr>
              <a:xfrm>
                <a:off x="6850297" y="5244595"/>
                <a:ext cx="4090735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   =  </m:t>
                      </m:r>
                      <m:box>
                        <m:boxPr>
                          <m:ctrlPr>
                            <a:rPr lang="it-IT" sz="3200" b="1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it-IT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3200" b="1" i="1" smtClean="0">
                                  <a:latin typeface="Cambria Math" panose="02040503050406030204" pitchFamily="18" charset="0"/>
                                </a:rPr>
                                <m:t>𝟑𝟎𝟎𝟎</m:t>
                              </m:r>
                            </m:num>
                            <m:den>
                              <m:r>
                                <a:rPr lang="it-IT" sz="3200" b="1" i="1" smtClean="0">
                                  <a:latin typeface="Cambria Math" panose="02040503050406030204" pitchFamily="18" charset="0"/>
                                </a:rPr>
                                <m:t>𝟏𝟎𝟎𝟎𝟎</m:t>
                              </m:r>
                            </m:den>
                          </m:f>
                          <m:r>
                            <a:rPr lang="it-IT" sz="3200" b="1" i="1" smtClean="0">
                              <a:latin typeface="Cambria Math" panose="02040503050406030204" pitchFamily="18" charset="0"/>
                            </a:rPr>
                            <m:t>𝒂𝒃</m:t>
                          </m:r>
                        </m:e>
                      </m:box>
                    </m:oMath>
                  </m:oMathPara>
                </a14:m>
                <a:endParaRPr lang="it-IT" sz="3200" b="1" dirty="0"/>
              </a:p>
            </p:txBody>
          </p:sp>
        </mc:Choice>
        <mc:Fallback>
          <p:sp>
            <p:nvSpPr>
              <p:cNvPr id="17" name="CasellaDiTes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0297" y="5244595"/>
                <a:ext cx="4090735" cy="92519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906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e 10"/>
          <p:cNvSpPr/>
          <p:nvPr/>
        </p:nvSpPr>
        <p:spPr>
          <a:xfrm>
            <a:off x="3068408" y="2714029"/>
            <a:ext cx="333375" cy="3680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Primo allenamento    18 dicembre 2021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9523" y="1042148"/>
            <a:ext cx="1097567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/>
              <a:t>terzo problema </a:t>
            </a:r>
          </a:p>
          <a:p>
            <a:r>
              <a:rPr lang="it-IT" sz="2800" b="1" dirty="0" smtClean="0"/>
              <a:t> </a:t>
            </a:r>
            <a:r>
              <a:rPr lang="it-IT" sz="2800" dirty="0" smtClean="0"/>
              <a:t>Se si diminuisce del 80% la misura della base e si aumenta dell’50% la misura dell’altezza di un rettangolo, cosa si può dire della misura dell’area?</a:t>
            </a:r>
            <a:endParaRPr lang="it-IT" sz="2800" b="1" dirty="0" smtClean="0"/>
          </a:p>
          <a:p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714499" y="3352799"/>
            <a:ext cx="2924175" cy="1019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sellaDiTesto 5"/>
              <p:cNvSpPr txBox="1"/>
              <p:nvPr/>
            </p:nvSpPr>
            <p:spPr>
              <a:xfrm>
                <a:off x="3026705" y="4499787"/>
                <a:ext cx="29976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it-IT" sz="2800" b="1" dirty="0"/>
              </a:p>
            </p:txBody>
          </p:sp>
        </mc:Choice>
        <mc:Fallback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6705" y="4499787"/>
                <a:ext cx="299762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sellaDiTesto 6"/>
              <p:cNvSpPr txBox="1"/>
              <p:nvPr/>
            </p:nvSpPr>
            <p:spPr>
              <a:xfrm>
                <a:off x="4912655" y="3646942"/>
                <a:ext cx="3093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1" i="1" smtClean="0"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it-IT" sz="2800" b="1" dirty="0"/>
              </a:p>
            </p:txBody>
          </p:sp>
        </mc:Choice>
        <mc:Fallback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655" y="3646942"/>
                <a:ext cx="309380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asellaDiTesto 7"/>
              <p:cNvSpPr txBox="1"/>
              <p:nvPr/>
            </p:nvSpPr>
            <p:spPr>
              <a:xfrm>
                <a:off x="1714499" y="5495925"/>
                <a:ext cx="279602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   =  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𝒂𝒃</m:t>
                      </m:r>
                    </m:oMath>
                  </m:oMathPara>
                </a14:m>
                <a:endParaRPr lang="it-IT" sz="3200" b="1" dirty="0"/>
              </a:p>
            </p:txBody>
          </p:sp>
        </mc:Choice>
        <mc:Fallback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499" y="5495925"/>
                <a:ext cx="279602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asellaDiTesto 9"/>
          <p:cNvSpPr txBox="1"/>
          <p:nvPr/>
        </p:nvSpPr>
        <p:spPr>
          <a:xfrm>
            <a:off x="3176586" y="2751470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it-IT" dirty="0" smtClean="0"/>
              <a:t>1</a:t>
            </a:r>
            <a:endParaRPr lang="it-IT" dirty="0"/>
          </a:p>
        </p:txBody>
      </p:sp>
      <p:sp>
        <p:nvSpPr>
          <p:cNvPr id="15" name="Ovale 14"/>
          <p:cNvSpPr/>
          <p:nvPr/>
        </p:nvSpPr>
        <p:spPr>
          <a:xfrm>
            <a:off x="9573983" y="2991512"/>
            <a:ext cx="333375" cy="3680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9682160" y="3028469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it-IT" dirty="0"/>
              <a:t>2</a:t>
            </a:r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asellaDiTesto 16"/>
              <p:cNvSpPr txBox="1"/>
              <p:nvPr/>
            </p:nvSpPr>
            <p:spPr>
              <a:xfrm>
                <a:off x="6850297" y="5244595"/>
                <a:ext cx="4090735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   =  </m:t>
                      </m:r>
                      <m:box>
                        <m:boxPr>
                          <m:ctrlPr>
                            <a:rPr lang="it-IT" sz="3200" b="1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it-IT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3200" b="1" i="1" smtClean="0">
                                  <a:latin typeface="Cambria Math" panose="02040503050406030204" pitchFamily="18" charset="0"/>
                                </a:rPr>
                                <m:t>𝟑𝟎𝟎𝟎</m:t>
                              </m:r>
                            </m:num>
                            <m:den>
                              <m:r>
                                <a:rPr lang="it-IT" sz="3200" b="1" i="1" smtClean="0">
                                  <a:latin typeface="Cambria Math" panose="02040503050406030204" pitchFamily="18" charset="0"/>
                                </a:rPr>
                                <m:t>𝟏𝟎𝟎𝟎𝟎</m:t>
                              </m:r>
                            </m:den>
                          </m:f>
                          <m:r>
                            <a:rPr lang="it-IT" sz="3200" b="1" i="1" smtClean="0">
                              <a:latin typeface="Cambria Math" panose="02040503050406030204" pitchFamily="18" charset="0"/>
                            </a:rPr>
                            <m:t>𝒂𝒃</m:t>
                          </m:r>
                        </m:e>
                      </m:box>
                    </m:oMath>
                  </m:oMathPara>
                </a14:m>
                <a:endParaRPr lang="it-IT" sz="3200" b="1" dirty="0"/>
              </a:p>
            </p:txBody>
          </p:sp>
        </mc:Choice>
        <mc:Fallback>
          <p:sp>
            <p:nvSpPr>
              <p:cNvPr id="17" name="CasellaDiTes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0297" y="5244595"/>
                <a:ext cx="4090735" cy="92519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nettore 1 17"/>
          <p:cNvCxnSpPr/>
          <p:nvPr/>
        </p:nvCxnSpPr>
        <p:spPr>
          <a:xfrm>
            <a:off x="9740670" y="5263645"/>
            <a:ext cx="390525" cy="348438"/>
          </a:xfrm>
          <a:prstGeom prst="line">
            <a:avLst/>
          </a:prstGeom>
          <a:ln w="920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9799180" y="5873307"/>
            <a:ext cx="390525" cy="348438"/>
          </a:xfrm>
          <a:prstGeom prst="line">
            <a:avLst/>
          </a:prstGeom>
          <a:ln w="920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ttangolo 20"/>
          <p:cNvSpPr/>
          <p:nvPr/>
        </p:nvSpPr>
        <p:spPr>
          <a:xfrm>
            <a:off x="7467600" y="3359570"/>
            <a:ext cx="519295" cy="1571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asellaDiTesto 21"/>
              <p:cNvSpPr txBox="1"/>
              <p:nvPr/>
            </p:nvSpPr>
            <p:spPr>
              <a:xfrm>
                <a:off x="7342488" y="2731312"/>
                <a:ext cx="644407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</m:num>
                        <m:den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it-IT" b="1" dirty="0"/>
              </a:p>
            </p:txBody>
          </p:sp>
        </mc:Choice>
        <mc:Fallback>
          <p:sp>
            <p:nvSpPr>
              <p:cNvPr id="22" name="CasellaDiTes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2488" y="2731312"/>
                <a:ext cx="644407" cy="52039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asellaDiTesto 22"/>
              <p:cNvSpPr txBox="1"/>
              <p:nvPr/>
            </p:nvSpPr>
            <p:spPr>
              <a:xfrm>
                <a:off x="8129619" y="3722175"/>
                <a:ext cx="650819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𝟏𝟓𝟎</m:t>
                          </m:r>
                        </m:num>
                        <m:den>
                          <m:r>
                            <a:rPr lang="it-IT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it-IT" b="1" dirty="0"/>
              </a:p>
            </p:txBody>
          </p:sp>
        </mc:Choice>
        <mc:Fallback>
          <p:sp>
            <p:nvSpPr>
              <p:cNvPr id="23" name="CasellaDiTesto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9619" y="3722175"/>
                <a:ext cx="650819" cy="52597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703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Primo allenamento    18 dicembre 2021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9524" y="880221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 smtClean="0"/>
              <a:t>Primo problema  </a:t>
            </a:r>
          </a:p>
          <a:p>
            <a:r>
              <a:rPr lang="it-IT" dirty="0" smtClean="0"/>
              <a:t>Domani è domenica ed il mio gatto compirà 2022 giorni. In quale giorno della settimana è nato 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5426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Primo allenamento    18 dicembre 2021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9523" y="1042148"/>
            <a:ext cx="1097567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/>
              <a:t>terzo problema </a:t>
            </a:r>
          </a:p>
          <a:p>
            <a:r>
              <a:rPr lang="it-IT" sz="2800" b="1" dirty="0" smtClean="0"/>
              <a:t> </a:t>
            </a:r>
            <a:r>
              <a:rPr lang="it-IT" sz="2800" dirty="0" smtClean="0"/>
              <a:t>Se si diminuisce del 80% la misura della base e si aumenta dell’50% la misura dell’altezza di un rettangolo, cosa si può dire della misura dell’area?</a:t>
            </a:r>
            <a:endParaRPr lang="it-IT" sz="2800" b="1" dirty="0" smtClean="0"/>
          </a:p>
          <a:p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asellaDiTesto 7"/>
              <p:cNvSpPr txBox="1"/>
              <p:nvPr/>
            </p:nvSpPr>
            <p:spPr>
              <a:xfrm>
                <a:off x="1714499" y="5495925"/>
                <a:ext cx="279602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   =  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𝒂𝒃</m:t>
                      </m:r>
                    </m:oMath>
                  </m:oMathPara>
                </a14:m>
                <a:endParaRPr lang="it-IT" sz="3200" b="1" dirty="0"/>
              </a:p>
            </p:txBody>
          </p:sp>
        </mc:Choice>
        <mc:Fallback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499" y="5495925"/>
                <a:ext cx="2796022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asellaDiTesto 16"/>
              <p:cNvSpPr txBox="1"/>
              <p:nvPr/>
            </p:nvSpPr>
            <p:spPr>
              <a:xfrm>
                <a:off x="6850297" y="5244595"/>
                <a:ext cx="4090735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it-IT" sz="3200" b="1" i="1" smtClean="0">
                          <a:latin typeface="Cambria Math" panose="02040503050406030204" pitchFamily="18" charset="0"/>
                        </a:rPr>
                        <m:t>   =  </m:t>
                      </m:r>
                      <m:box>
                        <m:boxPr>
                          <m:ctrlPr>
                            <a:rPr lang="it-IT" sz="3200" b="1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it-IT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3200" b="1" i="1" smtClean="0">
                                  <a:latin typeface="Cambria Math" panose="02040503050406030204" pitchFamily="18" charset="0"/>
                                </a:rPr>
                                <m:t>𝟑𝟎𝟎𝟎</m:t>
                              </m:r>
                            </m:num>
                            <m:den>
                              <m:r>
                                <a:rPr lang="it-IT" sz="3200" b="1" i="1" smtClean="0">
                                  <a:latin typeface="Cambria Math" panose="02040503050406030204" pitchFamily="18" charset="0"/>
                                </a:rPr>
                                <m:t>𝟏𝟎𝟎𝟎𝟎</m:t>
                              </m:r>
                            </m:den>
                          </m:f>
                          <m:r>
                            <a:rPr lang="it-IT" sz="3200" b="1" i="1" smtClean="0">
                              <a:latin typeface="Cambria Math" panose="02040503050406030204" pitchFamily="18" charset="0"/>
                            </a:rPr>
                            <m:t>𝒂𝒃</m:t>
                          </m:r>
                        </m:e>
                      </m:box>
                    </m:oMath>
                  </m:oMathPara>
                </a14:m>
                <a:endParaRPr lang="it-IT" sz="3200" b="1" dirty="0"/>
              </a:p>
            </p:txBody>
          </p:sp>
        </mc:Choice>
        <mc:Fallback>
          <p:sp>
            <p:nvSpPr>
              <p:cNvPr id="17" name="CasellaDiTes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0297" y="5244595"/>
                <a:ext cx="4090735" cy="92519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nettore 1 17"/>
          <p:cNvCxnSpPr/>
          <p:nvPr/>
        </p:nvCxnSpPr>
        <p:spPr>
          <a:xfrm>
            <a:off x="9740670" y="5263645"/>
            <a:ext cx="390525" cy="348438"/>
          </a:xfrm>
          <a:prstGeom prst="line">
            <a:avLst/>
          </a:prstGeom>
          <a:ln w="920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9799180" y="5873307"/>
            <a:ext cx="390525" cy="348438"/>
          </a:xfrm>
          <a:prstGeom prst="line">
            <a:avLst/>
          </a:prstGeom>
          <a:ln w="920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asellaDiTesto 18"/>
              <p:cNvSpPr txBox="1"/>
              <p:nvPr/>
            </p:nvSpPr>
            <p:spPr>
              <a:xfrm>
                <a:off x="1208604" y="2704141"/>
                <a:ext cx="9530366" cy="19697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t-IT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p>
                          <m:r>
                            <a:rPr lang="it-IT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𝒂𝒓𝒆𝒂</m:t>
                      </m:r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𝒅𝒆𝒍</m:t>
                      </m:r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𝒓𝒆𝒕𝒕𝒂𝒏𝒈𝒐𝒍𝒐</m:t>
                      </m:r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it-IT" sz="3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modificato</m:t>
                      </m:r>
                      <m:r>
                        <m:rPr>
                          <m:nor/>
                        </m:rPr>
                        <a:rPr lang="it-IT" sz="3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𝒎𝒊𝒔𝒖𝒓𝒂</m:t>
                      </m:r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𝒊𝒍</m:t>
                      </m:r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it-IT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% </m:t>
                      </m:r>
                    </m:oMath>
                  </m:oMathPara>
                </a14:m>
                <a:endParaRPr lang="it-IT" sz="3200" b="1" dirty="0" smtClean="0">
                  <a:solidFill>
                    <a:srgbClr val="FF0000"/>
                  </a:solidFill>
                </a:endParaRPr>
              </a:p>
              <a:p>
                <a:r>
                  <a:rPr lang="it-IT" sz="3200" b="1" dirty="0">
                    <a:solidFill>
                      <a:srgbClr val="FF0000"/>
                    </a:solidFill>
                  </a:rPr>
                  <a:t> </a:t>
                </a:r>
                <a:r>
                  <a:rPr lang="it-IT" sz="3200" b="1" dirty="0" smtClean="0">
                    <a:solidFill>
                      <a:srgbClr val="FF0000"/>
                    </a:solidFill>
                  </a:rPr>
                  <a:t>rispetto all’area del Rettangolo di partenza,</a:t>
                </a:r>
              </a:p>
              <a:p>
                <a:endParaRPr lang="it-IT" sz="3200" b="1" dirty="0">
                  <a:solidFill>
                    <a:srgbClr val="FF0000"/>
                  </a:solidFill>
                </a:endParaRPr>
              </a:p>
              <a:p>
                <a:r>
                  <a:rPr lang="it-IT" sz="3200" b="1" dirty="0" smtClean="0">
                    <a:solidFill>
                      <a:srgbClr val="FF0000"/>
                    </a:solidFill>
                  </a:rPr>
                  <a:t>Cioè la misura dell’area è diminuita del 70%</a:t>
                </a:r>
                <a:endParaRPr lang="it-IT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9" name="CasellaDiTes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8604" y="2704141"/>
                <a:ext cx="9530366" cy="1969770"/>
              </a:xfrm>
              <a:prstGeom prst="rect">
                <a:avLst/>
              </a:prstGeom>
              <a:blipFill rotWithShape="0">
                <a:blip r:embed="rId4"/>
                <a:stretch>
                  <a:fillRect l="-2558" b="-1145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837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88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Primo allenamento    18 dicembre 2021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9524" y="880221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 smtClean="0"/>
              <a:t>Primo problema  </a:t>
            </a:r>
          </a:p>
          <a:p>
            <a:r>
              <a:rPr lang="it-IT" dirty="0" smtClean="0"/>
              <a:t>Domani è domenica ed il mio gatto compirà 2022 giorni. In quale giorno della settimana è nato ?</a:t>
            </a:r>
            <a:endParaRPr lang="it-IT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504866"/>
              </p:ext>
            </p:extLst>
          </p:nvPr>
        </p:nvGraphicFramePr>
        <p:xfrm>
          <a:off x="1749724" y="2945281"/>
          <a:ext cx="812800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/>
                <a:gridCol w="1161143"/>
                <a:gridCol w="1161143"/>
                <a:gridCol w="1161143"/>
                <a:gridCol w="1161143"/>
                <a:gridCol w="1161143"/>
                <a:gridCol w="1161143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lun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mar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mer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gio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sab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dom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2002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…..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-----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……..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……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….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2008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2009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-----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------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----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2015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2016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2021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2022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06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Primo allenamento    18 dicembre 2021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9524" y="880221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 smtClean="0"/>
              <a:t>Primo problema  </a:t>
            </a:r>
          </a:p>
          <a:p>
            <a:r>
              <a:rPr lang="it-IT" dirty="0" smtClean="0"/>
              <a:t>Domani è domenica ed il mio gatto compirà 2022 giorni. In quale giorno della settimana è nato ?</a:t>
            </a:r>
            <a:endParaRPr lang="it-IT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835559"/>
              </p:ext>
            </p:extLst>
          </p:nvPr>
        </p:nvGraphicFramePr>
        <p:xfrm>
          <a:off x="1749724" y="2945281"/>
          <a:ext cx="812800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/>
                <a:gridCol w="1161143"/>
                <a:gridCol w="1161143"/>
                <a:gridCol w="1161143"/>
                <a:gridCol w="1161143"/>
                <a:gridCol w="1161143"/>
                <a:gridCol w="1161143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lun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mar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mer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gio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sab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dom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…..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11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18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836762" y="4877874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 smtClean="0"/>
              <a:t>Per capire quale giorno della settimana è nato basta individuare numero di settimane trascorse</a:t>
            </a:r>
          </a:p>
        </p:txBody>
      </p:sp>
      <p:sp>
        <p:nvSpPr>
          <p:cNvPr id="5" name="Freccia curva 4"/>
          <p:cNvSpPr/>
          <p:nvPr/>
        </p:nvSpPr>
        <p:spPr>
          <a:xfrm rot="9175518">
            <a:off x="9425601" y="3499651"/>
            <a:ext cx="499081" cy="8626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9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Primo allenamento    18 dicembre 2021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9524" y="880221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 smtClean="0"/>
              <a:t>Primo problema  </a:t>
            </a:r>
          </a:p>
          <a:p>
            <a:r>
              <a:rPr lang="it-IT" dirty="0" smtClean="0"/>
              <a:t>Domani è domenica ed il mio gatto compirà 2022 giorni. In quale giorno della settimana è nato ?</a:t>
            </a:r>
            <a:endParaRPr lang="it-IT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749724" y="2945281"/>
          <a:ext cx="812800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/>
                <a:gridCol w="1161143"/>
                <a:gridCol w="1161143"/>
                <a:gridCol w="1161143"/>
                <a:gridCol w="1161143"/>
                <a:gridCol w="1161143"/>
                <a:gridCol w="1161143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lun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mar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mer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gio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sab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dom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…..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11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18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1233577" y="4748478"/>
            <a:ext cx="75567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/>
              <a:t>Per capire quale giorno della settimana è nato basta individuare numero di settimane trascorse                        nell’esempio    quoziente di  18 diviso 7  =2</a:t>
            </a:r>
          </a:p>
        </p:txBody>
      </p:sp>
      <p:sp>
        <p:nvSpPr>
          <p:cNvPr id="5" name="Freccia curva 4"/>
          <p:cNvSpPr/>
          <p:nvPr/>
        </p:nvSpPr>
        <p:spPr>
          <a:xfrm rot="9175518">
            <a:off x="9425601" y="3499651"/>
            <a:ext cx="499081" cy="8626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00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Primo allenamento    18 dicembre 2021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9524" y="880221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 smtClean="0"/>
              <a:t>Primo problema  </a:t>
            </a:r>
          </a:p>
          <a:p>
            <a:r>
              <a:rPr lang="it-IT" dirty="0" smtClean="0"/>
              <a:t>Domani è domenica ed il mio gatto compirà 2022 giorni. In quale giorno della settimana è nato ?</a:t>
            </a:r>
            <a:endParaRPr lang="it-IT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749724" y="2945281"/>
          <a:ext cx="812800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/>
                <a:gridCol w="1161143"/>
                <a:gridCol w="1161143"/>
                <a:gridCol w="1161143"/>
                <a:gridCol w="1161143"/>
                <a:gridCol w="1161143"/>
                <a:gridCol w="1161143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lun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mar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mer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gio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sab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dom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…..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11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18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1233577" y="4748478"/>
            <a:ext cx="75567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/>
              <a:t>Per capire quale giorno della settimana è nato basta individuare numero di settimane trascorse                        nell’esempio    quoziente di  18 diviso 7  =2</a:t>
            </a:r>
          </a:p>
        </p:txBody>
      </p:sp>
      <p:sp>
        <p:nvSpPr>
          <p:cNvPr id="5" name="Freccia curva 4"/>
          <p:cNvSpPr/>
          <p:nvPr/>
        </p:nvSpPr>
        <p:spPr>
          <a:xfrm rot="9175518">
            <a:off x="9425601" y="3499651"/>
            <a:ext cx="499081" cy="8626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035354" y="1957439"/>
            <a:ext cx="75567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/>
              <a:t>Il resto della divisione (4 nell’esempio) rappresenta il numero dei giorni che devo «togliere» , tornando indietro, da domenica</a:t>
            </a:r>
          </a:p>
        </p:txBody>
      </p:sp>
      <p:sp>
        <p:nvSpPr>
          <p:cNvPr id="9" name="Freccia in giù 8"/>
          <p:cNvSpPr/>
          <p:nvPr/>
        </p:nvSpPr>
        <p:spPr>
          <a:xfrm>
            <a:off x="4166558" y="2625444"/>
            <a:ext cx="370936" cy="3727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379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Primo allenamento    18 dicembre 2021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9524" y="880221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 smtClean="0"/>
              <a:t>Primo problema  </a:t>
            </a:r>
          </a:p>
          <a:p>
            <a:r>
              <a:rPr lang="it-IT" dirty="0" smtClean="0"/>
              <a:t>Domani è domenica ed il mio gatto compirà 2022 giorni. In quale giorno della settimana è nato ?</a:t>
            </a:r>
            <a:endParaRPr lang="it-IT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749724" y="2945281"/>
          <a:ext cx="812800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/>
                <a:gridCol w="1161143"/>
                <a:gridCol w="1161143"/>
                <a:gridCol w="1161143"/>
                <a:gridCol w="1161143"/>
                <a:gridCol w="1161143"/>
                <a:gridCol w="1161143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lun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mar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mer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gio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sab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dom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2002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…..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-----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……..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……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….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2008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2009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-----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------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----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2015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2016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2021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2022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549215" y="4818659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 smtClean="0"/>
              <a:t>Bisogna capire dove capita numero 0 , andando a ritroso nella tabella</a:t>
            </a:r>
          </a:p>
        </p:txBody>
      </p:sp>
    </p:spTree>
    <p:extLst>
      <p:ext uri="{BB962C8B-B14F-4D97-AF65-F5344CB8AC3E}">
        <p14:creationId xmlns:p14="http://schemas.microsoft.com/office/powerpoint/2010/main" val="223571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Primo allenamento    18 dicembre 2021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9524" y="880221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 smtClean="0"/>
              <a:t>Primo problema  </a:t>
            </a:r>
          </a:p>
          <a:p>
            <a:r>
              <a:rPr lang="it-IT" dirty="0" smtClean="0"/>
              <a:t>Domani è domenica ed il mio gatto compirà 2022 giorni. In quale giorno della settimana è nato ?</a:t>
            </a:r>
            <a:endParaRPr lang="it-IT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749724" y="2945281"/>
          <a:ext cx="812800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/>
                <a:gridCol w="1161143"/>
                <a:gridCol w="1161143"/>
                <a:gridCol w="1161143"/>
                <a:gridCol w="1161143"/>
                <a:gridCol w="1161143"/>
                <a:gridCol w="1161143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lun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mar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mer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gio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sab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dom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2002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…..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-----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……..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……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….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2008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2009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-----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------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----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2015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2016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2021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2022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ttangolo 7"/>
          <p:cNvSpPr/>
          <p:nvPr/>
        </p:nvSpPr>
        <p:spPr>
          <a:xfrm>
            <a:off x="549215" y="4818659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 smtClean="0"/>
              <a:t>Bisogna capire dove capita numero 0 , andando a ritroso nella tabella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645215" y="5490814"/>
            <a:ext cx="363727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it-IT" dirty="0" smtClean="0"/>
              <a:t>2022 diviso 7    ha come quoziente 288</a:t>
            </a:r>
          </a:p>
          <a:p>
            <a:r>
              <a:rPr lang="it-IT" dirty="0"/>
              <a:t> </a:t>
            </a:r>
            <a:r>
              <a:rPr lang="it-IT" dirty="0" smtClean="0"/>
              <a:t>                          e come resto 6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293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e 5"/>
          <p:cNvSpPr/>
          <p:nvPr/>
        </p:nvSpPr>
        <p:spPr>
          <a:xfrm>
            <a:off x="9233139" y="5746858"/>
            <a:ext cx="402566" cy="38743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97766" y="189781"/>
            <a:ext cx="3694981" cy="413080"/>
          </a:xfrm>
        </p:spPr>
        <p:txBody>
          <a:bodyPr>
            <a:normAutofit fontScale="90000"/>
          </a:bodyPr>
          <a:lstStyle/>
          <a:p>
            <a:r>
              <a:rPr lang="it-IT" sz="3200" dirty="0" err="1" smtClean="0"/>
              <a:t>Monteverdiadi</a:t>
            </a:r>
            <a:r>
              <a:rPr lang="it-IT" sz="3200" dirty="0" smtClean="0"/>
              <a:t> 2022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7494" y="189781"/>
            <a:ext cx="6021237" cy="60434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Primo allenamento    18 dicembre 2021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9524" y="880221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 smtClean="0"/>
              <a:t>Primo problema  </a:t>
            </a:r>
          </a:p>
          <a:p>
            <a:r>
              <a:rPr lang="it-IT" dirty="0" smtClean="0"/>
              <a:t>Domani è domenica ed il mio gatto compirà 2022 giorni. In quale giorno della settimana è nato ?</a:t>
            </a:r>
            <a:endParaRPr lang="it-IT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749724" y="2945281"/>
          <a:ext cx="812800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/>
                <a:gridCol w="1161143"/>
                <a:gridCol w="1161143"/>
                <a:gridCol w="1161143"/>
                <a:gridCol w="1161143"/>
                <a:gridCol w="1161143"/>
                <a:gridCol w="1161143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lun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mar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mer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gio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sab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dom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2002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…..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-----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……..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……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….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2008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2009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-----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------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----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2015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2016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2021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2022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ttangolo 7"/>
          <p:cNvSpPr/>
          <p:nvPr/>
        </p:nvSpPr>
        <p:spPr>
          <a:xfrm>
            <a:off x="549215" y="4818659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 smtClean="0"/>
              <a:t>Bisogna capire dove capita numero 0 , andando a ritroso nella tabella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645215" y="5490814"/>
            <a:ext cx="363727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it-IT" dirty="0" smtClean="0"/>
              <a:t>2022 diviso 7    ha come quoziente 288</a:t>
            </a:r>
          </a:p>
          <a:p>
            <a:r>
              <a:rPr lang="it-IT" dirty="0"/>
              <a:t> </a:t>
            </a:r>
            <a:r>
              <a:rPr lang="it-IT" dirty="0" smtClean="0"/>
              <a:t>                          e come resto 6</a:t>
            </a:r>
            <a:endParaRPr lang="it-IT" dirty="0"/>
          </a:p>
        </p:txBody>
      </p:sp>
      <p:sp>
        <p:nvSpPr>
          <p:cNvPr id="9" name="Freccia in giù 8"/>
          <p:cNvSpPr/>
          <p:nvPr/>
        </p:nvSpPr>
        <p:spPr>
          <a:xfrm>
            <a:off x="1846052" y="2555263"/>
            <a:ext cx="414068" cy="4527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2356448" y="1921708"/>
            <a:ext cx="75567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/>
              <a:t>Il resto della divisione (6) rappresenta il numero dei giorni che devo «togliere» , tornando indietro, da domenica, cioè </a:t>
            </a:r>
            <a:r>
              <a:rPr lang="it-IT" sz="2000" b="1" dirty="0" smtClean="0">
                <a:solidFill>
                  <a:srgbClr val="FF0000"/>
                </a:solidFill>
              </a:rPr>
              <a:t>LUNEDI’</a:t>
            </a:r>
          </a:p>
        </p:txBody>
      </p:sp>
    </p:spTree>
    <p:extLst>
      <p:ext uri="{BB962C8B-B14F-4D97-AF65-F5344CB8AC3E}">
        <p14:creationId xmlns:p14="http://schemas.microsoft.com/office/powerpoint/2010/main" val="196827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1104</Words>
  <Application>Microsoft Office PowerPoint</Application>
  <PresentationFormat>Widescreen</PresentationFormat>
  <Paragraphs>362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Tema di Office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Monteverdiadi 2022</vt:lpstr>
      <vt:lpstr>Presentazione standard di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Monteverdiadi 2022</dc:title>
  <dc:creator>Claudio</dc:creator>
  <cp:lastModifiedBy>Claudio</cp:lastModifiedBy>
  <cp:revision>9</cp:revision>
  <dcterms:created xsi:type="dcterms:W3CDTF">2022-01-07T07:34:41Z</dcterms:created>
  <dcterms:modified xsi:type="dcterms:W3CDTF">2022-01-07T08:34:46Z</dcterms:modified>
</cp:coreProperties>
</file>