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19" r:id="rId2"/>
    <p:sldId id="387" r:id="rId3"/>
    <p:sldId id="388" r:id="rId4"/>
    <p:sldId id="389" r:id="rId5"/>
    <p:sldId id="390" r:id="rId6"/>
    <p:sldId id="391" r:id="rId7"/>
    <p:sldId id="393" r:id="rId8"/>
    <p:sldId id="430" r:id="rId9"/>
    <p:sldId id="431" r:id="rId10"/>
    <p:sldId id="432" r:id="rId11"/>
    <p:sldId id="433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3" r:id="rId20"/>
    <p:sldId id="484" r:id="rId21"/>
    <p:sldId id="490" r:id="rId22"/>
    <p:sldId id="491" r:id="rId23"/>
    <p:sldId id="492" r:id="rId24"/>
    <p:sldId id="493" r:id="rId25"/>
    <p:sldId id="494" r:id="rId26"/>
    <p:sldId id="496" r:id="rId27"/>
    <p:sldId id="497" r:id="rId28"/>
    <p:sldId id="498" r:id="rId29"/>
    <p:sldId id="499" r:id="rId30"/>
    <p:sldId id="501" r:id="rId31"/>
    <p:sldId id="502" r:id="rId32"/>
    <p:sldId id="503" r:id="rId33"/>
    <p:sldId id="504" r:id="rId34"/>
    <p:sldId id="505" r:id="rId35"/>
    <p:sldId id="506" r:id="rId36"/>
    <p:sldId id="425" r:id="rId37"/>
    <p:sldId id="426" r:id="rId38"/>
    <p:sldId id="427" r:id="rId39"/>
    <p:sldId id="429" r:id="rId40"/>
    <p:sldId id="466" r:id="rId41"/>
    <p:sldId id="507" r:id="rId42"/>
    <p:sldId id="508" r:id="rId43"/>
    <p:sldId id="510" r:id="rId44"/>
    <p:sldId id="511" r:id="rId45"/>
    <p:sldId id="512" r:id="rId46"/>
    <p:sldId id="513" r:id="rId47"/>
    <p:sldId id="514" r:id="rId48"/>
    <p:sldId id="515" r:id="rId49"/>
    <p:sldId id="520" r:id="rId50"/>
    <p:sldId id="521" r:id="rId51"/>
    <p:sldId id="522" r:id="rId52"/>
    <p:sldId id="524" r:id="rId53"/>
    <p:sldId id="528" r:id="rId54"/>
    <p:sldId id="529" r:id="rId55"/>
    <p:sldId id="530" r:id="rId56"/>
    <p:sldId id="523" r:id="rId57"/>
    <p:sldId id="525" r:id="rId58"/>
    <p:sldId id="526" r:id="rId59"/>
    <p:sldId id="532" r:id="rId60"/>
    <p:sldId id="533" r:id="rId61"/>
    <p:sldId id="534" r:id="rId62"/>
    <p:sldId id="535" r:id="rId63"/>
    <p:sldId id="536" r:id="rId64"/>
    <p:sldId id="537" r:id="rId65"/>
    <p:sldId id="538" r:id="rId66"/>
    <p:sldId id="539" r:id="rId67"/>
    <p:sldId id="541" r:id="rId68"/>
    <p:sldId id="473" r:id="rId69"/>
    <p:sldId id="543" r:id="rId70"/>
    <p:sldId id="542" r:id="rId71"/>
    <p:sldId id="320" r:id="rId7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C8DAF-30A9-4188-A612-98EE28E924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9DCF-148E-45BB-A13A-8AC30B4AA4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50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3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4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1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1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2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7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4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78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67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09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5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94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468E-792B-49AA-8010-2950DA945A44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6FD8-B8C9-4E65-A6A7-FBE0CE278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1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0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0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0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9.png"/><Relationship Id="rId5" Type="http://schemas.openxmlformats.org/officeDocument/2006/relationships/image" Target="../media/image370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0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9.png"/><Relationship Id="rId5" Type="http://schemas.openxmlformats.org/officeDocument/2006/relationships/image" Target="../media/image370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8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8.png"/><Relationship Id="rId10" Type="http://schemas.openxmlformats.org/officeDocument/2006/relationships/image" Target="../media/image72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4.png"/><Relationship Id="rId5" Type="http://schemas.openxmlformats.org/officeDocument/2006/relationships/image" Target="../media/image48.png"/><Relationship Id="rId10" Type="http://schemas.openxmlformats.org/officeDocument/2006/relationships/image" Target="../media/image72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4.png"/><Relationship Id="rId5" Type="http://schemas.openxmlformats.org/officeDocument/2006/relationships/image" Target="../media/image48.png"/><Relationship Id="rId10" Type="http://schemas.openxmlformats.org/officeDocument/2006/relationships/image" Target="../media/image72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7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4.png"/><Relationship Id="rId5" Type="http://schemas.openxmlformats.org/officeDocument/2006/relationships/image" Target="../media/image48.png"/><Relationship Id="rId10" Type="http://schemas.openxmlformats.org/officeDocument/2006/relationships/image" Target="../media/image72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48.png"/><Relationship Id="rId10" Type="http://schemas.openxmlformats.org/officeDocument/2006/relationships/image" Target="../media/image80.png"/><Relationship Id="rId4" Type="http://schemas.openxmlformats.org/officeDocument/2006/relationships/image" Target="../media/image47.png"/><Relationship Id="rId9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8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48.png"/><Relationship Id="rId10" Type="http://schemas.openxmlformats.org/officeDocument/2006/relationships/image" Target="../media/image80.png"/><Relationship Id="rId4" Type="http://schemas.openxmlformats.org/officeDocument/2006/relationships/image" Target="../media/image47.png"/><Relationship Id="rId9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8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48.png"/><Relationship Id="rId10" Type="http://schemas.openxmlformats.org/officeDocument/2006/relationships/image" Target="../media/image80.png"/><Relationship Id="rId4" Type="http://schemas.openxmlformats.org/officeDocument/2006/relationships/image" Target="../media/image47.png"/><Relationship Id="rId9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470.png"/><Relationship Id="rId12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87.png"/><Relationship Id="rId5" Type="http://schemas.openxmlformats.org/officeDocument/2006/relationships/image" Target="../media/image37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10.png"/><Relationship Id="rId9" Type="http://schemas.openxmlformats.org/officeDocument/2006/relationships/image" Target="../media/image480.png"/><Relationship Id="rId1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470.png"/><Relationship Id="rId12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87.png"/><Relationship Id="rId5" Type="http://schemas.openxmlformats.org/officeDocument/2006/relationships/image" Target="../media/image370.png"/><Relationship Id="rId10" Type="http://schemas.openxmlformats.org/officeDocument/2006/relationships/image" Target="../media/image92.png"/><Relationship Id="rId4" Type="http://schemas.openxmlformats.org/officeDocument/2006/relationships/image" Target="../media/image10.png"/><Relationship Id="rId9" Type="http://schemas.openxmlformats.org/officeDocument/2006/relationships/image" Target="../media/image4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43934"/>
                <a:ext cx="12192000" cy="7583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Funzione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razionale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fratta</a:t>
                </a:r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esempio#4   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8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8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88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                                                            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www.matematicapovolta.it</a:t>
                </a:r>
              </a:p>
              <a:p>
                <a:r>
                  <a:rPr lang="en-US" sz="6000" b="1" dirty="0"/>
                  <a:t>  </a:t>
                </a:r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934"/>
                <a:ext cx="12192000" cy="7583936"/>
              </a:xfrm>
              <a:prstGeom prst="rect">
                <a:avLst/>
              </a:prstGeom>
              <a:blipFill rotWithShape="0">
                <a:blip r:embed="rId3"/>
                <a:stretch>
                  <a:fillRect t="-12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Picture 5" descr="Risultati immagini per tasto 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741" y="5822663"/>
            <a:ext cx="667625" cy="511244"/>
          </a:xfrm>
          <a:prstGeom prst="rect">
            <a:avLst/>
          </a:prstGeom>
          <a:noFill/>
        </p:spPr>
      </p:pic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1725" y="6078285"/>
            <a:ext cx="513681" cy="52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4118950" y="1948606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La funzione è pari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∊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𝐷𝑜𝑚𝑖𝑛𝑖𝑜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118950" y="4123700"/>
                <a:ext cx="4592732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𝑖𝑛𝑓𝑎𝑡𝑡𝑖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50" y="4123700"/>
                <a:ext cx="4592732" cy="9411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r>
                  <a:rPr lang="it-IT" sz="5400" dirty="0">
                    <a:solidFill>
                      <a:srgbClr val="FF0000"/>
                    </a:solidFill>
                  </a:rPr>
                  <a:t> </a:t>
                </a:r>
                <a:r>
                  <a:rPr lang="it-IT" sz="5400" dirty="0" smtClean="0">
                    <a:solidFill>
                      <a:srgbClr val="FF0000"/>
                    </a:solidFill>
                  </a:rPr>
                  <a:t>                               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Funzione pari</a:t>
                </a:r>
                <a:r>
                  <a:rPr lang="it-IT" sz="5400" dirty="0" smtClean="0">
                    <a:solidFill>
                      <a:srgbClr val="FF0000"/>
                    </a:solidFill>
                  </a:rPr>
                  <a:t> </a:t>
                </a: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4118950" y="1948606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La funzione è pari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∊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𝐷𝑜𝑚𝑖𝑛𝑖𝑜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118950" y="4123700"/>
                <a:ext cx="4592732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𝑖𝑛𝑓𝑎𝑡𝑡𝑖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50" y="4123700"/>
                <a:ext cx="4592732" cy="9411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ccia a destra 1"/>
          <p:cNvSpPr/>
          <p:nvPr/>
        </p:nvSpPr>
        <p:spPr>
          <a:xfrm>
            <a:off x="8722294" y="43519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9784387" y="4182766"/>
                <a:ext cx="1248995" cy="908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387" y="4182766"/>
                <a:ext cx="1248995" cy="9083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7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Intersezione con assi Cartesiani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490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Intersezione con assi Cartesiani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8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smtClean="0"/>
                  <a:t>Intersezione con assi Cartesiani   asse ordinate x=0 </a:t>
                </a:r>
              </a:p>
              <a:p>
                <a:pPr marL="0" indent="0">
                  <a:buNone/>
                </a:pPr>
                <a:r>
                  <a:rPr lang="it-IT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867" t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smtClean="0"/>
                  <a:t>Intersezione con assi Cartesiani   (asse ordinate x=0)</a:t>
                </a:r>
              </a:p>
              <a:p>
                <a:pPr marL="0" indent="0">
                  <a:buNone/>
                </a:pPr>
                <a:r>
                  <a:rPr lang="it-IT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      </a:t>
                </a:r>
                <a:r>
                  <a:rPr lang="it-IT" sz="4100" b="1" dirty="0" smtClean="0"/>
                  <a:t>A</a:t>
                </a:r>
                <a14:m>
                  <m:oMath xmlns:m="http://schemas.openxmlformats.org/officeDocument/2006/math">
                    <m:r>
                      <a:rPr lang="it-IT" sz="4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1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4100" b="1" i="1" dirty="0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41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sz="4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867" t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8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smtClean="0"/>
                  <a:t>Intersezione con assi Cartesiani   (asse ascisse  </a:t>
                </a:r>
                <a:r>
                  <a:rPr lang="it-IT" dirty="0"/>
                  <a:t>y</a:t>
                </a:r>
                <a:r>
                  <a:rPr lang="it-IT" dirty="0" smtClean="0"/>
                  <a:t>=0)</a:t>
                </a:r>
              </a:p>
              <a:p>
                <a:pPr marL="0" indent="0">
                  <a:buNone/>
                </a:pPr>
                <a:r>
                  <a:rPr lang="it-IT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      </a:t>
                </a:r>
                <a:endParaRPr lang="it-IT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867" t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smtClean="0"/>
                  <a:t>Intersezione con assi Cartesiani   (asse ascisse  </a:t>
                </a:r>
                <a:r>
                  <a:rPr lang="it-IT" dirty="0"/>
                  <a:t>y</a:t>
                </a:r>
                <a:r>
                  <a:rPr lang="it-IT" dirty="0" smtClean="0"/>
                  <a:t>=0)</a:t>
                </a:r>
              </a:p>
              <a:p>
                <a:pPr marL="0" indent="0">
                  <a:buNone/>
                </a:pPr>
                <a:r>
                  <a:rPr lang="it-IT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+5=0  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𝑀𝑎𝑖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dirty="0" smtClean="0"/>
                  <a:t>        </a:t>
                </a:r>
                <a:endParaRPr lang="it-IT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867" t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smtClean="0"/>
                  <a:t>Intersezione con assi Cartesiani   (asse ascisse  </a:t>
                </a:r>
                <a:r>
                  <a:rPr lang="it-IT" dirty="0"/>
                  <a:t>y</a:t>
                </a:r>
                <a:r>
                  <a:rPr lang="it-IT" dirty="0" smtClean="0"/>
                  <a:t>=0)</a:t>
                </a:r>
              </a:p>
              <a:p>
                <a:pPr marL="0" indent="0">
                  <a:buNone/>
                </a:pPr>
                <a:r>
                  <a:rPr lang="it-IT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100" b="0" i="1" dirty="0" smtClean="0">
                        <a:latin typeface="Cambria Math" panose="02040503050406030204" pitchFamily="18" charset="0"/>
                      </a:rPr>
                      <m:t>+5=0   </m:t>
                    </m:r>
                    <m:r>
                      <a:rPr lang="it-IT" sz="2100" b="0" i="1" dirty="0" smtClean="0">
                        <a:latin typeface="Cambria Math" panose="02040503050406030204" pitchFamily="18" charset="0"/>
                      </a:rPr>
                      <m:t>𝑀𝑎𝑖</m:t>
                    </m:r>
                    <m:r>
                      <a:rPr lang="it-IT" sz="21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53" y="1347196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867" t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6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3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6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382519" y="3474315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͠͠    3000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9279959" y="351759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=</a:t>
            </a:r>
            <a:endParaRPr lang="it-IT" sz="3200" dirty="0"/>
          </a:p>
        </p:txBody>
      </p:sp>
      <p:sp>
        <p:nvSpPr>
          <p:cNvPr id="14" name="Freccia angolare bidirezionale 13"/>
          <p:cNvSpPr/>
          <p:nvPr/>
        </p:nvSpPr>
        <p:spPr>
          <a:xfrm>
            <a:off x="8862646" y="4040814"/>
            <a:ext cx="770439" cy="11642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390814" y="4823238"/>
            <a:ext cx="343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è all’incirca uguale 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4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382519" y="347431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͠͠    </a:t>
            </a:r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+ 3000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9279959" y="351759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=</a:t>
            </a:r>
            <a:endParaRPr lang="it-IT" sz="3200" dirty="0"/>
          </a:p>
        </p:txBody>
      </p:sp>
      <p:sp>
        <p:nvSpPr>
          <p:cNvPr id="14" name="Freccia angolare bidirezionale 13"/>
          <p:cNvSpPr/>
          <p:nvPr/>
        </p:nvSpPr>
        <p:spPr>
          <a:xfrm>
            <a:off x="8862646" y="4040814"/>
            <a:ext cx="770439" cy="11642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390814" y="4823238"/>
            <a:ext cx="343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è all’incirca uguale a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382519" y="3474315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͠͠   </a:t>
            </a:r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3000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9279959" y="351759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=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22" y="2510902"/>
            <a:ext cx="3572566" cy="104860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123686" y="4608302"/>
            <a:ext cx="663867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quanto più «vicino» è  x ad 1 dalla sinistra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(per valori più grandi di 1)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Tanto più grande è il valore della funzione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(cioè di y)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t-IT" sz="2800" dirty="0"/>
          </a:p>
        </p:txBody>
      </p:sp>
      <p:sp>
        <p:nvSpPr>
          <p:cNvPr id="17" name="Freccia angolare bidirezionale 16"/>
          <p:cNvSpPr/>
          <p:nvPr/>
        </p:nvSpPr>
        <p:spPr>
          <a:xfrm rot="6678506">
            <a:off x="1508654" y="3520256"/>
            <a:ext cx="770439" cy="11642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7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22" y="2510902"/>
            <a:ext cx="3572566" cy="1048603"/>
          </a:xfrm>
          <a:prstGeom prst="rect">
            <a:avLst/>
          </a:prstGeom>
        </p:spPr>
      </p:pic>
      <p:sp>
        <p:nvSpPr>
          <p:cNvPr id="17" name="Freccia angolare bidirezionale 16"/>
          <p:cNvSpPr/>
          <p:nvPr/>
        </p:nvSpPr>
        <p:spPr>
          <a:xfrm rot="6678506">
            <a:off x="1508654" y="3520256"/>
            <a:ext cx="770439" cy="11642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9382519" y="347431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</a:t>
            </a:r>
            <a:endParaRPr lang="it-IT" sz="2800" dirty="0"/>
          </a:p>
        </p:txBody>
      </p:sp>
      <p:sp>
        <p:nvSpPr>
          <p:cNvPr id="20" name="Rettangolo 19"/>
          <p:cNvSpPr/>
          <p:nvPr/>
        </p:nvSpPr>
        <p:spPr>
          <a:xfrm>
            <a:off x="1856543" y="4738262"/>
            <a:ext cx="663867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quanto più «vicino» è  x ad 1 dalla sinistra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(per valori più grandi di 1)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Tanto più grande è il valore della funzione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(cioè di y)</a:t>
            </a:r>
          </a:p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126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03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grandi 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89352" cy="104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22" y="2510902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9382519" y="347431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</a:t>
            </a:r>
            <a:endParaRPr lang="it-IT" sz="2800" dirty="0"/>
          </a:p>
        </p:txBody>
      </p:sp>
      <p:sp>
        <p:nvSpPr>
          <p:cNvPr id="16" name="Freccia circolare in su 15"/>
          <p:cNvSpPr/>
          <p:nvPr/>
        </p:nvSpPr>
        <p:spPr>
          <a:xfrm rot="394490">
            <a:off x="2827089" y="3610710"/>
            <a:ext cx="7172097" cy="16900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4753" y="13471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1109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piccol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di 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401187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999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999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401187" cy="1017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9382519" y="347431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</a:t>
            </a:r>
            <a:endParaRPr lang="it-IT" sz="2800" dirty="0"/>
          </a:p>
        </p:txBody>
      </p:sp>
      <p:sp>
        <p:nvSpPr>
          <p:cNvPr id="16" name="Freccia circolare in su 15"/>
          <p:cNvSpPr/>
          <p:nvPr/>
        </p:nvSpPr>
        <p:spPr>
          <a:xfrm rot="21297901">
            <a:off x="3244262" y="4325002"/>
            <a:ext cx="6885274" cy="1572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495251"/>
                  </p:ext>
                </p:extLst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495251"/>
                  </p:ext>
                </p:extLst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22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3763258" y="133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1109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piccol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668888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−1.001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668888" cy="1017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9382519" y="347431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</a:t>
            </a:r>
            <a:endParaRPr lang="it-IT" sz="2800" dirty="0"/>
          </a:p>
        </p:txBody>
      </p:sp>
      <p:sp>
        <p:nvSpPr>
          <p:cNvPr id="16" name="Freccia circolare in su 15"/>
          <p:cNvSpPr/>
          <p:nvPr/>
        </p:nvSpPr>
        <p:spPr>
          <a:xfrm rot="21297901">
            <a:off x="3623132" y="4498874"/>
            <a:ext cx="6885274" cy="1572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722199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722199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05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4000" b="1" dirty="0" smtClean="0"/>
                  <a:t>Dominio</a:t>
                </a:r>
                <a:endParaRPr lang="it-IT" sz="4000" b="1" dirty="0"/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2087" t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3763258" y="133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34753" y="2280070"/>
            <a:ext cx="61249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/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sostituiamo ad x numeri  poco più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grandi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4770695" y="3194597"/>
                <a:ext cx="3668888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−0.999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−0.999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95" y="3194597"/>
                <a:ext cx="3668888" cy="1017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8228345" y="3474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86" y="3310654"/>
                <a:ext cx="732893" cy="9280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9382519" y="347431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͠</a:t>
            </a:r>
            <a:endParaRPr lang="it-IT" sz="2800" dirty="0"/>
          </a:p>
        </p:txBody>
      </p:sp>
      <p:sp>
        <p:nvSpPr>
          <p:cNvPr id="16" name="Freccia circolare in su 15"/>
          <p:cNvSpPr/>
          <p:nvPr/>
        </p:nvSpPr>
        <p:spPr>
          <a:xfrm rot="20764883">
            <a:off x="3642005" y="4894215"/>
            <a:ext cx="7074669" cy="18942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043280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043280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132455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132455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9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43" y="2447467"/>
            <a:ext cx="7505216" cy="4410533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3763258" y="133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422170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422170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609557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609557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Connettore 4 20"/>
          <p:cNvCxnSpPr/>
          <p:nvPr/>
        </p:nvCxnSpPr>
        <p:spPr>
          <a:xfrm rot="5400000" flipH="1" flipV="1">
            <a:off x="6778009" y="2733859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sinistra 21"/>
          <p:cNvSpPr/>
          <p:nvPr/>
        </p:nvSpPr>
        <p:spPr>
          <a:xfrm>
            <a:off x="3418223" y="417434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43" y="2447467"/>
            <a:ext cx="7505216" cy="4410533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3763258" y="133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117405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117405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707669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707669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Connettore 4 20"/>
          <p:cNvCxnSpPr/>
          <p:nvPr/>
        </p:nvCxnSpPr>
        <p:spPr>
          <a:xfrm rot="5400000" flipH="1" flipV="1">
            <a:off x="6778009" y="2733859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sinistra 21"/>
          <p:cNvSpPr/>
          <p:nvPr/>
        </p:nvSpPr>
        <p:spPr>
          <a:xfrm>
            <a:off x="3484304" y="41385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43" y="2447467"/>
            <a:ext cx="7505216" cy="4410533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3763258" y="133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474274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474274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219208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219208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Connettore 4 20"/>
          <p:cNvCxnSpPr/>
          <p:nvPr/>
        </p:nvCxnSpPr>
        <p:spPr>
          <a:xfrm rot="5400000" flipH="1" flipV="1">
            <a:off x="6778009" y="2733859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sinistra 21"/>
          <p:cNvSpPr/>
          <p:nvPr/>
        </p:nvSpPr>
        <p:spPr>
          <a:xfrm>
            <a:off x="3473166" y="492326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4 15"/>
          <p:cNvCxnSpPr/>
          <p:nvPr/>
        </p:nvCxnSpPr>
        <p:spPr>
          <a:xfrm rot="5400000">
            <a:off x="7109730" y="6394502"/>
            <a:ext cx="591053" cy="6252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43" y="2447467"/>
            <a:ext cx="7505216" cy="4410533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31476" y="137944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549148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549148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936289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936289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Connettore 4 20"/>
          <p:cNvCxnSpPr/>
          <p:nvPr/>
        </p:nvCxnSpPr>
        <p:spPr>
          <a:xfrm rot="5400000" flipH="1" flipV="1">
            <a:off x="6778009" y="2733859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sinistra 21"/>
          <p:cNvSpPr/>
          <p:nvPr/>
        </p:nvSpPr>
        <p:spPr>
          <a:xfrm>
            <a:off x="3504610" y="32643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4 15"/>
          <p:cNvCxnSpPr/>
          <p:nvPr/>
        </p:nvCxnSpPr>
        <p:spPr>
          <a:xfrm rot="5400000">
            <a:off x="7109730" y="6394502"/>
            <a:ext cx="591053" cy="6252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rot="16200000" flipH="1">
            <a:off x="7579995" y="6391917"/>
            <a:ext cx="574159" cy="5080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43" y="2447467"/>
            <a:ext cx="7505216" cy="4410533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8690708" y="1922585"/>
            <a:ext cx="320430" cy="3184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pari</a:t>
                </a: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it-IT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è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𝒊𝒏𝒕𝒆𝒓𝒔𝒆𝒛𝒊𝒐𝒏𝒆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𝒄𝒐𝒏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𝒂𝒔𝒔𝒆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21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53" y="933993"/>
                <a:ext cx="9144000" cy="1655762"/>
              </a:xfrm>
              <a:prstGeom prst="rect">
                <a:avLst/>
              </a:prstGeom>
              <a:blipFill rotWithShape="0"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2"/>
          <p:cNvSpPr txBox="1">
            <a:spLocks/>
          </p:cNvSpPr>
          <p:nvPr/>
        </p:nvSpPr>
        <p:spPr>
          <a:xfrm>
            <a:off x="4640712" y="132678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Vediamo cosa succede alla funzione </a:t>
            </a:r>
          </a:p>
          <a:p>
            <a:pPr marL="0" indent="0">
              <a:buNone/>
            </a:pPr>
            <a:r>
              <a:rPr lang="it-IT" dirty="0" smtClean="0"/>
              <a:t>per valori di x molto vicini a 1 e a -1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22" y="2510902"/>
            <a:ext cx="2365453" cy="10486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08" y="2335213"/>
            <a:ext cx="3572566" cy="104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932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13326" y="3166210"/>
              <a:ext cx="3573384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826"/>
                    <a:gridCol w="164355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15" t="-568" r="-8675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17778" t="-568" r="-1852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304188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883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el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304188"/>
                  </p:ext>
                </p:extLst>
              </p:nvPr>
            </p:nvGraphicFramePr>
            <p:xfrm>
              <a:off x="23212" y="4005171"/>
              <a:ext cx="3536846" cy="106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18" t="-1136" r="-8662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17978" t="-1136" r="-1873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281488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936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t-IT" sz="36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it-IT" sz="360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3600" i="0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it-IT" sz="3600" b="1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groupChr>
                                          <m:groupChrPr>
                                            <m:chr m:val="→"/>
                                            <m:pos m:val="top"/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m:rPr>
                                                <m:brk m:alnAt="1"/>
                                              </m:r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groupChr>
                                        <m:sSup>
                                          <m:sSupPr>
                                            <m:ctrlP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p>
                                            <m:r>
                                              <a:rPr lang="it-IT" sz="3600" b="1" i="1" smtClean="0">
                                                <a:solidFill>
                                                  <a:schemeClr val="accent5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it-IT" sz="36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t-IT" sz="36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oMath>
                            </m:oMathPara>
                          </a14:m>
                          <a:endParaRPr lang="it-IT" sz="3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el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281488"/>
                  </p:ext>
                </p:extLst>
              </p:nvPr>
            </p:nvGraphicFramePr>
            <p:xfrm>
              <a:off x="23212" y="4854365"/>
              <a:ext cx="3536846" cy="1009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0093"/>
                    <a:gridCol w="1626753"/>
                  </a:tblGrid>
                  <a:tr h="10097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18" t="-602" r="-86624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17978" t="-602" r="-1873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Connettore 4 20"/>
          <p:cNvCxnSpPr/>
          <p:nvPr/>
        </p:nvCxnSpPr>
        <p:spPr>
          <a:xfrm rot="5400000" flipH="1" flipV="1">
            <a:off x="6778009" y="2733859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sinistra 21"/>
          <p:cNvSpPr/>
          <p:nvPr/>
        </p:nvSpPr>
        <p:spPr>
          <a:xfrm>
            <a:off x="3498285" y="24330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34" y="5935357"/>
                <a:ext cx="27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4 15"/>
          <p:cNvCxnSpPr/>
          <p:nvPr/>
        </p:nvCxnSpPr>
        <p:spPr>
          <a:xfrm rot="5400000">
            <a:off x="7109730" y="6394502"/>
            <a:ext cx="591053" cy="6252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rot="16200000" flipH="1">
            <a:off x="7579995" y="6391917"/>
            <a:ext cx="574159" cy="5080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7863453" y="2771744"/>
            <a:ext cx="647147" cy="73725"/>
          </a:xfrm>
          <a:prstGeom prst="bentConnector3">
            <a:avLst>
              <a:gd name="adj1" fmla="val 496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75" y="24779"/>
            <a:ext cx="3601286" cy="1983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4 23"/>
          <p:cNvCxnSpPr/>
          <p:nvPr/>
        </p:nvCxnSpPr>
        <p:spPr>
          <a:xfrm rot="5400000" flipH="1" flipV="1">
            <a:off x="9424846" y="222690"/>
            <a:ext cx="432000" cy="36178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5400000">
            <a:off x="9529031" y="1700135"/>
            <a:ext cx="474585" cy="34595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6200000" flipH="1">
            <a:off x="9694111" y="1713665"/>
            <a:ext cx="474585" cy="23093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9849676" y="262422"/>
            <a:ext cx="495607" cy="51153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ttotitolo 2"/>
              <p:cNvSpPr txBox="1">
                <a:spLocks/>
              </p:cNvSpPr>
              <p:nvPr/>
            </p:nvSpPr>
            <p:spPr>
              <a:xfrm>
                <a:off x="394380" y="1725211"/>
                <a:ext cx="4177942" cy="1636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8000" dirty="0" smtClean="0"/>
                  <a:t>Vediamo cosa succede alla funzione </a:t>
                </a:r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8000" dirty="0" smtClean="0"/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11200" dirty="0" smtClean="0"/>
              </a:p>
              <a:p>
                <a:pPr marL="0" indent="0">
                  <a:buNone/>
                </a:pPr>
                <a:endParaRPr lang="it-IT" sz="11200" dirty="0" smtClean="0"/>
              </a:p>
              <a:p>
                <a:pPr marL="0" indent="0">
                  <a:buNone/>
                </a:pPr>
                <a:endParaRPr lang="it-IT" sz="1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1200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800" dirty="0" smtClean="0"/>
              </a:p>
            </p:txBody>
          </p:sp>
        </mc:Choice>
        <mc:Fallback xmlns="">
          <p:sp>
            <p:nvSpPr>
              <p:cNvPr id="1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80" y="1725211"/>
                <a:ext cx="4177942" cy="1636774"/>
              </a:xfrm>
              <a:prstGeom prst="rect">
                <a:avLst/>
              </a:prstGeom>
              <a:blipFill rotWithShape="0">
                <a:blip r:embed="rId7"/>
                <a:stretch>
                  <a:fillRect l="-1606" t="-6691" b="-68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97920"/>
            <a:ext cx="27190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2835563" y="3833569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2835563" y="3296697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75" y="24779"/>
            <a:ext cx="3601286" cy="1983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4 23"/>
          <p:cNvCxnSpPr/>
          <p:nvPr/>
        </p:nvCxnSpPr>
        <p:spPr>
          <a:xfrm rot="5400000" flipH="1" flipV="1">
            <a:off x="9424846" y="222690"/>
            <a:ext cx="432000" cy="36178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5400000">
            <a:off x="9529031" y="1700135"/>
            <a:ext cx="474585" cy="34595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6200000" flipH="1">
            <a:off x="9694111" y="1713665"/>
            <a:ext cx="474585" cy="23093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9849676" y="262422"/>
            <a:ext cx="495607" cy="51153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ttotitolo 2"/>
              <p:cNvSpPr txBox="1">
                <a:spLocks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8000" dirty="0" smtClean="0"/>
                  <a:t>Vediamo cosa succede alla funzione </a:t>
                </a:r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8000" dirty="0" smtClean="0"/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11200" dirty="0" smtClean="0"/>
              </a:p>
              <a:p>
                <a:pPr marL="0" indent="0">
                  <a:buNone/>
                </a:pPr>
                <a:endParaRPr lang="it-IT" sz="11200" dirty="0" smtClean="0"/>
              </a:p>
              <a:p>
                <a:pPr marL="0" indent="0">
                  <a:buNone/>
                </a:pPr>
                <a:endParaRPr lang="it-IT" sz="1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1200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800" dirty="0" smtClean="0"/>
              </a:p>
            </p:txBody>
          </p:sp>
        </mc:Choice>
        <mc:Fallback xmlns="">
          <p:sp>
            <p:nvSpPr>
              <p:cNvPr id="1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  <a:blipFill rotWithShape="0">
                <a:blip r:embed="rId7"/>
                <a:stretch>
                  <a:fillRect l="-1606" t="-7090" b="-68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𝑵𝒖𝒎𝒆𝒓𝒂𝒕𝒐𝒓𝒆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𝑫𝒆𝒏𝒐𝒎𝒊𝒏𝒂𝒕𝒐𝒓𝒆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it-IT" sz="4400" b="1" dirty="0"/>
              </a:p>
              <a:p>
                <a:endParaRPr lang="it-IT" sz="4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2835563" y="3833569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2835563" y="3296697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75" y="24779"/>
            <a:ext cx="3601286" cy="1983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4 23"/>
          <p:cNvCxnSpPr/>
          <p:nvPr/>
        </p:nvCxnSpPr>
        <p:spPr>
          <a:xfrm rot="5400000" flipH="1" flipV="1">
            <a:off x="9424846" y="222690"/>
            <a:ext cx="432000" cy="36178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5400000">
            <a:off x="9529031" y="1700135"/>
            <a:ext cx="474585" cy="34595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6200000" flipH="1">
            <a:off x="9694111" y="1713665"/>
            <a:ext cx="474585" cy="23093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9849676" y="262422"/>
            <a:ext cx="495607" cy="51153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ttotitolo 2"/>
              <p:cNvSpPr txBox="1">
                <a:spLocks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8000" dirty="0" smtClean="0"/>
                  <a:t>Vediamo cosa succede alla funzione </a:t>
                </a:r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8000" dirty="0" smtClean="0"/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11200" dirty="0" smtClean="0"/>
              </a:p>
              <a:p>
                <a:pPr marL="0" indent="0">
                  <a:buNone/>
                </a:pPr>
                <a:endParaRPr lang="it-IT" sz="11200" dirty="0" smtClean="0"/>
              </a:p>
              <a:p>
                <a:pPr marL="0" indent="0">
                  <a:buNone/>
                </a:pPr>
                <a:endParaRPr lang="it-IT" sz="1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1200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800" dirty="0" smtClean="0"/>
              </a:p>
            </p:txBody>
          </p:sp>
        </mc:Choice>
        <mc:Fallback xmlns="">
          <p:sp>
            <p:nvSpPr>
              <p:cNvPr id="1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  <a:blipFill rotWithShape="0">
                <a:blip r:embed="rId7"/>
                <a:stretch>
                  <a:fillRect l="-1606" t="-7090" b="-68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𝑵𝒖𝒎𝒆𝒓𝒂𝒕𝒐𝒓𝒆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𝑫𝒆𝒏𝒐𝒎𝒊𝒏𝒂𝒕𝒐𝒓𝒆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it-IT" sz="4400" b="1" dirty="0"/>
              </a:p>
              <a:p>
                <a:endParaRPr lang="it-IT" sz="4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/>
          <p:cNvSpPr/>
          <p:nvPr/>
        </p:nvSpPr>
        <p:spPr>
          <a:xfrm>
            <a:off x="3652636" y="5065193"/>
            <a:ext cx="70153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Asintoto orizzontale     y=  Rapporto coefficienti di x di grado massimo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sz="44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ccia a destra 22"/>
          <p:cNvSpPr/>
          <p:nvPr/>
        </p:nvSpPr>
        <p:spPr>
          <a:xfrm>
            <a:off x="3944573" y="3592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2835563" y="3833569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2835563" y="3296697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75" y="24779"/>
            <a:ext cx="3601286" cy="1983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4 23"/>
          <p:cNvCxnSpPr/>
          <p:nvPr/>
        </p:nvCxnSpPr>
        <p:spPr>
          <a:xfrm rot="5400000" flipH="1" flipV="1">
            <a:off x="9424846" y="222690"/>
            <a:ext cx="432000" cy="36178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5400000">
            <a:off x="9529031" y="1700135"/>
            <a:ext cx="474585" cy="34595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6200000" flipH="1">
            <a:off x="9694111" y="1713665"/>
            <a:ext cx="474585" cy="23093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9849676" y="262422"/>
            <a:ext cx="495607" cy="51153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ttotitolo 2"/>
              <p:cNvSpPr txBox="1">
                <a:spLocks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8000" dirty="0" smtClean="0"/>
                  <a:t>Vediamo cosa succede alla funzione </a:t>
                </a:r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8000" dirty="0" smtClean="0"/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11200" dirty="0" smtClean="0"/>
              </a:p>
              <a:p>
                <a:pPr marL="0" indent="0">
                  <a:buNone/>
                </a:pPr>
                <a:endParaRPr lang="it-IT" sz="11200" dirty="0" smtClean="0"/>
              </a:p>
              <a:p>
                <a:pPr marL="0" indent="0">
                  <a:buNone/>
                </a:pPr>
                <a:endParaRPr lang="it-IT" sz="1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1200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800" dirty="0" smtClean="0"/>
              </a:p>
            </p:txBody>
          </p:sp>
        </mc:Choice>
        <mc:Fallback xmlns="">
          <p:sp>
            <p:nvSpPr>
              <p:cNvPr id="1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  <a:blipFill rotWithShape="0">
                <a:blip r:embed="rId7"/>
                <a:stretch>
                  <a:fillRect l="-1606" t="-7090" b="-68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𝑵𝒖𝒎𝒆𝒓𝒂𝒕𝒐𝒓𝒆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𝑫𝒆𝒏𝒐𝒎𝒊𝒏𝒂𝒕𝒐𝒓𝒆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it-IT" sz="4400" b="1" dirty="0"/>
              </a:p>
              <a:p>
                <a:endParaRPr lang="it-IT" sz="4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/>
          <p:cNvSpPr/>
          <p:nvPr/>
        </p:nvSpPr>
        <p:spPr>
          <a:xfrm>
            <a:off x="3652636" y="5065193"/>
            <a:ext cx="70153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Asintoto orizzontale     y=  Rapporto coefficienti di x di grado massimo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sz="44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ccia a destra 22"/>
          <p:cNvSpPr/>
          <p:nvPr/>
        </p:nvSpPr>
        <p:spPr>
          <a:xfrm>
            <a:off x="3944573" y="3592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7072033" y="3532968"/>
                <a:ext cx="33248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33" y="3532968"/>
                <a:ext cx="33248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a destra 25"/>
          <p:cNvSpPr/>
          <p:nvPr/>
        </p:nvSpPr>
        <p:spPr>
          <a:xfrm>
            <a:off x="7188569" y="36331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4000" b="1" dirty="0" smtClean="0"/>
                  <a:t>Dominio</a:t>
                </a:r>
                <a:endParaRPr lang="it-IT" sz="4000" b="1" dirty="0"/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2087" t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2835563" y="3833569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2835563" y="3296697"/>
            <a:ext cx="369455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75" y="24779"/>
            <a:ext cx="3601286" cy="1983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91" y="40195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4 23"/>
          <p:cNvCxnSpPr/>
          <p:nvPr/>
        </p:nvCxnSpPr>
        <p:spPr>
          <a:xfrm rot="5400000" flipH="1" flipV="1">
            <a:off x="9424846" y="222690"/>
            <a:ext cx="432000" cy="36178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5400000">
            <a:off x="9529031" y="1700135"/>
            <a:ext cx="474585" cy="34595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6200000" flipH="1">
            <a:off x="9694111" y="1713665"/>
            <a:ext cx="474585" cy="23093"/>
          </a:xfrm>
          <a:prstGeom prst="bentConnector3">
            <a:avLst>
              <a:gd name="adj1" fmla="val 50000"/>
            </a:avLst>
          </a:prstGeom>
          <a:ln w="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rot="16200000" flipV="1">
            <a:off x="9849676" y="262422"/>
            <a:ext cx="495607" cy="51153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ttotitolo 2"/>
              <p:cNvSpPr txBox="1">
                <a:spLocks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8000" dirty="0" smtClean="0"/>
                  <a:t>Vediamo cosa succede alla funzione </a:t>
                </a:r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8000" dirty="0" smtClean="0"/>
              </a:p>
              <a:p>
                <a:pPr marL="0" indent="0">
                  <a:buNone/>
                </a:pPr>
                <a:r>
                  <a:rPr lang="it-IT" sz="8000" dirty="0" smtClean="0"/>
                  <a:t>Per </a:t>
                </a:r>
                <a:r>
                  <a:rPr lang="it-IT" sz="80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p>
                      <m:sSupPr>
                        <m:ctrlP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8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it-IT" sz="8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it-IT" sz="11200" dirty="0" smtClean="0"/>
              </a:p>
              <a:p>
                <a:pPr marL="0" indent="0">
                  <a:buNone/>
                </a:pPr>
                <a:endParaRPr lang="it-IT" sz="11200" dirty="0" smtClean="0"/>
              </a:p>
              <a:p>
                <a:pPr marL="0" indent="0">
                  <a:buNone/>
                </a:pPr>
                <a:endParaRPr lang="it-IT" sz="1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1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1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1200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4800" dirty="0" smtClean="0"/>
              </a:p>
            </p:txBody>
          </p:sp>
        </mc:Choice>
        <mc:Fallback xmlns="">
          <p:sp>
            <p:nvSpPr>
              <p:cNvPr id="1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5" y="1454483"/>
                <a:ext cx="4177942" cy="1636774"/>
              </a:xfrm>
              <a:prstGeom prst="rect">
                <a:avLst/>
              </a:prstGeom>
              <a:blipFill rotWithShape="0">
                <a:blip r:embed="rId7"/>
                <a:stretch>
                  <a:fillRect l="-1606" t="-7090" b="-68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𝑵𝒖𝒎𝒆𝒓𝒂𝒕𝒐𝒓𝒆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𝑮𝒓𝒂𝒅𝒐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𝑫𝒆𝒏𝒐𝒎𝒊𝒏𝒂𝒕𝒐𝒓𝒆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it-IT" sz="4400" b="1" dirty="0"/>
              </a:p>
              <a:p>
                <a:endParaRPr lang="it-IT" sz="4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3" y="4648609"/>
                <a:ext cx="6096000" cy="10464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/>
          <p:cNvSpPr/>
          <p:nvPr/>
        </p:nvSpPr>
        <p:spPr>
          <a:xfrm>
            <a:off x="3652636" y="5065193"/>
            <a:ext cx="70153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Asintoto orizzontale     y=  Rapporto coefficienti di x di grado massimo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sz="44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200" b="1" i="1">
                                  <a:solidFill>
                                    <a:srgbClr val="44546A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b="1" i="1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217317"/>
                <a:ext cx="3324841" cy="10930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ccia a destra 22"/>
          <p:cNvSpPr/>
          <p:nvPr/>
        </p:nvSpPr>
        <p:spPr>
          <a:xfrm>
            <a:off x="3944573" y="3592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7324956" y="3455548"/>
                <a:ext cx="33248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2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rgbClr val="44546A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56" y="3455548"/>
                <a:ext cx="33248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a destra 25"/>
          <p:cNvSpPr/>
          <p:nvPr/>
        </p:nvSpPr>
        <p:spPr>
          <a:xfrm>
            <a:off x="7188569" y="36331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7" y="1736937"/>
            <a:ext cx="9280147" cy="5453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6353136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7662341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6742644" y="6840702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7358840" y="6846452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2731664" y="3127066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0769240" y="310548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7" y="1736937"/>
            <a:ext cx="9280147" cy="5453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6353136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7662341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6742644" y="6840702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7358840" y="6846452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2731664" y="3127066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0769240" y="310548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50020" y="18510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studio  del segno di f(x</a:t>
            </a:r>
            <a:r>
              <a:rPr lang="it-IT" sz="2400" b="1" dirty="0" smtClean="0"/>
              <a:t>)</a:t>
            </a:r>
          </a:p>
          <a:p>
            <a:r>
              <a:rPr lang="it-IT" dirty="0" smtClean="0">
                <a:ea typeface="Cambria Math" panose="02040503050406030204" pitchFamily="18" charset="0"/>
              </a:rPr>
              <a:t>  </a:t>
            </a:r>
            <a:r>
              <a:rPr lang="it-IT" dirty="0">
                <a:ea typeface="Cambria Math" panose="02040503050406030204" pitchFamily="18" charset="0"/>
              </a:rPr>
              <a:t>Numeratore sempre &gt;0</a:t>
            </a:r>
          </a:p>
        </p:txBody>
      </p:sp>
    </p:spTree>
    <p:extLst>
      <p:ext uri="{BB962C8B-B14F-4D97-AF65-F5344CB8AC3E}">
        <p14:creationId xmlns:p14="http://schemas.microsoft.com/office/powerpoint/2010/main" val="3245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6" y="1840662"/>
            <a:ext cx="9280147" cy="5453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6353136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7662341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6742644" y="6840702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7358840" y="6846452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2731664" y="3127066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0769240" y="310548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50020" y="18510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studio  del segno di f(x</a:t>
            </a:r>
            <a:r>
              <a:rPr lang="it-IT" sz="2400" b="1" dirty="0" smtClean="0"/>
              <a:t>)</a:t>
            </a:r>
          </a:p>
          <a:p>
            <a:r>
              <a:rPr lang="it-IT" dirty="0" smtClean="0">
                <a:ea typeface="Cambria Math" panose="02040503050406030204" pitchFamily="18" charset="0"/>
              </a:rPr>
              <a:t>  </a:t>
            </a:r>
            <a:r>
              <a:rPr lang="it-IT" dirty="0">
                <a:ea typeface="Cambria Math" panose="02040503050406030204" pitchFamily="18" charset="0"/>
              </a:rPr>
              <a:t>Numeratore sempre &gt;0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-208058" y="2607805"/>
                <a:ext cx="4321175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_tradnl" sz="2400" b="1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altLang="es-ES_tradnl" sz="2400" b="1" dirty="0" smtClean="0">
                    <a:solidFill>
                      <a:srgbClr val="FF0000"/>
                    </a:solidFill>
                  </a:rPr>
                  <a:t>-1      </a:t>
                </a:r>
                <a:r>
                  <a:rPr lang="es-ES" altLang="es-ES_tradnl" sz="2400" b="1" dirty="0" smtClean="0"/>
                  <a:t>+     </a:t>
                </a:r>
                <a:r>
                  <a:rPr lang="es-ES" altLang="es-ES_tradnl" sz="2400" b="1" dirty="0" smtClean="0"/>
                  <a:t>-     </a:t>
                </a:r>
                <a:r>
                  <a:rPr lang="es-ES" altLang="es-ES_tradnl" sz="2400" b="1" dirty="0" smtClean="0"/>
                  <a:t>+</a:t>
                </a:r>
                <a:endParaRPr lang="es-ES" altLang="es-ES_tradnl" sz="2400" b="1" dirty="0"/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058" y="2607805"/>
                <a:ext cx="43211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7560" y="2455659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/>
              <a:t>- </a:t>
            </a:r>
            <a:r>
              <a:rPr lang="es-ES" altLang="es-ES_tradnl" sz="1800" dirty="0" smtClean="0"/>
              <a:t>∞       -</a:t>
            </a:r>
            <a:r>
              <a:rPr lang="es-ES" altLang="es-ES_tradnl" sz="1800" dirty="0" smtClean="0"/>
              <a:t>1 </a:t>
            </a:r>
            <a:r>
              <a:rPr lang="es-ES" altLang="es-ES_tradnl" sz="1800" dirty="0" smtClean="0"/>
              <a:t>   </a:t>
            </a:r>
            <a:r>
              <a:rPr lang="es-ES" altLang="es-ES_tradnl" sz="1800" dirty="0" smtClean="0"/>
              <a:t>+1      </a:t>
            </a:r>
            <a:r>
              <a:rPr lang="es-ES" altLang="es-ES_tradnl" sz="1800" dirty="0"/>
              <a:t>+∞   </a:t>
            </a:r>
          </a:p>
        </p:txBody>
      </p:sp>
    </p:spTree>
    <p:extLst>
      <p:ext uri="{BB962C8B-B14F-4D97-AF65-F5344CB8AC3E}">
        <p14:creationId xmlns:p14="http://schemas.microsoft.com/office/powerpoint/2010/main" val="38980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6" y="1840662"/>
            <a:ext cx="9280147" cy="5453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6353136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7662341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6742644" y="6840702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7358840" y="6846452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2731664" y="3127066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0769240" y="310548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50020" y="18510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studio  del segno di f(x</a:t>
            </a:r>
            <a:r>
              <a:rPr lang="it-IT" sz="2400" b="1" dirty="0" smtClean="0"/>
              <a:t>)</a:t>
            </a:r>
          </a:p>
          <a:p>
            <a:r>
              <a:rPr lang="it-IT" dirty="0" smtClean="0">
                <a:ea typeface="Cambria Math" panose="02040503050406030204" pitchFamily="18" charset="0"/>
              </a:rPr>
              <a:t>  </a:t>
            </a:r>
            <a:r>
              <a:rPr lang="it-IT" dirty="0">
                <a:ea typeface="Cambria Math" panose="02040503050406030204" pitchFamily="18" charset="0"/>
              </a:rPr>
              <a:t>Numeratore sempre &gt;0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-208058" y="2607805"/>
                <a:ext cx="4321175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_tradnl" sz="2400" b="1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altLang="es-ES_trad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altLang="es-ES_tradnl" sz="2400" b="1" dirty="0" smtClean="0">
                    <a:solidFill>
                      <a:srgbClr val="FF0000"/>
                    </a:solidFill>
                  </a:rPr>
                  <a:t>-1      </a:t>
                </a:r>
                <a:r>
                  <a:rPr lang="es-ES" altLang="es-ES_tradnl" sz="2400" b="1" dirty="0" smtClean="0"/>
                  <a:t>+     </a:t>
                </a:r>
                <a:r>
                  <a:rPr lang="es-ES" altLang="es-ES_tradnl" sz="2400" b="1" dirty="0" smtClean="0"/>
                  <a:t>-     </a:t>
                </a:r>
                <a:r>
                  <a:rPr lang="es-ES" altLang="es-ES_tradnl" sz="2400" b="1" dirty="0" smtClean="0"/>
                  <a:t>+</a:t>
                </a:r>
                <a:endParaRPr lang="es-ES" altLang="es-ES_tradnl" sz="2400" b="1" dirty="0"/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058" y="2607805"/>
                <a:ext cx="43211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7560" y="2455659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/>
              <a:t>- </a:t>
            </a:r>
            <a:r>
              <a:rPr lang="es-ES" altLang="es-ES_tradnl" sz="1800" dirty="0" smtClean="0"/>
              <a:t>∞       -</a:t>
            </a:r>
            <a:r>
              <a:rPr lang="es-ES" altLang="es-ES_tradnl" sz="1800" dirty="0" smtClean="0"/>
              <a:t>1 </a:t>
            </a:r>
            <a:r>
              <a:rPr lang="es-ES" altLang="es-ES_tradnl" sz="1800" dirty="0" smtClean="0"/>
              <a:t>   </a:t>
            </a:r>
            <a:r>
              <a:rPr lang="es-ES" altLang="es-ES_tradnl" sz="1800" dirty="0" smtClean="0"/>
              <a:t>+1      </a:t>
            </a:r>
            <a:r>
              <a:rPr lang="es-ES" altLang="es-ES_tradnl" sz="1800" dirty="0"/>
              <a:t>+∞  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849574" y="1630550"/>
            <a:ext cx="864000" cy="1759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650836" y="3894998"/>
            <a:ext cx="4154382" cy="33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7764069" y="3894998"/>
            <a:ext cx="4154382" cy="33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2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6" y="1840662"/>
            <a:ext cx="9280147" cy="5453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6353136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7662341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6742644" y="6840702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7358840" y="6846452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2731664" y="3127066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0769240" y="310548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6849574" y="1630550"/>
            <a:ext cx="864000" cy="1759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650836" y="3894998"/>
            <a:ext cx="4154382" cy="33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7764069" y="3894998"/>
            <a:ext cx="4154382" cy="33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4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45413" y="551577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413" y="5515775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5982" y="2442899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2" y="2442899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94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5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55" y="628239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191101" y="3482002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" y="3482002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7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4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81377" y="555272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377" y="5552720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191101" y="3482002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" y="3482002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7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191101" y="4046496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" y="4046496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4000" b="1" dirty="0" smtClean="0"/>
                  <a:t>Dominio</a:t>
                </a:r>
                <a:endParaRPr lang="it-IT" sz="4000" b="1" dirty="0"/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2087" t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811280" y="2790338"/>
                <a:ext cx="175394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0" y="2790338"/>
                <a:ext cx="17539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28115" y="549110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115" y="5491102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3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45122" y="560260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122" y="560260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81377" y="5534247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377" y="5534247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no 30"/>
          <p:cNvSpPr/>
          <p:nvPr/>
        </p:nvSpPr>
        <p:spPr>
          <a:xfrm>
            <a:off x="2005606" y="2402741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>
            <a:off x="1791535" y="3172719"/>
            <a:ext cx="289266" cy="222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Meno 32"/>
          <p:cNvSpPr/>
          <p:nvPr/>
        </p:nvSpPr>
        <p:spPr>
          <a:xfrm>
            <a:off x="2695327" y="3301840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Meno 33"/>
          <p:cNvSpPr/>
          <p:nvPr/>
        </p:nvSpPr>
        <p:spPr>
          <a:xfrm>
            <a:off x="999572" y="4934531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49110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491102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no 30"/>
          <p:cNvSpPr/>
          <p:nvPr/>
        </p:nvSpPr>
        <p:spPr>
          <a:xfrm>
            <a:off x="2446900" y="2419163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1443469">
            <a:off x="-28043" y="3448495"/>
            <a:ext cx="289266" cy="222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Meno 32"/>
          <p:cNvSpPr/>
          <p:nvPr/>
        </p:nvSpPr>
        <p:spPr>
          <a:xfrm>
            <a:off x="641529" y="3662638"/>
            <a:ext cx="1077609" cy="372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Meno 33"/>
          <p:cNvSpPr/>
          <p:nvPr/>
        </p:nvSpPr>
        <p:spPr>
          <a:xfrm>
            <a:off x="1607127" y="4883015"/>
            <a:ext cx="1209963" cy="4505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8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81377" y="560260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377" y="560260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no 30"/>
          <p:cNvSpPr/>
          <p:nvPr/>
        </p:nvSpPr>
        <p:spPr>
          <a:xfrm>
            <a:off x="2873619" y="2402741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>
            <a:off x="1858703" y="3625420"/>
            <a:ext cx="289266" cy="222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Meno 32"/>
          <p:cNvSpPr/>
          <p:nvPr/>
        </p:nvSpPr>
        <p:spPr>
          <a:xfrm>
            <a:off x="2704958" y="3696847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Meno 33"/>
          <p:cNvSpPr/>
          <p:nvPr/>
        </p:nvSpPr>
        <p:spPr>
          <a:xfrm>
            <a:off x="3212283" y="4951246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6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81377" y="560260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377" y="560260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no 30"/>
          <p:cNvSpPr/>
          <p:nvPr/>
        </p:nvSpPr>
        <p:spPr>
          <a:xfrm>
            <a:off x="3289912" y="2423423"/>
            <a:ext cx="496854" cy="382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1443469">
            <a:off x="-6159" y="2964399"/>
            <a:ext cx="289266" cy="222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Meno 32"/>
          <p:cNvSpPr/>
          <p:nvPr/>
        </p:nvSpPr>
        <p:spPr>
          <a:xfrm>
            <a:off x="632352" y="3249239"/>
            <a:ext cx="1077609" cy="372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Meno 33"/>
          <p:cNvSpPr/>
          <p:nvPr/>
        </p:nvSpPr>
        <p:spPr>
          <a:xfrm>
            <a:off x="3880788" y="4875148"/>
            <a:ext cx="1209963" cy="4505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0260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02602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no 30"/>
          <p:cNvSpPr/>
          <p:nvPr/>
        </p:nvSpPr>
        <p:spPr>
          <a:xfrm>
            <a:off x="2484082" y="5416212"/>
            <a:ext cx="1077609" cy="372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Meno 31"/>
          <p:cNvSpPr/>
          <p:nvPr/>
        </p:nvSpPr>
        <p:spPr>
          <a:xfrm>
            <a:off x="1622649" y="4252797"/>
            <a:ext cx="1077609" cy="372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0260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02603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808"/>
                <a:ext cx="1702646" cy="470000"/>
              </a:xfrm>
              <a:prstGeom prst="rect">
                <a:avLst/>
              </a:prstGeom>
              <a:blipFill rotWithShape="0">
                <a:blip r:embed="rId10"/>
                <a:stretch>
                  <a:fillRect l="-358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" y="3461847"/>
                <a:ext cx="1696234" cy="470000"/>
              </a:xfrm>
              <a:prstGeom prst="rect">
                <a:avLst/>
              </a:prstGeom>
              <a:blipFill rotWithShape="0">
                <a:blip r:embed="rId11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/>
              <p:cNvSpPr/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61" y="3036898"/>
                <a:ext cx="134453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52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54" y="3469967"/>
                <a:ext cx="137980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0" y="3869784"/>
                <a:ext cx="2381357" cy="6052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682223"/>
                <a:ext cx="4937890" cy="920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45413" y="549110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413" y="5491102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4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56690" y="5675768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690" y="5675768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4000" b="1" dirty="0" smtClean="0"/>
                  <a:t>Dominio</a:t>
                </a:r>
                <a:endParaRPr lang="it-IT" sz="4000" b="1" dirty="0"/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 l="-2087" t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0" y="2131440"/>
                <a:ext cx="257948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811280" y="2790338"/>
                <a:ext cx="175394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0" y="2790338"/>
                <a:ext cx="17539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041833" y="3693015"/>
                <a:ext cx="19703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33" y="3693015"/>
                <a:ext cx="197034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1 18"/>
          <p:cNvCxnSpPr/>
          <p:nvPr/>
        </p:nvCxnSpPr>
        <p:spPr>
          <a:xfrm>
            <a:off x="2451270" y="4415771"/>
            <a:ext cx="700449" cy="1971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53648" y="4381485"/>
            <a:ext cx="428263" cy="2445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2216278"/>
                <a:ext cx="1469034" cy="859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′∙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it-IT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6" y="2218358"/>
                <a:ext cx="2266197" cy="747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3227904"/>
                <a:ext cx="4937890" cy="9203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0" y="4276841"/>
                <a:ext cx="4186595" cy="8951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1 18"/>
          <p:cNvCxnSpPr/>
          <p:nvPr/>
        </p:nvCxnSpPr>
        <p:spPr>
          <a:xfrm>
            <a:off x="2451270" y="4415771"/>
            <a:ext cx="700449" cy="1971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53648" y="4381485"/>
            <a:ext cx="428263" cy="2445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182213" y="5441216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3" y="5441216"/>
                <a:ext cx="2209644" cy="8384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8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8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956690" y="5675768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690" y="5675768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54848" y="3272059"/>
            <a:ext cx="2861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Numeratore  &gt;  0    se  x &lt;0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04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26715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01830" y="3248121"/>
            <a:ext cx="2861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Numeratore  &gt;  0    se  x &lt;0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91949" y="3701302"/>
            <a:ext cx="41530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Denominatore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 0   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nel DOMINIO di f(x)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741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01830" y="3248121"/>
            <a:ext cx="2861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Numeratore  &gt;  0    se  x &lt;0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91949" y="3701302"/>
            <a:ext cx="41530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Denominatore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 0   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nel DOMINIO di f(x)</a:t>
            </a:r>
            <a:endParaRPr lang="it-IT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84783" y="4249866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/>
              <a:t>- ∞         </a:t>
            </a:r>
            <a:r>
              <a:rPr lang="es-ES" altLang="es-ES_tradnl" sz="1800" dirty="0" smtClean="0"/>
              <a:t>-1     </a:t>
            </a:r>
            <a:r>
              <a:rPr lang="es-ES" altLang="es-ES_tradnl" sz="1800" dirty="0"/>
              <a:t>0    </a:t>
            </a:r>
            <a:r>
              <a:rPr lang="es-ES" altLang="es-ES_tradnl" sz="1800" dirty="0" smtClean="0"/>
              <a:t>+1      </a:t>
            </a:r>
            <a:r>
              <a:rPr lang="es-ES" altLang="es-ES_tradnl" sz="1800" dirty="0"/>
              <a:t>+∞  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84783" y="3960663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237749" y="448932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454252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</a:t>
            </a:r>
            <a:r>
              <a:rPr lang="es-ES" altLang="es-ES_tradnl" sz="1800" b="1" dirty="0"/>
              <a:t>– </a:t>
            </a:r>
            <a:r>
              <a:rPr lang="es-ES" altLang="es-ES_tradnl" sz="1800" b="1" dirty="0" smtClean="0"/>
              <a:t>12x </a:t>
            </a:r>
            <a:endParaRPr lang="es-ES" altLang="es-ES_tradnl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altLang="es-ES_tradnl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altLang="es-ES_tradnl" sz="1800" b="1" dirty="0"/>
              </a:p>
            </p:txBody>
          </p:sp>
        </mc:Choice>
        <mc:Fallback>
          <p:sp>
            <p:nvSpPr>
              <p:cNvPr id="3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blipFill rotWithShape="0">
                <a:blip r:embed="rId9"/>
                <a:stretch>
                  <a:fillRect l="-1695" r="-1695" b="-14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207090" y="486083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   </a:t>
            </a:r>
            <a:r>
              <a:rPr lang="es-ES" altLang="es-ES_tradnl" sz="2400" b="1" dirty="0" smtClean="0"/>
              <a:t>+   +     +</a:t>
            </a:r>
            <a:endParaRPr lang="es-ES" altLang="es-ES_tradnl" sz="2400" b="1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237749" y="5493646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64584" y="5531444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35" name="Ovale 34"/>
          <p:cNvSpPr/>
          <p:nvPr/>
        </p:nvSpPr>
        <p:spPr>
          <a:xfrm>
            <a:off x="2499371" y="5675768"/>
            <a:ext cx="120028" cy="14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_tradnl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_tradn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altLang="es-ES_tradnl" sz="1800" b="1" dirty="0" smtClean="0"/>
                  <a:t> </a:t>
                </a:r>
                <a:endParaRPr lang="es-ES" altLang="es-ES_tradnl" sz="1800" b="1" dirty="0"/>
              </a:p>
            </p:txBody>
          </p:sp>
        </mc:Choice>
        <mc:Fallback>
          <p:sp>
            <p:nvSpPr>
              <p:cNvPr id="3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01830" y="3248121"/>
            <a:ext cx="2861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Numeratore  &gt;  0    se  x &lt;0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91949" y="3701302"/>
            <a:ext cx="41530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Denominatore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 0   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nel DOMINIO di f(x)</a:t>
            </a:r>
            <a:endParaRPr lang="it-IT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84783" y="4249866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/>
              <a:t>- ∞         </a:t>
            </a:r>
            <a:r>
              <a:rPr lang="es-ES" altLang="es-ES_tradnl" sz="1800" dirty="0" smtClean="0"/>
              <a:t>-1     </a:t>
            </a:r>
            <a:r>
              <a:rPr lang="es-ES" altLang="es-ES_tradnl" sz="1800" dirty="0"/>
              <a:t>0    </a:t>
            </a:r>
            <a:r>
              <a:rPr lang="es-ES" altLang="es-ES_tradnl" sz="1800" dirty="0" smtClean="0"/>
              <a:t>+1      </a:t>
            </a:r>
            <a:r>
              <a:rPr lang="es-ES" altLang="es-ES_tradnl" sz="1800" dirty="0"/>
              <a:t>+∞  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84783" y="3960663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237749" y="448932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454252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</a:t>
            </a:r>
            <a:r>
              <a:rPr lang="es-ES" altLang="es-ES_tradnl" sz="1800" b="1" dirty="0"/>
              <a:t>– </a:t>
            </a:r>
            <a:r>
              <a:rPr lang="es-ES" altLang="es-ES_tradnl" sz="1800" b="1" dirty="0" smtClean="0"/>
              <a:t>12x </a:t>
            </a:r>
            <a:endParaRPr lang="es-ES" altLang="es-ES_tradnl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altLang="es-ES_tradnl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altLang="es-ES_tradnl" sz="1800" b="1" dirty="0"/>
              </a:p>
            </p:txBody>
          </p:sp>
        </mc:Choice>
        <mc:Fallback>
          <p:sp>
            <p:nvSpPr>
              <p:cNvPr id="3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blipFill rotWithShape="0">
                <a:blip r:embed="rId9"/>
                <a:stretch>
                  <a:fillRect l="-1695" r="-1695" b="-14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207090" y="486083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   </a:t>
            </a:r>
            <a:r>
              <a:rPr lang="es-ES" altLang="es-ES_tradnl" sz="2400" b="1" dirty="0" smtClean="0"/>
              <a:t>+   +     +</a:t>
            </a:r>
            <a:endParaRPr lang="es-ES" altLang="es-ES_tradnl" sz="2400" b="1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237749" y="5493646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64584" y="5531444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35" name="Ovale 34"/>
          <p:cNvSpPr/>
          <p:nvPr/>
        </p:nvSpPr>
        <p:spPr>
          <a:xfrm>
            <a:off x="2499371" y="5675768"/>
            <a:ext cx="120028" cy="14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_tradnl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_tradn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altLang="es-ES_tradnl" sz="1800" b="1" dirty="0" smtClean="0"/>
                  <a:t> </a:t>
                </a:r>
                <a:endParaRPr lang="es-ES" altLang="es-ES_tradnl" sz="1800" b="1" dirty="0"/>
              </a:p>
            </p:txBody>
          </p:sp>
        </mc:Choice>
        <mc:Fallback>
          <p:sp>
            <p:nvSpPr>
              <p:cNvPr id="3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o 36"/>
          <p:cNvSpPr/>
          <p:nvPr/>
        </p:nvSpPr>
        <p:spPr>
          <a:xfrm flipH="1">
            <a:off x="2174811" y="5783717"/>
            <a:ext cx="783517" cy="137071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/>
          <p:cNvSpPr/>
          <p:nvPr/>
        </p:nvSpPr>
        <p:spPr>
          <a:xfrm>
            <a:off x="2274065" y="5783717"/>
            <a:ext cx="690667" cy="121153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tangolo 38"/>
              <p:cNvSpPr/>
              <p:nvPr/>
            </p:nvSpPr>
            <p:spPr>
              <a:xfrm>
                <a:off x="4295508" y="5582263"/>
                <a:ext cx="257359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it-IT" b="1" dirty="0" smtClean="0"/>
                  <a:t>&gt;0   funzione crescente</a:t>
                </a:r>
                <a:endParaRPr lang="it-IT" b="1" dirty="0"/>
              </a:p>
            </p:txBody>
          </p:sp>
        </mc:Choice>
        <mc:Fallback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08" y="5582263"/>
                <a:ext cx="257359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0000" r="-1896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tangolo 39"/>
              <p:cNvSpPr/>
              <p:nvPr/>
            </p:nvSpPr>
            <p:spPr>
              <a:xfrm>
                <a:off x="4292530" y="5995901"/>
                <a:ext cx="293426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t-IT" b="1" dirty="0" smtClean="0"/>
                  <a:t>0   funzione decrescente</a:t>
                </a:r>
                <a:endParaRPr lang="it-IT" b="1" dirty="0"/>
              </a:p>
            </p:txBody>
          </p:sp>
        </mc:Choice>
        <mc:Fallback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30" y="5995901"/>
                <a:ext cx="2934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166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7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6604" y="851369"/>
            <a:ext cx="3040118" cy="9892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Dominio                    passa per  </a:t>
                </a:r>
                <a:r>
                  <a:rPr lang="it-IT" b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it-IT" b="1" dirty="0" smtClean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Funzione pari</a:t>
                </a:r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30" y="0"/>
                <a:ext cx="10515600" cy="4351338"/>
              </a:xfrm>
              <a:blipFill rotWithShape="0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14" y="349218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ottotitolo 2"/>
              <p:cNvSpPr txBox="1">
                <a:spLocks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it-IT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𝒊𝒏𝒕𝒆𝒓𝒔𝒆𝒛𝒊𝒐𝒏𝒆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𝒂𝒔𝒔𝒆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𝑨𝒔𝒊𝒏𝒕𝒐𝒕𝒊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−&gt;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𝒗𝒆𝒓𝒕𝒊𝒄𝒂𝒍𝒊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𝑶𝒓𝒊𝒛𝒛𝒐𝒏𝒕𝒂𝒍𝒆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1" dirty="0" smtClean="0">
                    <a:solidFill>
                      <a:srgbClr val="FF0000"/>
                    </a:solidFill>
                  </a:rPr>
                  <a:t>        </a:t>
                </a:r>
                <a:endParaRPr lang="it-IT" sz="1800" b="1" dirty="0" smtClean="0"/>
              </a:p>
              <a:p>
                <a:pPr marL="0" indent="0">
                  <a:buNone/>
                </a:pPr>
                <a:endParaRPr lang="it-IT" dirty="0" smtClean="0"/>
              </a:p>
            </p:txBody>
          </p:sp>
        </mc:Choice>
        <mc:Fallback>
          <p:sp>
            <p:nvSpPr>
              <p:cNvPr id="7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07" y="933993"/>
                <a:ext cx="9144000" cy="1655762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77" y="1773382"/>
            <a:ext cx="7993110" cy="469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11" y="5631356"/>
                <a:ext cx="27251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4 22"/>
          <p:cNvCxnSpPr/>
          <p:nvPr/>
        </p:nvCxnSpPr>
        <p:spPr>
          <a:xfrm rot="5400000" flipH="1" flipV="1">
            <a:off x="7226730" y="2139491"/>
            <a:ext cx="670014" cy="72356"/>
          </a:xfrm>
          <a:prstGeom prst="bentConnector3">
            <a:avLst>
              <a:gd name="adj1" fmla="val 5116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 rot="16200000" flipV="1">
            <a:off x="8380043" y="2062889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 rot="5400000">
            <a:off x="7608120" y="6274479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 rot="16200000" flipH="1">
            <a:off x="8182681" y="6270846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 rot="10800000" flipV="1">
            <a:off x="4121077" y="296537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11004254" y="295580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Prima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1754613"/>
                <a:ext cx="54408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8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4" y="2319030"/>
                <a:ext cx="2209644" cy="838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01830" y="3248121"/>
            <a:ext cx="2861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Numeratore  &gt;  0    se  x &lt;0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91949" y="3701302"/>
            <a:ext cx="41530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Denominatore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 0    </a:t>
            </a:r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nel DOMINIO di f(x)</a:t>
            </a:r>
            <a:endParaRPr lang="it-IT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84783" y="4249866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/>
              <a:t>- ∞         </a:t>
            </a:r>
            <a:r>
              <a:rPr lang="es-ES" altLang="es-ES_tradnl" sz="1800" dirty="0" smtClean="0"/>
              <a:t>-1     </a:t>
            </a:r>
            <a:r>
              <a:rPr lang="es-ES" altLang="es-ES_tradnl" sz="1800" dirty="0"/>
              <a:t>0    </a:t>
            </a:r>
            <a:r>
              <a:rPr lang="es-ES" altLang="es-ES_tradnl" sz="1800" dirty="0" smtClean="0"/>
              <a:t>+1      </a:t>
            </a:r>
            <a:r>
              <a:rPr lang="es-ES" altLang="es-ES_tradnl" sz="1800" dirty="0"/>
              <a:t>+∞  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84783" y="3960663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237749" y="448932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454252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</a:t>
            </a:r>
            <a:r>
              <a:rPr lang="es-ES" altLang="es-ES_tradnl" sz="1800" b="1" dirty="0"/>
              <a:t>– </a:t>
            </a:r>
            <a:r>
              <a:rPr lang="es-ES" altLang="es-ES_tradnl" sz="1800" b="1" dirty="0" smtClean="0"/>
              <a:t>12x </a:t>
            </a:r>
            <a:endParaRPr lang="es-ES" altLang="es-ES_tradnl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altLang="es-ES_tradnl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altLang="es-ES_tradnl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altLang="es-ES_tradnl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altLang="es-ES_tradnl" sz="1800" b="1" dirty="0"/>
              </a:p>
            </p:txBody>
          </p:sp>
        </mc:Choice>
        <mc:Fallback>
          <p:sp>
            <p:nvSpPr>
              <p:cNvPr id="3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80277"/>
                <a:ext cx="1081088" cy="375552"/>
              </a:xfrm>
              <a:prstGeom prst="rect">
                <a:avLst/>
              </a:prstGeom>
              <a:blipFill rotWithShape="0">
                <a:blip r:embed="rId9"/>
                <a:stretch>
                  <a:fillRect l="-1695" r="-1695" b="-14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207090" y="4860831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   </a:t>
            </a:r>
            <a:r>
              <a:rPr lang="es-ES" altLang="es-ES_tradnl" sz="2400" b="1" dirty="0" smtClean="0"/>
              <a:t>+   +     +</a:t>
            </a:r>
            <a:endParaRPr lang="es-ES" altLang="es-ES_tradnl" sz="2400" b="1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237749" y="5493646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2400" b="1" dirty="0" smtClean="0"/>
              <a:t>   </a:t>
            </a:r>
            <a:r>
              <a:rPr lang="es-ES" altLang="es-ES_tradnl" sz="2400" b="1" dirty="0"/>
              <a:t>+   </a:t>
            </a:r>
            <a:r>
              <a:rPr lang="es-ES" altLang="es-ES_tradnl" sz="2400" b="1" dirty="0" smtClean="0"/>
              <a:t>   +   -     -</a:t>
            </a:r>
            <a:endParaRPr lang="es-ES" altLang="es-ES_tradnl" sz="2400" b="1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64584" y="5531444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_tradnl" sz="1800" dirty="0" smtClean="0"/>
              <a:t>               !!         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  !!        </a:t>
            </a:r>
            <a:endParaRPr lang="es-ES" altLang="es-ES_tradnl" sz="1800" dirty="0"/>
          </a:p>
        </p:txBody>
      </p:sp>
      <p:sp>
        <p:nvSpPr>
          <p:cNvPr id="35" name="Ovale 34"/>
          <p:cNvSpPr/>
          <p:nvPr/>
        </p:nvSpPr>
        <p:spPr>
          <a:xfrm>
            <a:off x="2499371" y="5675768"/>
            <a:ext cx="120028" cy="14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_tradnl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_tradnl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altLang="es-ES_tradnl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altLang="es-ES_tradnl" sz="1800" b="1" dirty="0" smtClean="0"/>
                  <a:t> </a:t>
                </a:r>
                <a:endParaRPr lang="es-ES" altLang="es-ES_tradnl" sz="1800" b="1" dirty="0"/>
              </a:p>
            </p:txBody>
          </p:sp>
        </mc:Choice>
        <mc:Fallback>
          <p:sp>
            <p:nvSpPr>
              <p:cNvPr id="3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62" y="5528825"/>
                <a:ext cx="1081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o 36"/>
          <p:cNvSpPr/>
          <p:nvPr/>
        </p:nvSpPr>
        <p:spPr>
          <a:xfrm flipH="1">
            <a:off x="2174811" y="5783717"/>
            <a:ext cx="783517" cy="137071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/>
          <p:cNvSpPr/>
          <p:nvPr/>
        </p:nvSpPr>
        <p:spPr>
          <a:xfrm>
            <a:off x="2248778" y="5783717"/>
            <a:ext cx="690667" cy="121153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tangolo 38"/>
              <p:cNvSpPr/>
              <p:nvPr/>
            </p:nvSpPr>
            <p:spPr>
              <a:xfrm>
                <a:off x="4295508" y="5582263"/>
                <a:ext cx="257359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it-IT" b="1" dirty="0" smtClean="0"/>
                  <a:t>&gt;0   funzione crescente</a:t>
                </a:r>
                <a:endParaRPr lang="it-IT" b="1" dirty="0"/>
              </a:p>
            </p:txBody>
          </p:sp>
        </mc:Choice>
        <mc:Fallback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08" y="5582263"/>
                <a:ext cx="257359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0000" r="-1896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tangolo 39"/>
              <p:cNvSpPr/>
              <p:nvPr/>
            </p:nvSpPr>
            <p:spPr>
              <a:xfrm>
                <a:off x="4292530" y="5995901"/>
                <a:ext cx="293426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t-IT" b="1" dirty="0" smtClean="0"/>
                  <a:t>0   funzione decrescente</a:t>
                </a:r>
                <a:endParaRPr lang="it-IT" b="1" dirty="0"/>
              </a:p>
            </p:txBody>
          </p:sp>
        </mc:Choice>
        <mc:Fallback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30" y="5995901"/>
                <a:ext cx="2934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166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/>
              <p:cNvSpPr txBox="1"/>
              <p:nvPr/>
            </p:nvSpPr>
            <p:spPr>
              <a:xfrm>
                <a:off x="8184622" y="4249866"/>
                <a:ext cx="3517591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3200" b="1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è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𝒖𝒏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𝒑𝒖𝒏𝒕𝒐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𝒅𝒊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𝑴𝒂𝒔𝒔𝒊𝒎𝒐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𝑹𝒆𝒍𝒂𝒕𝒊𝒗𝒐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41" name="CasellaDiTes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622" y="4249866"/>
                <a:ext cx="3517591" cy="1046440"/>
              </a:xfrm>
              <a:prstGeom prst="rect">
                <a:avLst/>
              </a:prstGeom>
              <a:blipFill rotWithShape="0">
                <a:blip r:embed="rId13"/>
                <a:stretch>
                  <a:fillRect b="-17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22" y="1379674"/>
            <a:ext cx="8808376" cy="51763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7567" y="0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7" y="0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4817452" y="935889"/>
                <a:ext cx="33248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𝑨𝒔𝒊𝒏𝒕𝒐𝒕𝒐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𝒐𝒓𝒊𝒛𝒛𝒐𝒏𝒕𝒂𝒍𝒆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52" y="935889"/>
                <a:ext cx="3324841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magin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6111955" y="852139"/>
                <a:ext cx="3324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55" y="852139"/>
                <a:ext cx="332484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252923" y="1450848"/>
                <a:ext cx="54408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</a:t>
                </a:r>
                <a:r>
                  <a:rPr lang="it-IT" sz="2400" b="1" dirty="0" smtClean="0">
                    <a:solidFill>
                      <a:schemeClr val="tx1"/>
                    </a:solidFill>
                  </a:rPr>
                  <a:t>Seconda</a:t>
                </a:r>
                <a:endParaRPr lang="it-IT" sz="2400" b="1" dirty="0"/>
              </a:p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Per stabilire Concavità e Convessità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1450848"/>
                <a:ext cx="5440885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680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4 25"/>
          <p:cNvCxnSpPr/>
          <p:nvPr/>
        </p:nvCxnSpPr>
        <p:spPr>
          <a:xfrm rot="5400000" flipH="1" flipV="1">
            <a:off x="6814826" y="1560616"/>
            <a:ext cx="432000" cy="36178"/>
          </a:xfrm>
          <a:prstGeom prst="bentConnector3">
            <a:avLst>
              <a:gd name="adj1" fmla="val 67477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/>
          <p:nvPr/>
        </p:nvCxnSpPr>
        <p:spPr>
          <a:xfrm rot="16200000" flipV="1">
            <a:off x="7894269" y="1657110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/>
          <p:nvPr/>
        </p:nvCxnSpPr>
        <p:spPr>
          <a:xfrm rot="10800000" flipV="1">
            <a:off x="3252297" y="270319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/>
          <p:nvPr/>
        </p:nvCxnSpPr>
        <p:spPr>
          <a:xfrm rot="5400000">
            <a:off x="7076339" y="6050543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/>
          <p:nvPr/>
        </p:nvCxnSpPr>
        <p:spPr>
          <a:xfrm rot="16200000" flipH="1">
            <a:off x="7661809" y="6056293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4 34"/>
          <p:cNvCxnSpPr/>
          <p:nvPr/>
        </p:nvCxnSpPr>
        <p:spPr>
          <a:xfrm>
            <a:off x="10807404" y="272081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52923" y="2232959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2232959"/>
                <a:ext cx="2209644" cy="8384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tangolo 23"/>
              <p:cNvSpPr/>
              <p:nvPr/>
            </p:nvSpPr>
            <p:spPr>
              <a:xfrm>
                <a:off x="252923" y="3131498"/>
                <a:ext cx="4372414" cy="7648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it-IT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3131498"/>
                <a:ext cx="4372414" cy="7648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252923" y="3981151"/>
                <a:ext cx="2670731" cy="6944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3981151"/>
                <a:ext cx="2670731" cy="6944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320278" y="4897674"/>
                <a:ext cx="2725233" cy="6944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78" y="4897674"/>
                <a:ext cx="2725233" cy="6944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sellaDiTesto 35"/>
              <p:cNvSpPr txBox="1"/>
              <p:nvPr/>
            </p:nvSpPr>
            <p:spPr>
              <a:xfrm>
                <a:off x="7336732" y="554077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32" y="5540772"/>
                <a:ext cx="27251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7273" r="-27273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/>
          <p:cNvSpPr/>
          <p:nvPr/>
        </p:nvSpPr>
        <p:spPr>
          <a:xfrm>
            <a:off x="7508853" y="5326225"/>
            <a:ext cx="167113" cy="181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22" y="1379674"/>
            <a:ext cx="8808376" cy="51763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7567" y="0"/>
                <a:ext cx="11931909" cy="68178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                     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Asintoti verticali    </a:t>
                </a: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dirty="0" smtClean="0"/>
                  <a:t> 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7" y="0"/>
                <a:ext cx="11931909" cy="681780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79" y="153906"/>
                <a:ext cx="13077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18" y="478988"/>
                <a:ext cx="13077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4817452" y="935889"/>
                <a:ext cx="33248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𝑨𝒔𝒊𝒏𝒕𝒐𝒕𝒐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𝒐𝒓𝒊𝒛𝒛𝒐𝒏𝒕𝒂𝒍𝒆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52" y="935889"/>
                <a:ext cx="3324841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magin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0549" y="709820"/>
            <a:ext cx="2719052" cy="85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6111955" y="852139"/>
                <a:ext cx="3324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55" y="852139"/>
                <a:ext cx="332484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252923" y="1450848"/>
                <a:ext cx="54408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Studio del segno della Derivata </a:t>
                </a:r>
                <a:r>
                  <a:rPr lang="it-IT" sz="2400" b="1" dirty="0" smtClean="0">
                    <a:solidFill>
                      <a:schemeClr val="tx1"/>
                    </a:solidFill>
                  </a:rPr>
                  <a:t>Seconda</a:t>
                </a:r>
                <a:endParaRPr lang="it-IT" sz="2400" b="1" dirty="0"/>
              </a:p>
              <a:p>
                <a:r>
                  <a:rPr lang="it-IT" sz="2400" b="1" dirty="0" smtClean="0">
                    <a:solidFill>
                      <a:schemeClr val="tx1"/>
                    </a:solidFill>
                  </a:rPr>
                  <a:t>Per stabilire Concavità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1450848"/>
                <a:ext cx="5440885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680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4 25"/>
          <p:cNvCxnSpPr/>
          <p:nvPr/>
        </p:nvCxnSpPr>
        <p:spPr>
          <a:xfrm rot="5400000" flipH="1" flipV="1">
            <a:off x="6814826" y="1560616"/>
            <a:ext cx="432000" cy="36178"/>
          </a:xfrm>
          <a:prstGeom prst="bentConnector3">
            <a:avLst>
              <a:gd name="adj1" fmla="val 67477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/>
          <p:nvPr/>
        </p:nvCxnSpPr>
        <p:spPr>
          <a:xfrm rot="16200000" flipV="1">
            <a:off x="7894269" y="1657110"/>
            <a:ext cx="495607" cy="5115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/>
          <p:nvPr/>
        </p:nvCxnSpPr>
        <p:spPr>
          <a:xfrm rot="10800000" flipV="1">
            <a:off x="3252297" y="2703191"/>
            <a:ext cx="969674" cy="59478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/>
          <p:nvPr/>
        </p:nvCxnSpPr>
        <p:spPr>
          <a:xfrm rot="5400000">
            <a:off x="7076339" y="6050543"/>
            <a:ext cx="474585" cy="34595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/>
          <p:nvPr/>
        </p:nvCxnSpPr>
        <p:spPr>
          <a:xfrm rot="16200000" flipH="1">
            <a:off x="7661809" y="6056293"/>
            <a:ext cx="474585" cy="23093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4 34"/>
          <p:cNvCxnSpPr/>
          <p:nvPr/>
        </p:nvCxnSpPr>
        <p:spPr>
          <a:xfrm>
            <a:off x="10807404" y="2720813"/>
            <a:ext cx="1109933" cy="69047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252923" y="2232959"/>
                <a:ext cx="2209644" cy="838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2232959"/>
                <a:ext cx="2209644" cy="8384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29"/>
              <p:cNvSpPr/>
              <p:nvPr/>
            </p:nvSpPr>
            <p:spPr>
              <a:xfrm>
                <a:off x="177567" y="3148938"/>
                <a:ext cx="2725233" cy="6944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" y="3148938"/>
                <a:ext cx="2725233" cy="6944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sellaDiTesto 35"/>
              <p:cNvSpPr txBox="1"/>
              <p:nvPr/>
            </p:nvSpPr>
            <p:spPr>
              <a:xfrm>
                <a:off x="7336732" y="554077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32" y="5540772"/>
                <a:ext cx="27251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7273" r="-27273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/>
          <p:cNvSpPr/>
          <p:nvPr/>
        </p:nvSpPr>
        <p:spPr>
          <a:xfrm>
            <a:off x="7508853" y="5326225"/>
            <a:ext cx="167113" cy="181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52923" y="4005903"/>
            <a:ext cx="50007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/>
            <a:r>
              <a:rPr lang="it-IT" b="1" dirty="0" smtClean="0"/>
              <a:t>Negli intervalli in cui la derivata seconda è positiva</a:t>
            </a:r>
          </a:p>
          <a:p>
            <a:pPr/>
            <a:r>
              <a:rPr lang="it-IT" b="1" dirty="0" smtClean="0"/>
              <a:t>La funzione è concava</a:t>
            </a:r>
            <a:endParaRPr lang="it-IT" b="1" dirty="0"/>
          </a:p>
        </p:txBody>
      </p:sp>
      <p:sp>
        <p:nvSpPr>
          <p:cNvPr id="37" name="Rettangolo 36"/>
          <p:cNvSpPr/>
          <p:nvPr/>
        </p:nvSpPr>
        <p:spPr>
          <a:xfrm>
            <a:off x="252923" y="4768156"/>
            <a:ext cx="51982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/>
            <a:r>
              <a:rPr lang="it-IT" b="1" dirty="0" smtClean="0"/>
              <a:t>Negli intervalli in cui la derivata seconda è </a:t>
            </a:r>
            <a:r>
              <a:rPr lang="it-IT" b="1" dirty="0" smtClean="0"/>
              <a:t>nega</a:t>
            </a:r>
            <a:r>
              <a:rPr lang="it-IT" b="1" dirty="0" smtClean="0"/>
              <a:t>tiva</a:t>
            </a:r>
          </a:p>
          <a:p>
            <a:pPr/>
            <a:r>
              <a:rPr lang="it-IT" b="1" dirty="0" smtClean="0"/>
              <a:t>La funzione è convessa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019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6" y="0"/>
            <a:ext cx="1166996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5823489" y="4995826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489" y="4995826"/>
                <a:ext cx="27251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8067964" y="4202545"/>
                <a:ext cx="2646430" cy="167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𝐺𝑟𝑎𝑓𝑖𝑐𝑜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𝑠𝑖𝑔𝑛𝑖𝑓𝑖𝑐𝑎𝑡𝑖𝑣𝑜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𝑑𝑖</m:t>
                      </m:r>
                    </m:oMath>
                  </m:oMathPara>
                </a14:m>
                <a:endParaRPr lang="it-IT" b="0" dirty="0" smtClean="0"/>
              </a:p>
              <a:p>
                <a:endParaRPr lang="it-IT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964" y="4202545"/>
                <a:ext cx="2646430" cy="1679755"/>
              </a:xfrm>
              <a:prstGeom prst="rect">
                <a:avLst/>
              </a:prstGeom>
              <a:blipFill rotWithShape="0">
                <a:blip r:embed="rId4"/>
                <a:stretch>
                  <a:fillRect l="-1149" t="-3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5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43934"/>
            <a:ext cx="12192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Funzione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razionale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fratta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Esempio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#4</a:t>
            </a:r>
            <a:r>
              <a:rPr lang="en-US" sz="16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www.matematicapovolta.it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6000" b="1" dirty="0"/>
              <a:t>  </a:t>
            </a:r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4118950" y="1948606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La funzione è pari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13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4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                Dominio  </a:t>
                </a:r>
              </a:p>
              <a:p>
                <a:pPr marL="0" indent="0">
                  <a:buNone/>
                </a:pPr>
                <a:endParaRPr lang="it-IT" sz="5400" dirty="0" smtClean="0"/>
              </a:p>
              <a:p>
                <a:pPr marL="0" indent="0">
                  <a:buNone/>
                </a:pPr>
                <a:r>
                  <a:rPr lang="it-IT" sz="5400" b="0" dirty="0" smtClean="0"/>
                  <a:t>                        </a:t>
                </a:r>
                <a:endParaRPr lang="it-IT" sz="2000" b="0" dirty="0" smtClean="0"/>
              </a:p>
              <a:p>
                <a:pPr marL="0" indent="0">
                  <a:buNone/>
                </a:pPr>
                <a:r>
                  <a:rPr lang="it-IT" sz="5400" dirty="0"/>
                  <a:t> </a:t>
                </a:r>
                <a:r>
                  <a:rPr lang="it-IT" sz="5400" dirty="0" smtClean="0"/>
                  <a:t>                              </a:t>
                </a:r>
                <a:endParaRPr lang="it-IT" sz="5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2" y="653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95" y="355846"/>
                <a:ext cx="177304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4118950" y="1948606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La funzione è pari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∊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𝐷𝑜𝑚𝑖𝑛𝑖𝑜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32" y="3117006"/>
                <a:ext cx="58775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1939</Words>
  <Application>Microsoft Office PowerPoint</Application>
  <PresentationFormat>Widescreen</PresentationFormat>
  <Paragraphs>934</Paragraphs>
  <Slides>71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di funzione razione fratta</dc:title>
  <dc:creator>Claudio Marchesano</dc:creator>
  <cp:lastModifiedBy>Claudio Marchesano</cp:lastModifiedBy>
  <cp:revision>135</cp:revision>
  <dcterms:created xsi:type="dcterms:W3CDTF">2020-11-10T08:08:37Z</dcterms:created>
  <dcterms:modified xsi:type="dcterms:W3CDTF">2021-04-18T18:29:44Z</dcterms:modified>
</cp:coreProperties>
</file>