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83" r:id="rId3"/>
    <p:sldId id="284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0929"/>
  </p:normalViewPr>
  <p:slideViewPr>
    <p:cSldViewPr snapToGrid="0">
      <p:cViewPr varScale="1">
        <p:scale>
          <a:sx n="94" d="100"/>
          <a:sy n="94" d="100"/>
        </p:scale>
        <p:origin x="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03EB2-C306-47B4-9FB3-D9998F6239D3}" type="datetimeFigureOut">
              <a:rPr lang="it-IT" smtClean="0"/>
              <a:pPr/>
              <a:t>14/05/2020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B0693-D482-41AA-9AED-6BDFA0EA8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739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57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B0693-D482-41AA-9AED-6BDFA0EA8A5E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49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7DFB5-A66B-46B3-BA6C-B002B27C8514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283F0-ECEF-40DA-A53C-DB0338966510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722A6-CB31-4BAE-80A4-7F19F9158542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E2D4-DB0B-4FB9-ABEF-99ED5EB3AE46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9639D-E008-4EED-BD30-B1281FF5CD3B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C5EB9-E678-40FE-926B-754CCED47A12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6DE6-0690-4023-A6E3-38F38E1093C6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3AAB-3409-447A-BFC2-7BC31F6CB486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CB247-0DD9-42DD-80ED-BCB5CA1E5C0B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A6E4-01B0-48FD-B7B6-80C90E4F3D47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99134-91AA-40B4-984B-6800185D0780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4CE5AD4-9199-4ED5-B471-22B795430D7A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wmf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3.png"/><Relationship Id="rId9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-73768"/>
            <a:ext cx="871979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 con 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sistemi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</a:rPr>
              <a:t>lineari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Esempio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1</a:t>
            </a:r>
          </a:p>
          <a:p>
            <a:r>
              <a:rPr lang="en-US" sz="3600" b="1" dirty="0"/>
              <a:t>  </a:t>
            </a:r>
          </a:p>
        </p:txBody>
      </p:sp>
      <p:pic>
        <p:nvPicPr>
          <p:cNvPr id="411653" name="Picture 5" descr="Risultati immagini per tasto pla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82857" y="3846210"/>
            <a:ext cx="1409843" cy="1079609"/>
          </a:xfrm>
          <a:prstGeom prst="rect">
            <a:avLst/>
          </a:prstGeom>
          <a:noFill/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261674" y="5938887"/>
            <a:ext cx="55498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r>
              <a:rPr lang="en-US" sz="2800" b="1" dirty="0"/>
              <a:t>  </a:t>
            </a:r>
          </a:p>
        </p:txBody>
      </p:sp>
      <p:pic>
        <p:nvPicPr>
          <p:cNvPr id="41165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36438" y="5938887"/>
            <a:ext cx="449723" cy="458839"/>
          </a:xfrm>
          <a:prstGeom prst="rect">
            <a:avLst/>
          </a:prstGeom>
          <a:noFill/>
        </p:spPr>
      </p:pic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11650" name="Object 2"/>
          <p:cNvGraphicFramePr>
            <a:graphicFrameLocks noChangeAspect="1"/>
          </p:cNvGraphicFramePr>
          <p:nvPr/>
        </p:nvGraphicFramePr>
        <p:xfrm>
          <a:off x="4616450" y="2689225"/>
          <a:ext cx="4762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Equazione" r:id="rId6" imgW="114120" imgH="215640" progId="Equation.3">
                  <p:embed/>
                </p:oleObj>
              </mc:Choice>
              <mc:Fallback>
                <p:oleObj name="Equazione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2689225"/>
                        <a:ext cx="4762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018769"/>
              </p:ext>
            </p:extLst>
          </p:nvPr>
        </p:nvGraphicFramePr>
        <p:xfrm>
          <a:off x="2459038" y="1797050"/>
          <a:ext cx="29527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Equazione" r:id="rId8" imgW="114120" imgH="215640" progId="Equation.3">
                  <p:embed/>
                </p:oleObj>
              </mc:Choice>
              <mc:Fallback>
                <p:oleObj name="Equazione" r:id="rId8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1797050"/>
                        <a:ext cx="295275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0" y="685800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Equazione" r:id="rId10" imgW="114120" imgH="215640" progId="Equation.3">
                  <p:embed/>
                </p:oleObj>
              </mc:Choice>
              <mc:Fallback>
                <p:oleObj name="Equazione" r:id="rId10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1143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410846" y="1159543"/>
            <a:ext cx="7875315" cy="21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In un garage ci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 14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tra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 auto e moto.</a:t>
            </a:r>
          </a:p>
          <a:p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ruote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 48. </a:t>
            </a:r>
          </a:p>
          <a:p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 le auto e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 le moto ?</a:t>
            </a:r>
          </a:p>
          <a:p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15" name="Picture 4" descr="http://upload.wikimedia.org/wikipedia/commons/0/04/Fiat_600_in_Krak%C3%B3w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239" y="3441418"/>
            <a:ext cx="1079574" cy="80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File:Benelli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10" y="4836900"/>
            <a:ext cx="1242087" cy="93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02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628" y="2276796"/>
            <a:ext cx="2306450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tx2"/>
                </a:solidFill>
              </a:rPr>
              <a:t>Si può indicare con </a:t>
            </a:r>
            <a:r>
              <a:rPr lang="pt-BR" sz="2000" b="1" dirty="0">
                <a:solidFill>
                  <a:schemeClr val="tx2"/>
                </a:solidFill>
              </a:rPr>
              <a:t>M </a:t>
            </a:r>
            <a:r>
              <a:rPr lang="pt-BR" sz="2000" dirty="0">
                <a:solidFill>
                  <a:schemeClr val="tx2"/>
                </a:solidFill>
              </a:rPr>
              <a:t>il numero delle </a:t>
            </a:r>
            <a:r>
              <a:rPr lang="pt-BR" sz="2000" b="1" dirty="0">
                <a:solidFill>
                  <a:schemeClr val="tx2"/>
                </a:solidFill>
              </a:rPr>
              <a:t>moto</a:t>
            </a:r>
            <a:r>
              <a:rPr lang="pt-BR" sz="2000" dirty="0">
                <a:solidFill>
                  <a:schemeClr val="tx2"/>
                </a:solidFill>
              </a:rPr>
              <a:t>.</a:t>
            </a:r>
          </a:p>
          <a:p>
            <a:pPr algn="ctr"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tx2"/>
                </a:solidFill>
              </a:rPr>
              <a:t>totale ruote moto </a:t>
            </a:r>
            <a:r>
              <a:rPr lang="pt-BR" sz="2000" b="1" dirty="0">
                <a:solidFill>
                  <a:schemeClr val="tx2"/>
                </a:solidFill>
              </a:rPr>
              <a:t>2xM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653195" y="2200181"/>
            <a:ext cx="2165541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tx1"/>
                </a:solidFill>
              </a:rPr>
              <a:t>La quantità delle </a:t>
            </a:r>
            <a:r>
              <a:rPr lang="pt-BR" sz="2000" b="1" dirty="0">
                <a:solidFill>
                  <a:schemeClr val="tx1"/>
                </a:solidFill>
              </a:rPr>
              <a:t>auto</a:t>
            </a:r>
            <a:r>
              <a:rPr lang="pt-BR" sz="2000" dirty="0">
                <a:solidFill>
                  <a:schemeClr val="tx1"/>
                </a:solidFill>
              </a:rPr>
              <a:t> può essere indicata con </a:t>
            </a:r>
            <a:r>
              <a:rPr lang="pt-BR" sz="2000" b="1" dirty="0">
                <a:solidFill>
                  <a:schemeClr val="tx1"/>
                </a:solidFill>
              </a:rPr>
              <a:t>A</a:t>
            </a:r>
            <a:r>
              <a:rPr lang="pt-BR" sz="2000" dirty="0">
                <a:solidFill>
                  <a:schemeClr val="tx1"/>
                </a:solidFill>
              </a:rPr>
              <a:t>.</a:t>
            </a:r>
          </a:p>
          <a:p>
            <a:pPr algn="ctr"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tx1"/>
                </a:solidFill>
              </a:rPr>
              <a:t>Totale ruote auto </a:t>
            </a:r>
            <a:r>
              <a:rPr lang="pt-BR" sz="2000" b="1" dirty="0">
                <a:solidFill>
                  <a:schemeClr val="tx1"/>
                </a:solidFill>
              </a:rPr>
              <a:t>4xA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304800" y="226193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05881" y="16223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Problema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con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sistemi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lineari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</a:rPr>
              <a:t>Esempio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1</a:t>
            </a:r>
          </a:p>
          <a:p>
            <a:r>
              <a:rPr lang="en-US" sz="3600" b="1" dirty="0"/>
              <a:t>  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323628" y="1026323"/>
            <a:ext cx="7971960" cy="79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In un garage ci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14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tra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auto e moto.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ruote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48.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le auto e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le moto ?</a:t>
            </a:r>
          </a:p>
          <a:p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02069" y="2818646"/>
            <a:ext cx="7215078" cy="106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M+A=14</a:t>
            </a:r>
            <a:endParaRPr lang="en-US" sz="2400" b="1" dirty="0"/>
          </a:p>
          <a:p>
            <a:r>
              <a:rPr lang="en-US" sz="3600" b="1" dirty="0"/>
              <a:t> 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325264" y="3020384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2M+4A=48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3600" b="1" dirty="0"/>
              <a:t>  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4284444" y="5787511"/>
            <a:ext cx="55498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r>
              <a:rPr lang="en-US" sz="2800" b="1" dirty="0"/>
              <a:t>  </a:t>
            </a:r>
          </a:p>
        </p:txBody>
      </p:sp>
      <p:pic>
        <p:nvPicPr>
          <p:cNvPr id="21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35966" y="5779075"/>
            <a:ext cx="449723" cy="458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85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 animBg="1"/>
      <p:bldP spid="10" grpId="0" autoUpdateAnimBg="0"/>
      <p:bldP spid="11" grpId="0" animBg="1"/>
      <p:bldP spid="12" grpId="0" autoUpdateAnimBg="0"/>
      <p:bldP spid="16" grpId="0" autoUpdateAnimBg="0"/>
      <p:bldP spid="1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ítulo 1"/>
          <p:cNvSpPr>
            <a:spLocks noGrp="1"/>
          </p:cNvSpPr>
          <p:nvPr>
            <p:ph type="title"/>
          </p:nvPr>
        </p:nvSpPr>
        <p:spPr>
          <a:xfrm>
            <a:off x="313184" y="273223"/>
            <a:ext cx="8229600" cy="652463"/>
          </a:xfrm>
        </p:spPr>
        <p:txBody>
          <a:bodyPr/>
          <a:lstStyle/>
          <a:p>
            <a:r>
              <a:rPr lang="pt-BR" sz="2400" b="1" dirty="0">
                <a:solidFill>
                  <a:srgbClr val="002060"/>
                </a:solidFill>
              </a:rPr>
              <a:t>Metodo di riduzione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3347864" y="2204864"/>
            <a:ext cx="216024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801167" y="1029095"/>
            <a:ext cx="259998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i="1" dirty="0"/>
              <a:t>Moltiplicando i termini della prima equazione per -2</a:t>
            </a:r>
          </a:p>
        </p:txBody>
      </p:sp>
      <p:sp>
        <p:nvSpPr>
          <p:cNvPr id="43016" name="Rectangle 2"/>
          <p:cNvSpPr>
            <a:spLocks noChangeArrowheads="1"/>
          </p:cNvSpPr>
          <p:nvPr/>
        </p:nvSpPr>
        <p:spPr bwMode="auto">
          <a:xfrm>
            <a:off x="125028" y="73392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cxnSp>
        <p:nvCxnSpPr>
          <p:cNvPr id="12" name="Conector reto 11"/>
          <p:cNvCxnSpPr/>
          <p:nvPr/>
        </p:nvCxnSpPr>
        <p:spPr>
          <a:xfrm>
            <a:off x="5726583" y="3681737"/>
            <a:ext cx="3348037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5770380" y="2910733"/>
            <a:ext cx="360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 dirty="0">
                <a:solidFill>
                  <a:srgbClr val="7030A0"/>
                </a:solidFill>
              </a:rPr>
              <a:t>+</a:t>
            </a:r>
            <a:endParaRPr lang="pt-BR" b="1" dirty="0">
              <a:solidFill>
                <a:srgbClr val="7030A0"/>
              </a:solidFill>
            </a:endParaRPr>
          </a:p>
        </p:txBody>
      </p:sp>
      <p:cxnSp>
        <p:nvCxnSpPr>
          <p:cNvPr id="16" name="Conector reto 15"/>
          <p:cNvCxnSpPr/>
          <p:nvPr/>
        </p:nvCxnSpPr>
        <p:spPr>
          <a:xfrm flipV="1">
            <a:off x="6236965" y="3033981"/>
            <a:ext cx="431800" cy="6492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V="1">
            <a:off x="6229061" y="2480174"/>
            <a:ext cx="431800" cy="6477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0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302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2" name="Seta para a direita 21"/>
          <p:cNvSpPr/>
          <p:nvPr/>
        </p:nvSpPr>
        <p:spPr>
          <a:xfrm rot="1971145" flipH="1">
            <a:off x="2521794" y="3748759"/>
            <a:ext cx="4608512" cy="295077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 rot="1948506">
            <a:off x="3382963" y="4033193"/>
            <a:ext cx="230346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b="1" i="1" dirty="0"/>
              <a:t>Sostituendo</a:t>
            </a:r>
          </a:p>
        </p:txBody>
      </p:sp>
      <p:sp>
        <p:nvSpPr>
          <p:cNvPr id="430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3608" y="4437112"/>
            <a:ext cx="2066630" cy="504056"/>
          </a:xfrm>
          <a:prstGeom prst="rect">
            <a:avLst/>
          </a:prstGeom>
          <a:noFill/>
        </p:spPr>
      </p:pic>
      <p:sp>
        <p:nvSpPr>
          <p:cNvPr id="4303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9" name="Seta em curva para a direita 28"/>
          <p:cNvSpPr/>
          <p:nvPr/>
        </p:nvSpPr>
        <p:spPr>
          <a:xfrm>
            <a:off x="71438" y="2565400"/>
            <a:ext cx="755650" cy="2303463"/>
          </a:xfrm>
          <a:prstGeom prst="curved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762836" y="1786827"/>
            <a:ext cx="3498016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>
                <a:latin typeface="+mj-lt"/>
              </a:rPr>
              <a:t>Sommando le due equazioni</a:t>
            </a:r>
            <a:endParaRPr lang="pt-BR" b="1" dirty="0">
              <a:latin typeface="+mj-lt"/>
            </a:endParaRPr>
          </a:p>
        </p:txBody>
      </p:sp>
      <p:sp>
        <p:nvSpPr>
          <p:cNvPr id="31" name="Elipse 30"/>
          <p:cNvSpPr/>
          <p:nvPr/>
        </p:nvSpPr>
        <p:spPr>
          <a:xfrm>
            <a:off x="6708401" y="4908749"/>
            <a:ext cx="433387" cy="50323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1784350" y="4437063"/>
            <a:ext cx="433388" cy="50482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30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67595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8535" y="5229200"/>
            <a:ext cx="2861337" cy="525016"/>
          </a:xfrm>
          <a:prstGeom prst="rect">
            <a:avLst/>
          </a:prstGeom>
          <a:noFill/>
        </p:spPr>
      </p:pic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5770380" y="6255480"/>
            <a:ext cx="55498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r>
              <a:rPr lang="en-US" sz="2000" b="1" dirty="0"/>
              <a:t>  </a:t>
            </a:r>
          </a:p>
        </p:txBody>
      </p:sp>
      <p:pic>
        <p:nvPicPr>
          <p:cNvPr id="3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79967" y="6336658"/>
            <a:ext cx="259468" cy="264727"/>
          </a:xfrm>
          <a:prstGeom prst="rect">
            <a:avLst/>
          </a:prstGeom>
          <a:noFill/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49263" y="3027263"/>
            <a:ext cx="28046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2M + 4A  = 48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dirty="0"/>
              <a:t>  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489976" y="2442504"/>
            <a:ext cx="28046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M  +  A  = 14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dirty="0"/>
              <a:t>  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5762836" y="2554986"/>
            <a:ext cx="31983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2M  -  2A  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= -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28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dirty="0"/>
              <a:t>  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5975283" y="3081314"/>
            <a:ext cx="28046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2M  +  4A  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48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dirty="0"/>
              <a:t>  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5892570" y="3658425"/>
            <a:ext cx="31983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US" sz="2800" dirty="0"/>
              <a:t>2A   </a:t>
            </a:r>
            <a:r>
              <a:rPr lang="en-US" sz="2800" b="1" dirty="0"/>
              <a:t>=  </a:t>
            </a:r>
            <a:r>
              <a:rPr lang="en-US" sz="2800" dirty="0"/>
              <a:t>20</a:t>
            </a:r>
            <a:endParaRPr lang="en-US" sz="2400" dirty="0"/>
          </a:p>
          <a:p>
            <a:r>
              <a:rPr lang="en-US" sz="3600" b="1" dirty="0"/>
              <a:t> 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448047" y="555684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082970" y="40561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929544"/>
              </p:ext>
            </p:extLst>
          </p:nvPr>
        </p:nvGraphicFramePr>
        <p:xfrm>
          <a:off x="6701864" y="4754620"/>
          <a:ext cx="2407668" cy="89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zione" r:id="rId6" imgW="761669" imgH="393529" progId="Equation.3">
                  <p:embed/>
                </p:oleObj>
              </mc:Choice>
              <mc:Fallback>
                <p:oleObj name="Equazione" r:id="rId6" imgW="761669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1864" y="4754620"/>
                        <a:ext cx="2407668" cy="8923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15" y="-30061"/>
            <a:ext cx="884113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Problema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con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sistemi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lineari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- 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</a:rPr>
              <a:t>Esempio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1</a:t>
            </a:r>
          </a:p>
          <a:p>
            <a:r>
              <a:rPr lang="en-US" sz="3600" b="1" dirty="0"/>
              <a:t>  </a:t>
            </a:r>
          </a:p>
        </p:txBody>
      </p:sp>
      <p:sp>
        <p:nvSpPr>
          <p:cNvPr id="43" name="CaixaDeTexto 29"/>
          <p:cNvSpPr txBox="1"/>
          <p:nvPr/>
        </p:nvSpPr>
        <p:spPr>
          <a:xfrm>
            <a:off x="2217737" y="5813959"/>
            <a:ext cx="4443123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>
                <a:latin typeface="+mj-lt"/>
              </a:rPr>
              <a:t>Le Auto sono 10  e   le moto sono 4</a:t>
            </a:r>
            <a:endParaRPr lang="pt-BR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165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/>
      <p:bldP spid="22" grpId="0" animBg="1"/>
      <p:bldP spid="23" grpId="0" animBg="1"/>
      <p:bldP spid="29" grpId="0" animBg="1"/>
      <p:bldP spid="30" grpId="0" build="allAtOnce" animBg="1"/>
      <p:bldP spid="31" grpId="0" animBg="1"/>
      <p:bldP spid="32" grpId="0" animBg="1"/>
      <p:bldP spid="33" grpId="0" autoUpdateAnimBg="0"/>
      <p:bldP spid="35" grpId="0" autoUpdateAnimBg="0"/>
      <p:bldP spid="36" grpId="0" autoUpdateAnimBg="0"/>
      <p:bldP spid="37" grpId="0"/>
      <p:bldP spid="38" grpId="0" autoUpdateAnimBg="0"/>
      <p:bldP spid="39" grpId="0"/>
      <p:bldP spid="42" grpId="0" autoUpdateAnimBg="0"/>
      <p:bldP spid="43" grpId="0" build="allAtOnce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193</Words>
  <Application>Microsoft Office PowerPoint</Application>
  <PresentationFormat>Presentazione su schermo (4:3)</PresentationFormat>
  <Paragraphs>64</Paragraphs>
  <Slides>3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Calibri</vt:lpstr>
      <vt:lpstr>Times New Roman</vt:lpstr>
      <vt:lpstr>Wingdings</vt:lpstr>
      <vt:lpstr>Default Design</vt:lpstr>
      <vt:lpstr>Equazione</vt:lpstr>
      <vt:lpstr>Presentazione standard di PowerPoint</vt:lpstr>
      <vt:lpstr>Presentazione standard di PowerPoint</vt:lpstr>
      <vt:lpstr>Metodo di riduzione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John</dc:creator>
  <cp:lastModifiedBy>Melissa MacBeth</cp:lastModifiedBy>
  <cp:revision>120</cp:revision>
  <dcterms:created xsi:type="dcterms:W3CDTF">2008-09-01T19:57:45Z</dcterms:created>
  <dcterms:modified xsi:type="dcterms:W3CDTF">2020-05-14T12:40:06Z</dcterms:modified>
</cp:coreProperties>
</file>