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9" r:id="rId3"/>
    <p:sldId id="260" r:id="rId4"/>
    <p:sldId id="274" r:id="rId5"/>
    <p:sldId id="273" r:id="rId6"/>
    <p:sldId id="261" r:id="rId7"/>
    <p:sldId id="272" r:id="rId8"/>
    <p:sldId id="262" r:id="rId9"/>
    <p:sldId id="276" r:id="rId10"/>
    <p:sldId id="265" r:id="rId11"/>
    <p:sldId id="266" r:id="rId12"/>
    <p:sldId id="267" r:id="rId13"/>
    <p:sldId id="269" r:id="rId14"/>
    <p:sldId id="263" r:id="rId15"/>
    <p:sldId id="264" r:id="rId16"/>
    <p:sldId id="271" r:id="rId17"/>
    <p:sldId id="270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30/05/2016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apprendimentocooperativo.i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" TargetMode="External"/><Relationship Id="rId2" Type="http://schemas.openxmlformats.org/officeDocument/2006/relationships/hyperlink" Target="http://www.bibliolab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ilidendi.it/" TargetMode="External"/><Relationship Id="rId7" Type="http://schemas.openxmlformats.org/officeDocument/2006/relationships/image" Target="../media/image23.jpeg"/><Relationship Id="rId2" Type="http://schemas.openxmlformats.org/officeDocument/2006/relationships/hyperlink" Target="http://www.scintille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hyperlink" Target="http://www.aula21.net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/>
              <a:t>COSA POSSIAMO FARE IN CLASSE?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000" b="1" dirty="0" smtClean="0">
                <a:solidFill>
                  <a:schemeClr val="accent1"/>
                </a:solidFill>
              </a:rPr>
              <a:t>Apprendimento collaborativo e </a:t>
            </a:r>
            <a:r>
              <a:rPr lang="it-IT" sz="4000" b="1" dirty="0" err="1" smtClean="0">
                <a:solidFill>
                  <a:schemeClr val="accent1"/>
                </a:solidFill>
              </a:rPr>
              <a:t>poi…un</a:t>
            </a:r>
            <a:r>
              <a:rPr lang="it-IT" sz="4000" b="1" dirty="0" smtClean="0">
                <a:solidFill>
                  <a:schemeClr val="accent1"/>
                </a:solidFill>
              </a:rPr>
              <a:t> esempio: il </a:t>
            </a:r>
            <a:r>
              <a:rPr lang="it-IT" sz="4000" b="1" dirty="0" err="1" smtClean="0">
                <a:solidFill>
                  <a:schemeClr val="accent1"/>
                </a:solidFill>
              </a:rPr>
              <a:t>webquest</a:t>
            </a:r>
            <a:endParaRPr lang="it-IT" sz="40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4" name="Immagine 3" descr="images (4).jp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3286124"/>
            <a:ext cx="3000396" cy="2571768"/>
          </a:xfrm>
          <a:prstGeom prst="rect">
            <a:avLst/>
          </a:prstGeom>
        </p:spPr>
      </p:pic>
      <p:pic>
        <p:nvPicPr>
          <p:cNvPr id="6" name="Immagine 5" descr="webquest.jp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4857760"/>
            <a:ext cx="3905250" cy="1171575"/>
          </a:xfrm>
          <a:prstGeom prst="rect">
            <a:avLst/>
          </a:prstGeom>
        </p:spPr>
      </p:pic>
      <p:pic>
        <p:nvPicPr>
          <p:cNvPr id="8" name="Immagine 7" descr="appcoo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3071810"/>
            <a:ext cx="4286250" cy="110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COSA POSSIAMO FARE IN CLASSE?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2" name="Sottotitolo 11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715304" cy="1752600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it-IT" sz="4800" dirty="0" smtClean="0">
                <a:solidFill>
                  <a:srgbClr val="0070C0"/>
                </a:solidFill>
              </a:rPr>
              <a:t>Nell’ ambito dell’ apprendimento collaborativo</a:t>
            </a:r>
          </a:p>
          <a:p>
            <a:r>
              <a:rPr lang="it-IT" b="1" u="sng" dirty="0" smtClean="0">
                <a:solidFill>
                  <a:schemeClr val="tx1"/>
                </a:solidFill>
              </a:rPr>
              <a:t>IL WEBQUEST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err="1" smtClean="0">
                <a:solidFill>
                  <a:schemeClr val="bg1"/>
                </a:solidFill>
              </a:rPr>
              <a:t>WEBQUEST…in</a:t>
            </a:r>
            <a:r>
              <a:rPr lang="it-IT" b="1" dirty="0" smtClean="0">
                <a:solidFill>
                  <a:schemeClr val="bg1"/>
                </a:solidFill>
              </a:rPr>
              <a:t> breve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r>
              <a:rPr lang="it-IT" dirty="0" smtClean="0"/>
              <a:t>Proposta didattica che consiste nello svolgimento di un compito mediante l’uso dei media tecnologici e della rete Internet</a:t>
            </a:r>
          </a:p>
          <a:p>
            <a:r>
              <a:rPr lang="it-IT" dirty="0" smtClean="0"/>
              <a:t>Gli studenti compiono ricerche ‘guidate’ sul web per scoprire maggiori informazioni su un tema e per svolgere dei compiti loro assegnati.</a:t>
            </a:r>
          </a:p>
          <a:p>
            <a:endParaRPr lang="it-IT" dirty="0"/>
          </a:p>
        </p:txBody>
      </p:sp>
      <p:pic>
        <p:nvPicPr>
          <p:cNvPr id="7" name="Immagine 6" descr="intern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5000636"/>
            <a:ext cx="4714908" cy="1285884"/>
          </a:xfrm>
          <a:prstGeom prst="rect">
            <a:avLst/>
          </a:prstGeom>
        </p:spPr>
      </p:pic>
      <p:pic>
        <p:nvPicPr>
          <p:cNvPr id="8" name="Immagine 7" descr="images (5).jp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4786322"/>
            <a:ext cx="2581275" cy="177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err="1" smtClean="0">
                <a:solidFill>
                  <a:schemeClr val="bg1"/>
                </a:solidFill>
              </a:rPr>
              <a:t>WEBQUEST…in</a:t>
            </a:r>
            <a:r>
              <a:rPr lang="it-IT" b="1" dirty="0" smtClean="0">
                <a:solidFill>
                  <a:schemeClr val="bg1"/>
                </a:solidFill>
              </a:rPr>
              <a:t> breve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it-IT" dirty="0" smtClean="0"/>
              <a:t>Gli studenti realizzano un prodotto che può essere di vario genere:</a:t>
            </a:r>
          </a:p>
          <a:p>
            <a:r>
              <a:rPr lang="it-IT" b="1" dirty="0" smtClean="0"/>
              <a:t>Presentazione PowerPoint</a:t>
            </a:r>
          </a:p>
          <a:p>
            <a:r>
              <a:rPr lang="it-IT" b="1" dirty="0" smtClean="0"/>
              <a:t>Presentazione orale</a:t>
            </a:r>
          </a:p>
          <a:p>
            <a:r>
              <a:rPr lang="it-IT" b="1" dirty="0" smtClean="0"/>
              <a:t>Report scritto</a:t>
            </a:r>
          </a:p>
          <a:p>
            <a:r>
              <a:rPr lang="it-IT" b="1" dirty="0" smtClean="0"/>
              <a:t>Video</a:t>
            </a:r>
          </a:p>
          <a:p>
            <a:r>
              <a:rPr lang="it-IT" b="1" dirty="0" smtClean="0"/>
              <a:t>Poster</a:t>
            </a:r>
          </a:p>
          <a:p>
            <a:pPr>
              <a:buNone/>
            </a:pP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...</a:t>
            </a:r>
            <a:r>
              <a:rPr lang="it-I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CREATIVITÀ…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magine 3" descr="internet-user-s-silhouette_23-21474975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3429000"/>
            <a:ext cx="2833686" cy="29813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err="1" smtClean="0">
                <a:solidFill>
                  <a:schemeClr val="bg1"/>
                </a:solidFill>
              </a:rPr>
              <a:t>WEBQUEST…in</a:t>
            </a:r>
            <a:r>
              <a:rPr lang="it-IT" b="1" dirty="0" smtClean="0">
                <a:solidFill>
                  <a:schemeClr val="bg1"/>
                </a:solidFill>
              </a:rPr>
              <a:t> breve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4" name="Segnaposto contenuto 3" descr="images (6).jpe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00760" y="4000504"/>
            <a:ext cx="2409825" cy="1895475"/>
          </a:xfrm>
        </p:spPr>
      </p:pic>
      <p:sp>
        <p:nvSpPr>
          <p:cNvPr id="6" name="Rettangolo 5"/>
          <p:cNvSpPr/>
          <p:nvPr/>
        </p:nvSpPr>
        <p:spPr>
          <a:xfrm>
            <a:off x="785786" y="1714488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Nel web si trova moltissimo materiale per approfondire l’ argomento e per vedere esempi pratici per tutte le discipline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 smtClean="0">
                <a:hlinkClick r:id="rId2"/>
              </a:rPr>
              <a:t>www.apprendimentocooperativo.it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7" name="Immagine 6" descr="xapprendimentocoop.png.pagespeed.ic.2ccodzUKV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2214554"/>
            <a:ext cx="5111553" cy="450059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QUALCHE RIFERIMENTO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QUALCHE RIFERIMENTO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r>
              <a:rPr lang="it-IT" dirty="0" smtClean="0">
                <a:hlinkClick r:id="rId2"/>
              </a:rPr>
              <a:t>www.bibliolab.it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>
              <a:hlinkClick r:id="rId3"/>
            </a:endParaRPr>
          </a:p>
          <a:p>
            <a:pPr>
              <a:buNone/>
            </a:pPr>
            <a:endParaRPr lang="it-IT" dirty="0" smtClean="0">
              <a:hlinkClick r:id="rId3"/>
            </a:endParaRPr>
          </a:p>
          <a:p>
            <a:endParaRPr lang="it-IT" dirty="0" smtClean="0">
              <a:hlinkClick r:id="rId3"/>
            </a:endParaRPr>
          </a:p>
          <a:p>
            <a:endParaRPr lang="it-IT" dirty="0" smtClean="0">
              <a:hlinkClick r:id="rId3"/>
            </a:endParaRPr>
          </a:p>
          <a:p>
            <a:r>
              <a:rPr lang="it-IT" dirty="0" smtClean="0">
                <a:hlinkClick r:id="rId3"/>
              </a:rPr>
              <a:t>www.youtube.com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    </a:t>
            </a:r>
            <a:r>
              <a:rPr lang="it-IT" dirty="0" err="1" smtClean="0"/>
              <a:t>ScuolaInterattiva</a:t>
            </a:r>
            <a:r>
              <a:rPr lang="it-IT" dirty="0" smtClean="0"/>
              <a:t> </a:t>
            </a:r>
          </a:p>
          <a:p>
            <a:endParaRPr lang="it-IT" dirty="0" smtClean="0"/>
          </a:p>
        </p:txBody>
      </p:sp>
      <p:pic>
        <p:nvPicPr>
          <p:cNvPr id="4" name="Immagine 3" descr="bibliola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3372" y="1643050"/>
            <a:ext cx="4357718" cy="3000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magine 5" descr="scuolainter.jp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857760"/>
            <a:ext cx="2981325" cy="1533525"/>
          </a:xfrm>
          <a:prstGeom prst="rect">
            <a:avLst/>
          </a:prstGeom>
        </p:spPr>
      </p:pic>
      <p:pic>
        <p:nvPicPr>
          <p:cNvPr id="7" name="Immagine 6" descr="images (7).jpe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5786" y="2571744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hlinkClick r:id="rId2"/>
              </a:rPr>
              <a:t>www.scintille.it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>
                <a:hlinkClick r:id="rId3"/>
              </a:rPr>
              <a:t>www.abilidendi.it</a:t>
            </a:r>
            <a:r>
              <a:rPr lang="it-IT" dirty="0" smtClean="0"/>
              <a:t>   </a:t>
            </a:r>
          </a:p>
          <a:p>
            <a:pPr>
              <a:buNone/>
            </a:pPr>
            <a:endParaRPr lang="it-IT" dirty="0" smtClean="0"/>
          </a:p>
          <a:p>
            <a:endParaRPr lang="it-IT" dirty="0" smtClean="0">
              <a:hlinkClick r:id="rId4"/>
            </a:endParaRPr>
          </a:p>
          <a:p>
            <a:r>
              <a:rPr lang="it-IT" dirty="0" smtClean="0">
                <a:hlinkClick r:id="rId4"/>
              </a:rPr>
              <a:t>www.aula21.net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QUALCHE RIFERIMENTO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5" name="Immagine 4" descr="scintil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00496" y="1857364"/>
            <a:ext cx="3743325" cy="866775"/>
          </a:xfrm>
          <a:prstGeom prst="rect">
            <a:avLst/>
          </a:prstGeom>
        </p:spPr>
      </p:pic>
      <p:pic>
        <p:nvPicPr>
          <p:cNvPr id="6" name="Immagine 5" descr="abilidendi.jpe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2" y="3071810"/>
            <a:ext cx="2638425" cy="1733550"/>
          </a:xfrm>
          <a:prstGeom prst="rect">
            <a:avLst/>
          </a:prstGeom>
        </p:spPr>
      </p:pic>
      <p:pic>
        <p:nvPicPr>
          <p:cNvPr id="7" name="Immagine 6" descr="aula2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43636" y="5357826"/>
            <a:ext cx="2752725" cy="809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  <a:solidFill>
            <a:schemeClr val="accent1"/>
          </a:solidFill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GRAZIE A TUTTI VOI</a:t>
            </a:r>
            <a:r>
              <a:rPr lang="it-IT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endParaRPr lang="it-IT" b="1" spc="5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Segnaposto contenuto 3" descr="e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2143116"/>
            <a:ext cx="6786610" cy="402194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CONSIGLI OPERATIVI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Il docente</a:t>
            </a:r>
          </a:p>
          <a:p>
            <a:r>
              <a:rPr lang="it-IT" dirty="0" smtClean="0"/>
              <a:t>Organizza piccoli gruppi di lavoro  (2 o 4 studenti) </a:t>
            </a:r>
            <a:r>
              <a:rPr lang="it-IT" b="1" dirty="0" smtClean="0"/>
              <a:t>eterogenei</a:t>
            </a:r>
            <a:r>
              <a:rPr lang="it-IT" dirty="0" smtClean="0"/>
              <a:t> che siano costituiti da membri con una diversità di risorse.</a:t>
            </a:r>
          </a:p>
          <a:p>
            <a:r>
              <a:rPr lang="it-IT" dirty="0" smtClean="0"/>
              <a:t>Decide la sistemazione dell’ aula</a:t>
            </a:r>
          </a:p>
          <a:p>
            <a:r>
              <a:rPr lang="it-IT" dirty="0" smtClean="0"/>
              <a:t>Assegna l’incarico da svolgere e le mansioni specifiche all’ interno del gruppo</a:t>
            </a:r>
          </a:p>
          <a:p>
            <a:r>
              <a:rPr lang="it-IT" dirty="0" smtClean="0"/>
              <a:t>Opera con i singoli gruppi dando istruzioni</a:t>
            </a:r>
          </a:p>
          <a:p>
            <a:pPr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accent1"/>
                </a:solidFill>
              </a:rPr>
              <a:t>Gli studenti</a:t>
            </a:r>
          </a:p>
          <a:p>
            <a:r>
              <a:rPr lang="it-IT" dirty="0" smtClean="0"/>
              <a:t>Collaborano  alla progettazione e all'esecuzione dell'incarico</a:t>
            </a:r>
          </a:p>
          <a:p>
            <a:r>
              <a:rPr lang="it-IT" dirty="0" smtClean="0"/>
              <a:t>Preparano un resoconto da presentare alla classe </a:t>
            </a:r>
          </a:p>
          <a:p>
            <a:r>
              <a:rPr lang="it-IT" dirty="0" smtClean="0"/>
              <a:t>Sottopongono il resoconto finale all'insegnante ed alla classe </a:t>
            </a:r>
          </a:p>
          <a:p>
            <a:r>
              <a:rPr lang="it-IT" dirty="0" smtClean="0"/>
              <a:t>Sono impegnati </a:t>
            </a:r>
            <a:r>
              <a:rPr lang="it-IT" dirty="0" err="1" smtClean="0"/>
              <a:t>affinchè</a:t>
            </a:r>
            <a:r>
              <a:rPr lang="it-IT" dirty="0" smtClean="0"/>
              <a:t> ognuno svolga bene il proprio lavoro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QUALI METODOLOGIE?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>
              <a:buNone/>
            </a:pPr>
            <a:r>
              <a:rPr lang="it-IT" sz="2000" b="1" dirty="0" smtClean="0">
                <a:solidFill>
                  <a:schemeClr val="accent1"/>
                </a:solidFill>
              </a:rPr>
              <a:t>PRIMO TIPO </a:t>
            </a:r>
            <a:r>
              <a:rPr lang="it-IT" sz="2000" b="1" dirty="0" err="1" smtClean="0">
                <a:solidFill>
                  <a:schemeClr val="accent1"/>
                </a:solidFill>
              </a:rPr>
              <a:t>DI</a:t>
            </a:r>
            <a:r>
              <a:rPr lang="it-IT" sz="2000" b="1" dirty="0" smtClean="0">
                <a:solidFill>
                  <a:schemeClr val="accent1"/>
                </a:solidFill>
              </a:rPr>
              <a:t> APPROCCIO</a:t>
            </a:r>
          </a:p>
          <a:p>
            <a:pPr lvl="0"/>
            <a:r>
              <a:rPr lang="it-IT" sz="2000" b="1" dirty="0" smtClean="0"/>
              <a:t>Prevale la comunicazione e lo scambio di informazioni</a:t>
            </a:r>
            <a:r>
              <a:rPr lang="it-IT" sz="2000" dirty="0" smtClean="0"/>
              <a:t> per facilitare </a:t>
            </a:r>
            <a:r>
              <a:rPr lang="it-IT" sz="2000" dirty="0"/>
              <a:t>lo scambio di opinioni, interpretazioni e riflessioni tra i membri del </a:t>
            </a:r>
            <a:r>
              <a:rPr lang="it-IT" sz="2000" dirty="0" smtClean="0"/>
              <a:t>gruppo. </a:t>
            </a:r>
            <a:endParaRPr lang="it-IT" sz="2000" b="1" dirty="0" smtClean="0"/>
          </a:p>
          <a:p>
            <a:pPr algn="ctr">
              <a:buNone/>
            </a:pPr>
            <a:r>
              <a:rPr lang="it-IT" sz="2000" b="1" dirty="0" smtClean="0"/>
              <a:t>OBIETTIVI</a:t>
            </a:r>
          </a:p>
          <a:p>
            <a:r>
              <a:rPr lang="it-IT" sz="2000" dirty="0" smtClean="0"/>
              <a:t>approfondimento </a:t>
            </a:r>
            <a:r>
              <a:rPr lang="it-IT" sz="2000" dirty="0"/>
              <a:t>di un determinato campo di </a:t>
            </a:r>
            <a:r>
              <a:rPr lang="it-IT" sz="2000" dirty="0" smtClean="0"/>
              <a:t>conoscenza</a:t>
            </a:r>
          </a:p>
          <a:p>
            <a:r>
              <a:rPr lang="it-IT" sz="2000" dirty="0" smtClean="0"/>
              <a:t>acquisizione </a:t>
            </a:r>
            <a:r>
              <a:rPr lang="it-IT" sz="2000" dirty="0"/>
              <a:t>di una maggiore consapevolezza della quantità e qualità delle proprie conoscenze.</a:t>
            </a:r>
          </a:p>
          <a:p>
            <a:pPr>
              <a:buNone/>
            </a:pPr>
            <a:endParaRPr lang="it-IT" sz="2000" dirty="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lvl="0" algn="ctr">
              <a:buNone/>
            </a:pPr>
            <a:r>
              <a:rPr lang="it-IT" sz="2200" b="1" dirty="0" smtClean="0">
                <a:solidFill>
                  <a:schemeClr val="accent1"/>
                </a:solidFill>
              </a:rPr>
              <a:t>SECONDO TIPO </a:t>
            </a:r>
            <a:r>
              <a:rPr lang="it-IT" sz="2200" b="1" dirty="0" err="1" smtClean="0">
                <a:solidFill>
                  <a:schemeClr val="accent1"/>
                </a:solidFill>
              </a:rPr>
              <a:t>DI</a:t>
            </a:r>
            <a:r>
              <a:rPr lang="it-IT" sz="2200" b="1" dirty="0" smtClean="0">
                <a:solidFill>
                  <a:schemeClr val="accent1"/>
                </a:solidFill>
              </a:rPr>
              <a:t> APPROCCIO</a:t>
            </a:r>
          </a:p>
          <a:p>
            <a:pPr lvl="0"/>
            <a:r>
              <a:rPr lang="it-IT" sz="2200" b="1" dirty="0" smtClean="0"/>
              <a:t>Prevale la collaborazione allo scopo di realizzare un prodotto comune </a:t>
            </a:r>
            <a:endParaRPr lang="it-IT" sz="2200" dirty="0" smtClean="0"/>
          </a:p>
          <a:p>
            <a:pPr lvl="0" algn="ctr">
              <a:buNone/>
            </a:pPr>
            <a:r>
              <a:rPr lang="it-IT" sz="2200" b="1" dirty="0" smtClean="0"/>
              <a:t>ATTRAVERSO</a:t>
            </a:r>
          </a:p>
          <a:p>
            <a:r>
              <a:rPr lang="it-IT" sz="2200" b="1" dirty="0" err="1" smtClean="0">
                <a:solidFill>
                  <a:srgbClr val="FF0000"/>
                </a:solidFill>
              </a:rPr>
              <a:t>shared</a:t>
            </a:r>
            <a:r>
              <a:rPr lang="it-IT" sz="2200" b="1" dirty="0" smtClean="0">
                <a:solidFill>
                  <a:srgbClr val="FF0000"/>
                </a:solidFill>
              </a:rPr>
              <a:t> </a:t>
            </a:r>
            <a:r>
              <a:rPr lang="it-IT" sz="2200" b="1" dirty="0" err="1" smtClean="0">
                <a:solidFill>
                  <a:srgbClr val="FF0000"/>
                </a:solidFill>
              </a:rPr>
              <a:t>minds</a:t>
            </a:r>
            <a:endParaRPr lang="it-IT" sz="2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2200" dirty="0" smtClean="0"/>
              <a:t>Gli studenti procedono in parallelo con una stretta collaborazione sia nelle fasi di produzione che di stesura e realizzazione del prodotto.</a:t>
            </a:r>
          </a:p>
          <a:p>
            <a:r>
              <a:rPr lang="it-IT" sz="2200" b="1" dirty="0" err="1" smtClean="0">
                <a:solidFill>
                  <a:srgbClr val="FF0000"/>
                </a:solidFill>
              </a:rPr>
              <a:t>division</a:t>
            </a:r>
            <a:r>
              <a:rPr lang="it-IT" sz="2200" b="1" dirty="0" smtClean="0">
                <a:solidFill>
                  <a:srgbClr val="FF0000"/>
                </a:solidFill>
              </a:rPr>
              <a:t> </a:t>
            </a:r>
            <a:r>
              <a:rPr lang="it-IT" sz="2200" b="1" dirty="0" err="1">
                <a:solidFill>
                  <a:srgbClr val="FF0000"/>
                </a:solidFill>
              </a:rPr>
              <a:t>of</a:t>
            </a:r>
            <a:r>
              <a:rPr lang="it-IT" sz="2200" b="1" dirty="0">
                <a:solidFill>
                  <a:srgbClr val="FF0000"/>
                </a:solidFill>
              </a:rPr>
              <a:t> </a:t>
            </a:r>
            <a:r>
              <a:rPr lang="it-IT" sz="2200" b="1" dirty="0" err="1" smtClean="0">
                <a:solidFill>
                  <a:srgbClr val="FF0000"/>
                </a:solidFill>
              </a:rPr>
              <a:t>labour</a:t>
            </a:r>
            <a:endParaRPr lang="it-IT" sz="22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2200" dirty="0" smtClean="0"/>
              <a:t>Gli studenti si ripartiscono il lavoro; si lascia così </a:t>
            </a:r>
            <a:r>
              <a:rPr lang="it-IT" sz="2200" dirty="0"/>
              <a:t>più libertà ai singoli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QUALI VERIFICHE?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it-IT" b="1" dirty="0" smtClean="0"/>
              <a:t>Dovrebbero avere analogie con una reale situazione di lavoro autentico "fuori" la scuola, in un reale contesto collaborativo. </a:t>
            </a:r>
          </a:p>
          <a:p>
            <a:pPr algn="just">
              <a:buNone/>
            </a:pPr>
            <a:r>
              <a:rPr lang="it-IT" b="1" dirty="0" smtClean="0"/>
              <a:t>ESEMPIO</a:t>
            </a:r>
          </a:p>
          <a:p>
            <a:pPr>
              <a:buNone/>
            </a:pPr>
            <a:r>
              <a:rPr lang="it-IT" dirty="0" smtClean="0"/>
              <a:t>Si potrebbe far simulare agli studenti</a:t>
            </a:r>
          </a:p>
          <a:p>
            <a:pPr>
              <a:buNone/>
            </a:pPr>
            <a:r>
              <a:rPr lang="it-IT" dirty="0" smtClean="0"/>
              <a:t> di lavorare in équipe di ricerca </a:t>
            </a:r>
          </a:p>
          <a:p>
            <a:pPr>
              <a:buNone/>
            </a:pPr>
            <a:r>
              <a:rPr lang="it-IT" dirty="0" smtClean="0"/>
              <a:t>impegnate a trovare una cura per qualche</a:t>
            </a:r>
          </a:p>
          <a:p>
            <a:pPr>
              <a:buNone/>
            </a:pPr>
            <a:r>
              <a:rPr lang="it-IT" dirty="0" smtClean="0"/>
              <a:t> malattia. Esse devono:</a:t>
            </a:r>
          </a:p>
          <a:p>
            <a:pPr lvl="0"/>
            <a:r>
              <a:rPr lang="it-IT" dirty="0" smtClean="0"/>
              <a:t>condurre un esperimento</a:t>
            </a:r>
          </a:p>
          <a:p>
            <a:pPr lvl="0"/>
            <a:r>
              <a:rPr lang="it-IT" dirty="0" smtClean="0"/>
              <a:t>scrivere una relazione che riassuma i dati di laboratorio</a:t>
            </a:r>
          </a:p>
          <a:p>
            <a:pPr lvl="0"/>
            <a:r>
              <a:rPr lang="it-IT" dirty="0" smtClean="0"/>
              <a:t>scrivere un articolo</a:t>
            </a:r>
          </a:p>
          <a:p>
            <a:pPr lvl="0"/>
            <a:r>
              <a:rPr lang="it-IT" dirty="0" smtClean="0"/>
              <a:t>fare una presentazione orale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Immagine 7" descr="scienz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2571744"/>
            <a:ext cx="2000264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Durante la lezione l’ insegnante passa di gruppo in gruppo raccogliendo dati sulla qualità delle spiegazioni e degli scambi di informazioni tra i membri </a:t>
            </a:r>
          </a:p>
          <a:p>
            <a:r>
              <a:rPr lang="it-IT" dirty="0" smtClean="0"/>
              <a:t>La valutazione si stabilisce in base al raggiungimento degli obiettivi e dei criteri dichiarati prima dell’ attività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E LA VALUTAZIONE?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E LA VALUTAZIONE?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Valutazione individuale</a:t>
            </a:r>
          </a:p>
          <a:p>
            <a:pPr>
              <a:buNone/>
            </a:pPr>
            <a:r>
              <a:rPr lang="it-IT" dirty="0" smtClean="0"/>
              <a:t>Il singolo viene valutato in base ai risultati didattici, allo sviluppo delle abilità sociali e alla responsabilità rispetto al compito assegnato</a:t>
            </a:r>
            <a:r>
              <a:rPr lang="it-IT" b="1" dirty="0" smtClean="0"/>
              <a:t> </a:t>
            </a:r>
            <a:r>
              <a:rPr lang="it-IT" dirty="0" smtClean="0"/>
              <a:t>(incide sul successo del gruppo)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Valutazione di gruppo</a:t>
            </a:r>
          </a:p>
          <a:p>
            <a:pPr>
              <a:buNone/>
            </a:pPr>
            <a:r>
              <a:rPr lang="it-IT" dirty="0" smtClean="0"/>
              <a:t>Il gruppo viene valutato in base al risultato complessivo raggiunto, determinato dallo sforzo interconnesso dei vari membri in termini di abilità scolastiche e sociali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E LA VALUTAZIONE?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/>
              <a:t>Vengono valutate anche le abilità sociali</a:t>
            </a:r>
          </a:p>
          <a:p>
            <a:pPr>
              <a:buNone/>
            </a:pPr>
            <a:r>
              <a:rPr lang="it-IT" dirty="0" smtClean="0"/>
              <a:t>    Per esempio:</a:t>
            </a:r>
          </a:p>
          <a:p>
            <a:r>
              <a:rPr lang="it-IT" dirty="0" smtClean="0"/>
              <a:t> parlare a bassa voce </a:t>
            </a:r>
          </a:p>
          <a:p>
            <a:r>
              <a:rPr lang="it-IT" dirty="0" smtClean="0"/>
              <a:t>alzarsi senza far rumore con sedie e banchi</a:t>
            </a:r>
          </a:p>
          <a:p>
            <a:r>
              <a:rPr lang="it-IT" dirty="0" smtClean="0"/>
              <a:t> dare e chiedere aiuto 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7" name="Immagine 6" descr="successodelgrup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4214818"/>
            <a:ext cx="2209800" cy="2066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 w="3175">
            <a:noFill/>
          </a:ln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Un esempio per valutare le abilità sociali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4" name="Segnaposto contenuto 3" descr="esempi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6275" y="1785927"/>
            <a:ext cx="7791450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/>
              <a:t>RIEPILOGANDO…</a:t>
            </a: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 </a:t>
            </a:r>
          </a:p>
          <a:p>
            <a:pPr>
              <a:buNone/>
            </a:pPr>
            <a:r>
              <a:rPr lang="it-IT" b="1" dirty="0" smtClean="0"/>
              <a:t>                                                      </a:t>
            </a:r>
          </a:p>
          <a:p>
            <a:pPr>
              <a:buNone/>
            </a:pPr>
            <a:r>
              <a:rPr lang="it-IT" b="1" dirty="0" smtClean="0"/>
              <a:t>                                      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E LA VALUTAZIONE?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5" name="Immagine 4" descr="lettura.jp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428868"/>
            <a:ext cx="1428760" cy="1119187"/>
          </a:xfrm>
          <a:prstGeom prst="rect">
            <a:avLst/>
          </a:prstGeom>
        </p:spPr>
      </p:pic>
      <p:pic>
        <p:nvPicPr>
          <p:cNvPr id="6" name="Immagine 5" descr="images (9).jp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4643446"/>
            <a:ext cx="2071702" cy="1285884"/>
          </a:xfrm>
          <a:prstGeom prst="rect">
            <a:avLst/>
          </a:prstGeom>
        </p:spPr>
      </p:pic>
      <p:pic>
        <p:nvPicPr>
          <p:cNvPr id="7" name="Immagine 6" descr="imag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2571744"/>
            <a:ext cx="2428892" cy="1428760"/>
          </a:xfrm>
          <a:prstGeom prst="rect">
            <a:avLst/>
          </a:prstGeom>
        </p:spPr>
      </p:pic>
      <p:pic>
        <p:nvPicPr>
          <p:cNvPr id="8" name="Immagine 7" descr="gente-di-affari-del-gruppo-di-guida-di-lavoro-di-squadra-della-bici-665850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1802" y="4429132"/>
            <a:ext cx="2286016" cy="1285884"/>
          </a:xfrm>
          <a:prstGeom prst="rect">
            <a:avLst/>
          </a:prstGeom>
        </p:spPr>
      </p:pic>
      <p:pic>
        <p:nvPicPr>
          <p:cNvPr id="9" name="Immagine 8" descr="images (11).jpe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43570" y="4500570"/>
            <a:ext cx="2971800" cy="1533525"/>
          </a:xfrm>
          <a:prstGeom prst="rect">
            <a:avLst/>
          </a:prstGeom>
        </p:spPr>
      </p:pic>
      <p:pic>
        <p:nvPicPr>
          <p:cNvPr id="10" name="Immagine 9" descr="images (10).jpe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57620" y="2357430"/>
            <a:ext cx="1714504" cy="14049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562</Words>
  <Application>Microsoft Office PowerPoint</Application>
  <PresentationFormat>Presentazione su schermo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COSA POSSIAMO FARE IN CLASSE?</vt:lpstr>
      <vt:lpstr>CONSIGLI OPERATIVI</vt:lpstr>
      <vt:lpstr>QUALI METODOLOGIE?</vt:lpstr>
      <vt:lpstr>QUALI VERIFICHE?</vt:lpstr>
      <vt:lpstr>E LA VALUTAZIONE?</vt:lpstr>
      <vt:lpstr>E LA VALUTAZIONE?</vt:lpstr>
      <vt:lpstr>E LA VALUTAZIONE?</vt:lpstr>
      <vt:lpstr>Un esempio per valutare le abilità sociali</vt:lpstr>
      <vt:lpstr>E LA VALUTAZIONE?</vt:lpstr>
      <vt:lpstr>COSA POSSIAMO FARE IN CLASSE?</vt:lpstr>
      <vt:lpstr>WEBQUEST…in breve</vt:lpstr>
      <vt:lpstr>WEBQUEST…in breve</vt:lpstr>
      <vt:lpstr>WEBQUEST…in breve</vt:lpstr>
      <vt:lpstr>QUALCHE RIFERIMENTO</vt:lpstr>
      <vt:lpstr>QUALCHE RIFERIMENTO</vt:lpstr>
      <vt:lpstr>QUALCHE RIFERIMENTO</vt:lpstr>
      <vt:lpstr>GRAZIE A TUTTI VOI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APPRENDIMENTO COLLABORATIVO</dc:title>
  <dc:creator>chiara projetti</dc:creator>
  <cp:lastModifiedBy>mate</cp:lastModifiedBy>
  <cp:revision>80</cp:revision>
  <dcterms:created xsi:type="dcterms:W3CDTF">2016-05-28T11:04:49Z</dcterms:created>
  <dcterms:modified xsi:type="dcterms:W3CDTF">2016-05-30T20:01:58Z</dcterms:modified>
</cp:coreProperties>
</file>