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60"/>
  </p:notesMasterIdLst>
  <p:handoutMasterIdLst>
    <p:handoutMasterId r:id="rId61"/>
  </p:handoutMasterIdLst>
  <p:sldIdLst>
    <p:sldId id="631" r:id="rId3"/>
    <p:sldId id="680" r:id="rId4"/>
    <p:sldId id="640" r:id="rId5"/>
    <p:sldId id="635" r:id="rId6"/>
    <p:sldId id="636" r:id="rId7"/>
    <p:sldId id="637" r:id="rId8"/>
    <p:sldId id="638" r:id="rId9"/>
    <p:sldId id="641" r:id="rId10"/>
    <p:sldId id="618" r:id="rId11"/>
    <p:sldId id="537" r:id="rId12"/>
    <p:sldId id="622" r:id="rId13"/>
    <p:sldId id="682" r:id="rId14"/>
    <p:sldId id="620" r:id="rId15"/>
    <p:sldId id="571" r:id="rId16"/>
    <p:sldId id="573" r:id="rId17"/>
    <p:sldId id="580" r:id="rId18"/>
    <p:sldId id="582" r:id="rId19"/>
    <p:sldId id="586" r:id="rId20"/>
    <p:sldId id="588" r:id="rId21"/>
    <p:sldId id="592" r:id="rId22"/>
    <p:sldId id="597" r:id="rId23"/>
    <p:sldId id="598" r:id="rId24"/>
    <p:sldId id="617" r:id="rId25"/>
    <p:sldId id="604" r:id="rId26"/>
    <p:sldId id="605" r:id="rId27"/>
    <p:sldId id="606" r:id="rId28"/>
    <p:sldId id="607" r:id="rId29"/>
    <p:sldId id="608" r:id="rId30"/>
    <p:sldId id="642" r:id="rId31"/>
    <p:sldId id="643" r:id="rId32"/>
    <p:sldId id="645" r:id="rId33"/>
    <p:sldId id="647" r:id="rId34"/>
    <p:sldId id="649" r:id="rId35"/>
    <p:sldId id="650" r:id="rId36"/>
    <p:sldId id="651" r:id="rId37"/>
    <p:sldId id="653" r:id="rId38"/>
    <p:sldId id="654" r:id="rId39"/>
    <p:sldId id="655" r:id="rId40"/>
    <p:sldId id="656" r:id="rId41"/>
    <p:sldId id="657" r:id="rId42"/>
    <p:sldId id="659" r:id="rId43"/>
    <p:sldId id="660" r:id="rId44"/>
    <p:sldId id="662" r:id="rId45"/>
    <p:sldId id="663" r:id="rId46"/>
    <p:sldId id="664" r:id="rId47"/>
    <p:sldId id="668" r:id="rId48"/>
    <p:sldId id="665" r:id="rId49"/>
    <p:sldId id="666" r:id="rId50"/>
    <p:sldId id="667" r:id="rId51"/>
    <p:sldId id="671" r:id="rId52"/>
    <p:sldId id="673" r:id="rId53"/>
    <p:sldId id="676" r:id="rId54"/>
    <p:sldId id="678" r:id="rId55"/>
    <p:sldId id="623" r:id="rId56"/>
    <p:sldId id="628" r:id="rId57"/>
    <p:sldId id="630" r:id="rId58"/>
    <p:sldId id="681" r:id="rId59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2452E"/>
    <a:srgbClr val="EAEAEA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3011" autoAdjust="0"/>
  </p:normalViewPr>
  <p:slideViewPr>
    <p:cSldViewPr snapToGrid="0">
      <p:cViewPr varScale="1">
        <p:scale>
          <a:sx n="68" d="100"/>
          <a:sy n="68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05E410D-E563-4691-9C47-31392853DDA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185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9F2D70E-80FB-49A5-BAEF-7D36B71680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23981-8F96-425A-8B91-4470C9C6E362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01D958-9631-4C59-8A88-63C4CE3088C6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FECA1-B277-4BCF-8CC3-6F8AFF36AA4B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12E10-7EBD-458D-9E58-E3390B1F8C0F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879FF-B092-4C1C-852E-3081365AC7BE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188D9-8D9D-401F-A225-682CA8B09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188D9-8D9D-401F-A225-682CA8B09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8864C-794F-4A0C-B93E-B0721FB3414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D7AC0-B085-4B9C-80C2-A1B53FEA671B}" type="slidenum">
              <a:rPr lang="en-US" smtClean="0">
                <a:latin typeface="Times New Roman" pitchFamily="18" charset="0"/>
              </a:rPr>
              <a:pPr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71918-696C-4EBA-8FCD-20F7737C78A7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A52B-7593-4221-B3A5-B7CC1504E3BB}" type="slidenum">
              <a:rPr lang="en-US"/>
              <a:pPr/>
              <a:t>4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BD0BD-65B9-44E8-B9D4-2AB1F2E0B2BF}" type="slidenum">
              <a:rPr lang="en-US"/>
              <a:pPr/>
              <a:t>5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BD0BD-65B9-44E8-B9D4-2AB1F2E0B2BF}" type="slidenum">
              <a:rPr lang="en-US"/>
              <a:pPr/>
              <a:t>6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BD0BD-65B9-44E8-B9D4-2AB1F2E0B2BF}" type="slidenum">
              <a:rPr lang="en-US"/>
              <a:pPr/>
              <a:t>7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23981-8F96-425A-8B91-4470C9C6E362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9263" y="619125"/>
            <a:ext cx="3497262" cy="26225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3327400"/>
            <a:ext cx="5086350" cy="5260975"/>
          </a:xfrm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2DEF6-07D9-4F05-BCAC-3711073C5205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BFDC3-1A07-40F2-B134-9795F01F993F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A7A03-1CCC-4D22-B0F5-820244D2D3C0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One method is to uses place value disks.  Demonstrate the need to regroup – ten 10’s = one 100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79C4F90-5E9D-43C0-824A-53104E0339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4A88-93B4-4C29-8278-5E1ABD9D306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09C3-FFD2-403E-8FFA-7BD8EFE4F20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99E7-C78B-4A13-9989-01FE753EFA3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C682C-DF94-4044-A235-5AA0884C1974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C35B-6351-4271-846E-EFFC888DAB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1E1-CC5C-4EE5-B4D1-5210C7733B9B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6CF3-FF9E-4537-A84E-AD04B94DD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C8576-DC38-469F-8E46-110CDCF66CCB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7690-6E40-48F4-8C65-59FC94E6D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037B-9CB7-4F5A-BA81-83E0D53A10C1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F3E3-C3AB-4AEF-BA6F-EC064E1449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8EB-8F48-48A5-A01F-D2BD0DB22EAC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9647-B49C-4768-B72F-6CA37C8F1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145-A259-4343-A119-11D9CDC7F0AD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D750-FD2B-44DE-92E7-D01C84284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9E00-AB9E-4E47-BA40-950AB8793DD5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E6BC-72EF-44D7-8063-F0956A2D05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5C96-A996-46D7-BFA4-58539F65FB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6E0D1-3EA2-4F83-AA05-9AEFE8188190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FBEFD-1868-4357-A0EC-D81C75DDE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D567-C280-4BA2-9B82-3814FCC24044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68CE-8CB3-4092-A9C8-57674A929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B4D8-8EAC-41AE-A21A-22DF8D444D8C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4EE9-A07A-4EDC-A38A-F17249DB6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428-BD56-4838-B61E-A382DE96E4E7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D77C-B0DE-4CA6-8C1A-36C7B9B4FC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0D2F-030B-45F0-8CDE-774F924ED8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98AC-EAB4-47A6-9876-3D9551AAC15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9D5-077E-412C-882C-71D6C9465A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AF0D-8446-44C1-A433-C7B3E9A048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1E7A-56F1-4DBD-96B0-9C13AA2FE1D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CE91-B507-4BD7-9CBB-1FF18B85F95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23DD-FA2A-4CB1-A46B-9B72223A05C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7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31B6A8F6-4AE7-4CCF-AF33-E144D23D68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F90A284-F976-47AC-9865-FD4A7AE7B174}" type="datetimeFigureOut">
              <a:rPr lang="it-IT"/>
              <a:pPr>
                <a:defRPr/>
              </a:pPr>
              <a:t>30/05/2016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AABF62-CCF6-4B89-8164-93306E5D8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1965" y="854765"/>
            <a:ext cx="7573618" cy="1630018"/>
          </a:xfrm>
        </p:spPr>
        <p:txBody>
          <a:bodyPr/>
          <a:lstStyle/>
          <a:p>
            <a:r>
              <a:rPr lang="it-IT" sz="3600" b="1" dirty="0" smtClean="0"/>
              <a:t>Per una didattica inclusiva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en-US" sz="2000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65913" y="5943601"/>
            <a:ext cx="3160644" cy="337930"/>
          </a:xfrm>
        </p:spPr>
        <p:txBody>
          <a:bodyPr/>
          <a:lstStyle/>
          <a:p>
            <a:r>
              <a:rPr lang="en-US" sz="1560" dirty="0" smtClean="0">
                <a:solidFill>
                  <a:schemeClr val="tx2">
                    <a:lumMod val="75000"/>
                  </a:schemeClr>
                </a:solidFill>
              </a:rPr>
              <a:t>IIS Federico </a:t>
            </a:r>
            <a:r>
              <a:rPr lang="en-US" sz="1560" dirty="0" err="1" smtClean="0">
                <a:solidFill>
                  <a:schemeClr val="tx2">
                    <a:lumMod val="75000"/>
                  </a:schemeClr>
                </a:solidFill>
              </a:rPr>
              <a:t>Caffè</a:t>
            </a:r>
            <a:r>
              <a:rPr lang="en-US" sz="156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560" dirty="0" err="1" smtClean="0">
                <a:solidFill>
                  <a:schemeClr val="tx2">
                    <a:lumMod val="75000"/>
                  </a:schemeClr>
                </a:solidFill>
              </a:rPr>
              <a:t>maggio</a:t>
            </a:r>
            <a:r>
              <a:rPr lang="en-US" sz="1560" dirty="0" smtClean="0">
                <a:solidFill>
                  <a:schemeClr val="tx2">
                    <a:lumMod val="75000"/>
                  </a:schemeClr>
                </a:solidFill>
              </a:rPr>
              <a:t> 2016</a:t>
            </a:r>
            <a:endParaRPr lang="en-US" sz="156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10800000" flipV="1">
            <a:off x="3041374" y="5200346"/>
            <a:ext cx="6102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Vera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Francioli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&amp; Claudio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Marchesano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8416" y="795132"/>
            <a:ext cx="8090453" cy="1053546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2226" y="3275428"/>
            <a:ext cx="4180451" cy="5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156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0" y="2518117"/>
            <a:ext cx="914400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endParaRPr lang="it-IT" sz="2400" kern="0" dirty="0" smtClean="0">
              <a:solidFill>
                <a:srgbClr val="FF0000"/>
              </a:solidFill>
            </a:endParaRPr>
          </a:p>
          <a:p>
            <a:endParaRPr lang="it-IT" sz="2800" kern="0" dirty="0" smtClean="0">
              <a:solidFill>
                <a:srgbClr val="FF0000"/>
              </a:solidFill>
            </a:endParaRPr>
          </a:p>
          <a:p>
            <a:r>
              <a:rPr lang="it-IT" sz="2800" kern="0" dirty="0" smtClean="0">
                <a:solidFill>
                  <a:schemeClr val="tx2"/>
                </a:solidFill>
              </a:rPr>
              <a:t>Perché gli alunni di Singapore sono così bravi in matematica ? </a:t>
            </a:r>
            <a:endParaRPr lang="it-IT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309488" y="1702191"/>
            <a:ext cx="8004249" cy="431919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Utilizzare  una  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rappresentazione simbolica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per  fare in modo che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l’esperienza matematica concreta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possa permettere di arrivare ad una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rappresentazione astratta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82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2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82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820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2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82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820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82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82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561514" y="196948"/>
            <a:ext cx="7228474" cy="95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 metodo   </a:t>
            </a:r>
            <a:r>
              <a:rPr lang="it-IT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 i n g a p o r e </a:t>
            </a:r>
          </a:p>
          <a:p>
            <a:pPr>
              <a:defRPr/>
            </a:pPr>
            <a:r>
              <a:rPr lang="it-IT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I D E A     di    B A S E</a:t>
            </a:r>
            <a:endParaRPr lang="it-IT" sz="2800" b="1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197" name="Group 2"/>
          <p:cNvGrpSpPr>
            <a:grpSpLocks/>
          </p:cNvGrpSpPr>
          <p:nvPr/>
        </p:nvGrpSpPr>
        <p:grpSpPr bwMode="auto">
          <a:xfrm>
            <a:off x="287338" y="368300"/>
            <a:ext cx="9009062" cy="1052513"/>
            <a:chOff x="0" y="1536"/>
            <a:chExt cx="5675" cy="663"/>
          </a:xfrm>
        </p:grpSpPr>
        <p:grpSp>
          <p:nvGrpSpPr>
            <p:cNvPr id="819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20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820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819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20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820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820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820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820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743200" y="1854200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14" name="Rectangle 13"/>
          <p:cNvSpPr/>
          <p:nvPr/>
        </p:nvSpPr>
        <p:spPr>
          <a:xfrm>
            <a:off x="1524000" y="1854200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15" name="Rectangle 14"/>
          <p:cNvSpPr/>
          <p:nvPr/>
        </p:nvSpPr>
        <p:spPr>
          <a:xfrm>
            <a:off x="3962400" y="1854200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16" name="Rectangle 15"/>
          <p:cNvSpPr/>
          <p:nvPr/>
        </p:nvSpPr>
        <p:spPr>
          <a:xfrm>
            <a:off x="5195888" y="1854200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17" name="Rectangle 16"/>
          <p:cNvSpPr/>
          <p:nvPr/>
        </p:nvSpPr>
        <p:spPr>
          <a:xfrm>
            <a:off x="6400800" y="1854200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18" name="Rectangle 17"/>
          <p:cNvSpPr/>
          <p:nvPr/>
        </p:nvSpPr>
        <p:spPr>
          <a:xfrm>
            <a:off x="1524000" y="2705100"/>
            <a:ext cx="1219200" cy="685800"/>
          </a:xfrm>
          <a:prstGeom prst="rect">
            <a:avLst/>
          </a:prstGeom>
          <a:solidFill>
            <a:schemeClr val="accent1"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20" name="Right Brace 19"/>
          <p:cNvSpPr/>
          <p:nvPr/>
        </p:nvSpPr>
        <p:spPr>
          <a:xfrm rot="16200000">
            <a:off x="4343400" y="-1371600"/>
            <a:ext cx="381000" cy="60198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9225" name="TextBox 20"/>
          <p:cNvSpPr txBox="1">
            <a:spLocks noChangeArrowheads="1"/>
          </p:cNvSpPr>
          <p:nvPr/>
        </p:nvSpPr>
        <p:spPr bwMode="auto">
          <a:xfrm>
            <a:off x="3424238" y="1052513"/>
            <a:ext cx="3074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rgbClr val="0070C0"/>
                </a:solidFill>
              </a:rPr>
              <a:t>Quantità</a:t>
            </a:r>
            <a:r>
              <a:rPr lang="en-US" sz="2000">
                <a:solidFill>
                  <a:srgbClr val="0070C0"/>
                </a:solidFill>
              </a:rPr>
              <a:t> </a:t>
            </a:r>
            <a:r>
              <a:rPr lang="en-US" sz="1200">
                <a:solidFill>
                  <a:srgbClr val="0070C0"/>
                </a:solidFill>
              </a:rPr>
              <a:t>più grande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1943100" y="3048000"/>
            <a:ext cx="381000" cy="1219200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200"/>
          </a:p>
        </p:txBody>
      </p:sp>
      <p:sp>
        <p:nvSpPr>
          <p:cNvPr id="9227" name="TextBox 22"/>
          <p:cNvSpPr txBox="1">
            <a:spLocks noChangeArrowheads="1"/>
          </p:cNvSpPr>
          <p:nvPr/>
        </p:nvSpPr>
        <p:spPr bwMode="auto">
          <a:xfrm>
            <a:off x="952500" y="3735388"/>
            <a:ext cx="304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70C0"/>
                </a:solidFill>
              </a:rPr>
              <a:t>Quantità più piccola</a:t>
            </a:r>
          </a:p>
        </p:txBody>
      </p:sp>
      <p:grpSp>
        <p:nvGrpSpPr>
          <p:cNvPr id="9228" name="Group 2"/>
          <p:cNvGrpSpPr>
            <a:grpSpLocks/>
          </p:cNvGrpSpPr>
          <p:nvPr/>
        </p:nvGrpSpPr>
        <p:grpSpPr bwMode="auto">
          <a:xfrm>
            <a:off x="217488" y="466725"/>
            <a:ext cx="8364537" cy="615950"/>
            <a:chOff x="0" y="1536"/>
            <a:chExt cx="5675" cy="663"/>
          </a:xfrm>
        </p:grpSpPr>
        <p:grpSp>
          <p:nvGrpSpPr>
            <p:cNvPr id="923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24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 sz="2400"/>
              </a:p>
            </p:txBody>
          </p:sp>
          <p:sp>
            <p:nvSpPr>
              <p:cNvPr id="924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 sz="2400"/>
              </a:p>
            </p:txBody>
          </p:sp>
        </p:grpSp>
        <p:grpSp>
          <p:nvGrpSpPr>
            <p:cNvPr id="923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24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 sz="2400"/>
              </a:p>
            </p:txBody>
          </p:sp>
          <p:sp>
            <p:nvSpPr>
              <p:cNvPr id="924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 sz="2400"/>
              </a:p>
            </p:txBody>
          </p:sp>
        </p:grpSp>
        <p:sp>
          <p:nvSpPr>
            <p:cNvPr id="923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/>
            </a:p>
          </p:txBody>
        </p:sp>
        <p:sp>
          <p:nvSpPr>
            <p:cNvPr id="923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/>
            </a:p>
          </p:txBody>
        </p:sp>
        <p:sp>
          <p:nvSpPr>
            <p:cNvPr id="923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 sz="2400"/>
            </a:p>
          </p:txBody>
        </p:sp>
      </p:grpSp>
      <p:sp>
        <p:nvSpPr>
          <p:cNvPr id="34" name="Titolo 1"/>
          <p:cNvSpPr txBox="1">
            <a:spLocks/>
          </p:cNvSpPr>
          <p:nvPr/>
        </p:nvSpPr>
        <p:spPr bwMode="auto">
          <a:xfrm>
            <a:off x="1062038" y="0"/>
            <a:ext cx="76850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metodo   S i n g a p o r e </a:t>
            </a:r>
          </a:p>
          <a:p>
            <a:pPr>
              <a:defRPr/>
            </a:pPr>
            <a:r>
              <a:rPr lang="it-IT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Modello grafico più frequente: il Bar </a:t>
            </a:r>
            <a:r>
              <a:rPr lang="it-IT" sz="20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Modelling</a:t>
            </a:r>
            <a:r>
              <a:rPr lang="it-IT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5" name="Titolo 1"/>
          <p:cNvSpPr txBox="1">
            <a:spLocks/>
          </p:cNvSpPr>
          <p:nvPr/>
        </p:nvSpPr>
        <p:spPr bwMode="auto">
          <a:xfrm>
            <a:off x="3028950" y="3008313"/>
            <a:ext cx="514508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it-IT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 </a:t>
            </a:r>
            <a:r>
              <a:rPr lang="it-IT" sz="2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Modelling</a:t>
            </a:r>
            <a:r>
              <a:rPr lang="it-IT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(Metodo della Barra)  </a:t>
            </a:r>
          </a:p>
        </p:txBody>
      </p:sp>
      <p:sp>
        <p:nvSpPr>
          <p:cNvPr id="36" name="Titolo 1"/>
          <p:cNvSpPr txBox="1">
            <a:spLocks/>
          </p:cNvSpPr>
          <p:nvPr/>
        </p:nvSpPr>
        <p:spPr bwMode="auto">
          <a:xfrm>
            <a:off x="2984500" y="3568700"/>
            <a:ext cx="53435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Utilizzato sin dai primi anni di scuola primaria  </a:t>
            </a:r>
          </a:p>
        </p:txBody>
      </p:sp>
      <p:sp>
        <p:nvSpPr>
          <p:cNvPr id="37" name="Titolo 1"/>
          <p:cNvSpPr txBox="1">
            <a:spLocks/>
          </p:cNvSpPr>
          <p:nvPr/>
        </p:nvSpPr>
        <p:spPr bwMode="auto">
          <a:xfrm>
            <a:off x="2813050" y="3911600"/>
            <a:ext cx="76628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Adatto per problemi del tipo : “parte di tutto”  </a:t>
            </a:r>
          </a:p>
        </p:txBody>
      </p:sp>
      <p:sp>
        <p:nvSpPr>
          <p:cNvPr id="38" name="Titolo 1"/>
          <p:cNvSpPr txBox="1">
            <a:spLocks/>
          </p:cNvSpPr>
          <p:nvPr/>
        </p:nvSpPr>
        <p:spPr bwMode="auto">
          <a:xfrm>
            <a:off x="771525" y="5927725"/>
            <a:ext cx="7620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39" name="Titolo 1"/>
          <p:cNvSpPr txBox="1">
            <a:spLocks/>
          </p:cNvSpPr>
          <p:nvPr/>
        </p:nvSpPr>
        <p:spPr bwMode="auto">
          <a:xfrm>
            <a:off x="504825" y="5526088"/>
            <a:ext cx="82169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presta benissimo a rappresentare vari problemi matematici,</a:t>
            </a:r>
          </a:p>
          <a:p>
            <a:pPr>
              <a:defRPr/>
            </a:pP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anch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 complessi come 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Comparazioni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Proporzioni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Frazioni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Percentuali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e può essere usato sin da subito per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Somma 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 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Sottrazione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Moltiplicazione</a:t>
            </a:r>
            <a:r>
              <a:rPr lang="it-IT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it-IT" sz="20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70113" y="1285461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4/5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degli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iscritti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al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corso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matematica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donne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 Se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maschi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quanti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gli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iscritti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tutto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? 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3352800"/>
            <a:ext cx="60960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5400000">
            <a:off x="4267200" y="-76200"/>
            <a:ext cx="457200" cy="6096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16357" y="2348948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Iscritti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al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corso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352800"/>
            <a:ext cx="1219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3352800"/>
            <a:ext cx="1219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3352800"/>
            <a:ext cx="1219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62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3352800"/>
            <a:ext cx="121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 rot="16200000">
            <a:off x="3619500" y="1943100"/>
            <a:ext cx="533400" cy="4876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1400" y="4724400"/>
            <a:ext cx="1606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Femmine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6743700" y="3771900"/>
            <a:ext cx="457200" cy="1143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05600" y="4724400"/>
            <a:ext cx="1225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Maschi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28800" y="3352800"/>
            <a:ext cx="45720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0" y="3352800"/>
            <a:ext cx="41081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67200" y="33528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65913" y="3359426"/>
            <a:ext cx="301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05600" y="3378200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800" y="4724400"/>
            <a:ext cx="2493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x 5 =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30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57400" y="56388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iscritti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tutto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9" name="Rettangolo 38"/>
          <p:cNvSpPr/>
          <p:nvPr/>
        </p:nvSpPr>
        <p:spPr>
          <a:xfrm>
            <a:off x="942534" y="253219"/>
            <a:ext cx="8201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Singapore :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5" grpId="0" animBg="1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536575" y="1452563"/>
            <a:ext cx="8199438" cy="355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Sono sufficienti poche parole per spiegare allo studente il concetto espresso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Potrebbe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adirittura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non essere necessaria alcuna spiegazione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comunicazione del processo logico non passa tramite il linguaggio verbale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La comunicazione del processo logico è rappresentata direttamente in un linguaggio matematico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02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26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6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025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26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6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02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900" y="198438"/>
            <a:ext cx="76850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 metodo   </a:t>
            </a:r>
            <a:r>
              <a:rPr lang="it-IT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 i n g a p o r e </a:t>
            </a:r>
          </a:p>
          <a:p>
            <a:pPr>
              <a:defRPr/>
            </a:pPr>
            <a:r>
              <a:rPr lang="it-IT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Grande vantaggio del Bar </a:t>
            </a:r>
            <a:r>
              <a:rPr lang="it-IT" sz="2400" b="1" kern="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Modelling</a:t>
            </a:r>
            <a:r>
              <a:rPr lang="it-IT" sz="24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10245" name="Group 2"/>
          <p:cNvGrpSpPr>
            <a:grpSpLocks/>
          </p:cNvGrpSpPr>
          <p:nvPr/>
        </p:nvGrpSpPr>
        <p:grpSpPr bwMode="auto">
          <a:xfrm>
            <a:off x="287338" y="368300"/>
            <a:ext cx="9009062" cy="1052513"/>
            <a:chOff x="0" y="1536"/>
            <a:chExt cx="5675" cy="663"/>
          </a:xfrm>
        </p:grpSpPr>
        <p:grpSp>
          <p:nvGrpSpPr>
            <p:cNvPr id="1024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025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5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024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25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025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024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4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25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MC90043636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83" y="4602066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082675" y="3348038"/>
            <a:ext cx="7329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24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     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a)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ho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tutto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?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181100" y="4164013"/>
            <a:ext cx="7610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50000"/>
              </a:spcBef>
              <a:buFontTx/>
              <a:buAutoNum type="alphaLcParenR" startAt="2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ho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più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1491175" y="1730325"/>
            <a:ext cx="7062275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230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per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festa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.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altri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86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nel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pomeriggio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87338" y="368300"/>
            <a:ext cx="9009062" cy="1052513"/>
            <a:chOff x="0" y="1536"/>
            <a:chExt cx="5675" cy="663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6" name="Titolo 1"/>
          <p:cNvSpPr txBox="1">
            <a:spLocks/>
          </p:cNvSpPr>
          <p:nvPr/>
        </p:nvSpPr>
        <p:spPr bwMode="auto">
          <a:xfrm>
            <a:off x="1195754" y="239150"/>
            <a:ext cx="7948246" cy="84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metodo   </a:t>
            </a:r>
            <a:r>
              <a:rPr lang="it-IT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 i n g a p o r e </a:t>
            </a:r>
          </a:p>
          <a:p>
            <a:pPr>
              <a:defRPr/>
            </a:pPr>
            <a:r>
              <a:rPr lang="it-IT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nei primi anni di scuola  </a:t>
            </a:r>
            <a:endParaRPr lang="it-IT" sz="2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MC90043636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82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238250" y="2405063"/>
            <a:ext cx="7300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240" dirty="0">
                <a:latin typeface="Comic Sans MS" pitchFamily="66" charset="0"/>
                <a:cs typeface="+mn-cs"/>
              </a:rPr>
              <a:t>      </a:t>
            </a:r>
            <a:r>
              <a:rPr lang="en-US" sz="224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a)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ho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tutto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?</a:t>
            </a:r>
          </a:p>
        </p:txBody>
      </p:sp>
      <p:cxnSp>
        <p:nvCxnSpPr>
          <p:cNvPr id="6" name="Straight Arrow Connector 11"/>
          <p:cNvCxnSpPr/>
          <p:nvPr/>
        </p:nvCxnSpPr>
        <p:spPr>
          <a:xfrm>
            <a:off x="4181475" y="6048375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3235325" y="5640388"/>
            <a:ext cx="109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0" b="1">
                <a:latin typeface="Comic Sans MS" pitchFamily="66" charset="0"/>
              </a:rPr>
              <a:t>?</a:t>
            </a:r>
          </a:p>
        </p:txBody>
      </p:sp>
      <p:cxnSp>
        <p:nvCxnSpPr>
          <p:cNvPr id="8" name="Straight Arrow Connector 13"/>
          <p:cNvCxnSpPr/>
          <p:nvPr/>
        </p:nvCxnSpPr>
        <p:spPr>
          <a:xfrm rot="10800000">
            <a:off x="1627188" y="6049963"/>
            <a:ext cx="16764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14"/>
          <p:cNvSpPr/>
          <p:nvPr/>
        </p:nvSpPr>
        <p:spPr>
          <a:xfrm>
            <a:off x="1416050" y="4664075"/>
            <a:ext cx="2971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0" name="Rectangle 20"/>
          <p:cNvSpPr/>
          <p:nvPr/>
        </p:nvSpPr>
        <p:spPr>
          <a:xfrm>
            <a:off x="4416425" y="4664075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1970088" y="4754563"/>
            <a:ext cx="13493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Comic Sans MS" pitchFamily="66" charset="0"/>
              </a:rPr>
              <a:t>230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572000" y="4754563"/>
            <a:ext cx="9842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latin typeface="Comic Sans MS" pitchFamily="66" charset="0"/>
              </a:rPr>
              <a:t>86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1947863" y="41005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mattina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4445000" y="415766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pomeriggio</a:t>
            </a:r>
          </a:p>
        </p:txBody>
      </p:sp>
      <p:sp>
        <p:nvSpPr>
          <p:cNvPr id="13325" name="Text Box 7"/>
          <p:cNvSpPr txBox="1">
            <a:spLocks noChangeArrowheads="1"/>
          </p:cNvSpPr>
          <p:nvPr/>
        </p:nvSpPr>
        <p:spPr bwMode="auto">
          <a:xfrm>
            <a:off x="1884363" y="280988"/>
            <a:ext cx="6035675" cy="1385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230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per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festa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.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altri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86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nel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pomeriggio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7" grpId="0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blue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88" name="Group 44"/>
          <p:cNvGraphicFramePr>
            <a:graphicFrameLocks noGrp="1"/>
          </p:cNvGraphicFramePr>
          <p:nvPr/>
        </p:nvGraphicFramePr>
        <p:xfrm>
          <a:off x="304800" y="1219200"/>
          <a:ext cx="8534400" cy="5257800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Centinaia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Decine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3" name="Rectangle 45"/>
          <p:cNvSpPr>
            <a:spLocks noChangeArrowheads="1"/>
          </p:cNvSpPr>
          <p:nvPr/>
        </p:nvSpPr>
        <p:spPr bwMode="auto">
          <a:xfrm>
            <a:off x="0" y="522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pic>
        <p:nvPicPr>
          <p:cNvPr id="14354" name="Picture 56" descr="blue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425" y="2681288"/>
            <a:ext cx="5127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57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5193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2" name="Picture 58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5193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3" name="Picture 59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251936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5" name="Picture 61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240088"/>
            <a:ext cx="5127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6" name="Picture 62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2400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7" name="Picture 63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2400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8" name="Picture 64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959225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9" name="Picture 65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959225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0" name="Picture 66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959225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1" name="Picture 67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67995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2" name="Picture 68" descr="green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67995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3" name="Picture 69" descr="red cir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51936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4" name="Picture 70" descr="red cir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25193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5" name="Picture 71" descr="red cir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2519363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6" name="Picture 72" descr="red cir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240088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7" name="Picture 73" descr="red cir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32400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8" name="Picture 74" descr="red cir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324008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9" name="Picture 75" descr="Blue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681288"/>
            <a:ext cx="50006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95400" y="5153025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>
                <a:solidFill>
                  <a:srgbClr val="00206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91000" y="5105400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>
                <a:solidFill>
                  <a:srgbClr val="00206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86600" y="5105400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>
                <a:solidFill>
                  <a:srgbClr val="00206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4376" name="Text Box 60"/>
          <p:cNvSpPr txBox="1">
            <a:spLocks noChangeArrowheads="1"/>
          </p:cNvSpPr>
          <p:nvPr/>
        </p:nvSpPr>
        <p:spPr bwMode="auto">
          <a:xfrm>
            <a:off x="1744663" y="182563"/>
            <a:ext cx="52054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Comic Sans MS" pitchFamily="66" charset="0"/>
              </a:rPr>
              <a:t>230  +  86 </a:t>
            </a:r>
            <a:endParaRPr lang="en-US" sz="200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grpSp>
        <p:nvGrpSpPr>
          <p:cNvPr id="14377" name="Group 2"/>
          <p:cNvGrpSpPr>
            <a:grpSpLocks/>
          </p:cNvGrpSpPr>
          <p:nvPr/>
        </p:nvGrpSpPr>
        <p:grpSpPr bwMode="auto">
          <a:xfrm>
            <a:off x="5387975" y="280988"/>
            <a:ext cx="2940050" cy="731837"/>
            <a:chOff x="0" y="1536"/>
            <a:chExt cx="5675" cy="663"/>
          </a:xfrm>
        </p:grpSpPr>
        <p:grpSp>
          <p:nvGrpSpPr>
            <p:cNvPr id="1437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438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438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438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438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438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438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438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4378" name="Rettangolo 39"/>
          <p:cNvSpPr>
            <a:spLocks noChangeArrowheads="1"/>
          </p:cNvSpPr>
          <p:nvPr/>
        </p:nvSpPr>
        <p:spPr bwMode="auto">
          <a:xfrm>
            <a:off x="5845175" y="374650"/>
            <a:ext cx="21002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>
                <a:solidFill>
                  <a:schemeClr val="tx2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od</a:t>
            </a:r>
            <a:r>
              <a:rPr lang="en-US">
                <a:solidFill>
                  <a:schemeClr val="tx2"/>
                </a:solidFill>
              </a:rPr>
              <a:t>o 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chemeClr val="tx2"/>
                </a:solidFill>
              </a:rPr>
              <a:t>in</a:t>
            </a:r>
            <a:r>
              <a:rPr lang="en-US">
                <a:solidFill>
                  <a:srgbClr val="FF0000"/>
                </a:solidFill>
              </a:rPr>
              <a:t>ga</a:t>
            </a:r>
            <a:r>
              <a:rPr lang="en-US">
                <a:solidFill>
                  <a:schemeClr val="tx2"/>
                </a:solidFill>
              </a:rPr>
              <a:t>por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>
                <a:solidFill>
                  <a:schemeClr val="tx2"/>
                </a:solidFill>
              </a:rPr>
              <a:t> </a:t>
            </a:r>
            <a:endParaRPr lang="it-IT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MC90043636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2133600" y="2362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a)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ho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tutto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81400" y="32004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Comic Sans MS" pitchFamily="66" charset="0"/>
              </a:rPr>
              <a:t>230 + 86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32004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t-IT" sz="320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57600" y="320040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300+16=316</a:t>
            </a:r>
            <a:r>
              <a:rPr lang="en-US" sz="3200" dirty="0">
                <a:latin typeface="Comic Sans MS" pitchFamily="66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4191000"/>
            <a:ext cx="5791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ho </a:t>
            </a:r>
            <a:r>
              <a:rPr lang="it-IT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316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eaLnBrk="0" hangingPunct="0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tutto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884363" y="280988"/>
            <a:ext cx="6035675" cy="1385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230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per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festa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.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altri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86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nel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pomeriggio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MC90043636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4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2133600" y="2362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a)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ho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tutto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304800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LcParenR" startAt="2"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ho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più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884363" y="280988"/>
            <a:ext cx="6035675" cy="1385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230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per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festa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.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altri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86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nel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pomeriggio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1781175" y="1935163"/>
            <a:ext cx="6096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LcParenR" startAt="2"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Quanti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ho </a:t>
            </a:r>
            <a:r>
              <a:rPr lang="it-IT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mprato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più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la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8435" name="Picture 5" descr="MC90043636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13" y="103188"/>
            <a:ext cx="14874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3657600"/>
            <a:ext cx="571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5275" y="3703638"/>
            <a:ext cx="1914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70C0"/>
                </a:solidFill>
                <a:latin typeface="Comic Sans MS" pitchFamily="66" charset="0"/>
              </a:rPr>
              <a:t>Mattina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8400" y="4648200"/>
            <a:ext cx="2438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5275" y="4779963"/>
            <a:ext cx="1997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Pomeriggio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76800" y="25908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230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9000" y="60960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86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0800" y="60960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8" name="Left Brace 17"/>
          <p:cNvSpPr/>
          <p:nvPr/>
        </p:nvSpPr>
        <p:spPr>
          <a:xfrm rot="16200000" flipH="1">
            <a:off x="5067300" y="419100"/>
            <a:ext cx="457200" cy="5715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" name="Left Brace 18"/>
          <p:cNvSpPr/>
          <p:nvPr/>
        </p:nvSpPr>
        <p:spPr>
          <a:xfrm rot="5400000" flipH="1">
            <a:off x="3429000" y="4572000"/>
            <a:ext cx="457200" cy="2438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" name="Left Brace 19"/>
          <p:cNvSpPr/>
          <p:nvPr/>
        </p:nvSpPr>
        <p:spPr>
          <a:xfrm rot="5400000" flipH="1">
            <a:off x="6324600" y="4191000"/>
            <a:ext cx="457200" cy="3200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8446" name="Text Box 7"/>
          <p:cNvSpPr txBox="1">
            <a:spLocks noChangeArrowheads="1"/>
          </p:cNvSpPr>
          <p:nvPr/>
        </p:nvSpPr>
        <p:spPr bwMode="auto">
          <a:xfrm>
            <a:off x="1884363" y="280988"/>
            <a:ext cx="6035675" cy="1385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mattina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230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per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festa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.         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mpro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altri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86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pallon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nel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pomeriggio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16" grpId="0"/>
      <p:bldP spid="15" grpId="0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1589649" y="2855742"/>
            <a:ext cx="6443003" cy="331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Se le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persone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credono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che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la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matematica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sia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semplice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è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soltanto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perchè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non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rendono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conto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quanto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la vita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sia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complicata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(John  Von Neumann)</a:t>
            </a: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678152" cy="15556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Matematica con il sorriso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lue 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667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5"/>
          <p:cNvSpPr>
            <a:spLocks noChangeArrowheads="1"/>
          </p:cNvSpPr>
          <p:nvPr/>
        </p:nvSpPr>
        <p:spPr bwMode="auto">
          <a:xfrm>
            <a:off x="0" y="522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pic>
        <p:nvPicPr>
          <p:cNvPr id="6200" name="Picture 56" descr="blue 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667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7432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1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7432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8" name="Picture 64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7432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8194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8194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8194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28194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429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429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429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3861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0386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4" descr="red cir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1338" y="4038600"/>
            <a:ext cx="500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429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429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429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0386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386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71938"/>
            <a:ext cx="5000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6482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482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6482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9" descr="green 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34000"/>
            <a:ext cx="5000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295400" y="5029200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>
                <a:solidFill>
                  <a:srgbClr val="00206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67200" y="5105400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010400" y="5029200"/>
            <a:ext cx="68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0">
                <a:solidFill>
                  <a:srgbClr val="002060"/>
                </a:solidFill>
                <a:latin typeface="Comic Sans MS" pitchFamily="66" charset="0"/>
              </a:rPr>
              <a:t>4</a:t>
            </a:r>
          </a:p>
        </p:txBody>
      </p:sp>
      <p:graphicFrame>
        <p:nvGraphicFramePr>
          <p:cNvPr id="6188" name="Group 44"/>
          <p:cNvGraphicFramePr>
            <a:graphicFrameLocks noGrp="1"/>
          </p:cNvGraphicFramePr>
          <p:nvPr/>
        </p:nvGraphicFramePr>
        <p:xfrm>
          <a:off x="304800" y="1447800"/>
          <a:ext cx="8534400" cy="5257800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Centinaia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Decine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Unità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1" name="Text Box 60"/>
          <p:cNvSpPr txBox="1">
            <a:spLocks noChangeArrowheads="1"/>
          </p:cNvSpPr>
          <p:nvPr/>
        </p:nvSpPr>
        <p:spPr bwMode="auto">
          <a:xfrm>
            <a:off x="1744663" y="182563"/>
            <a:ext cx="520541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>
                <a:latin typeface="Comic Sans MS" pitchFamily="66" charset="0"/>
              </a:rPr>
              <a:t>230  -  86 </a:t>
            </a:r>
            <a:endParaRPr lang="en-US" sz="200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grpSp>
        <p:nvGrpSpPr>
          <p:cNvPr id="19502" name="Group 2"/>
          <p:cNvGrpSpPr>
            <a:grpSpLocks/>
          </p:cNvGrpSpPr>
          <p:nvPr/>
        </p:nvGrpSpPr>
        <p:grpSpPr bwMode="auto">
          <a:xfrm>
            <a:off x="5387975" y="280988"/>
            <a:ext cx="2940050" cy="731837"/>
            <a:chOff x="0" y="1536"/>
            <a:chExt cx="5675" cy="663"/>
          </a:xfrm>
        </p:grpSpPr>
        <p:grpSp>
          <p:nvGrpSpPr>
            <p:cNvPr id="1950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951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951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950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50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951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950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950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950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9503" name="Rettangolo 58"/>
          <p:cNvSpPr>
            <a:spLocks noChangeArrowheads="1"/>
          </p:cNvSpPr>
          <p:nvPr/>
        </p:nvSpPr>
        <p:spPr bwMode="auto">
          <a:xfrm>
            <a:off x="5845175" y="374650"/>
            <a:ext cx="2100263" cy="3698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>
                <a:solidFill>
                  <a:schemeClr val="tx2"/>
                </a:solidFill>
              </a:rPr>
              <a:t>t</a:t>
            </a:r>
            <a:r>
              <a:rPr lang="en-US">
                <a:solidFill>
                  <a:srgbClr val="FF0000"/>
                </a:solidFill>
              </a:rPr>
              <a:t>od</a:t>
            </a:r>
            <a:r>
              <a:rPr lang="en-US">
                <a:solidFill>
                  <a:schemeClr val="tx2"/>
                </a:solidFill>
              </a:rPr>
              <a:t>o </a:t>
            </a: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>
                <a:solidFill>
                  <a:schemeClr val="tx2"/>
                </a:solidFill>
              </a:rPr>
              <a:t>in</a:t>
            </a:r>
            <a:r>
              <a:rPr lang="en-US">
                <a:solidFill>
                  <a:srgbClr val="FF0000"/>
                </a:solidFill>
              </a:rPr>
              <a:t>ga</a:t>
            </a:r>
            <a:r>
              <a:rPr lang="en-US">
                <a:solidFill>
                  <a:schemeClr val="tx2"/>
                </a:solidFill>
              </a:rPr>
              <a:t>por</a:t>
            </a:r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>
                <a:solidFill>
                  <a:schemeClr val="tx2"/>
                </a:solidFill>
              </a:rPr>
              <a:t> </a:t>
            </a:r>
            <a:endParaRPr lang="it-IT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6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33046" y="1266092"/>
            <a:ext cx="7977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err="1">
                <a:solidFill>
                  <a:schemeClr val="tx2"/>
                </a:solidFill>
              </a:rPr>
              <a:t>Modello</a:t>
            </a:r>
            <a:r>
              <a:rPr lang="en-US" sz="2400" dirty="0">
                <a:solidFill>
                  <a:schemeClr val="tx2"/>
                </a:solidFill>
              </a:rPr>
              <a:t>    Parte/</a:t>
            </a:r>
            <a:r>
              <a:rPr lang="en-US" sz="2400" dirty="0" err="1">
                <a:solidFill>
                  <a:schemeClr val="tx2"/>
                </a:solidFill>
              </a:rPr>
              <a:t>Totale</a:t>
            </a:r>
            <a:r>
              <a:rPr lang="en-US" sz="2400" dirty="0">
                <a:solidFill>
                  <a:schemeClr val="tx2"/>
                </a:solidFill>
              </a:rPr>
              <a:t>    (</a:t>
            </a:r>
            <a:r>
              <a:rPr lang="en-US" sz="2400" dirty="0" err="1">
                <a:solidFill>
                  <a:schemeClr val="tx2"/>
                </a:solidFill>
              </a:rPr>
              <a:t>Moltiplicazione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Divisione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2590800" y="2743200"/>
            <a:ext cx="533400" cy="1600200"/>
          </a:xfrm>
          <a:prstGeom prst="rightBrace">
            <a:avLst>
              <a:gd name="adj1" fmla="val 8333"/>
              <a:gd name="adj2" fmla="val 51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4152900" y="-114300"/>
            <a:ext cx="533400" cy="4724400"/>
          </a:xfrm>
          <a:prstGeom prst="rightBrace">
            <a:avLst>
              <a:gd name="adj1" fmla="val 8333"/>
              <a:gd name="adj2" fmla="val 51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38100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parte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2400" y="159543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3600" y="4495800"/>
            <a:ext cx="615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Una parte  x  il numero di parti  = totale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5181600"/>
            <a:ext cx="646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  ÷ numero di parti =  una parte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3600" y="5867400"/>
            <a:ext cx="635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 ÷  una parte = numero di parti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0" y="0"/>
            <a:ext cx="9296400" cy="1223889"/>
            <a:chOff x="0" y="1536"/>
            <a:chExt cx="5675" cy="66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1181685" y="2"/>
            <a:ext cx="58240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kern="0" dirty="0" smtClean="0">
                <a:solidFill>
                  <a:schemeClr val="tx2"/>
                </a:solidFill>
              </a:rPr>
              <a:t>Il metodo   S i n g a p o r e </a:t>
            </a:r>
          </a:p>
          <a:p>
            <a:pPr>
              <a:defRPr/>
            </a:pPr>
            <a:r>
              <a:rPr lang="it-IT" sz="3200" b="1" kern="0" dirty="0" smtClean="0">
                <a:solidFill>
                  <a:schemeClr val="tx2"/>
                </a:solidFill>
              </a:rPr>
              <a:t>   nei primi anni di scuola  </a:t>
            </a:r>
          </a:p>
          <a:p>
            <a:pPr>
              <a:defRPr/>
            </a:pPr>
            <a:endParaRPr lang="it-IT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09489" y="900332"/>
            <a:ext cx="5948436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/>
                </a:solidFill>
                <a:latin typeface="Andy"/>
              </a:rPr>
              <a:t>5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amici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si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dividono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il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costo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di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un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regalo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in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parti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uguali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. 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Ciascuno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paga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 7 </a:t>
            </a:r>
            <a:r>
              <a:rPr lang="it-IT" sz="2000" dirty="0">
                <a:solidFill>
                  <a:schemeClr val="tx2"/>
                </a:solidFill>
              </a:rPr>
              <a:t>€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. </a:t>
            </a:r>
          </a:p>
          <a:p>
            <a:pPr eaLnBrk="0" hangingPunct="0"/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Quanto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costa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il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ndy"/>
              </a:rPr>
              <a:t>regalo</a:t>
            </a:r>
            <a:r>
              <a:rPr lang="en-US" sz="2400" dirty="0">
                <a:solidFill>
                  <a:schemeClr val="tx2"/>
                </a:solidFill>
                <a:latin typeface="Andy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200400"/>
            <a:ext cx="64770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228600" y="3236913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Costo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regalo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11" name="Right Brace 10"/>
          <p:cNvSpPr/>
          <p:nvPr/>
        </p:nvSpPr>
        <p:spPr>
          <a:xfrm rot="5400000" flipH="1">
            <a:off x="4876800" y="-436562"/>
            <a:ext cx="533400" cy="64770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4724400" y="4495800"/>
            <a:ext cx="2667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Andy" pitchFamily="66" charset="0"/>
                <a:cs typeface="+mn-cs"/>
              </a:rPr>
              <a:t>7 </a:t>
            </a:r>
            <a:r>
              <a:rPr lang="it-IT" sz="2350" dirty="0">
                <a:solidFill>
                  <a:schemeClr val="tx2">
                    <a:lumMod val="75000"/>
                  </a:schemeClr>
                </a:solidFill>
                <a:cs typeface="+mn-cs"/>
              </a:rPr>
              <a:t>€</a:t>
            </a:r>
            <a:r>
              <a:rPr lang="it-IT" sz="27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  <a:latin typeface="Andy" pitchFamily="66" charset="0"/>
                <a:cs typeface="+mn-cs"/>
              </a:rPr>
              <a:t>x 5 = 35</a:t>
            </a:r>
            <a:r>
              <a:rPr lang="it-IT" sz="27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it-IT" sz="2350" dirty="0">
                <a:solidFill>
                  <a:schemeClr val="tx2">
                    <a:lumMod val="75000"/>
                  </a:schemeClr>
                </a:solidFill>
                <a:cs typeface="+mn-cs"/>
              </a:rPr>
              <a:t>€</a:t>
            </a:r>
            <a:r>
              <a:rPr lang="it-IT" sz="2700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endParaRPr lang="en-US" sz="2700" dirty="0">
              <a:solidFill>
                <a:schemeClr val="tx2">
                  <a:lumMod val="75000"/>
                </a:schemeClr>
              </a:solidFill>
              <a:latin typeface="Andy" pitchFamily="66" charset="0"/>
              <a:cs typeface="+mn-cs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953000" y="19812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latin typeface="Andy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2362200" y="3657600"/>
            <a:ext cx="381000" cy="1295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Curved Up Arrow 15"/>
          <p:cNvSpPr/>
          <p:nvPr/>
        </p:nvSpPr>
        <p:spPr>
          <a:xfrm rot="19775928">
            <a:off x="3571875" y="5384800"/>
            <a:ext cx="18288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209800" y="55626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una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parte</a:t>
            </a:r>
          </a:p>
        </p:txBody>
      </p:sp>
      <p:sp>
        <p:nvSpPr>
          <p:cNvPr id="19" name="Curved Up Arrow 18"/>
          <p:cNvSpPr/>
          <p:nvPr/>
        </p:nvSpPr>
        <p:spPr>
          <a:xfrm rot="18592884">
            <a:off x="4460875" y="5548313"/>
            <a:ext cx="200025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2286000" y="6172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numero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parti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21" name="Curved Down Arrow 20"/>
          <p:cNvSpPr/>
          <p:nvPr/>
        </p:nvSpPr>
        <p:spPr>
          <a:xfrm rot="12541108">
            <a:off x="6423025" y="5199063"/>
            <a:ext cx="1111250" cy="3778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7441809" y="5105400"/>
            <a:ext cx="109259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totale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pic>
        <p:nvPicPr>
          <p:cNvPr id="24596" name="Picture 2" descr="C:\Users\mate\Desktop\ForoItalico\algebra\rgal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0663" y="1153551"/>
            <a:ext cx="1204362" cy="13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0" y="0"/>
            <a:ext cx="8609429" cy="801859"/>
            <a:chOff x="0" y="1536"/>
            <a:chExt cx="5675" cy="663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34" name="Rettangolo 33"/>
          <p:cNvSpPr/>
          <p:nvPr/>
        </p:nvSpPr>
        <p:spPr>
          <a:xfrm>
            <a:off x="1181686" y="3"/>
            <a:ext cx="71885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kern="0" dirty="0" smtClean="0">
                <a:solidFill>
                  <a:schemeClr val="tx2"/>
                </a:solidFill>
              </a:rPr>
              <a:t>Il metodo   S i n g a p o r e </a:t>
            </a:r>
          </a:p>
          <a:p>
            <a:pPr>
              <a:defRPr/>
            </a:pPr>
            <a:r>
              <a:rPr lang="it-IT" sz="2000" b="1" kern="0" dirty="0" smtClean="0">
                <a:solidFill>
                  <a:schemeClr val="tx2"/>
                </a:solidFill>
              </a:rPr>
              <a:t>   nei primi anni di scuola  </a:t>
            </a:r>
          </a:p>
          <a:p>
            <a:pPr>
              <a:defRPr/>
            </a:pPr>
            <a:endParaRPr lang="it-IT" b="1" kern="0" dirty="0">
              <a:solidFill>
                <a:schemeClr val="tx2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2180493" y="4684543"/>
            <a:ext cx="745588" cy="51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740" dirty="0">
                <a:solidFill>
                  <a:schemeClr val="tx2">
                    <a:lumMod val="75000"/>
                  </a:schemeClr>
                </a:solidFill>
                <a:latin typeface="Andy" pitchFamily="66" charset="0"/>
                <a:cs typeface="+mn-cs"/>
              </a:rPr>
              <a:t>7 </a:t>
            </a:r>
            <a:r>
              <a:rPr lang="it-IT" sz="2350" dirty="0">
                <a:solidFill>
                  <a:schemeClr val="tx2">
                    <a:lumMod val="75000"/>
                  </a:schemeClr>
                </a:solidFill>
                <a:cs typeface="+mn-cs"/>
              </a:rPr>
              <a:t>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221" grpId="0"/>
      <p:bldP spid="11" grpId="0" animBg="1"/>
      <p:bldP spid="9227" grpId="0"/>
      <p:bldP spid="13" grpId="0"/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6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2590800" y="2743200"/>
            <a:ext cx="533400" cy="1600200"/>
          </a:xfrm>
          <a:prstGeom prst="rightBrace">
            <a:avLst>
              <a:gd name="adj1" fmla="val 8333"/>
              <a:gd name="adj2" fmla="val 51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4152900" y="-114300"/>
            <a:ext cx="533400" cy="4724400"/>
          </a:xfrm>
          <a:prstGeom prst="rightBrace">
            <a:avLst>
              <a:gd name="adj1" fmla="val 8333"/>
              <a:gd name="adj2" fmla="val 51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5181600"/>
            <a:ext cx="5407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 ÷ numero di parti = una parte</a:t>
            </a:r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 rot="10800000" flipV="1">
            <a:off x="745588" y="1060536"/>
            <a:ext cx="7865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err="1">
                <a:solidFill>
                  <a:schemeClr val="tx2"/>
                </a:solidFill>
              </a:rPr>
              <a:t>Modello</a:t>
            </a:r>
            <a:r>
              <a:rPr lang="en-US" sz="2400" dirty="0">
                <a:solidFill>
                  <a:schemeClr val="tx2"/>
                </a:solidFill>
              </a:rPr>
              <a:t>    Parte/</a:t>
            </a:r>
            <a:r>
              <a:rPr lang="en-US" sz="2400" dirty="0" err="1">
                <a:solidFill>
                  <a:schemeClr val="tx2"/>
                </a:solidFill>
              </a:rPr>
              <a:t>Totale</a:t>
            </a:r>
            <a:r>
              <a:rPr lang="en-US" sz="2400" dirty="0">
                <a:solidFill>
                  <a:schemeClr val="tx2"/>
                </a:solidFill>
              </a:rPr>
              <a:t>    (</a:t>
            </a:r>
            <a:r>
              <a:rPr lang="en-US" sz="2400" dirty="0" err="1">
                <a:solidFill>
                  <a:schemeClr val="tx2"/>
                </a:solidFill>
              </a:rPr>
              <a:t>Moltiplicazione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Divisione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962400" y="159543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514600" y="3810000"/>
            <a:ext cx="1171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parte</a:t>
            </a: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133600" y="5867400"/>
            <a:ext cx="635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 ÷  una parte = numero di parti</a:t>
            </a:r>
          </a:p>
        </p:txBody>
      </p:sp>
      <p:sp>
        <p:nvSpPr>
          <p:cNvPr id="25612" name="TextBox 9"/>
          <p:cNvSpPr txBox="1">
            <a:spLocks noChangeArrowheads="1"/>
          </p:cNvSpPr>
          <p:nvPr/>
        </p:nvSpPr>
        <p:spPr bwMode="auto">
          <a:xfrm>
            <a:off x="2133600" y="4495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una parte x numero di parti= totale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0" y="0"/>
            <a:ext cx="9296400" cy="1223889"/>
            <a:chOff x="0" y="1536"/>
            <a:chExt cx="5675" cy="663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6" name="Rettangolo 25"/>
          <p:cNvSpPr/>
          <p:nvPr/>
        </p:nvSpPr>
        <p:spPr>
          <a:xfrm>
            <a:off x="1181685" y="2"/>
            <a:ext cx="58240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kern="0" dirty="0" smtClean="0">
                <a:solidFill>
                  <a:schemeClr val="tx2"/>
                </a:solidFill>
              </a:rPr>
              <a:t>Il metodo   S i n g a p o r e </a:t>
            </a:r>
          </a:p>
          <a:p>
            <a:pPr>
              <a:defRPr/>
            </a:pPr>
            <a:r>
              <a:rPr lang="it-IT" sz="3200" b="1" kern="0" dirty="0" smtClean="0">
                <a:solidFill>
                  <a:schemeClr val="tx2"/>
                </a:solidFill>
              </a:rPr>
              <a:t>   nei primi anni di scuola  </a:t>
            </a:r>
          </a:p>
          <a:p>
            <a:pPr>
              <a:defRPr/>
            </a:pPr>
            <a:endParaRPr lang="it-IT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0" y="942535"/>
            <a:ext cx="7540283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Quattro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amici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hanno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pagato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    36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€ per un regalo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.  </a:t>
            </a:r>
          </a:p>
          <a:p>
            <a:pPr eaLnBrk="0" hangingPunct="0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Hanno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diviso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il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costo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in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parti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uguali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.  </a:t>
            </a:r>
          </a:p>
          <a:p>
            <a:pPr eaLnBrk="0" hangingPunct="0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Quanto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ha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pagato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ciasuno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di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essi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236913"/>
            <a:ext cx="51816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236913"/>
            <a:ext cx="15446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Costo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regalo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11" name="Right Brace 10"/>
          <p:cNvSpPr/>
          <p:nvPr/>
        </p:nvSpPr>
        <p:spPr>
          <a:xfrm rot="5400000" flipH="1">
            <a:off x="4210050" y="246063"/>
            <a:ext cx="533400" cy="51435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32004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36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2362200" y="3733800"/>
            <a:ext cx="381000" cy="1295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62200" y="4648200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latin typeface="Andy"/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259828"/>
            <a:ext cx="45291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80" dirty="0">
                <a:solidFill>
                  <a:schemeClr val="accent1">
                    <a:lumMod val="50000"/>
                  </a:schemeClr>
                </a:solidFill>
                <a:latin typeface="Andy" pitchFamily="66" charset="0"/>
                <a:cs typeface="+mn-cs"/>
              </a:rPr>
              <a:t>9</a:t>
            </a:r>
            <a:r>
              <a:rPr lang="it-IT" sz="228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€ è quanto deve pagare ciascuno degli amici</a:t>
            </a:r>
            <a:r>
              <a:rPr lang="en-US" sz="2280" dirty="0">
                <a:solidFill>
                  <a:schemeClr val="accent1">
                    <a:lumMod val="50000"/>
                  </a:schemeClr>
                </a:solidFill>
                <a:latin typeface="Andy" pitchFamily="66" charset="0"/>
                <a:cs typeface="+mn-cs"/>
              </a:rPr>
              <a:t> </a:t>
            </a: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332849" y="4487594"/>
            <a:ext cx="3134751" cy="65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36</a:t>
            </a: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 €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÷ 4 = 9</a:t>
            </a:r>
            <a:r>
              <a:rPr lang="it-IT" sz="3600" dirty="0">
                <a:solidFill>
                  <a:schemeClr val="tx2">
                    <a:lumMod val="75000"/>
                  </a:schemeClr>
                </a:solidFill>
              </a:rPr>
              <a:t> €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</a:p>
        </p:txBody>
      </p:sp>
      <p:sp>
        <p:nvSpPr>
          <p:cNvPr id="23" name="Curved Up Arrow 22"/>
          <p:cNvSpPr/>
          <p:nvPr/>
        </p:nvSpPr>
        <p:spPr>
          <a:xfrm rot="20369349">
            <a:off x="3749675" y="5310188"/>
            <a:ext cx="1487488" cy="3857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2004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totale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26" name="Curved Up Arrow 25"/>
          <p:cNvSpPr/>
          <p:nvPr/>
        </p:nvSpPr>
        <p:spPr>
          <a:xfrm rot="18642421">
            <a:off x="4417219" y="5691981"/>
            <a:ext cx="2116138" cy="4413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165231" y="6020972"/>
            <a:ext cx="23973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Numero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di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amici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parti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)</a:t>
            </a:r>
          </a:p>
        </p:txBody>
      </p:sp>
      <p:sp>
        <p:nvSpPr>
          <p:cNvPr id="28" name="Curved Left Arrow 27"/>
          <p:cNvSpPr/>
          <p:nvPr/>
        </p:nvSpPr>
        <p:spPr>
          <a:xfrm rot="8364477">
            <a:off x="6713538" y="4967288"/>
            <a:ext cx="566737" cy="14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7469944" y="5444197"/>
            <a:ext cx="13692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una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parte</a:t>
            </a:r>
          </a:p>
        </p:txBody>
      </p:sp>
      <p:pic>
        <p:nvPicPr>
          <p:cNvPr id="26646" name="Picture 2" descr="C:\Users\mate\Desktop\ForoItalico\algebra\rgal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839" y="3305908"/>
            <a:ext cx="1215829" cy="98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0" y="0"/>
            <a:ext cx="8609429" cy="801859"/>
            <a:chOff x="0" y="1536"/>
            <a:chExt cx="5675" cy="663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39" name="Rettangolo 38"/>
          <p:cNvSpPr/>
          <p:nvPr/>
        </p:nvSpPr>
        <p:spPr>
          <a:xfrm>
            <a:off x="1181686" y="3"/>
            <a:ext cx="71885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kern="0" dirty="0" smtClean="0">
                <a:solidFill>
                  <a:schemeClr val="tx2"/>
                </a:solidFill>
              </a:rPr>
              <a:t>Il metodo   S i n g a p o r e </a:t>
            </a:r>
          </a:p>
          <a:p>
            <a:pPr>
              <a:defRPr/>
            </a:pPr>
            <a:r>
              <a:rPr lang="it-IT" sz="2000" b="1" kern="0" dirty="0" smtClean="0">
                <a:solidFill>
                  <a:schemeClr val="tx2"/>
                </a:solidFill>
              </a:rPr>
              <a:t>   nei primi anni di scuola  </a:t>
            </a:r>
          </a:p>
          <a:p>
            <a:pPr>
              <a:defRPr/>
            </a:pPr>
            <a:endParaRPr lang="it-IT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5" grpId="0" animBg="1"/>
      <p:bldP spid="6" grpId="0" animBg="1"/>
      <p:bldP spid="7" grpId="0" animBg="1"/>
      <p:bldP spid="8" grpId="0" animBg="1"/>
      <p:bldP spid="13" grpId="0"/>
      <p:bldP spid="15" grpId="0" animBg="1"/>
      <p:bldP spid="16" grpId="0"/>
      <p:bldP spid="17" grpId="0"/>
      <p:bldP spid="21" grpId="0"/>
      <p:bldP spid="23" grpId="0" animBg="1"/>
      <p:bldP spid="24" grpId="0"/>
      <p:bldP spid="26" grpId="0" animBg="1"/>
      <p:bldP spid="27" grpId="0"/>
      <p:bldP spid="28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76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57800" y="2590800"/>
            <a:ext cx="1600200" cy="6858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 rot="5400000">
            <a:off x="2590800" y="2743200"/>
            <a:ext cx="533400" cy="1600200"/>
          </a:xfrm>
          <a:prstGeom prst="rightBrace">
            <a:avLst>
              <a:gd name="adj1" fmla="val 8333"/>
              <a:gd name="adj2" fmla="val 51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4152900" y="-114300"/>
            <a:ext cx="533400" cy="4724400"/>
          </a:xfrm>
          <a:prstGeom prst="rightBrace">
            <a:avLst>
              <a:gd name="adj1" fmla="val 8333"/>
              <a:gd name="adj2" fmla="val 51399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2514600" y="3810000"/>
            <a:ext cx="1030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parte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3962400" y="159543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2133600" y="4495800"/>
            <a:ext cx="5519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Una parte x numero di parti = totale</a:t>
            </a: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2133600" y="51816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 ÷ numero di parti = una parte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3600" y="5867400"/>
            <a:ext cx="5942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70C0"/>
                </a:solidFill>
              </a:rPr>
              <a:t>totale ÷ una parte = numero di parti</a:t>
            </a:r>
          </a:p>
        </p:txBody>
      </p:sp>
      <p:sp>
        <p:nvSpPr>
          <p:cNvPr id="27660" name="TextBox 1"/>
          <p:cNvSpPr txBox="1">
            <a:spLocks noChangeArrowheads="1"/>
          </p:cNvSpPr>
          <p:nvPr/>
        </p:nvSpPr>
        <p:spPr bwMode="auto">
          <a:xfrm>
            <a:off x="675249" y="1252025"/>
            <a:ext cx="7935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 err="1">
                <a:solidFill>
                  <a:schemeClr val="tx2"/>
                </a:solidFill>
              </a:rPr>
              <a:t>Modello</a:t>
            </a:r>
            <a:r>
              <a:rPr lang="en-US" sz="2400" dirty="0">
                <a:solidFill>
                  <a:schemeClr val="tx2"/>
                </a:solidFill>
              </a:rPr>
              <a:t>    Parte/</a:t>
            </a:r>
            <a:r>
              <a:rPr lang="en-US" sz="2400" dirty="0" err="1">
                <a:solidFill>
                  <a:schemeClr val="tx2"/>
                </a:solidFill>
              </a:rPr>
              <a:t>Totale</a:t>
            </a:r>
            <a:r>
              <a:rPr lang="en-US" sz="2400" dirty="0">
                <a:solidFill>
                  <a:schemeClr val="tx2"/>
                </a:solidFill>
              </a:rPr>
              <a:t>    (</a:t>
            </a:r>
            <a:r>
              <a:rPr lang="en-US" sz="2400" dirty="0" err="1">
                <a:solidFill>
                  <a:schemeClr val="tx2"/>
                </a:solidFill>
              </a:rPr>
              <a:t>Moltiplicazione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Divisione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0" y="0"/>
            <a:ext cx="9296400" cy="1223889"/>
            <a:chOff x="0" y="1536"/>
            <a:chExt cx="5675" cy="663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1181685" y="2"/>
            <a:ext cx="58240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b="1" kern="0" dirty="0" smtClean="0">
                <a:solidFill>
                  <a:schemeClr val="tx2"/>
                </a:solidFill>
              </a:rPr>
              <a:t>Il metodo   S i n g a p o r e </a:t>
            </a:r>
          </a:p>
          <a:p>
            <a:pPr>
              <a:defRPr/>
            </a:pPr>
            <a:r>
              <a:rPr lang="it-IT" sz="3200" b="1" kern="0" dirty="0" smtClean="0">
                <a:solidFill>
                  <a:schemeClr val="tx2"/>
                </a:solidFill>
              </a:rPr>
              <a:t>   nei primi anni di scuola  </a:t>
            </a:r>
          </a:p>
          <a:p>
            <a:pPr>
              <a:defRPr/>
            </a:pPr>
            <a:endParaRPr lang="it-IT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67286" y="984738"/>
            <a:ext cx="66669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Un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gruppo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di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amici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ha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comprato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un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regalo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da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42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€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. 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Ognuno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ha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pagato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7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€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. 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Quanti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amici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sono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200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Costo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regalo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11" name="Right Brace 10"/>
          <p:cNvSpPr/>
          <p:nvPr/>
        </p:nvSpPr>
        <p:spPr>
          <a:xfrm rot="5400000" flipH="1">
            <a:off x="4362450" y="19050"/>
            <a:ext cx="533400" cy="53721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30480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30480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3048000"/>
            <a:ext cx="12954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19304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42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</a:rPr>
              <a:t>€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2438400" y="3505200"/>
            <a:ext cx="381000" cy="12954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62200" y="4343400"/>
            <a:ext cx="68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680" dirty="0">
                <a:solidFill>
                  <a:schemeClr val="tx2">
                    <a:lumMod val="75000"/>
                  </a:schemeClr>
                </a:solidFill>
                <a:latin typeface="Andy" pitchFamily="66" charset="0"/>
                <a:cs typeface="+mn-cs"/>
              </a:rPr>
              <a:t>7</a:t>
            </a:r>
            <a:r>
              <a:rPr lang="it-IT" sz="2680" dirty="0">
                <a:solidFill>
                  <a:schemeClr val="tx2">
                    <a:lumMod val="75000"/>
                  </a:schemeClr>
                </a:solidFill>
                <a:cs typeface="+mn-cs"/>
              </a:rPr>
              <a:t> €</a:t>
            </a:r>
            <a:endParaRPr lang="en-US" sz="2680" dirty="0">
              <a:solidFill>
                <a:schemeClr val="tx2">
                  <a:lumMod val="75000"/>
                </a:schemeClr>
              </a:solidFill>
              <a:latin typeface="Andy" pitchFamily="66" charset="0"/>
              <a:cs typeface="+mn-cs"/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5814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totale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3962400" y="5867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Una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parte</a:t>
            </a:r>
          </a:p>
        </p:txBody>
      </p:sp>
      <p:sp>
        <p:nvSpPr>
          <p:cNvPr id="25" name="Flowchart: Document 24"/>
          <p:cNvSpPr/>
          <p:nvPr/>
        </p:nvSpPr>
        <p:spPr>
          <a:xfrm rot="16200000">
            <a:off x="4457700" y="3162300"/>
            <a:ext cx="838200" cy="609600"/>
          </a:xfrm>
          <a:prstGeom prst="flowChartDocument">
            <a:avLst/>
          </a:prstGeom>
          <a:solidFill>
            <a:srgbClr val="7030A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" name="Flowchart: Document 29"/>
          <p:cNvSpPr/>
          <p:nvPr/>
        </p:nvSpPr>
        <p:spPr>
          <a:xfrm rot="5400000">
            <a:off x="5295900" y="3162300"/>
            <a:ext cx="838200" cy="609600"/>
          </a:xfrm>
          <a:prstGeom prst="flowChartDocument">
            <a:avLst/>
          </a:prstGeom>
          <a:solidFill>
            <a:srgbClr val="7030A0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4953000" y="44196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42 ÷ 7 = 6 </a:t>
            </a:r>
          </a:p>
        </p:txBody>
      </p:sp>
      <p:sp>
        <p:nvSpPr>
          <p:cNvPr id="33" name="Curved Up Arrow 32"/>
          <p:cNvSpPr/>
          <p:nvPr/>
        </p:nvSpPr>
        <p:spPr>
          <a:xfrm rot="19476269">
            <a:off x="4203700" y="5210175"/>
            <a:ext cx="12954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 rot="18477748">
            <a:off x="4836319" y="5476082"/>
            <a:ext cx="1938337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rot="13269049" flipV="1">
            <a:off x="6457950" y="5307013"/>
            <a:ext cx="1498600" cy="5048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7751298" y="5064369"/>
            <a:ext cx="11641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numero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di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parti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pic>
        <p:nvPicPr>
          <p:cNvPr id="28692" name="Picture 2" descr="C:\Users\mate\Desktop\ForoItalico\algebra\rgal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095" y="1258738"/>
            <a:ext cx="1156575" cy="9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0" y="0"/>
            <a:ext cx="8609429" cy="801859"/>
            <a:chOff x="0" y="1536"/>
            <a:chExt cx="5675" cy="663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40" name="Rettangolo 39"/>
          <p:cNvSpPr/>
          <p:nvPr/>
        </p:nvSpPr>
        <p:spPr>
          <a:xfrm>
            <a:off x="1181686" y="3"/>
            <a:ext cx="71885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kern="0" dirty="0" smtClean="0">
                <a:solidFill>
                  <a:schemeClr val="tx2"/>
                </a:solidFill>
              </a:rPr>
              <a:t>Il metodo   S i n g a p o r e </a:t>
            </a:r>
          </a:p>
          <a:p>
            <a:pPr>
              <a:defRPr/>
            </a:pPr>
            <a:r>
              <a:rPr lang="it-IT" sz="2000" b="1" kern="0" dirty="0" smtClean="0">
                <a:solidFill>
                  <a:schemeClr val="tx2"/>
                </a:solidFill>
              </a:rPr>
              <a:t>   nei primi anni di scuola  </a:t>
            </a:r>
          </a:p>
          <a:p>
            <a:pPr>
              <a:defRPr/>
            </a:pPr>
            <a:endParaRPr lang="it-IT" b="1" kern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5" grpId="0" animBg="1"/>
      <p:bldP spid="6" grpId="0" animBg="1"/>
      <p:bldP spid="8" grpId="0" animBg="1"/>
      <p:bldP spid="13" grpId="0"/>
      <p:bldP spid="15" grpId="0" animBg="1"/>
      <p:bldP spid="16" grpId="0"/>
      <p:bldP spid="24" grpId="0"/>
      <p:bldP spid="29" grpId="0"/>
      <p:bldP spid="25" grpId="0" animBg="1"/>
      <p:bldP spid="30" grpId="0" animBg="1"/>
      <p:bldP spid="32" grpId="0"/>
      <p:bldP spid="33" grpId="0" animBg="1"/>
      <p:bldP spid="34" grpId="0" animBg="1"/>
      <p:bldP spid="35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2286000"/>
            <a:ext cx="899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467100" y="4381500"/>
            <a:ext cx="4800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57200" y="4343400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685800" y="18288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omic Sans MS" pitchFamily="66" charset="0"/>
              </a:rPr>
              <a:t>Centinaia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7010400" y="1828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Unità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3962400" y="1828800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Decine</a:t>
            </a:r>
          </a:p>
        </p:txBody>
      </p:sp>
      <p:sp>
        <p:nvSpPr>
          <p:cNvPr id="11" name="Oval 10"/>
          <p:cNvSpPr/>
          <p:nvPr/>
        </p:nvSpPr>
        <p:spPr>
          <a:xfrm>
            <a:off x="7550150" y="2667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705" name="TextBox 23"/>
          <p:cNvSpPr txBox="1">
            <a:spLocks noChangeArrowheads="1"/>
          </p:cNvSpPr>
          <p:nvPr/>
        </p:nvSpPr>
        <p:spPr bwMode="auto">
          <a:xfrm>
            <a:off x="900331" y="225084"/>
            <a:ext cx="7807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chemeClr val="tx2"/>
                </a:solidFill>
              </a:rPr>
              <a:t>Moltiplicazione</a:t>
            </a:r>
            <a:r>
              <a:rPr lang="en-US" sz="3200" b="1" dirty="0">
                <a:solidFill>
                  <a:schemeClr val="tx2"/>
                </a:solidFill>
              </a:rPr>
              <a:t> con </a:t>
            </a:r>
            <a:r>
              <a:rPr lang="en-US" sz="3200" b="1" dirty="0" err="1">
                <a:solidFill>
                  <a:schemeClr val="tx2"/>
                </a:solidFill>
              </a:rPr>
              <a:t>riposizionamento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868863" y="5529263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347788" y="106045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</a:rPr>
              <a:t>43 x 4</a:t>
            </a:r>
          </a:p>
        </p:txBody>
      </p:sp>
      <p:sp>
        <p:nvSpPr>
          <p:cNvPr id="17" name="Oval 16"/>
          <p:cNvSpPr/>
          <p:nvPr/>
        </p:nvSpPr>
        <p:spPr>
          <a:xfrm>
            <a:off x="3049588" y="2563813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57600" y="2562225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265613" y="2563813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40288" y="2576513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010400" y="2667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400800" y="2667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543800" y="3429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048000" y="3352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657600" y="3352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267200" y="3352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854575" y="3338513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934200" y="3429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24600" y="3429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543800" y="4191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048000" y="4114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657600" y="4114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4267200" y="4114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868863" y="4100513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34200" y="4191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324600" y="4191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543800" y="4953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048000" y="4876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657600" y="4876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267200" y="4876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883150" y="4862513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934200" y="4953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324600" y="4953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2436813" y="106838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</a:rPr>
              <a:t>= 172</a:t>
            </a:r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0" y="1"/>
            <a:ext cx="7005711" cy="970670"/>
            <a:chOff x="0" y="1536"/>
            <a:chExt cx="5675" cy="663"/>
          </a:xfrm>
        </p:grpSpPr>
        <p:grpSp>
          <p:nvGrpSpPr>
            <p:cNvPr id="5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6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7" grpId="0" animBg="1"/>
      <p:bldP spid="57" grpId="1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600200"/>
            <a:ext cx="899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086100" y="40767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8100" y="40767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5800" y="1198563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Centinaia</a:t>
            </a: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auto">
          <a:xfrm>
            <a:off x="6715125" y="121285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Unità</a:t>
            </a:r>
          </a:p>
        </p:txBody>
      </p:sp>
      <p:sp>
        <p:nvSpPr>
          <p:cNvPr id="1032" name="TextBox 10"/>
          <p:cNvSpPr txBox="1">
            <a:spLocks noChangeArrowheads="1"/>
          </p:cNvSpPr>
          <p:nvPr/>
        </p:nvSpPr>
        <p:spPr bwMode="auto">
          <a:xfrm>
            <a:off x="3638550" y="1185863"/>
            <a:ext cx="145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Decine</a:t>
            </a:r>
          </a:p>
        </p:txBody>
      </p:sp>
      <p:sp>
        <p:nvSpPr>
          <p:cNvPr id="11" name="Oval 10"/>
          <p:cNvSpPr/>
          <p:nvPr/>
        </p:nvSpPr>
        <p:spPr>
          <a:xfrm>
            <a:off x="6172200" y="1905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714750" y="625475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/>
              <a:t>=  9</a:t>
            </a:r>
          </a:p>
        </p:txBody>
      </p:sp>
      <p:graphicFrame>
        <p:nvGraphicFramePr>
          <p:cNvPr id="3074" name="Object 50"/>
          <p:cNvGraphicFramePr>
            <a:graphicFrameLocks noChangeAspect="1"/>
          </p:cNvGraphicFramePr>
          <p:nvPr/>
        </p:nvGraphicFramePr>
        <p:xfrm>
          <a:off x="2160588" y="614363"/>
          <a:ext cx="1517650" cy="685800"/>
        </p:xfrm>
        <a:graphic>
          <a:graphicData uri="http://schemas.openxmlformats.org/presentationml/2006/ole">
            <p:oleObj spid="_x0000_s1026" name="Equation" r:id="rId3" imgW="393359" imgH="177646" progId="">
              <p:embed/>
            </p:oleObj>
          </a:graphicData>
        </a:graphic>
      </p:graphicFrame>
      <p:sp>
        <p:nvSpPr>
          <p:cNvPr id="59" name="Oval 58"/>
          <p:cNvSpPr/>
          <p:nvPr/>
        </p:nvSpPr>
        <p:spPr>
          <a:xfrm>
            <a:off x="4419600" y="1828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6781800" y="1905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6858000" y="2514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7467600" y="2514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7467600" y="1905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8077200" y="19050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6248400" y="2514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657600" y="18288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6019800" y="35052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019800" y="4800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019800" y="5943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553200" y="35052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6553200" y="4800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553200" y="5943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7086600" y="35052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086600" y="4800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086600" y="5943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620000" y="35052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7620000" y="4800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620000" y="5943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8153400" y="35052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8153400" y="4800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8153400" y="5943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8610600" y="35052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8610600" y="4800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8610600" y="5943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6248400" y="40386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6248400" y="5257800"/>
            <a:ext cx="381000" cy="381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66" name="TextBox 23"/>
          <p:cNvSpPr txBox="1">
            <a:spLocks noChangeArrowheads="1"/>
          </p:cNvSpPr>
          <p:nvPr/>
        </p:nvSpPr>
        <p:spPr bwMode="auto">
          <a:xfrm>
            <a:off x="1420837" y="0"/>
            <a:ext cx="6752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chemeClr val="tx2"/>
                </a:solidFill>
              </a:rPr>
              <a:t>Divisione</a:t>
            </a:r>
            <a:r>
              <a:rPr lang="en-US" sz="3200" b="1" dirty="0">
                <a:solidFill>
                  <a:schemeClr val="tx2"/>
                </a:solidFill>
              </a:rPr>
              <a:t> con </a:t>
            </a:r>
            <a:r>
              <a:rPr lang="en-US" sz="3200" b="1" dirty="0" err="1">
                <a:solidFill>
                  <a:schemeClr val="tx2"/>
                </a:solidFill>
              </a:rPr>
              <a:t>riposizionamento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337625" y="0"/>
            <a:ext cx="6963508" cy="872197"/>
            <a:chOff x="0" y="1536"/>
            <a:chExt cx="5675" cy="663"/>
          </a:xfrm>
        </p:grpSpPr>
        <p:grpSp>
          <p:nvGrpSpPr>
            <p:cNvPr id="6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66 0.64444 " pathEditMode="relative" ptsTypes="AA">
                                      <p:cBhvr>
                                        <p:cTn id="1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625 0.23889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4 0.47778 " pathEditMode="relative" ptsTypes="AA">
                                      <p:cBhvr>
                                        <p:cTn id="17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5555 " pathEditMode="relative" ptsTypes="AA">
                                      <p:cBhvr>
                                        <p:cTn id="1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0.3 " pathEditMode="relative" ptsTypes="AA">
                                      <p:cBhvr>
                                        <p:cTn id="1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667 0.38889 " pathEditMode="relative" ptsTypes="AA">
                                      <p:cBhvr>
                                        <p:cTn id="1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.63333 " pathEditMode="relative" ptsTypes="AA">
                                      <p:cBhvr>
                                        <p:cTn id="19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4" grpId="0"/>
      <p:bldP spid="59" grpId="0" animBg="1"/>
      <p:bldP spid="59" grpId="1" animBg="1"/>
      <p:bldP spid="59" grpId="2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57" grpId="0" animBg="1"/>
      <p:bldP spid="57" grpId="1" animBg="1"/>
      <p:bldP spid="57" grpId="2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8" grpId="0" animBg="1"/>
      <p:bldP spid="67" grpId="0" animBg="1"/>
      <p:bldP spid="69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113183" y="298175"/>
            <a:ext cx="7847937" cy="72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Rappresentazione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insiemi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9" name="Picture 2" descr="answer-boy-col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48387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716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3716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3335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3733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9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3733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3733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1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3733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2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957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3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2590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4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050" y="2590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5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050" y="2590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6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2590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7" descr="answer-girl2-colo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527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8" descr="answer-boy-col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4876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19" descr="answer-boy-col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4876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0" descr="answer-boy-col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876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1" descr="answer-boy-colo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4876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9" name="TextBox 22"/>
          <p:cNvSpPr txBox="1">
            <a:spLocks noChangeArrowheads="1"/>
          </p:cNvSpPr>
          <p:nvPr/>
        </p:nvSpPr>
        <p:spPr bwMode="auto">
          <a:xfrm>
            <a:off x="761999" y="1676400"/>
            <a:ext cx="2537791" cy="37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Se in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classe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studenti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ragazze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ragazzi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allora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¾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ragazze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3352800" y="1371600"/>
            <a:ext cx="838200" cy="3429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996869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66825"/>
            <a:ext cx="8080375" cy="787400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60000"/>
              <a:buNone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 bambini scoprono in modo naturale problemi da risolvere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Un bambino contento , seguito adeguatamente e in modo continuo,impara velocemente e sviluppa anche le capacità che stanno alla base del pensiero logico e matematico</a:t>
            </a:r>
          </a:p>
          <a:p>
            <a:pPr lvl="1" eaLnBrk="1" hangingPunct="1">
              <a:defRPr/>
            </a:pPr>
            <a:endParaRPr lang="it-IT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La sfida per i genitori e per gli educatori è quella di creare un ambiente stimolante e ricco , in cui possa avvenire più facilmente l’apprendimento precoce della matematica e delle scienze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901"/>
            <a:ext cx="8333813" cy="951718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1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61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15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615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615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787791" y="225083"/>
            <a:ext cx="8539089" cy="970671"/>
          </a:xfrm>
        </p:spPr>
        <p:txBody>
          <a:bodyPr/>
          <a:lstStyle/>
          <a:p>
            <a:r>
              <a:rPr lang="it-IT" sz="3000" b="1" dirty="0" smtClean="0">
                <a:solidFill>
                  <a:schemeClr val="tx2">
                    <a:lumMod val="75000"/>
                  </a:schemeClr>
                </a:solidFill>
              </a:rPr>
              <a:t>Matematici ancor prima di andare a scuola</a:t>
            </a:r>
            <a:endParaRPr lang="it-IT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265" y="4862275"/>
            <a:ext cx="2560173" cy="19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uiExpand="1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212574" y="516835"/>
            <a:ext cx="7931426" cy="53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Confronto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con lo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stesso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denominatore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57270" y="1947204"/>
          <a:ext cx="350837" cy="990600"/>
        </p:xfrm>
        <a:graphic>
          <a:graphicData uri="http://schemas.openxmlformats.org/presentationml/2006/ole">
            <p:oleObj spid="_x0000_s74754" name="Equation" r:id="rId3" imgW="139639" imgH="393529" progId="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 rot="10800000">
            <a:off x="1167618" y="2121549"/>
            <a:ext cx="45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&gt;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820390" y="1859382"/>
          <a:ext cx="350838" cy="1186069"/>
        </p:xfrm>
        <a:graphic>
          <a:graphicData uri="http://schemas.openxmlformats.org/presentationml/2006/ole">
            <p:oleObj spid="_x0000_s74755" name="Equation" r:id="rId4" imgW="139639" imgH="393529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352800" y="19812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33800" y="19812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19812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57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19800" y="19812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819400"/>
            <a:ext cx="381000" cy="457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819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819400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95400" y="43434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5423" y="3339241"/>
            <a:ext cx="8627164" cy="1133061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1280160" y="3629465"/>
            <a:ext cx="73204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   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Confronto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con lo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stesso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numeratore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3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3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728859" y="4648200"/>
          <a:ext cx="384175" cy="990600"/>
        </p:xfrm>
        <a:graphic>
          <a:graphicData uri="http://schemas.openxmlformats.org/presentationml/2006/ole">
            <p:oleObj spid="_x0000_s74756" name="Equation" r:id="rId5" imgW="152334" imgH="393529" progId="">
              <p:embed/>
            </p:oleObj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1900848" y="4634132"/>
          <a:ext cx="382588" cy="990600"/>
        </p:xfrm>
        <a:graphic>
          <a:graphicData uri="http://schemas.openxmlformats.org/presentationml/2006/ole">
            <p:oleObj spid="_x0000_s74757" name="Equation" r:id="rId6" imgW="152334" imgH="393529" progId="">
              <p:embed/>
            </p:oleObj>
          </a:graphicData>
        </a:graphic>
      </p:graphicFrame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1336430" y="4740812"/>
            <a:ext cx="395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/>
              <a:t>&gt;</a:t>
            </a:r>
          </a:p>
        </p:txBody>
      </p:sp>
      <p:sp>
        <p:nvSpPr>
          <p:cNvPr id="48" name="Rectangle 32"/>
          <p:cNvSpPr/>
          <p:nvPr/>
        </p:nvSpPr>
        <p:spPr>
          <a:xfrm>
            <a:off x="3421966" y="4597791"/>
            <a:ext cx="1066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36"/>
          <p:cNvSpPr/>
          <p:nvPr/>
        </p:nvSpPr>
        <p:spPr>
          <a:xfrm>
            <a:off x="4488766" y="4597791"/>
            <a:ext cx="1066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37"/>
          <p:cNvSpPr/>
          <p:nvPr/>
        </p:nvSpPr>
        <p:spPr>
          <a:xfrm>
            <a:off x="5569634" y="4597790"/>
            <a:ext cx="1066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38"/>
          <p:cNvSpPr/>
          <p:nvPr/>
        </p:nvSpPr>
        <p:spPr>
          <a:xfrm>
            <a:off x="6650501" y="4597791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21"/>
          <p:cNvSpPr/>
          <p:nvPr/>
        </p:nvSpPr>
        <p:spPr>
          <a:xfrm>
            <a:off x="3421966" y="5622388"/>
            <a:ext cx="609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23"/>
          <p:cNvSpPr/>
          <p:nvPr/>
        </p:nvSpPr>
        <p:spPr>
          <a:xfrm>
            <a:off x="4045634" y="5622388"/>
            <a:ext cx="609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24"/>
          <p:cNvSpPr/>
          <p:nvPr/>
        </p:nvSpPr>
        <p:spPr>
          <a:xfrm>
            <a:off x="4669301" y="5622387"/>
            <a:ext cx="6096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25"/>
          <p:cNvSpPr/>
          <p:nvPr/>
        </p:nvSpPr>
        <p:spPr>
          <a:xfrm>
            <a:off x="5292969" y="5622388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26"/>
          <p:cNvSpPr/>
          <p:nvPr/>
        </p:nvSpPr>
        <p:spPr>
          <a:xfrm>
            <a:off x="5888501" y="5622388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27"/>
          <p:cNvSpPr/>
          <p:nvPr/>
        </p:nvSpPr>
        <p:spPr>
          <a:xfrm>
            <a:off x="6512168" y="5636455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Rectangle 28"/>
          <p:cNvSpPr/>
          <p:nvPr/>
        </p:nvSpPr>
        <p:spPr>
          <a:xfrm>
            <a:off x="7135837" y="5636456"/>
            <a:ext cx="609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26942" y="239151"/>
            <a:ext cx="8117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Singapore:Frazioni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equivalenti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2209800"/>
            <a:ext cx="33528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9600" y="2209800"/>
            <a:ext cx="335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153400" y="1676400"/>
          <a:ext cx="508000" cy="1393825"/>
        </p:xfrm>
        <a:graphic>
          <a:graphicData uri="http://schemas.openxmlformats.org/presentationml/2006/ole">
            <p:oleObj spid="_x0000_s76802" name="Equation" r:id="rId3" imgW="152334" imgH="393529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066800" y="2209800"/>
            <a:ext cx="1676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2209800"/>
            <a:ext cx="1676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22098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22098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92400" y="4191000"/>
          <a:ext cx="508000" cy="1393825"/>
        </p:xfrm>
        <a:graphic>
          <a:graphicData uri="http://schemas.openxmlformats.org/presentationml/2006/ole">
            <p:oleObj spid="_x0000_s76803" name="Equation" r:id="rId4" imgW="152334" imgH="393529" progId="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8178800" y="1654175"/>
          <a:ext cx="508000" cy="1393825"/>
        </p:xfrm>
        <a:graphic>
          <a:graphicData uri="http://schemas.openxmlformats.org/presentationml/2006/ole">
            <p:oleObj spid="_x0000_s76804" name="Equation" r:id="rId5" imgW="152334" imgH="393529" progId="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8178800" y="1676400"/>
          <a:ext cx="508000" cy="1393825"/>
        </p:xfrm>
        <a:graphic>
          <a:graphicData uri="http://schemas.openxmlformats.org/presentationml/2006/ole">
            <p:oleObj spid="_x0000_s76805" name="Equation" r:id="rId6" imgW="152334" imgH="393529" progId="">
              <p:embed/>
            </p:oleObj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4064000" y="4191000"/>
          <a:ext cx="508000" cy="1393825"/>
        </p:xfrm>
        <a:graphic>
          <a:graphicData uri="http://schemas.openxmlformats.org/presentationml/2006/ole">
            <p:oleObj spid="_x0000_s76806" name="Equation" r:id="rId7" imgW="152334" imgH="393529" progId="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5334000" y="4191000"/>
          <a:ext cx="508000" cy="1393825"/>
        </p:xfrm>
        <a:graphic>
          <a:graphicData uri="http://schemas.openxmlformats.org/presentationml/2006/ole">
            <p:oleObj spid="_x0000_s76807" name="Equation" r:id="rId8" imgW="152334" imgH="393529" progId="">
              <p:embed/>
            </p:oleObj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52800" y="4572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8200" y="4572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=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2209800"/>
            <a:ext cx="838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196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0" y="22098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01637"/>
            <a:ext cx="9009063" cy="1052513"/>
            <a:chOff x="0" y="1536"/>
            <a:chExt cx="5675" cy="663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27" grpId="0"/>
      <p:bldP spid="28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59295" y="1321905"/>
            <a:ext cx="7947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Ho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1/5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bottiglia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piena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mezzo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litro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d’acqua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a Remo 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2/5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Romolo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 Quanta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acqua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è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rimasta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bottiglia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048000"/>
            <a:ext cx="60960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61522" y="2180493"/>
            <a:ext cx="2783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Mezzo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litro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d’acqua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048000"/>
            <a:ext cx="12192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3048000"/>
            <a:ext cx="12192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4800" y="3048000"/>
            <a:ext cx="12192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3048000"/>
            <a:ext cx="12192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53200" y="3048000"/>
            <a:ext cx="1219200" cy="76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4495800" y="-241852"/>
            <a:ext cx="381000" cy="6019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3048000"/>
            <a:ext cx="1219200" cy="762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 rot="16200000">
            <a:off x="2095500" y="3543300"/>
            <a:ext cx="381000" cy="1219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4419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Remo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81400" y="4419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Romolo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4800" y="3048000"/>
            <a:ext cx="12192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95600" y="3048000"/>
            <a:ext cx="1219200" cy="762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 rot="16200000">
            <a:off x="3886200" y="2895600"/>
            <a:ext cx="457200" cy="2438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6286500" y="2933700"/>
            <a:ext cx="533400" cy="2438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24600" y="44958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199" y="5486400"/>
            <a:ext cx="506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2/5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acqua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è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rimasta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bottiglia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15705"/>
            <a:ext cx="9009063" cy="1052513"/>
            <a:chOff x="0" y="1536"/>
            <a:chExt cx="5675" cy="663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942534" y="253219"/>
            <a:ext cx="8201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Singapore :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Brace 18"/>
          <p:cNvSpPr/>
          <p:nvPr/>
        </p:nvSpPr>
        <p:spPr>
          <a:xfrm rot="5400000">
            <a:off x="4343400" y="-990600"/>
            <a:ext cx="609600" cy="7315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62399" y="1981201"/>
            <a:ext cx="2494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00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3048000"/>
            <a:ext cx="73152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6200000">
            <a:off x="3048000" y="1828800"/>
            <a:ext cx="457200" cy="4572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eft Brace 22"/>
          <p:cNvSpPr/>
          <p:nvPr/>
        </p:nvSpPr>
        <p:spPr>
          <a:xfrm rot="16200000">
            <a:off x="6705600" y="2743200"/>
            <a:ext cx="457200" cy="27432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626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70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91400" y="3048000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09800" y="4495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Ferrari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96000" y="44958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Altre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marche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194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482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90600" y="30480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Left Brace 33"/>
          <p:cNvSpPr/>
          <p:nvPr/>
        </p:nvSpPr>
        <p:spPr>
          <a:xfrm rot="16200000">
            <a:off x="4800600" y="914400"/>
            <a:ext cx="609600" cy="6400800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876800" y="4495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5181600"/>
            <a:ext cx="6202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7/8 x </a:t>
            </a:r>
            <a:r>
              <a:rPr lang="en-US" sz="2000" b="1" dirty="0" smtClean="0"/>
              <a:t>200 </a:t>
            </a:r>
            <a:r>
              <a:rPr lang="en-US" sz="2000" b="1" dirty="0"/>
              <a:t>= 7 x (1/8 x </a:t>
            </a:r>
            <a:r>
              <a:rPr lang="en-US" sz="2000" b="1" dirty="0" smtClean="0"/>
              <a:t>200</a:t>
            </a:r>
            <a:r>
              <a:rPr lang="en-US" sz="2000" b="1" dirty="0"/>
              <a:t>) = 7 x </a:t>
            </a:r>
            <a:r>
              <a:rPr lang="en-US" sz="2000" b="1" dirty="0" smtClean="0"/>
              <a:t>25 </a:t>
            </a:r>
            <a:r>
              <a:rPr lang="en-US" sz="2000" b="1" dirty="0"/>
              <a:t>= </a:t>
            </a:r>
            <a:r>
              <a:rPr lang="en-US" sz="2000" b="1" dirty="0" smtClean="0"/>
              <a:t>175</a:t>
            </a:r>
            <a:endParaRPr lang="en-US" sz="2000" b="1" dirty="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7999" y="5710239"/>
            <a:ext cx="5141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Pierino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ancora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175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15704"/>
            <a:ext cx="8730767" cy="529884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877956" y="894522"/>
            <a:ext cx="769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Pierino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ha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200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.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5/8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esse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sono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Ferrari 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restante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altre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case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automobilistiche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 Ha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dato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1/5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delle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Ferrari ad un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suo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amico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Quante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macchinine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ha in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tutto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900332" y="182880"/>
            <a:ext cx="8243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Singapore :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con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  <p:bldP spid="32" grpId="0" animBg="1"/>
      <p:bldP spid="34" grpId="0" animBg="1"/>
      <p:bldP spid="35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 flipV="1">
          <a:off x="4194312" y="2022475"/>
          <a:ext cx="771387" cy="797292"/>
        </p:xfrm>
        <a:graphic>
          <a:graphicData uri="http://schemas.openxmlformats.org/presentationml/2006/ole">
            <p:oleObj spid="_x0000_s78850" name="Equation" r:id="rId3" imgW="380835" imgH="393529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7526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25908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32004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31242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37338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0" y="2590800"/>
            <a:ext cx="4572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48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981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149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0"/>
            <a:endCxn id="5" idx="2"/>
          </p:cNvCxnSpPr>
          <p:nvPr/>
        </p:nvCxnSpPr>
        <p:spPr>
          <a:xfrm rot="16200000" flipH="1">
            <a:off x="19050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400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409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0" y="32004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0" y="38100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3657600" y="4724400"/>
          <a:ext cx="2044700" cy="990600"/>
        </p:xfrm>
        <a:graphic>
          <a:graphicData uri="http://schemas.openxmlformats.org/presentationml/2006/ole">
            <p:oleObj spid="_x0000_s78851" name="Equation" r:id="rId4" imgW="812447" imgH="393529" progId="">
              <p:embed/>
            </p:oleObj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55463"/>
            <a:ext cx="7895880" cy="1036624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6" name="TextBox 1"/>
          <p:cNvSpPr txBox="1"/>
          <p:nvPr/>
        </p:nvSpPr>
        <p:spPr>
          <a:xfrm>
            <a:off x="934277" y="0"/>
            <a:ext cx="82097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Singapore:Somma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2590800"/>
            <a:ext cx="2057400" cy="1752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52600" y="25908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3200400"/>
            <a:ext cx="20574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31242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37338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34000" y="2590800"/>
            <a:ext cx="457200" cy="1752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448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981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149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0"/>
            <a:endCxn id="5" idx="2"/>
          </p:cNvCxnSpPr>
          <p:nvPr/>
        </p:nvCxnSpPr>
        <p:spPr>
          <a:xfrm rot="16200000" flipH="1">
            <a:off x="19050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4003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409700" y="3467100"/>
            <a:ext cx="175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0" y="32004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0" y="3810000"/>
            <a:ext cx="205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255463"/>
            <a:ext cx="7895880" cy="1036624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4036681" y="1470991"/>
          <a:ext cx="932884" cy="993913"/>
        </p:xfrm>
        <a:graphic>
          <a:graphicData uri="http://schemas.openxmlformats.org/presentationml/2006/ole">
            <p:oleObj spid="_x0000_s79874" name="Equazione" r:id="rId3" imgW="393529" imgH="393529" progId="Equation.3">
              <p:embed/>
            </p:oleObj>
          </a:graphicData>
        </a:graphic>
      </p:graphicFrame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3478696" y="4540828"/>
          <a:ext cx="2456177" cy="1144355"/>
        </p:xfrm>
        <a:graphic>
          <a:graphicData uri="http://schemas.openxmlformats.org/presentationml/2006/ole">
            <p:oleObj spid="_x0000_s79875" name="Equazione" r:id="rId4" imgW="837836" imgH="393529" progId="Equation.3">
              <p:embed/>
            </p:oleObj>
          </a:graphicData>
        </a:graphic>
      </p:graphicFrame>
      <p:sp>
        <p:nvSpPr>
          <p:cNvPr id="37" name="TextBox 1"/>
          <p:cNvSpPr txBox="1"/>
          <p:nvPr/>
        </p:nvSpPr>
        <p:spPr>
          <a:xfrm>
            <a:off x="934277" y="0"/>
            <a:ext cx="82097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Singapore:Differenza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tra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frazioni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16" grpId="0" animBg="1" autoUpdateAnimBg="0"/>
      <p:bldP spid="17" grpId="0" animBg="1" autoUpdateAnimBg="0"/>
      <p:bldP spid="1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Andrea, Bruno e Carlo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tutto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111 kg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15 kg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Bruno.Carlo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3 kg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più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Bruno.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Quanto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ciascuno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amici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3797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Bruno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Carlo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15kg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69280" y="6372664"/>
            <a:ext cx="978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3kg</a:t>
            </a:r>
          </a:p>
        </p:txBody>
      </p:sp>
      <p:sp>
        <p:nvSpPr>
          <p:cNvPr id="23" name="Bent Arrow 22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111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705"/>
            <a:ext cx="8134420" cy="69869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252330" y="318052"/>
            <a:ext cx="7454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: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Il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66" charset="0"/>
              </a:rPr>
              <a:t>concetto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66" charset="0"/>
              </a:rPr>
              <a:t>di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omic Sans MS" pitchFamily="66" charset="0"/>
              </a:rPr>
              <a:t>Unità</a:t>
            </a:r>
            <a:endParaRPr lang="en-US" sz="2800" b="1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5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685800" y="106680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questo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caso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peso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Bruno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può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essere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tranquillamente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utilizzato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come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unità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…</a:t>
            </a:r>
          </a:p>
        </p:txBody>
      </p:sp>
      <p:pic>
        <p:nvPicPr>
          <p:cNvPr id="33797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Bruno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Carlo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15kg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62600" y="640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3kg</a:t>
            </a:r>
          </a:p>
        </p:txBody>
      </p:sp>
      <p:sp>
        <p:nvSpPr>
          <p:cNvPr id="23" name="Bent Arrow 22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111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705"/>
            <a:ext cx="8134420" cy="69869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192696" y="278296"/>
            <a:ext cx="7205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:Il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concetto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Unità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Andrea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Bruno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Carlo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5029200" y="2971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15kg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5562600" y="640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3kg</a:t>
            </a:r>
          </a:p>
        </p:txBody>
      </p:sp>
      <p:sp>
        <p:nvSpPr>
          <p:cNvPr id="14" name="Bent Arrow 13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5410200"/>
            <a:ext cx="22098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819400"/>
            <a:ext cx="2133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52799" y="5486400"/>
            <a:ext cx="1596887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UNITA’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52799" y="4191000"/>
            <a:ext cx="1577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UNITA’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2799" y="2895600"/>
            <a:ext cx="1577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itchFamily="34" charset="0"/>
              </a:rPr>
              <a:t>UNITA’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6165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378634" y="1702191"/>
            <a:ext cx="7765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MODELLO a BARRE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già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con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ragazzini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elementari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soffermare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sul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concetto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UNITA’.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168812"/>
            <a:ext cx="8876713" cy="106914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7726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nella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scuola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elementare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111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kg</a:t>
            </a:r>
          </a:p>
        </p:txBody>
      </p:sp>
      <p:sp>
        <p:nvSpPr>
          <p:cNvPr id="35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37" grpId="0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438400"/>
            <a:ext cx="1447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Brace 2"/>
          <p:cNvSpPr/>
          <p:nvPr/>
        </p:nvSpPr>
        <p:spPr>
          <a:xfrm rot="5400000">
            <a:off x="4114800" y="3505200"/>
            <a:ext cx="381000" cy="14478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" name="Right Brace 3"/>
          <p:cNvSpPr/>
          <p:nvPr/>
        </p:nvSpPr>
        <p:spPr>
          <a:xfrm rot="10800000">
            <a:off x="3048000" y="2466535"/>
            <a:ext cx="381000" cy="14478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5931" y="2304961"/>
            <a:ext cx="615553" cy="152731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Unita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’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0" y="4572000"/>
            <a:ext cx="16565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’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76400" y="762000"/>
            <a:ext cx="556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  <a:latin typeface="Calibri" pitchFamily="34" charset="0"/>
              </a:rPr>
              <a:t>L’unità</a:t>
            </a:r>
            <a:r>
              <a:rPr lang="en-US" sz="5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  <a:latin typeface="Calibri" pitchFamily="34" charset="0"/>
              </a:rPr>
              <a:t>quadrata</a:t>
            </a:r>
            <a:endParaRPr lang="en-US" sz="5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34937" y="215704"/>
            <a:ext cx="9009063" cy="1772121"/>
            <a:chOff x="0" y="1536"/>
            <a:chExt cx="5675" cy="663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911" y="1997611"/>
            <a:ext cx="8386689" cy="86021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I bambini cinesi  sono famosi per non avere rivali nel fare i calcoli . </a:t>
            </a:r>
          </a:p>
          <a:p>
            <a:pPr lvl="1"/>
            <a:endParaRPr lang="it-IT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Se mai ne avessero , sarebbero da cercare in Oriente (Singapore, Giappone, Corea del Sud)</a:t>
            </a:r>
          </a:p>
          <a:p>
            <a:pPr lvl="1"/>
            <a:endParaRPr lang="it-IT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Disciplina, metodologie didattiche e sistema scolastico sono alla base di questo successo</a:t>
            </a:r>
          </a:p>
          <a:p>
            <a:pPr lvl="1"/>
            <a:endParaRPr lang="it-IT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1800" dirty="0" smtClean="0">
                <a:solidFill>
                  <a:schemeClr val="tx2">
                    <a:lumMod val="75000"/>
                  </a:schemeClr>
                </a:solidFill>
              </a:rPr>
              <a:t>Ma perché anche quei bambini cinesi che frequentano le nostre scuole, nonostante il forte spaesamento linguistico e culturale, riescono ad essere lo stesso molto bravi in matematica ?</a:t>
            </a:r>
          </a:p>
          <a:p>
            <a:pPr lvl="1">
              <a:buNone/>
            </a:pPr>
            <a:endParaRPr lang="it-IT" sz="1800" i="1" dirty="0" smtClean="0"/>
          </a:p>
          <a:p>
            <a:pPr lvl="1"/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74841"/>
          </a:xfrm>
        </p:spPr>
        <p:txBody>
          <a:bodyPr/>
          <a:lstStyle/>
          <a:p>
            <a:r>
              <a:rPr lang="it-IT" sz="3600" b="1" dirty="0" smtClean="0"/>
              <a:t>Uno sguardo in casa d’altri</a:t>
            </a:r>
            <a:endParaRPr lang="it-IT" sz="3600" b="1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887" y="780391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505200" y="266700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32766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244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48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05200" y="26670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052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81200" y="457200"/>
            <a:ext cx="556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Calibri" pitchFamily="34" charset="0"/>
              </a:rPr>
              <a:t>Area del </a:t>
            </a:r>
            <a:r>
              <a:rPr lang="en-US" sz="4000" b="1" dirty="0" err="1" smtClean="0">
                <a:solidFill>
                  <a:schemeClr val="tx2"/>
                </a:solidFill>
                <a:latin typeface="Calibri" pitchFamily="34" charset="0"/>
              </a:rPr>
              <a:t>rettangolo</a:t>
            </a:r>
            <a:endParaRPr lang="en-US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3886200"/>
            <a:ext cx="609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" name="Picture 21" descr="classhead4-4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768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Callout 22"/>
          <p:cNvSpPr/>
          <p:nvPr/>
        </p:nvSpPr>
        <p:spPr>
          <a:xfrm>
            <a:off x="6629400" y="3810000"/>
            <a:ext cx="2286000" cy="990600"/>
          </a:xfrm>
          <a:prstGeom prst="wedgeEllipseCallou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77878" y="3916016"/>
            <a:ext cx="2266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L’unità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dell’area</a:t>
            </a:r>
            <a:r>
              <a:rPr lang="en-US" sz="1600" dirty="0" smtClean="0">
                <a:latin typeface="Calibri" pitchFamily="34" charset="0"/>
              </a:rPr>
              <a:t> è 1 </a:t>
            </a:r>
            <a:r>
              <a:rPr lang="en-US" sz="1600" dirty="0" err="1" smtClean="0">
                <a:latin typeface="Calibri" pitchFamily="34" charset="0"/>
              </a:rPr>
              <a:t>quadrato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di</a:t>
            </a:r>
            <a:r>
              <a:rPr lang="en-US" sz="1600" dirty="0" smtClean="0">
                <a:latin typeface="Calibri" pitchFamily="34" charset="0"/>
              </a:rPr>
              <a:t> 1 cm </a:t>
            </a:r>
            <a:r>
              <a:rPr lang="en-US" sz="1600" dirty="0" err="1" smtClean="0">
                <a:latin typeface="Calibri" pitchFamily="34" charset="0"/>
              </a:rPr>
              <a:t>di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lato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26" name="Picture 25" descr="classhead7-4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91000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Callout 26"/>
          <p:cNvSpPr/>
          <p:nvPr/>
        </p:nvSpPr>
        <p:spPr>
          <a:xfrm>
            <a:off x="417443" y="2464904"/>
            <a:ext cx="2342322" cy="1477618"/>
          </a:xfrm>
          <a:prstGeom prst="wedgeEllipseCallou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5740" y="2604052"/>
            <a:ext cx="18089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Per </a:t>
            </a:r>
            <a:r>
              <a:rPr lang="en-US" dirty="0" err="1" smtClean="0">
                <a:latin typeface="Calibri" pitchFamily="34" charset="0"/>
              </a:rPr>
              <a:t>trovare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l’Area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basta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contare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quadratini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unitari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nel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rettangolo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4937" y="215704"/>
            <a:ext cx="9009063" cy="1772121"/>
            <a:chOff x="0" y="1536"/>
            <a:chExt cx="5675" cy="66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21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" grpId="0" animBg="1"/>
      <p:bldP spid="2" grpId="1" animBg="1"/>
      <p:bldP spid="23" grpId="0" animBg="1"/>
      <p:bldP spid="24" grpId="0"/>
      <p:bldP spid="27" grpId="0" animBg="1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Brace 10"/>
          <p:cNvSpPr/>
          <p:nvPr/>
        </p:nvSpPr>
        <p:spPr>
          <a:xfrm rot="5400000">
            <a:off x="4126395" y="2910509"/>
            <a:ext cx="314739" cy="316064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2743200" y="1677600"/>
            <a:ext cx="3042000" cy="24450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0" name="TextBox 28"/>
          <p:cNvSpPr txBox="1">
            <a:spLocks noChangeArrowheads="1"/>
          </p:cNvSpPr>
          <p:nvPr/>
        </p:nvSpPr>
        <p:spPr bwMode="auto">
          <a:xfrm>
            <a:off x="1093304" y="0"/>
            <a:ext cx="76332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Problema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 L’ area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un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rettangolo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è 1620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cm</a:t>
            </a:r>
            <a:r>
              <a:rPr lang="it-IT" sz="2000" b="1" dirty="0" err="1" smtClean="0">
                <a:solidFill>
                  <a:schemeClr val="tx2">
                    <a:lumMod val="75000"/>
                  </a:schemeClr>
                </a:solidFill>
              </a:rPr>
              <a:t>²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. 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 base è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5/4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dell’altezza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Trova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Perimetro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</a:rPr>
              <a:t> 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96751" y="4698612"/>
            <a:ext cx="1561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1" name="Right Brace 30"/>
          <p:cNvSpPr/>
          <p:nvPr/>
        </p:nvSpPr>
        <p:spPr>
          <a:xfrm>
            <a:off x="6553200" y="1676400"/>
            <a:ext cx="381000" cy="243840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33846" y="2658794"/>
            <a:ext cx="11957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32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528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432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81600" y="2895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81600" y="22860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16764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81600" y="3505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5085523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sono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quadrate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Ciascuna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è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81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tx2">
                    <a:lumMod val="75000"/>
                  </a:schemeClr>
                </a:solidFill>
              </a:rPr>
              <a:t>cm²</a:t>
            </a:r>
            <a:endParaRPr lang="it-IT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 lineare è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9 cm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Base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45 cm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Altezza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36 cm</a:t>
            </a:r>
          </a:p>
          <a:p>
            <a:pPr algn="ctr"/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Perimetro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162 cm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38539"/>
            <a:ext cx="8825948" cy="1133061"/>
            <a:chOff x="0" y="1536"/>
            <a:chExt cx="5675" cy="663"/>
          </a:xfrm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/>
      <p:bldP spid="31" grpId="0" animBg="1"/>
      <p:bldP spid="3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Brace 10"/>
          <p:cNvSpPr/>
          <p:nvPr/>
        </p:nvSpPr>
        <p:spPr>
          <a:xfrm rot="5400000">
            <a:off x="4186031" y="3288199"/>
            <a:ext cx="374374" cy="262393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340" name="TextBox 28"/>
          <p:cNvSpPr txBox="1">
            <a:spLocks noChangeArrowheads="1"/>
          </p:cNvSpPr>
          <p:nvPr/>
        </p:nvSpPr>
        <p:spPr bwMode="auto">
          <a:xfrm>
            <a:off x="815008" y="0"/>
            <a:ext cx="763325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Problema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Il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perimetro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un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triangolo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isoscele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è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360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cm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. </a:t>
            </a:r>
          </a:p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lato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 la base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stanno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in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rapporto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7:4.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Trova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Base </a:t>
            </a:r>
          </a:p>
          <a:p>
            <a:pPr algn="ctr"/>
            <a:r>
              <a:rPr lang="en-US" sz="2800" dirty="0" smtClean="0">
                <a:latin typeface="Calibri" pitchFamily="34" charset="0"/>
              </a:rPr>
              <a:t>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038600" y="4800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4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 rot="3614674">
            <a:off x="5671014" y="2251656"/>
            <a:ext cx="1729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7unità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5085523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18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unità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lineari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formano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perimetro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.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Ciascuna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è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cm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Base 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80 cm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Lato</a:t>
            </a: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140 cm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38539"/>
            <a:ext cx="8825948" cy="1133061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6" name="Triangolo isoscele 45"/>
          <p:cNvSpPr/>
          <p:nvPr/>
        </p:nvSpPr>
        <p:spPr bwMode="auto">
          <a:xfrm>
            <a:off x="2902226" y="1351722"/>
            <a:ext cx="2790113" cy="2922104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Right Brace 30"/>
          <p:cNvSpPr/>
          <p:nvPr/>
        </p:nvSpPr>
        <p:spPr>
          <a:xfrm rot="19987718">
            <a:off x="5472931" y="1061805"/>
            <a:ext cx="616227" cy="3240851"/>
          </a:xfrm>
          <a:prstGeom prst="rightBrace">
            <a:avLst>
              <a:gd name="adj1" fmla="val 0"/>
              <a:gd name="adj2" fmla="val 34511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8" name="Right Brace 30"/>
          <p:cNvSpPr/>
          <p:nvPr/>
        </p:nvSpPr>
        <p:spPr>
          <a:xfrm rot="1542318" flipH="1">
            <a:off x="2603228" y="1096486"/>
            <a:ext cx="687014" cy="2950558"/>
          </a:xfrm>
          <a:prstGeom prst="rightBrace">
            <a:avLst>
              <a:gd name="adj1" fmla="val 0"/>
              <a:gd name="adj2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 rot="18204972">
            <a:off x="1668636" y="1965217"/>
            <a:ext cx="1345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7unità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/>
      <p:bldP spid="32" grpId="0"/>
      <p:bldP spid="34" grpId="0"/>
      <p:bldP spid="47" grpId="0" animBg="1"/>
      <p:bldP spid="48" grpId="0" animBg="1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Users\Hester Sutton\AppData\Local\Microsoft\Windows\Temporary Internet Files\Content.IE5\1WYS0FUW\MC9003490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831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C:\Users\Hester Sutton\AppData\Local\Microsoft\Windows\Temporary Internet Files\Content.IE5\F3G6BCL9\MC9003491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029200"/>
            <a:ext cx="865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524000" y="2971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Andrea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524000" y="4191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Bruno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600200" y="556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Carlo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28194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28194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4994031" y="2912012"/>
            <a:ext cx="731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15kg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5410200"/>
            <a:ext cx="2362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0" y="541020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5562600" y="64008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3kg</a:t>
            </a:r>
          </a:p>
        </p:txBody>
      </p:sp>
      <p:sp>
        <p:nvSpPr>
          <p:cNvPr id="14" name="Bent Arrow 13"/>
          <p:cNvSpPr/>
          <p:nvPr/>
        </p:nvSpPr>
        <p:spPr>
          <a:xfrm rot="16200000">
            <a:off x="5067300" y="6286500"/>
            <a:ext cx="457200" cy="381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5410200"/>
            <a:ext cx="22098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95600" y="4114800"/>
            <a:ext cx="2133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819400"/>
            <a:ext cx="2133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52799" y="5486400"/>
            <a:ext cx="1596887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52799" y="4191000"/>
            <a:ext cx="1577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2799" y="2895600"/>
            <a:ext cx="1577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165" name="Picture 9" descr="C:\Users\Hester Sutton\AppData\Local\Microsoft\Windows\Temporary Internet Files\Content.IE5\1WYS0FUW\MC90035799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1031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378636" y="1631853"/>
            <a:ext cx="7765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MODELLO a BARRE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già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con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ragazzini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elementari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può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far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capire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concetto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EQUAZIONE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7624" y="196948"/>
            <a:ext cx="8257735" cy="1308295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77262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: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concetto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equazione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7010400" y="4114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111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kg</a:t>
            </a:r>
          </a:p>
        </p:txBody>
      </p:sp>
      <p:sp>
        <p:nvSpPr>
          <p:cNvPr id="36" name="Right Bracket 24"/>
          <p:cNvSpPr/>
          <p:nvPr/>
        </p:nvSpPr>
        <p:spPr>
          <a:xfrm>
            <a:off x="6019800" y="2819400"/>
            <a:ext cx="762000" cy="3200400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35" grpId="0"/>
      <p:bldP spid="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520506" y="2096086"/>
            <a:ext cx="7765366" cy="230832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Andrea,Beatrice,Chiara,Davide,Enea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e Federico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sono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molto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La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loro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età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media è </a:t>
            </a:r>
            <a:r>
              <a:rPr lang="en-US" sz="2400" b="1" dirty="0" smtClean="0">
                <a:solidFill>
                  <a:schemeClr val="tx2"/>
                </a:solidFill>
                <a:latin typeface="Andy" pitchFamily="66" charset="0"/>
              </a:rPr>
              <a:t>14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Se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si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uniscono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ndy" pitchFamily="66" charset="0"/>
              </a:rPr>
              <a:t>3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dell’intero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gruppo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diventa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ndy" pitchFamily="66" charset="0"/>
              </a:rPr>
              <a:t>16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Qual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è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degli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sz="2400" dirty="0" smtClean="0">
                <a:solidFill>
                  <a:schemeClr val="tx2"/>
                </a:solidFill>
                <a:latin typeface="Andy" pitchFamily="66" charset="0"/>
              </a:rPr>
              <a:t> ?</a:t>
            </a:r>
            <a:endParaRPr lang="en-US" sz="2400" dirty="0">
              <a:solidFill>
                <a:schemeClr val="tx2"/>
              </a:solidFill>
              <a:latin typeface="Andy" pitchFamily="66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 rot="10800000" flipV="1">
            <a:off x="661182" y="5134708"/>
            <a:ext cx="8482818" cy="5926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Questa domanda è stata posta ai Giochi di Archimede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r>
              <a:rPr lang="it-IT" sz="2400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 Giochi di Archimede si svolgono a fine novembre in tutte le scuole superiori d’Italia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/>
              <a:buChar char="Ø"/>
              <a:tabLst/>
              <a:defRPr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37624" y="196948"/>
            <a:ext cx="8806376" cy="104100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827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..e le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Olimpiadi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Matematica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791" y="1098812"/>
            <a:ext cx="3447462" cy="9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Brace 10"/>
          <p:cNvSpPr/>
          <p:nvPr/>
        </p:nvSpPr>
        <p:spPr>
          <a:xfrm rot="16200000">
            <a:off x="2636472" y="1229392"/>
            <a:ext cx="225082" cy="339031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6499272" y="4726747"/>
            <a:ext cx="253221" cy="1097279"/>
          </a:xfrm>
          <a:prstGeom prst="rightBrace">
            <a:avLst>
              <a:gd name="adj1" fmla="val 8333"/>
              <a:gd name="adj2" fmla="val 41268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35040" y="4262510"/>
            <a:ext cx="3108961" cy="3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Età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media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amici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Enea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ndy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43003" y="5570806"/>
            <a:ext cx="675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20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ndy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370" y="4895557"/>
            <a:ext cx="2158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144=16*9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ndy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4572" y="4360985"/>
            <a:ext cx="2036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84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=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14 x 6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ndy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34905" y="5978768"/>
            <a:ext cx="7709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Gli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amici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Enea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hanno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una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età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media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20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anni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ndy" pitchFamily="66" charset="0"/>
            </a:endParaRP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0" y="900332"/>
            <a:ext cx="91440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Andrea,Beatrice,Chiara,Davide,Enea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e Federico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sono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molto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La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loro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età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media è 14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Se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si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uniscono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3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dell’intero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gruppo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diventa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16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anni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.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Qual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è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l’età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media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degli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amici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di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ndy" pitchFamily="66" charset="0"/>
              </a:rPr>
              <a:t>Enea</a:t>
            </a:r>
            <a:r>
              <a:rPr lang="en-US" dirty="0" smtClean="0">
                <a:solidFill>
                  <a:schemeClr val="tx2"/>
                </a:solidFill>
                <a:latin typeface="Andy" pitchFamily="66" charset="0"/>
              </a:rPr>
              <a:t> ?</a:t>
            </a:r>
            <a:endParaRPr lang="en-US" dirty="0">
              <a:solidFill>
                <a:schemeClr val="tx2"/>
              </a:solidFill>
              <a:latin typeface="Andy" pitchFamily="66" charset="0"/>
            </a:endParaRPr>
          </a:p>
        </p:txBody>
      </p:sp>
      <p:sp>
        <p:nvSpPr>
          <p:cNvPr id="28" name="Right Brace 10"/>
          <p:cNvSpPr/>
          <p:nvPr/>
        </p:nvSpPr>
        <p:spPr>
          <a:xfrm rot="16200000">
            <a:off x="5777082" y="1502642"/>
            <a:ext cx="325902" cy="27760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2546251" y="2321169"/>
            <a:ext cx="1024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84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5824025" y="2321169"/>
            <a:ext cx="6189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06437" y="5317587"/>
            <a:ext cx="2249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 pitchFamily="66" charset="0"/>
              </a:rPr>
              <a:t>60=144-84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ndy" pitchFamily="66" charset="0"/>
            </a:endParaRPr>
          </a:p>
        </p:txBody>
      </p:sp>
      <p:sp>
        <p:nvSpPr>
          <p:cNvPr id="31" name="Rectangle 9"/>
          <p:cNvSpPr/>
          <p:nvPr/>
        </p:nvSpPr>
        <p:spPr>
          <a:xfrm>
            <a:off x="6063176" y="4783015"/>
            <a:ext cx="1153550" cy="253219"/>
          </a:xfrm>
          <a:prstGeom prst="rect">
            <a:avLst/>
          </a:prstGeom>
          <a:solidFill>
            <a:srgbClr val="FFC000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Brace 10"/>
          <p:cNvSpPr/>
          <p:nvPr/>
        </p:nvSpPr>
        <p:spPr>
          <a:xfrm rot="16200000" flipH="1">
            <a:off x="3800729" y="883814"/>
            <a:ext cx="802776" cy="632221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756074" y="4445391"/>
            <a:ext cx="11817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144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1026942" y="3194470"/>
          <a:ext cx="6379697" cy="223979"/>
        </p:xfrm>
        <a:graphic>
          <a:graphicData uri="http://schemas.openxmlformats.org/drawingml/2006/table">
            <a:tbl>
              <a:tblPr/>
              <a:tblGrid>
                <a:gridCol w="565980"/>
                <a:gridCol w="565980"/>
                <a:gridCol w="416581"/>
                <a:gridCol w="537305"/>
                <a:gridCol w="744053"/>
                <a:gridCol w="565980"/>
                <a:gridCol w="994606"/>
                <a:gridCol w="994606"/>
                <a:gridCol w="994606"/>
              </a:tblGrid>
              <a:tr h="223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239151" y="0"/>
            <a:ext cx="8074855" cy="928469"/>
            <a:chOff x="0" y="1536"/>
            <a:chExt cx="5675" cy="663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3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0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827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..e le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Olimpiadi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Matematica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  <p:bldP spid="16" grpId="0"/>
      <p:bldP spid="20" grpId="0"/>
      <p:bldP spid="21" grpId="0"/>
      <p:bldP spid="22" grpId="0"/>
      <p:bldP spid="28" grpId="0" animBg="1"/>
      <p:bldP spid="29" grpId="0"/>
      <p:bldP spid="23" grpId="0"/>
      <p:bldP spid="31" grpId="0" animBg="1"/>
      <p:bldP spid="17" grpId="0" animBg="1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28800" y="3352800"/>
            <a:ext cx="5334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759655" y="914400"/>
            <a:ext cx="83843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Aldo ha  3/7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caramelle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che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ha Teresa . Se Aldo 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1/6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caramelle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 Teresa 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quante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caramelle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ha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rispetto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 Teresa 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Esprimere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risultato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come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frazione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38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0843" y="3319976"/>
            <a:ext cx="1237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Teresa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7791" y="2532186"/>
            <a:ext cx="964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Aldo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8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90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9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90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71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2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95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781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9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57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76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38200" y="51054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rapporto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cercato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è in termini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frazione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5:15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733800" y="33528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28800" y="33528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28800" y="24384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638800" y="3352800"/>
            <a:ext cx="1905000" cy="609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526157" y="5824330"/>
            <a:ext cx="2398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oppure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  1:3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1015" y="185123"/>
            <a:ext cx="8455906" cy="687073"/>
            <a:chOff x="0" y="1536"/>
            <a:chExt cx="5675" cy="663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3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827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problemi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‘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olimpici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’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7188 -0.00926 0.34375 -0.01829 0.40608 0.00393 C 0.4684 0.02615 0.42135 0.07963 0.37431 0.13333 " pathEditMode="relative" ptsTypes="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8" grpId="0" animBg="1"/>
      <p:bldP spid="17" grpId="0" animBg="1"/>
      <p:bldP spid="17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68812" y="914400"/>
            <a:ext cx="8778239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Felice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affronta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salita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dello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Stelvio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bicicletta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mantiene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una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media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21 km/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ora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salita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e 42 km/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ora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discesa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. Ha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percorso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stessa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strada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.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Qual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è la media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oraria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complessiva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?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3236913"/>
            <a:ext cx="51816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236913"/>
            <a:ext cx="14809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1h 30’ per fare 42 km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11" name="Right Brace 10"/>
          <p:cNvSpPr/>
          <p:nvPr/>
        </p:nvSpPr>
        <p:spPr>
          <a:xfrm rot="5400000" flipH="1">
            <a:off x="4210050" y="246063"/>
            <a:ext cx="533400" cy="51435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4877" y="3240157"/>
            <a:ext cx="1772479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6278" y="3240158"/>
            <a:ext cx="1590261" cy="840808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42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2592456" y="3606247"/>
            <a:ext cx="278296" cy="165320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9982" y="4670474"/>
            <a:ext cx="436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287963"/>
            <a:ext cx="2584174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280" dirty="0" err="1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Ogni</a:t>
            </a:r>
            <a:r>
              <a:rPr lang="en-US" sz="2280" dirty="0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 30’  </a:t>
            </a:r>
            <a:r>
              <a:rPr lang="en-US" sz="2280" dirty="0" err="1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percorre</a:t>
            </a:r>
            <a:r>
              <a:rPr lang="en-US" sz="2280" dirty="0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 in media 14 km</a:t>
            </a:r>
            <a:endParaRPr lang="en-US" sz="2280" dirty="0">
              <a:solidFill>
                <a:schemeClr val="accent1">
                  <a:lumMod val="50000"/>
                </a:schemeClr>
              </a:solidFill>
              <a:latin typeface="Andy" pitchFamily="66" charset="0"/>
              <a:cs typeface="+mn-cs"/>
            </a:endParaRPr>
          </a:p>
        </p:txBody>
      </p: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4572000" y="44958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42</a:t>
            </a:r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÷ 3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=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 14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23" name="Curved Up Arrow 22"/>
          <p:cNvSpPr/>
          <p:nvPr/>
        </p:nvSpPr>
        <p:spPr>
          <a:xfrm rot="20369349">
            <a:off x="3749675" y="5310188"/>
            <a:ext cx="1487488" cy="3857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3200400" y="5105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totale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26" name="Curved Up Arrow 25"/>
          <p:cNvSpPr/>
          <p:nvPr/>
        </p:nvSpPr>
        <p:spPr>
          <a:xfrm rot="18642421">
            <a:off x="4417219" y="5691981"/>
            <a:ext cx="2116138" cy="4413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021496" y="5864088"/>
            <a:ext cx="25411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Numero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di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blocchi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da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30’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parti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)</a:t>
            </a:r>
          </a:p>
        </p:txBody>
      </p:sp>
      <p:sp>
        <p:nvSpPr>
          <p:cNvPr id="28" name="Curved Left Arrow 27"/>
          <p:cNvSpPr/>
          <p:nvPr/>
        </p:nvSpPr>
        <p:spPr>
          <a:xfrm rot="8364477">
            <a:off x="6713538" y="4967288"/>
            <a:ext cx="566737" cy="14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7188590" y="5416062"/>
            <a:ext cx="1650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Andy"/>
              </a:rPr>
              <a:t>una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ndy"/>
              </a:rPr>
              <a:t> parte</a:t>
            </a:r>
          </a:p>
        </p:txBody>
      </p: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239151" y="0"/>
            <a:ext cx="8468751" cy="998806"/>
            <a:chOff x="0" y="1536"/>
            <a:chExt cx="5675" cy="663"/>
          </a:xfrm>
        </p:grpSpPr>
        <p:grpSp>
          <p:nvGrpSpPr>
            <p:cNvPr id="2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7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827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alla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matema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..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…ca..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ttura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5" grpId="0" animBg="1"/>
      <p:bldP spid="8" grpId="0" animBg="1"/>
      <p:bldP spid="13" grpId="0"/>
      <p:bldP spid="15" grpId="0" animBg="1"/>
      <p:bldP spid="16" grpId="0"/>
      <p:bldP spid="17" grpId="0"/>
      <p:bldP spid="21" grpId="0"/>
      <p:bldP spid="23" grpId="0" animBg="1"/>
      <p:bldP spid="24" grpId="0"/>
      <p:bldP spid="26" grpId="0" animBg="1"/>
      <p:bldP spid="27" grpId="0"/>
      <p:bldP spid="28" grpId="0" animBg="1"/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0" y="872197"/>
            <a:ext cx="91440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Nel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problema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proposto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per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percorrere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42 km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discesa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impiega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 lo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stesso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tempo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impiegato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per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percorrere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21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km in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salita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:</a:t>
            </a:r>
          </a:p>
          <a:p>
            <a:pPr eaLnBrk="0" hangingPunct="0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Si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deve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percorrere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stessa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strada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!!!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3236913"/>
            <a:ext cx="5181600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236913"/>
            <a:ext cx="14809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1h 30’ per fare 42 km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11" name="Right Brace 10"/>
          <p:cNvSpPr/>
          <p:nvPr/>
        </p:nvSpPr>
        <p:spPr>
          <a:xfrm rot="5400000" flipH="1">
            <a:off x="4210050" y="246063"/>
            <a:ext cx="533400" cy="5143500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24877" y="3240157"/>
            <a:ext cx="1772479" cy="8382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6278" y="3240158"/>
            <a:ext cx="1590261" cy="840808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91000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42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3606250" y="2632213"/>
            <a:ext cx="238536" cy="364103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5287963"/>
            <a:ext cx="2584174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280" dirty="0" err="1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Ogni</a:t>
            </a:r>
            <a:r>
              <a:rPr lang="en-US" sz="2280" dirty="0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 30’  </a:t>
            </a:r>
            <a:r>
              <a:rPr lang="en-US" sz="2280" dirty="0" err="1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percorre</a:t>
            </a:r>
            <a:r>
              <a:rPr lang="en-US" sz="2280" dirty="0" smtClean="0">
                <a:solidFill>
                  <a:schemeClr val="accent1">
                    <a:lumMod val="50000"/>
                  </a:schemeClr>
                </a:solidFill>
                <a:latin typeface="Andy" pitchFamily="66" charset="0"/>
              </a:rPr>
              <a:t> in media 14 km</a:t>
            </a:r>
            <a:endParaRPr lang="en-US" sz="2280" dirty="0">
              <a:solidFill>
                <a:schemeClr val="accent1">
                  <a:lumMod val="50000"/>
                </a:schemeClr>
              </a:solidFill>
              <a:latin typeface="Andy" pitchFamily="66" charset="0"/>
              <a:cs typeface="+mn-cs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1868557" y="4691271"/>
            <a:ext cx="4313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latin typeface="Andy"/>
              </a:rPr>
              <a:t>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14 x 2 = 28 km/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ora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ndy"/>
              </a:rPr>
              <a:t>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Andy"/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239151" y="0"/>
            <a:ext cx="8468751" cy="998806"/>
            <a:chOff x="0" y="1536"/>
            <a:chExt cx="5675" cy="663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 sz="2000" dirty="0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827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alla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matema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..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…ca..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ttura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5" grpId="0" animBg="1"/>
      <p:bldP spid="8" grpId="0" animBg="1"/>
      <p:bldP spid="13" grpId="0"/>
      <p:bldP spid="15" grpId="0" animBg="1"/>
      <p:bldP spid="17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28800" y="3399182"/>
            <a:ext cx="3816626" cy="5632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111348" y="1139483"/>
            <a:ext cx="8032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Ho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pagato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cappotto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scontato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del 40%) 98.40 Euro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Quanto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costava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il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cappotto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prima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dello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sconto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2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3528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0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2438400"/>
            <a:ext cx="762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399183"/>
            <a:ext cx="18288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Prezzo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prima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delo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sconto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" y="2445026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Prezzo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scontato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33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28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09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90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24384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9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90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71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2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95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257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76800" y="3352800"/>
            <a:ext cx="381000" cy="609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38199" y="5105400"/>
            <a:ext cx="7431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Ogni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blocco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vale 98.40 Euro :6 =16.40 Euro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cappotto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perciò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costava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164 Euro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8812" y="255462"/>
            <a:ext cx="8498109" cy="898089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1192695" y="278297"/>
            <a:ext cx="827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Il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Metodo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Singapore e le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percentuali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7188 -0.00926 0.34375 -0.01829 0.40608 0.00393 C 0.4684 0.02615 0.42135 0.07963 0.37431 0.13333 " pathEditMode="relative" ptsTypes="aaA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  <p:bldP spid="15" grpId="0"/>
      <p:bldP spid="18" grpId="0" animBg="1"/>
      <p:bldP spid="17" grpId="0" animBg="1"/>
      <p:bldP spid="17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4904"/>
            <a:ext cx="8839200" cy="317695"/>
          </a:xfrm>
        </p:spPr>
        <p:txBody>
          <a:bodyPr/>
          <a:lstStyle/>
          <a:p>
            <a:pPr defTabSz="852488"/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  <a:sym typeface="Symbol" pitchFamily="18" charset="2"/>
              </a:rPr>
              <a:t>        </a:t>
            </a:r>
            <a:r>
              <a:rPr lang="it-IT" sz="2800" dirty="0" smtClean="0"/>
              <a:t>Soffermiamoci su alcuni aspetti legati al calcolo</a:t>
            </a:r>
            <a:endParaRPr lang="en-US" sz="2800" dirty="0">
              <a:solidFill>
                <a:schemeClr val="tx1"/>
              </a:solidFill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29527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98145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228975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38862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371951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3338513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3338513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533400" y="2362199"/>
            <a:ext cx="84960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eaLnBrk="1" hangingPunct="1"/>
            <a:endParaRPr lang="it-IT" sz="2200" dirty="0" smtClean="0"/>
          </a:p>
          <a:p>
            <a:pPr eaLnBrk="1" hangingPunct="1"/>
            <a:endParaRPr lang="it-IT" sz="2200" dirty="0" smtClean="0"/>
          </a:p>
          <a:p>
            <a:pPr eaLnBrk="1" hangingPunct="1"/>
            <a:endParaRPr lang="it-IT" sz="2200" dirty="0" smtClean="0"/>
          </a:p>
          <a:p>
            <a:pPr eaLnBrk="1" hangingPunct="1"/>
            <a:r>
              <a:rPr lang="it-IT" sz="2200" dirty="0" smtClean="0"/>
              <a:t> </a:t>
            </a:r>
          </a:p>
          <a:p>
            <a:pPr eaLnBrk="1" hangingPunct="1"/>
            <a:endParaRPr lang="it-IT" sz="2800" dirty="0" smtClean="0"/>
          </a:p>
          <a:p>
            <a:pPr eaLnBrk="1" hangingPunct="1"/>
            <a:endParaRPr lang="it-IT" sz="2800" dirty="0" smtClean="0"/>
          </a:p>
          <a:p>
            <a:pPr eaLnBrk="1" hangingPunct="1"/>
            <a:endParaRPr lang="en-US" sz="2800" dirty="0">
              <a:latin typeface="Times New Roman" charset="0"/>
              <a:cs typeface="Times New Roman" charset="0"/>
            </a:endParaRPr>
          </a:p>
        </p:txBody>
      </p:sp>
      <p:pic>
        <p:nvPicPr>
          <p:cNvPr id="14" name="Picture 2" descr="C:\Users\mate\Desktop\ForoItalico\Matematici ancor prima di andare a scuola\tabellina_cin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277" y="2359528"/>
            <a:ext cx="3351975" cy="3307282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844062" y="2574389"/>
            <a:ext cx="3967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36 elementi (anziché 100)</a:t>
            </a: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Mancano le righe (e le colonne) riguardanti  0 e 1… si è “costretti” a ragionare 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6" name="Titolo 3"/>
          <p:cNvSpPr txBox="1">
            <a:spLocks/>
          </p:cNvSpPr>
          <p:nvPr/>
        </p:nvSpPr>
        <p:spPr>
          <a:xfrm>
            <a:off x="1150938" y="214313"/>
            <a:ext cx="7793037" cy="107484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Tavola Pitagorica usata in Cina</a:t>
            </a:r>
            <a:endParaRPr kumimoji="0" lang="it-IT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23225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cs typeface="Times New Roman" pitchFamily="18" charset="0"/>
              </a:rPr>
              <a:t>   </a:t>
            </a:r>
          </a:p>
        </p:txBody>
      </p:sp>
      <p:sp>
        <p:nvSpPr>
          <p:cNvPr id="104453" name="Rectangle 1029"/>
          <p:cNvSpPr>
            <a:spLocks noChangeArrowheads="1"/>
          </p:cNvSpPr>
          <p:nvPr/>
        </p:nvSpPr>
        <p:spPr bwMode="auto">
          <a:xfrm>
            <a:off x="1" y="2799471"/>
            <a:ext cx="59506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Numeratore</a:t>
            </a:r>
            <a:r>
              <a:rPr lang="en-US" sz="2000" b="1" dirty="0" smtClean="0">
                <a:latin typeface="Arial" charset="0"/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en-US" sz="2000" dirty="0" smtClean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lang="en-US" sz="2000" dirty="0">
                <a:latin typeface="Arial" charset="0"/>
                <a:cs typeface="Times New Roman" pitchFamily="18" charset="0"/>
              </a:rPr>
              <a:t>, 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</a:t>
            </a:r>
            <a:r>
              <a:rPr lang="en-US" sz="2000" dirty="0">
                <a:latin typeface="Arial" charset="0"/>
                <a:cs typeface="Times New Roman" pitchFamily="18" charset="0"/>
              </a:rPr>
              <a:t>, 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en-US" sz="2000" dirty="0">
                <a:latin typeface="Arial" charset="0"/>
                <a:cs typeface="Times New Roman" pitchFamily="18" charset="0"/>
              </a:rPr>
              <a:t>, 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en-US" sz="20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</a:t>
            </a:r>
            <a:r>
              <a:rPr lang="en-US" sz="2000" dirty="0">
                <a:latin typeface="Arial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lang="en-US" sz="2000" dirty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en-US" sz="2000" dirty="0">
                <a:latin typeface="Arial" charset="0"/>
                <a:cs typeface="Times New Roman" pitchFamily="18" charset="0"/>
              </a:rPr>
              <a:t>, 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lang="en-US" sz="2000" dirty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en-US" sz="2000" dirty="0">
                <a:latin typeface="Arial" charset="0"/>
                <a:cs typeface="Times New Roman" pitchFamily="18" charset="0"/>
              </a:rPr>
              <a:t>, 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en-US" sz="2000" dirty="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</a:t>
            </a:r>
            <a:r>
              <a:rPr lang="en-US" sz="2000" dirty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lang="en-US" sz="2000" dirty="0">
                <a:latin typeface="Arial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</a:t>
            </a:r>
            <a:r>
              <a:rPr lang="en-US" sz="2000" dirty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en-US" sz="2000" dirty="0">
                <a:latin typeface="Arial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</a:t>
            </a:r>
            <a:r>
              <a:rPr lang="en-US" sz="2000" dirty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en-US" sz="2000" dirty="0">
                <a:latin typeface="Arial" charset="0"/>
                <a:cs typeface="Times New Roman" pitchFamily="18" charset="0"/>
              </a:rPr>
              <a:t>, 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en-US" sz="2000" dirty="0" smtClean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en-US" sz="2000" dirty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en-US" sz="2000" dirty="0">
                <a:latin typeface="Arial" charset="0"/>
                <a:cs typeface="Times New Roman" pitchFamily="18" charset="0"/>
              </a:rPr>
              <a:t>, 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</a:t>
            </a:r>
            <a:r>
              <a:rPr lang="en-US" sz="2000" dirty="0">
                <a:latin typeface="Arial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</a:t>
            </a:r>
            <a:r>
              <a:rPr lang="en-US" sz="2000" dirty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</a:t>
            </a:r>
            <a:r>
              <a:rPr lang="en-US" sz="2000" dirty="0">
                <a:latin typeface="Arial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12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possibili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modi</a:t>
            </a:r>
            <a:endParaRPr lang="en-US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4454" name="Object 1030"/>
          <p:cNvGraphicFramePr>
            <a:graphicFrameLocks noChangeAspect="1"/>
          </p:cNvGraphicFramePr>
          <p:nvPr/>
        </p:nvGraphicFramePr>
        <p:xfrm>
          <a:off x="57838" y="2226450"/>
          <a:ext cx="9086162" cy="624092"/>
        </p:xfrm>
        <a:graphic>
          <a:graphicData uri="http://schemas.openxmlformats.org/presentationml/2006/ole">
            <p:oleObj spid="_x0000_s82946" name="Equazione" r:id="rId3" imgW="6057720" imgH="419040" progId="Equation.3">
              <p:embed/>
            </p:oleObj>
          </a:graphicData>
        </a:graphic>
      </p:graphicFrame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5401993" y="4572000"/>
            <a:ext cx="12020819" cy="2106613"/>
            <a:chOff x="0" y="572"/>
            <a:chExt cx="8239" cy="1471"/>
          </a:xfrm>
        </p:grpSpPr>
        <p:sp>
          <p:nvSpPr>
            <p:cNvPr id="104457" name="Rectangle 1033"/>
            <p:cNvSpPr>
              <a:spLocks noChangeArrowheads="1"/>
            </p:cNvSpPr>
            <p:nvPr/>
          </p:nvSpPr>
          <p:spPr bwMode="auto">
            <a:xfrm>
              <a:off x="2479" y="2043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04458" name="Rectangle 1034"/>
            <p:cNvSpPr>
              <a:spLocks noChangeArrowheads="1"/>
            </p:cNvSpPr>
            <p:nvPr/>
          </p:nvSpPr>
          <p:spPr bwMode="auto">
            <a:xfrm>
              <a:off x="1594" y="1680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104459" name="Line 1035"/>
            <p:cNvSpPr>
              <a:spLocks noChangeShapeType="1"/>
            </p:cNvSpPr>
            <p:nvPr/>
          </p:nvSpPr>
          <p:spPr bwMode="auto">
            <a:xfrm flipV="1">
              <a:off x="12" y="766"/>
              <a:ext cx="49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0" name="Line 1036"/>
            <p:cNvSpPr>
              <a:spLocks noChangeShapeType="1"/>
            </p:cNvSpPr>
            <p:nvPr/>
          </p:nvSpPr>
          <p:spPr bwMode="auto">
            <a:xfrm flipV="1">
              <a:off x="24" y="890"/>
              <a:ext cx="476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1" name="Line 1037"/>
            <p:cNvSpPr>
              <a:spLocks noChangeShapeType="1"/>
            </p:cNvSpPr>
            <p:nvPr/>
          </p:nvSpPr>
          <p:spPr bwMode="auto">
            <a:xfrm flipV="1">
              <a:off x="28" y="1033"/>
              <a:ext cx="480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2" name="Oval 1038"/>
            <p:cNvSpPr>
              <a:spLocks noChangeArrowheads="1"/>
            </p:cNvSpPr>
            <p:nvPr/>
          </p:nvSpPr>
          <p:spPr bwMode="auto">
            <a:xfrm>
              <a:off x="508" y="742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3" name="Oval 1039"/>
            <p:cNvSpPr>
              <a:spLocks noChangeArrowheads="1"/>
            </p:cNvSpPr>
            <p:nvPr/>
          </p:nvSpPr>
          <p:spPr bwMode="auto">
            <a:xfrm>
              <a:off x="508" y="862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4" name="Oval 1040"/>
            <p:cNvSpPr>
              <a:spLocks noChangeArrowheads="1"/>
            </p:cNvSpPr>
            <p:nvPr/>
          </p:nvSpPr>
          <p:spPr bwMode="auto">
            <a:xfrm>
              <a:off x="512" y="1021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5" name="Line 1041"/>
            <p:cNvSpPr>
              <a:spLocks noChangeShapeType="1"/>
            </p:cNvSpPr>
            <p:nvPr/>
          </p:nvSpPr>
          <p:spPr bwMode="auto">
            <a:xfrm flipV="1">
              <a:off x="10" y="960"/>
              <a:ext cx="48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6" name="Line 1042"/>
            <p:cNvSpPr>
              <a:spLocks noChangeShapeType="1"/>
            </p:cNvSpPr>
            <p:nvPr/>
          </p:nvSpPr>
          <p:spPr bwMode="auto">
            <a:xfrm flipV="1">
              <a:off x="40" y="818"/>
              <a:ext cx="468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7" name="Oval 1043"/>
            <p:cNvSpPr>
              <a:spLocks noChangeArrowheads="1"/>
            </p:cNvSpPr>
            <p:nvPr/>
          </p:nvSpPr>
          <p:spPr bwMode="auto">
            <a:xfrm>
              <a:off x="508" y="941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8" name="Oval 1044"/>
            <p:cNvSpPr>
              <a:spLocks noChangeArrowheads="1"/>
            </p:cNvSpPr>
            <p:nvPr/>
          </p:nvSpPr>
          <p:spPr bwMode="auto">
            <a:xfrm>
              <a:off x="508" y="802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69" name="Text Box 1045"/>
            <p:cNvSpPr txBox="1">
              <a:spLocks noChangeArrowheads="1"/>
            </p:cNvSpPr>
            <p:nvPr/>
          </p:nvSpPr>
          <p:spPr bwMode="auto">
            <a:xfrm>
              <a:off x="512" y="1077"/>
              <a:ext cx="364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800" b="1">
                  <a:latin typeface="Arial" charset="0"/>
                  <a:cs typeface="Times New Roman" pitchFamily="18" charset="0"/>
                </a:rPr>
                <a:t>.</a:t>
              </a:r>
              <a:endParaRPr lang="en-US" sz="1200"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en-US" sz="800" b="1">
                  <a:latin typeface="Arial" charset="0"/>
                  <a:cs typeface="Times New Roman" pitchFamily="18" charset="0"/>
                </a:rPr>
                <a:t>.</a:t>
              </a:r>
              <a:endParaRPr lang="en-US" sz="1200"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en-US" sz="800" b="1">
                  <a:latin typeface="Arial" charset="0"/>
                  <a:cs typeface="Times New Roman" pitchFamily="18" charset="0"/>
                </a:rPr>
                <a:t>.</a:t>
              </a:r>
              <a:endParaRPr lang="en-US" sz="1200">
                <a:latin typeface="Arial" charset="0"/>
                <a:cs typeface="Times New Roman" pitchFamily="18" charset="0"/>
              </a:endParaRPr>
            </a:p>
            <a:p>
              <a:pPr eaLnBrk="0" hangingPunct="0"/>
              <a:r>
                <a:rPr lang="en-US" sz="1200">
                  <a:latin typeface="Arial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>
                <a:latin typeface="Arial" charset="0"/>
              </a:endParaRPr>
            </a:p>
          </p:txBody>
        </p:sp>
        <p:sp>
          <p:nvSpPr>
            <p:cNvPr id="104470" name="Text Box 1046"/>
            <p:cNvSpPr txBox="1">
              <a:spLocks noChangeArrowheads="1"/>
            </p:cNvSpPr>
            <p:nvPr/>
          </p:nvSpPr>
          <p:spPr bwMode="auto">
            <a:xfrm>
              <a:off x="56" y="627"/>
              <a:ext cx="584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200">
                  <a:latin typeface="Arial" charset="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>
                <a:latin typeface="Arial" charset="0"/>
              </a:endParaRPr>
            </a:p>
          </p:txBody>
        </p:sp>
        <p:sp>
          <p:nvSpPr>
            <p:cNvPr id="104471" name="Text Box 1047"/>
            <p:cNvSpPr txBox="1">
              <a:spLocks noChangeArrowheads="1"/>
            </p:cNvSpPr>
            <p:nvPr/>
          </p:nvSpPr>
          <p:spPr bwMode="auto">
            <a:xfrm>
              <a:off x="12" y="572"/>
              <a:ext cx="896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dirty="0">
                  <a:latin typeface="Arial" charset="0"/>
                  <a:cs typeface="Times New Roman" pitchFamily="18" charset="0"/>
                </a:rPr>
                <a:t>52 </a:t>
              </a:r>
              <a:r>
                <a:rPr lang="en-US" sz="1200" dirty="0" smtClean="0">
                  <a:latin typeface="Arial" charset="0"/>
                  <a:cs typeface="Times New Roman" pitchFamily="18" charset="0"/>
                </a:rPr>
                <a:t>carte</a:t>
              </a:r>
              <a:endParaRPr lang="en-US" sz="1200" dirty="0">
                <a:latin typeface="Arial" charset="0"/>
                <a:cs typeface="Times New Roman" pitchFamily="18" charset="0"/>
              </a:endParaRPr>
            </a:p>
            <a:p>
              <a:pPr eaLnBrk="0" hangingPunct="0"/>
              <a:endParaRPr lang="en-US" dirty="0">
                <a:latin typeface="Arial" charset="0"/>
              </a:endParaRPr>
            </a:p>
          </p:txBody>
        </p:sp>
        <p:sp>
          <p:nvSpPr>
            <p:cNvPr id="104472" name="Text Box 1048"/>
            <p:cNvSpPr txBox="1">
              <a:spLocks noChangeArrowheads="1"/>
            </p:cNvSpPr>
            <p:nvPr/>
          </p:nvSpPr>
          <p:spPr bwMode="auto">
            <a:xfrm>
              <a:off x="760" y="572"/>
              <a:ext cx="896" cy="1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dirty="0">
                  <a:latin typeface="Arial" charset="0"/>
                  <a:cs typeface="Times New Roman" pitchFamily="18" charset="0"/>
                </a:rPr>
                <a:t>51 </a:t>
              </a:r>
              <a:r>
                <a:rPr lang="en-US" sz="1200" dirty="0" smtClean="0">
                  <a:latin typeface="Arial" charset="0"/>
                  <a:cs typeface="Times New Roman" pitchFamily="18" charset="0"/>
                </a:rPr>
                <a:t>carte</a:t>
              </a:r>
              <a:endParaRPr lang="en-US" sz="1200" dirty="0">
                <a:latin typeface="Arial" charset="0"/>
                <a:cs typeface="Times New Roman" pitchFamily="18" charset="0"/>
              </a:endParaRPr>
            </a:p>
            <a:p>
              <a:pPr eaLnBrk="0" hangingPunct="0"/>
              <a:endParaRPr lang="en-US" dirty="0">
                <a:latin typeface="Arial" charset="0"/>
              </a:endParaRPr>
            </a:p>
          </p:txBody>
        </p:sp>
        <p:grpSp>
          <p:nvGrpSpPr>
            <p:cNvPr id="3" name="Group 1049"/>
            <p:cNvGrpSpPr>
              <a:grpSpLocks/>
            </p:cNvGrpSpPr>
            <p:nvPr/>
          </p:nvGrpSpPr>
          <p:grpSpPr bwMode="auto">
            <a:xfrm>
              <a:off x="536" y="722"/>
              <a:ext cx="864" cy="776"/>
              <a:chOff x="536" y="722"/>
              <a:chExt cx="864" cy="776"/>
            </a:xfrm>
          </p:grpSpPr>
          <p:sp>
            <p:nvSpPr>
              <p:cNvPr id="104474" name="Line 1050"/>
              <p:cNvSpPr>
                <a:spLocks noChangeShapeType="1"/>
              </p:cNvSpPr>
              <p:nvPr/>
            </p:nvSpPr>
            <p:spPr bwMode="auto">
              <a:xfrm flipV="1">
                <a:off x="536" y="742"/>
                <a:ext cx="496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75" name="Line 1051"/>
              <p:cNvSpPr>
                <a:spLocks noChangeShapeType="1"/>
              </p:cNvSpPr>
              <p:nvPr/>
            </p:nvSpPr>
            <p:spPr bwMode="auto">
              <a:xfrm flipV="1">
                <a:off x="548" y="862"/>
                <a:ext cx="476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76" name="Line 1052"/>
              <p:cNvSpPr>
                <a:spLocks noChangeShapeType="1"/>
              </p:cNvSpPr>
              <p:nvPr/>
            </p:nvSpPr>
            <p:spPr bwMode="auto">
              <a:xfrm flipV="1">
                <a:off x="552" y="1002"/>
                <a:ext cx="480" cy="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77" name="Oval 1053"/>
              <p:cNvSpPr>
                <a:spLocks noChangeArrowheads="1"/>
              </p:cNvSpPr>
              <p:nvPr/>
            </p:nvSpPr>
            <p:spPr bwMode="auto">
              <a:xfrm>
                <a:off x="1032" y="722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78" name="Oval 1054"/>
              <p:cNvSpPr>
                <a:spLocks noChangeArrowheads="1"/>
              </p:cNvSpPr>
              <p:nvPr/>
            </p:nvSpPr>
            <p:spPr bwMode="auto">
              <a:xfrm>
                <a:off x="1032" y="838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79" name="Oval 1055"/>
              <p:cNvSpPr>
                <a:spLocks noChangeArrowheads="1"/>
              </p:cNvSpPr>
              <p:nvPr/>
            </p:nvSpPr>
            <p:spPr bwMode="auto">
              <a:xfrm>
                <a:off x="1036" y="990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80" name="Line 1056"/>
              <p:cNvSpPr>
                <a:spLocks noChangeShapeType="1"/>
              </p:cNvSpPr>
              <p:nvPr/>
            </p:nvSpPr>
            <p:spPr bwMode="auto">
              <a:xfrm flipV="1">
                <a:off x="552" y="930"/>
                <a:ext cx="480" cy="1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81" name="Line 1057"/>
              <p:cNvSpPr>
                <a:spLocks noChangeShapeType="1"/>
              </p:cNvSpPr>
              <p:nvPr/>
            </p:nvSpPr>
            <p:spPr bwMode="auto">
              <a:xfrm flipV="1">
                <a:off x="564" y="794"/>
                <a:ext cx="468" cy="2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82" name="Oval 1058"/>
              <p:cNvSpPr>
                <a:spLocks noChangeArrowheads="1"/>
              </p:cNvSpPr>
              <p:nvPr/>
            </p:nvSpPr>
            <p:spPr bwMode="auto">
              <a:xfrm>
                <a:off x="1032" y="914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83" name="Oval 1059"/>
              <p:cNvSpPr>
                <a:spLocks noChangeArrowheads="1"/>
              </p:cNvSpPr>
              <p:nvPr/>
            </p:nvSpPr>
            <p:spPr bwMode="auto">
              <a:xfrm>
                <a:off x="1032" y="778"/>
                <a:ext cx="28" cy="2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4484" name="Text Box 1060"/>
              <p:cNvSpPr txBox="1">
                <a:spLocks noChangeArrowheads="1"/>
              </p:cNvSpPr>
              <p:nvPr/>
            </p:nvSpPr>
            <p:spPr bwMode="auto">
              <a:xfrm>
                <a:off x="1036" y="1046"/>
                <a:ext cx="364" cy="4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800" b="1">
                    <a:latin typeface="Arial" charset="0"/>
                    <a:cs typeface="Times New Roman" pitchFamily="18" charset="0"/>
                  </a:rPr>
                  <a:t>.</a:t>
                </a:r>
                <a:endParaRPr lang="en-US" sz="1200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en-US" sz="800" b="1">
                    <a:latin typeface="Arial" charset="0"/>
                    <a:cs typeface="Times New Roman" pitchFamily="18" charset="0"/>
                  </a:rPr>
                  <a:t>.</a:t>
                </a:r>
                <a:endParaRPr lang="en-US" sz="1200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en-US" sz="800" b="1">
                    <a:latin typeface="Arial" charset="0"/>
                    <a:cs typeface="Times New Roman" pitchFamily="18" charset="0"/>
                  </a:rPr>
                  <a:t>.</a:t>
                </a:r>
                <a:endParaRPr lang="en-US" sz="1200">
                  <a:latin typeface="Arial" charset="0"/>
                  <a:cs typeface="Times New Roman" pitchFamily="18" charset="0"/>
                </a:endParaRPr>
              </a:p>
              <a:p>
                <a:pPr eaLnBrk="0" hangingPunct="0"/>
                <a:r>
                  <a:rPr lang="en-US" sz="1200">
                    <a:latin typeface="Arial" charset="0"/>
                    <a:cs typeface="Times New Roman" pitchFamily="18" charset="0"/>
                  </a:rPr>
                  <a:t> </a:t>
                </a:r>
              </a:p>
              <a:p>
                <a:pPr eaLnBrk="0" hangingPunct="0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04485" name="Line 1061"/>
            <p:cNvSpPr>
              <a:spLocks noChangeShapeType="1"/>
            </p:cNvSpPr>
            <p:nvPr/>
          </p:nvSpPr>
          <p:spPr bwMode="auto">
            <a:xfrm>
              <a:off x="12" y="1059"/>
              <a:ext cx="476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86" name="Oval 1062"/>
            <p:cNvSpPr>
              <a:spLocks noChangeArrowheads="1"/>
            </p:cNvSpPr>
            <p:nvPr/>
          </p:nvSpPr>
          <p:spPr bwMode="auto">
            <a:xfrm>
              <a:off x="496" y="1536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87" name="Line 1063"/>
            <p:cNvSpPr>
              <a:spLocks noChangeShapeType="1"/>
            </p:cNvSpPr>
            <p:nvPr/>
          </p:nvSpPr>
          <p:spPr bwMode="auto">
            <a:xfrm flipV="1">
              <a:off x="504" y="1260"/>
              <a:ext cx="496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88" name="Line 1064"/>
            <p:cNvSpPr>
              <a:spLocks noChangeShapeType="1"/>
            </p:cNvSpPr>
            <p:nvPr/>
          </p:nvSpPr>
          <p:spPr bwMode="auto">
            <a:xfrm flipV="1">
              <a:off x="516" y="1384"/>
              <a:ext cx="476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89" name="Line 1065"/>
            <p:cNvSpPr>
              <a:spLocks noChangeShapeType="1"/>
            </p:cNvSpPr>
            <p:nvPr/>
          </p:nvSpPr>
          <p:spPr bwMode="auto">
            <a:xfrm flipV="1">
              <a:off x="520" y="1528"/>
              <a:ext cx="480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0" name="Oval 1066"/>
            <p:cNvSpPr>
              <a:spLocks noChangeArrowheads="1"/>
            </p:cNvSpPr>
            <p:nvPr/>
          </p:nvSpPr>
          <p:spPr bwMode="auto">
            <a:xfrm>
              <a:off x="1000" y="1240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1" name="Oval 1067"/>
            <p:cNvSpPr>
              <a:spLocks noChangeArrowheads="1"/>
            </p:cNvSpPr>
            <p:nvPr/>
          </p:nvSpPr>
          <p:spPr bwMode="auto">
            <a:xfrm>
              <a:off x="1000" y="1360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2" name="Oval 1068"/>
            <p:cNvSpPr>
              <a:spLocks noChangeArrowheads="1"/>
            </p:cNvSpPr>
            <p:nvPr/>
          </p:nvSpPr>
          <p:spPr bwMode="auto">
            <a:xfrm>
              <a:off x="1004" y="1515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3" name="Line 1069"/>
            <p:cNvSpPr>
              <a:spLocks noChangeShapeType="1"/>
            </p:cNvSpPr>
            <p:nvPr/>
          </p:nvSpPr>
          <p:spPr bwMode="auto">
            <a:xfrm flipV="1">
              <a:off x="538" y="1440"/>
              <a:ext cx="480" cy="1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4" name="Line 1070"/>
            <p:cNvSpPr>
              <a:spLocks noChangeShapeType="1"/>
            </p:cNvSpPr>
            <p:nvPr/>
          </p:nvSpPr>
          <p:spPr bwMode="auto">
            <a:xfrm flipV="1">
              <a:off x="532" y="1312"/>
              <a:ext cx="468" cy="2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5" name="Oval 1071"/>
            <p:cNvSpPr>
              <a:spLocks noChangeArrowheads="1"/>
            </p:cNvSpPr>
            <p:nvPr/>
          </p:nvSpPr>
          <p:spPr bwMode="auto">
            <a:xfrm>
              <a:off x="1000" y="1436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6" name="Oval 1072"/>
            <p:cNvSpPr>
              <a:spLocks noChangeArrowheads="1"/>
            </p:cNvSpPr>
            <p:nvPr/>
          </p:nvSpPr>
          <p:spPr bwMode="auto">
            <a:xfrm>
              <a:off x="1000" y="1296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04497" name="Oval 1073"/>
            <p:cNvSpPr>
              <a:spLocks noChangeArrowheads="1"/>
            </p:cNvSpPr>
            <p:nvPr/>
          </p:nvSpPr>
          <p:spPr bwMode="auto">
            <a:xfrm>
              <a:off x="0" y="1041"/>
              <a:ext cx="28" cy="2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4499" name="Rectangle 1075"/>
          <p:cNvSpPr>
            <a:spLocks noChangeArrowheads="1"/>
          </p:cNvSpPr>
          <p:nvPr/>
        </p:nvSpPr>
        <p:spPr bwMode="auto">
          <a:xfrm>
            <a:off x="239150" y="5008098"/>
            <a:ext cx="4234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err="1" smtClean="0">
                <a:latin typeface="Times New Roman" pitchFamily="18" charset="0"/>
              </a:rPr>
              <a:t>Denominatore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52x51 = 2652  -- </a:t>
            </a:r>
            <a:r>
              <a:rPr lang="en-US" sz="2000" dirty="0" err="1" smtClean="0">
                <a:latin typeface="Times New Roman" pitchFamily="18" charset="0"/>
              </a:rPr>
              <a:t>cioè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104500" name="Object 1076"/>
          <p:cNvGraphicFramePr>
            <a:graphicFrameLocks noChangeAspect="1"/>
          </p:cNvGraphicFramePr>
          <p:nvPr/>
        </p:nvGraphicFramePr>
        <p:xfrm>
          <a:off x="306118" y="5612764"/>
          <a:ext cx="4195544" cy="1206851"/>
        </p:xfrm>
        <a:graphic>
          <a:graphicData uri="http://schemas.openxmlformats.org/presentationml/2006/ole">
            <p:oleObj spid="_x0000_s82947" name="Equazione" r:id="rId4" imgW="1358640" imgH="393480" progId="Equation.3">
              <p:embed/>
            </p:oleObj>
          </a:graphicData>
        </a:graphic>
      </p:graphicFrame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0" y="0"/>
            <a:ext cx="8484632" cy="898089"/>
            <a:chOff x="0" y="1536"/>
            <a:chExt cx="5666" cy="663"/>
          </a:xfrm>
        </p:grpSpPr>
        <p:grpSp>
          <p:nvGrpSpPr>
            <p:cNvPr id="52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9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0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53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 flipV="1">
              <a:off x="190" y="2085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1" name="Rectangle 10"/>
          <p:cNvSpPr>
            <a:spLocks noGrp="1" noChangeArrowheads="1"/>
          </p:cNvSpPr>
          <p:nvPr>
            <p:ph type="title"/>
          </p:nvPr>
        </p:nvSpPr>
        <p:spPr>
          <a:xfrm>
            <a:off x="745587" y="0"/>
            <a:ext cx="8651629" cy="970673"/>
          </a:xfrm>
          <a:noFill/>
          <a:ln/>
        </p:spPr>
        <p:txBody>
          <a:bodyPr/>
          <a:lstStyle/>
          <a:p>
            <a:r>
              <a:rPr lang="en-US" sz="2800" b="1" dirty="0" err="1" smtClean="0"/>
              <a:t>Metodo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Grafico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probabilità</a:t>
            </a:r>
            <a:endParaRPr lang="en-US" sz="2800" b="1" dirty="0"/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703385" y="984739"/>
            <a:ext cx="84406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Qual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è la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probabilità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pescare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due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assi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un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mazzo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52 carte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francesi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  <p:bldP spid="104453" grpId="0" autoUpdateAnimBg="0"/>
      <p:bldP spid="10449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1981200"/>
            <a:ext cx="6902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dirty="0" err="1" smtClean="0">
                <a:latin typeface="Arial" charset="0"/>
                <a:cs typeface="Times New Roman" pitchFamily="18" charset="0"/>
              </a:rPr>
              <a:t>Probabilità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" charset="0"/>
                <a:cs typeface="Times New Roman" pitchFamily="18" charset="0"/>
              </a:rPr>
              <a:t>avere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" charset="0"/>
                <a:cs typeface="Times New Roman" pitchFamily="18" charset="0"/>
              </a:rPr>
              <a:t>tre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" charset="0"/>
                <a:cs typeface="Times New Roman" pitchFamily="18" charset="0"/>
              </a:rPr>
              <a:t>teste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Arial" charset="0"/>
                <a:cs typeface="Times New Roman" pitchFamily="18" charset="0"/>
              </a:rPr>
              <a:t>tre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" charset="0"/>
                <a:cs typeface="Times New Roman" pitchFamily="18" charset="0"/>
              </a:rPr>
              <a:t>lanci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?</a:t>
            </a:r>
            <a:endParaRPr lang="en-US" sz="2800" dirty="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80535" y="5722229"/>
          <a:ext cx="4987926" cy="849313"/>
        </p:xfrm>
        <a:graphic>
          <a:graphicData uri="http://schemas.openxmlformats.org/presentationml/2006/ole">
            <p:oleObj spid="_x0000_s84994" name="Equazione" r:id="rId3" imgW="2463480" imgH="419040" progId="Equation.3">
              <p:embed/>
            </p:oleObj>
          </a:graphicData>
        </a:graphic>
      </p:graphicFrame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>
          <a:xfrm>
            <a:off x="858129" y="0"/>
            <a:ext cx="8651629" cy="970673"/>
          </a:xfrm>
          <a:noFill/>
          <a:ln/>
        </p:spPr>
        <p:txBody>
          <a:bodyPr/>
          <a:lstStyle/>
          <a:p>
            <a:r>
              <a:rPr lang="en-US" sz="2800" b="1" dirty="0" err="1" smtClean="0"/>
              <a:t>Metodo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Grafico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permutazioni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ripetizioni</a:t>
            </a:r>
            <a:endParaRPr lang="en-US" sz="2800" b="1" dirty="0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371600" y="2819400"/>
            <a:ext cx="6629400" cy="3951288"/>
            <a:chOff x="336" y="1776"/>
            <a:chExt cx="4176" cy="2489"/>
          </a:xfrm>
        </p:grpSpPr>
        <p:sp>
          <p:nvSpPr>
            <p:cNvPr id="19504" name="Text Box 48"/>
            <p:cNvSpPr txBox="1">
              <a:spLocks noChangeArrowheads="1"/>
            </p:cNvSpPr>
            <p:nvPr/>
          </p:nvSpPr>
          <p:spPr bwMode="auto">
            <a:xfrm>
              <a:off x="3792" y="1776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TTT</a:t>
              </a:r>
              <a:endParaRPr lang="en-US" dirty="0"/>
            </a:p>
          </p:txBody>
        </p:sp>
        <p:sp>
          <p:nvSpPr>
            <p:cNvPr id="19505" name="Text Box 49"/>
            <p:cNvSpPr txBox="1">
              <a:spLocks noChangeArrowheads="1"/>
            </p:cNvSpPr>
            <p:nvPr/>
          </p:nvSpPr>
          <p:spPr bwMode="auto">
            <a:xfrm>
              <a:off x="3840" y="2112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TTC</a:t>
              </a:r>
              <a:endParaRPr lang="en-US" dirty="0"/>
            </a:p>
          </p:txBody>
        </p:sp>
        <p:sp>
          <p:nvSpPr>
            <p:cNvPr id="19506" name="Text Box 50"/>
            <p:cNvSpPr txBox="1">
              <a:spLocks noChangeArrowheads="1"/>
            </p:cNvSpPr>
            <p:nvPr/>
          </p:nvSpPr>
          <p:spPr bwMode="auto">
            <a:xfrm>
              <a:off x="3840" y="2352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TCT</a:t>
              </a:r>
              <a:endParaRPr lang="en-US" dirty="0"/>
            </a:p>
          </p:txBody>
        </p:sp>
        <p:sp>
          <p:nvSpPr>
            <p:cNvPr id="19507" name="Text Box 51"/>
            <p:cNvSpPr txBox="1">
              <a:spLocks noChangeArrowheads="1"/>
            </p:cNvSpPr>
            <p:nvPr/>
          </p:nvSpPr>
          <p:spPr bwMode="auto">
            <a:xfrm>
              <a:off x="3840" y="2688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TCC</a:t>
              </a:r>
              <a:endParaRPr lang="en-US" dirty="0"/>
            </a:p>
          </p:txBody>
        </p:sp>
        <p:sp>
          <p:nvSpPr>
            <p:cNvPr id="19508" name="Text Box 52"/>
            <p:cNvSpPr txBox="1">
              <a:spLocks noChangeArrowheads="1"/>
            </p:cNvSpPr>
            <p:nvPr/>
          </p:nvSpPr>
          <p:spPr bwMode="auto">
            <a:xfrm>
              <a:off x="3840" y="3024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CTT</a:t>
              </a:r>
              <a:endParaRPr lang="en-US" dirty="0"/>
            </a:p>
          </p:txBody>
        </p:sp>
        <p:sp>
          <p:nvSpPr>
            <p:cNvPr id="19510" name="Line 54"/>
            <p:cNvSpPr>
              <a:spLocks noChangeShapeType="1"/>
            </p:cNvSpPr>
            <p:nvPr/>
          </p:nvSpPr>
          <p:spPr bwMode="auto">
            <a:xfrm>
              <a:off x="336" y="2928"/>
              <a:ext cx="360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flipV="1">
              <a:off x="336" y="2016"/>
              <a:ext cx="340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12" name="Line 56"/>
            <p:cNvSpPr>
              <a:spLocks noChangeShapeType="1"/>
            </p:cNvSpPr>
            <p:nvPr/>
          </p:nvSpPr>
          <p:spPr bwMode="auto">
            <a:xfrm>
              <a:off x="1440" y="264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 flipV="1">
              <a:off x="1536" y="336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16" name="Line 60"/>
            <p:cNvSpPr>
              <a:spLocks noChangeShapeType="1"/>
            </p:cNvSpPr>
            <p:nvPr/>
          </p:nvSpPr>
          <p:spPr bwMode="auto">
            <a:xfrm>
              <a:off x="2688" y="23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17" name="Line 61"/>
            <p:cNvSpPr>
              <a:spLocks noChangeShapeType="1"/>
            </p:cNvSpPr>
            <p:nvPr/>
          </p:nvSpPr>
          <p:spPr bwMode="auto">
            <a:xfrm flipV="1">
              <a:off x="2832" y="2448"/>
              <a:ext cx="9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18" name="Line 62"/>
            <p:cNvSpPr>
              <a:spLocks noChangeShapeType="1"/>
            </p:cNvSpPr>
            <p:nvPr/>
          </p:nvSpPr>
          <p:spPr bwMode="auto">
            <a:xfrm>
              <a:off x="2832" y="2640"/>
              <a:ext cx="105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19" name="Line 63"/>
            <p:cNvSpPr>
              <a:spLocks noChangeShapeType="1"/>
            </p:cNvSpPr>
            <p:nvPr/>
          </p:nvSpPr>
          <p:spPr bwMode="auto">
            <a:xfrm flipV="1">
              <a:off x="2976" y="3168"/>
              <a:ext cx="9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20" name="Line 64"/>
            <p:cNvSpPr>
              <a:spLocks noChangeShapeType="1"/>
            </p:cNvSpPr>
            <p:nvPr/>
          </p:nvSpPr>
          <p:spPr bwMode="auto">
            <a:xfrm>
              <a:off x="2928" y="3360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21" name="Line 65"/>
            <p:cNvSpPr>
              <a:spLocks noChangeShapeType="1"/>
            </p:cNvSpPr>
            <p:nvPr/>
          </p:nvSpPr>
          <p:spPr bwMode="auto">
            <a:xfrm flipV="1">
              <a:off x="2976" y="3792"/>
              <a:ext cx="105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9523" name="Text Box 67"/>
            <p:cNvSpPr txBox="1">
              <a:spLocks noChangeArrowheads="1"/>
            </p:cNvSpPr>
            <p:nvPr/>
          </p:nvSpPr>
          <p:spPr bwMode="auto">
            <a:xfrm>
              <a:off x="3936" y="3408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CTC</a:t>
              </a:r>
              <a:endParaRPr lang="en-US" dirty="0"/>
            </a:p>
          </p:txBody>
        </p:sp>
        <p:sp>
          <p:nvSpPr>
            <p:cNvPr id="19524" name="Text Box 68"/>
            <p:cNvSpPr txBox="1">
              <a:spLocks noChangeArrowheads="1"/>
            </p:cNvSpPr>
            <p:nvPr/>
          </p:nvSpPr>
          <p:spPr bwMode="auto">
            <a:xfrm>
              <a:off x="3984" y="3648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CCT</a:t>
              </a:r>
              <a:endParaRPr lang="en-US" dirty="0"/>
            </a:p>
          </p:txBody>
        </p:sp>
        <p:sp>
          <p:nvSpPr>
            <p:cNvPr id="19525" name="Text Box 69"/>
            <p:cNvSpPr txBox="1">
              <a:spLocks noChangeArrowheads="1"/>
            </p:cNvSpPr>
            <p:nvPr/>
          </p:nvSpPr>
          <p:spPr bwMode="auto">
            <a:xfrm>
              <a:off x="3984" y="4032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CCC</a:t>
              </a:r>
              <a:endParaRPr lang="en-US" dirty="0"/>
            </a:p>
          </p:txBody>
        </p:sp>
      </p:grpSp>
      <p:sp>
        <p:nvSpPr>
          <p:cNvPr id="19527" name="Rectangle 71"/>
          <p:cNvSpPr>
            <a:spLocks noChangeArrowheads="1"/>
          </p:cNvSpPr>
          <p:nvPr/>
        </p:nvSpPr>
        <p:spPr bwMode="auto">
          <a:xfrm>
            <a:off x="6781800" y="27432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0" y="0"/>
            <a:ext cx="8484632" cy="898089"/>
            <a:chOff x="0" y="1536"/>
            <a:chExt cx="5666" cy="663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 flipV="1">
              <a:off x="190" y="2085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5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253218" y="1266092"/>
            <a:ext cx="820498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551" tIns="0" rIns="0" bIns="0">
            <a:spAutoFit/>
          </a:bodyPr>
          <a:lstStyle/>
          <a:p>
            <a:pPr eaLnBrk="0" hangingPunct="0"/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quanti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possono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parole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diverse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pescando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cinque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(due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lettere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rimangono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fuori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</p:txBody>
      </p:sp>
      <p:graphicFrame>
        <p:nvGraphicFramePr>
          <p:cNvPr id="74791" name="Object 39"/>
          <p:cNvGraphicFramePr>
            <a:graphicFrameLocks noChangeAspect="1"/>
          </p:cNvGraphicFramePr>
          <p:nvPr/>
        </p:nvGraphicFramePr>
        <p:xfrm>
          <a:off x="5827541" y="3589606"/>
          <a:ext cx="2833688" cy="984250"/>
        </p:xfrm>
        <a:graphic>
          <a:graphicData uri="http://schemas.openxmlformats.org/presentationml/2006/ole">
            <p:oleObj spid="_x0000_s86018" name="Equation" r:id="rId3" imgW="1054080" imgH="368280" progId="Equation.3">
              <p:embed/>
            </p:oleObj>
          </a:graphicData>
        </a:graphic>
      </p:graphicFrame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168812" y="3319975"/>
            <a:ext cx="4739740" cy="3157025"/>
            <a:chOff x="457" y="2784"/>
            <a:chExt cx="2635" cy="1296"/>
          </a:xfrm>
        </p:grpSpPr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457" y="2797"/>
              <a:ext cx="1826" cy="1283"/>
              <a:chOff x="457" y="2797"/>
              <a:chExt cx="1826" cy="1283"/>
            </a:xfrm>
          </p:grpSpPr>
          <p:sp>
            <p:nvSpPr>
              <p:cNvPr id="74793" name="Oval 41"/>
              <p:cNvSpPr>
                <a:spLocks noChangeArrowheads="1"/>
              </p:cNvSpPr>
              <p:nvPr/>
            </p:nvSpPr>
            <p:spPr bwMode="auto">
              <a:xfrm>
                <a:off x="1211" y="3645"/>
                <a:ext cx="58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794" name="Text Box 42"/>
              <p:cNvSpPr txBox="1">
                <a:spLocks noChangeArrowheads="1"/>
              </p:cNvSpPr>
              <p:nvPr/>
            </p:nvSpPr>
            <p:spPr bwMode="auto">
              <a:xfrm>
                <a:off x="2175" y="3335"/>
                <a:ext cx="108" cy="1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1400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74795" name="Line 43"/>
              <p:cNvSpPr>
                <a:spLocks noChangeShapeType="1"/>
              </p:cNvSpPr>
              <p:nvPr/>
            </p:nvSpPr>
            <p:spPr bwMode="auto">
              <a:xfrm>
                <a:off x="1244" y="3682"/>
                <a:ext cx="762" cy="1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796" name="Line 44"/>
              <p:cNvSpPr>
                <a:spLocks noChangeShapeType="1"/>
              </p:cNvSpPr>
              <p:nvPr/>
            </p:nvSpPr>
            <p:spPr bwMode="auto">
              <a:xfrm>
                <a:off x="1235" y="3677"/>
                <a:ext cx="713" cy="4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4" name="Group 82"/>
              <p:cNvGrpSpPr>
                <a:grpSpLocks/>
              </p:cNvGrpSpPr>
              <p:nvPr/>
            </p:nvGrpSpPr>
            <p:grpSpPr bwMode="auto">
              <a:xfrm>
                <a:off x="457" y="2797"/>
                <a:ext cx="1756" cy="1266"/>
                <a:chOff x="457" y="2797"/>
                <a:chExt cx="1756" cy="1266"/>
              </a:xfrm>
            </p:grpSpPr>
            <p:sp>
              <p:nvSpPr>
                <p:cNvPr id="7479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98" y="2797"/>
                  <a:ext cx="746" cy="4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79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57" y="3212"/>
                  <a:ext cx="803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00" name="Line 48"/>
                <p:cNvSpPr>
                  <a:spLocks noChangeShapeType="1"/>
                </p:cNvSpPr>
                <p:nvPr/>
              </p:nvSpPr>
              <p:spPr bwMode="auto">
                <a:xfrm>
                  <a:off x="473" y="3251"/>
                  <a:ext cx="762" cy="1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01" name="Line 49"/>
                <p:cNvSpPr>
                  <a:spLocks noChangeShapeType="1"/>
                </p:cNvSpPr>
                <p:nvPr/>
              </p:nvSpPr>
              <p:spPr bwMode="auto">
                <a:xfrm>
                  <a:off x="465" y="3246"/>
                  <a:ext cx="712" cy="4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0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65" y="3027"/>
                  <a:ext cx="746" cy="2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0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896" y="3055"/>
                  <a:ext cx="107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7480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79" y="2910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7480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008" y="3184"/>
                  <a:ext cx="107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7480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66" y="3346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D</a:t>
                  </a:r>
                </a:p>
              </p:txBody>
            </p:sp>
            <p:sp>
              <p:nvSpPr>
                <p:cNvPr id="7480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958" y="3520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E</a:t>
                  </a:r>
                </a:p>
              </p:txBody>
            </p:sp>
            <p:sp>
              <p:nvSpPr>
                <p:cNvPr id="74808" name="Oval 56"/>
                <p:cNvSpPr>
                  <a:spLocks noChangeArrowheads="1"/>
                </p:cNvSpPr>
                <p:nvPr/>
              </p:nvSpPr>
              <p:spPr bwMode="auto">
                <a:xfrm>
                  <a:off x="1277" y="3191"/>
                  <a:ext cx="59" cy="4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09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351" y="3100"/>
                  <a:ext cx="829" cy="1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10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3229"/>
                  <a:ext cx="845" cy="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11" name="Line 59"/>
                <p:cNvSpPr>
                  <a:spLocks noChangeShapeType="1"/>
                </p:cNvSpPr>
                <p:nvPr/>
              </p:nvSpPr>
              <p:spPr bwMode="auto">
                <a:xfrm>
                  <a:off x="1360" y="3223"/>
                  <a:ext cx="800" cy="1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1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360" y="2921"/>
                  <a:ext cx="745" cy="28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1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749" y="2988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7481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885" y="3117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74815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2001" y="3234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D</a:t>
                  </a:r>
                </a:p>
              </p:txBody>
            </p:sp>
            <p:sp>
              <p:nvSpPr>
                <p:cNvPr id="7481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227" y="3643"/>
                  <a:ext cx="803" cy="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1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235" y="3542"/>
                  <a:ext cx="862" cy="1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7481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666" y="3486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7481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778" y="3615"/>
                  <a:ext cx="107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7482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736" y="3777"/>
                  <a:ext cx="166" cy="10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74821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728" y="3951"/>
                  <a:ext cx="108" cy="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en-US" sz="1400">
                      <a:latin typeface="Times New Roman" pitchFamily="18" charset="0"/>
                    </a:rPr>
                    <a:t>D</a:t>
                  </a:r>
                </a:p>
              </p:txBody>
            </p:sp>
          </p:grpSp>
        </p:grp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2086" y="2784"/>
              <a:ext cx="1006" cy="347"/>
              <a:chOff x="2086" y="2784"/>
              <a:chExt cx="1006" cy="347"/>
            </a:xfrm>
          </p:grpSpPr>
          <p:sp>
            <p:nvSpPr>
              <p:cNvPr id="74826" name="Text Box 74"/>
              <p:cNvSpPr txBox="1">
                <a:spLocks noChangeArrowheads="1"/>
              </p:cNvSpPr>
              <p:nvPr/>
            </p:nvSpPr>
            <p:spPr bwMode="auto">
              <a:xfrm>
                <a:off x="2984" y="3019"/>
                <a:ext cx="108" cy="1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1400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74827" name="Oval 75"/>
              <p:cNvSpPr>
                <a:spLocks noChangeArrowheads="1"/>
              </p:cNvSpPr>
              <p:nvPr/>
            </p:nvSpPr>
            <p:spPr bwMode="auto">
              <a:xfrm>
                <a:off x="2086" y="2875"/>
                <a:ext cx="59" cy="4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828" name="Line 76"/>
              <p:cNvSpPr>
                <a:spLocks noChangeShapeType="1"/>
              </p:cNvSpPr>
              <p:nvPr/>
            </p:nvSpPr>
            <p:spPr bwMode="auto">
              <a:xfrm flipV="1">
                <a:off x="2160" y="2784"/>
                <a:ext cx="829" cy="1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829" name="Line 77"/>
              <p:cNvSpPr>
                <a:spLocks noChangeShapeType="1"/>
              </p:cNvSpPr>
              <p:nvPr/>
            </p:nvSpPr>
            <p:spPr bwMode="auto">
              <a:xfrm>
                <a:off x="2177" y="2913"/>
                <a:ext cx="845" cy="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830" name="Line 78"/>
              <p:cNvSpPr>
                <a:spLocks noChangeShapeType="1"/>
              </p:cNvSpPr>
              <p:nvPr/>
            </p:nvSpPr>
            <p:spPr bwMode="auto">
              <a:xfrm>
                <a:off x="2169" y="2907"/>
                <a:ext cx="800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4831" name="Text Box 79"/>
              <p:cNvSpPr txBox="1">
                <a:spLocks noChangeArrowheads="1"/>
              </p:cNvSpPr>
              <p:nvPr/>
            </p:nvSpPr>
            <p:spPr bwMode="auto">
              <a:xfrm>
                <a:off x="2694" y="2801"/>
                <a:ext cx="108" cy="1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140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74832" name="Text Box 80"/>
              <p:cNvSpPr txBox="1">
                <a:spLocks noChangeArrowheads="1"/>
              </p:cNvSpPr>
              <p:nvPr/>
            </p:nvSpPr>
            <p:spPr bwMode="auto">
              <a:xfrm>
                <a:off x="2810" y="2918"/>
                <a:ext cx="108" cy="1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eaLnBrk="0" hangingPunct="0"/>
                <a:r>
                  <a:rPr lang="en-US" sz="1400">
                    <a:latin typeface="Times New Roman" pitchFamily="18" charset="0"/>
                  </a:rPr>
                  <a:t>D</a:t>
                </a:r>
              </a:p>
            </p:txBody>
          </p:sp>
        </p:grpSp>
      </p:grpSp>
      <p:graphicFrame>
        <p:nvGraphicFramePr>
          <p:cNvPr id="74839" name="Object 87"/>
          <p:cNvGraphicFramePr>
            <a:graphicFrameLocks noChangeAspect="1"/>
          </p:cNvGraphicFramePr>
          <p:nvPr/>
        </p:nvGraphicFramePr>
        <p:xfrm>
          <a:off x="6704428" y="4698609"/>
          <a:ext cx="1228725" cy="1085850"/>
        </p:xfrm>
        <a:graphic>
          <a:graphicData uri="http://schemas.openxmlformats.org/presentationml/2006/ole">
            <p:oleObj spid="_x0000_s86019" name="Equation" r:id="rId4" imgW="457200" imgH="406080" progId="Equation.3">
              <p:embed/>
            </p:oleObj>
          </a:graphicData>
        </a:graphic>
      </p:graphicFrame>
      <p:graphicFrame>
        <p:nvGraphicFramePr>
          <p:cNvPr id="74840" name="Object 88"/>
          <p:cNvGraphicFramePr>
            <a:graphicFrameLocks noChangeAspect="1"/>
          </p:cNvGraphicFramePr>
          <p:nvPr/>
        </p:nvGraphicFramePr>
        <p:xfrm>
          <a:off x="6350390" y="2943664"/>
          <a:ext cx="1365250" cy="439738"/>
        </p:xfrm>
        <a:graphic>
          <a:graphicData uri="http://schemas.openxmlformats.org/presentationml/2006/ole">
            <p:oleObj spid="_x0000_s86020" name="Equation" r:id="rId5" imgW="507960" imgH="164880" progId="Equation.3">
              <p:embed/>
            </p:oleObj>
          </a:graphicData>
        </a:graphic>
      </p:graphicFrame>
      <p:sp>
        <p:nvSpPr>
          <p:cNvPr id="46" name="Titolo 45"/>
          <p:cNvSpPr>
            <a:spLocks noGrp="1"/>
          </p:cNvSpPr>
          <p:nvPr>
            <p:ph type="title"/>
          </p:nvPr>
        </p:nvSpPr>
        <p:spPr>
          <a:xfrm>
            <a:off x="1237956" y="214313"/>
            <a:ext cx="7906043" cy="629749"/>
          </a:xfrm>
        </p:spPr>
        <p:txBody>
          <a:bodyPr/>
          <a:lstStyle/>
          <a:p>
            <a:r>
              <a:rPr lang="it-IT" sz="2800" dirty="0" smtClean="0"/>
              <a:t>Metodo Grafico e Permutazioni senza ripetizioni</a:t>
            </a:r>
            <a:endParaRPr lang="it-IT" sz="2800" dirty="0"/>
          </a:p>
        </p:txBody>
      </p: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168812" y="255462"/>
            <a:ext cx="8498109" cy="898089"/>
            <a:chOff x="0" y="1536"/>
            <a:chExt cx="5675" cy="663"/>
          </a:xfrm>
        </p:grpSpPr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9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415" y="323556"/>
            <a:ext cx="8018585" cy="731521"/>
          </a:xfrm>
        </p:spPr>
        <p:txBody>
          <a:bodyPr/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Metodo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Grafico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combinazioni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: la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prossima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volta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435475" y="495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993900" y="3287713"/>
            <a:ext cx="927100" cy="120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200">
                <a:latin typeface="Arial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914400" y="2362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905000" y="2362200"/>
            <a:ext cx="9144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895600" y="2362200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886200" y="2362200"/>
            <a:ext cx="9144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4876800" y="2362200"/>
            <a:ext cx="914400" cy="914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914400" y="3581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905000" y="3581400"/>
            <a:ext cx="9144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886200" y="3581400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2895600" y="3581400"/>
            <a:ext cx="9144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876800" y="3581400"/>
            <a:ext cx="914400" cy="914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914400" y="4800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4876800" y="4800600"/>
            <a:ext cx="9144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3886200" y="4800600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2895600" y="4800600"/>
            <a:ext cx="9144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1905000" y="4800600"/>
            <a:ext cx="914400" cy="9144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838200" y="60960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 </a:t>
            </a:r>
            <a:r>
              <a:rPr lang="en-US" dirty="0" err="1" smtClean="0"/>
              <a:t>esempio</a:t>
            </a:r>
            <a:r>
              <a:rPr lang="en-US" dirty="0" smtClean="0"/>
              <a:t>, in </a:t>
            </a:r>
            <a:r>
              <a:rPr lang="en-US" dirty="0" err="1" smtClean="0"/>
              <a:t>quanti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possono</a:t>
            </a:r>
            <a:r>
              <a:rPr lang="en-US" dirty="0" smtClean="0"/>
              <a:t> </a:t>
            </a:r>
            <a:r>
              <a:rPr lang="en-US" dirty="0" err="1" smtClean="0"/>
              <a:t>disporre</a:t>
            </a:r>
            <a:r>
              <a:rPr lang="en-US" dirty="0" smtClean="0"/>
              <a:t> 5 carte </a:t>
            </a:r>
            <a:r>
              <a:rPr lang="en-US" dirty="0" err="1" smtClean="0"/>
              <a:t>prelevandole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un </a:t>
            </a:r>
            <a:r>
              <a:rPr lang="en-US" dirty="0" err="1" smtClean="0"/>
              <a:t>mazzo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52?</a:t>
            </a:r>
            <a:endParaRPr lang="en-US" dirty="0"/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304800" y="259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 </a:t>
            </a: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3048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2. 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304800" y="5029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3. 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228600" y="586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….</a:t>
            </a: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68812" y="255462"/>
            <a:ext cx="8498109" cy="898089"/>
            <a:chOff x="0" y="1536"/>
            <a:chExt cx="5675" cy="663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95300" y="1114425"/>
            <a:ext cx="8197850" cy="355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0000"/>
                </a:solidFill>
              </a:rPr>
              <a:t>Fase concreta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bisogna avere una esperienza con oggetti concreti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0000"/>
                </a:solidFill>
              </a:rPr>
              <a:t>Fase pittorica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bisogna imparare a tradurre attraverso schema o diagramma le immagini degli oggetti concreti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800" dirty="0" smtClean="0">
                <a:solidFill>
                  <a:srgbClr val="FF0000"/>
                </a:solidFill>
              </a:rPr>
              <a:t>Fase astratta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: qui si impara a trasformare in simboli (cifre e operazioni) il concetto che si è già acquisito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400" dirty="0" smtClean="0">
              <a:solidFill>
                <a:srgbClr val="D2452E"/>
              </a:solidFill>
            </a:endParaRPr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3790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91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1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790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790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1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790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90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15" name="Titolo 1"/>
          <p:cNvSpPr txBox="1">
            <a:spLocks/>
          </p:cNvSpPr>
          <p:nvPr/>
        </p:nvSpPr>
        <p:spPr bwMode="auto">
          <a:xfrm>
            <a:off x="1104900" y="198438"/>
            <a:ext cx="768508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metodo   </a:t>
            </a:r>
            <a:r>
              <a:rPr lang="it-IT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 i n g a p o r e </a:t>
            </a:r>
          </a:p>
          <a:p>
            <a:pPr>
              <a:defRPr/>
            </a:pPr>
            <a:r>
              <a:rPr lang="it-IT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it-IT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 Tre Fasi : Concreta, Pittorica e Astratta </a:t>
            </a:r>
          </a:p>
        </p:txBody>
      </p:sp>
      <p:grpSp>
        <p:nvGrpSpPr>
          <p:cNvPr id="37893" name="Group 2"/>
          <p:cNvGrpSpPr>
            <a:grpSpLocks/>
          </p:cNvGrpSpPr>
          <p:nvPr/>
        </p:nvGrpSpPr>
        <p:grpSpPr bwMode="auto">
          <a:xfrm>
            <a:off x="287338" y="368300"/>
            <a:ext cx="9009062" cy="1052513"/>
            <a:chOff x="0" y="1536"/>
            <a:chExt cx="5675" cy="663"/>
          </a:xfrm>
        </p:grpSpPr>
        <p:grpSp>
          <p:nvGrpSpPr>
            <p:cNvPr id="3789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790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0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789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790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790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1547446" y="4375052"/>
            <a:ext cx="651387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La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fase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astratta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non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viene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presentata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come “fine ultimo”</a:t>
            </a:r>
          </a:p>
          <a:p>
            <a:pPr eaLnBrk="0" hangingPunct="0">
              <a:defRPr/>
            </a:pP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E non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viene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presentata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fino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a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quando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le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fasi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precedenti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non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sono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en-US" sz="2300" dirty="0" err="1">
                <a:solidFill>
                  <a:schemeClr val="tx2">
                    <a:lumMod val="50000"/>
                  </a:schemeClr>
                </a:solidFill>
                <a:cs typeface="+mn-cs"/>
              </a:rPr>
              <a:t>comprese</a:t>
            </a:r>
            <a:endParaRPr lang="en-US" sz="2300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66825"/>
            <a:ext cx="8080375" cy="787400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dirty="0" smtClean="0">
              <a:latin typeface="Times New Roman" charset="0"/>
              <a:cs typeface="Times New Roman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b="1" dirty="0" smtClean="0"/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Si possono, paradossalmente, trattare argomenti complessi che, altrimenti, con il “metodo classico” non sarebbero stati compresi con la stessa facilità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Questo perché ci si può fermare alla fase pittorica quanto tempo si vuole</a:t>
            </a:r>
          </a:p>
          <a:p>
            <a:pPr lvl="1" eaLnBrk="1" hangingPunct="1"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E si può passare alla “stenografia” dei simboli - che non aggiunge niente alla comprensione dei concetti, ma solo velocità di calcolo – quando si è pronti</a:t>
            </a:r>
          </a:p>
          <a:p>
            <a:pPr lvl="1" eaLnBrk="1" hangingPunct="1">
              <a:defRPr/>
            </a:pPr>
            <a:endParaRPr lang="it-IT" sz="20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 smtClean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8915" name="Titolo 3"/>
          <p:cNvSpPr>
            <a:spLocks noGrp="1"/>
          </p:cNvSpPr>
          <p:nvPr>
            <p:ph type="title"/>
          </p:nvPr>
        </p:nvSpPr>
        <p:spPr bwMode="auto">
          <a:xfrm>
            <a:off x="1150938" y="214313"/>
            <a:ext cx="7793037" cy="1074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dirty="0" smtClean="0"/>
              <a:t>Il Metodo Singapore </a:t>
            </a:r>
          </a:p>
        </p:txBody>
      </p:sp>
      <p:grpSp>
        <p:nvGrpSpPr>
          <p:cNvPr id="38916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3891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8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8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891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89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89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89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89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89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66825"/>
            <a:ext cx="8080375" cy="787400"/>
          </a:xfrm>
        </p:spPr>
        <p:txBody>
          <a:bodyPr/>
          <a:lstStyle/>
          <a:p>
            <a:pPr lvl="1" eaLnBrk="1" hangingPunct="1">
              <a:buNone/>
              <a:defRPr/>
            </a:pPr>
            <a:r>
              <a:rPr lang="en-US" dirty="0" smtClean="0">
                <a:latin typeface="Times New Roman" charset="0"/>
                <a:cs typeface="Times New Roman" charset="0"/>
              </a:rPr>
              <a:t> 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Provate solo ad immaginare le difficoltà legate alla stenografia dei simboli per un alunno dislessico 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discalulico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Se prima l’argomento viene trattato  attraverso la  fase pittorica e compreso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veramente…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..</a:t>
            </a:r>
          </a:p>
          <a:p>
            <a:pPr lvl="1" eaLnBrk="1" hangingPunct="1"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I simboli diventano il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veicolo…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. non la destinazione</a:t>
            </a:r>
          </a:p>
          <a:p>
            <a:pPr lvl="1" eaLnBrk="1" hangingPunct="1"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lvl="1" eaLnBrk="1" hangingPunct="1"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it-IT" sz="20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 smtClean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39939" name="Titolo 3"/>
          <p:cNvSpPr>
            <a:spLocks noGrp="1"/>
          </p:cNvSpPr>
          <p:nvPr>
            <p:ph type="title"/>
          </p:nvPr>
        </p:nvSpPr>
        <p:spPr bwMode="auto">
          <a:xfrm>
            <a:off x="1139483" y="0"/>
            <a:ext cx="7625105" cy="1082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dirty="0" smtClean="0"/>
              <a:t>Il Metodo Singapore</a:t>
            </a:r>
            <a:br>
              <a:rPr lang="it-IT" sz="2800" b="1" dirty="0" smtClean="0"/>
            </a:br>
            <a:r>
              <a:rPr lang="it-IT" sz="2800" b="1" dirty="0" smtClean="0"/>
              <a:t>Grandi vantaggi per i BES e i DSA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 </a:t>
            </a:r>
          </a:p>
        </p:txBody>
      </p:sp>
      <p:grpSp>
        <p:nvGrpSpPr>
          <p:cNvPr id="39940" name="Group 2"/>
          <p:cNvGrpSpPr>
            <a:grpSpLocks/>
          </p:cNvGrpSpPr>
          <p:nvPr/>
        </p:nvGrpSpPr>
        <p:grpSpPr bwMode="auto">
          <a:xfrm>
            <a:off x="0" y="0"/>
            <a:ext cx="9143999" cy="1268413"/>
            <a:chOff x="0" y="1536"/>
            <a:chExt cx="5675" cy="663"/>
          </a:xfrm>
        </p:grpSpPr>
        <p:grpSp>
          <p:nvGrpSpPr>
            <p:cNvPr id="3994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994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399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9946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39947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3994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3994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81" y="4107766"/>
            <a:ext cx="2825585" cy="20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0983" y="3883710"/>
            <a:ext cx="3263705" cy="244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1409074" y="1124261"/>
            <a:ext cx="5501391" cy="629587"/>
          </a:xfrm>
        </p:spPr>
        <p:txBody>
          <a:bodyPr/>
          <a:lstStyle/>
          <a:p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dirty="0" smtClean="0"/>
              <a:t>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259174" y="719528"/>
            <a:ext cx="7684801" cy="95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7" y="173502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TextBox 23"/>
          <p:cNvSpPr txBox="1">
            <a:spLocks noGrp="1" noChangeArrowheads="1"/>
          </p:cNvSpPr>
          <p:nvPr>
            <p:ph idx="1"/>
          </p:nvPr>
        </p:nvSpPr>
        <p:spPr bwMode="auto">
          <a:xfrm>
            <a:off x="633046" y="1828800"/>
            <a:ext cx="7272998" cy="19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3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81686" y="196948"/>
            <a:ext cx="7076049" cy="8299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Grazie </a:t>
            </a: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3200" b="1" kern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tutti</a:t>
            </a:r>
            <a:r>
              <a:rPr lang="en-US" sz="3200" b="1" kern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0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81354" y="1252025"/>
            <a:ext cx="831400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E’ meglio essere ottimisti e avere torto, </a:t>
            </a:r>
          </a:p>
          <a:p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he pessimisti e avere ragione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Albert Einstein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766" y="4143639"/>
            <a:ext cx="4220308" cy="253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29527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98145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228975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38862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371951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3338513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3338513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533400" y="2362199"/>
            <a:ext cx="84960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eaLnBrk="1" hangingPunct="1"/>
            <a:endParaRPr lang="it-IT" sz="2200" dirty="0" smtClean="0"/>
          </a:p>
          <a:p>
            <a:pPr eaLnBrk="1" hangingPunct="1"/>
            <a:endParaRPr lang="it-IT" sz="2200" dirty="0" smtClean="0"/>
          </a:p>
          <a:p>
            <a:pPr eaLnBrk="1" hangingPunct="1"/>
            <a:endParaRPr lang="it-IT" sz="2200" dirty="0" smtClean="0"/>
          </a:p>
          <a:p>
            <a:pPr eaLnBrk="1" hangingPunct="1"/>
            <a:r>
              <a:rPr lang="it-IT" sz="2200" dirty="0" smtClean="0"/>
              <a:t> </a:t>
            </a:r>
          </a:p>
          <a:p>
            <a:pPr eaLnBrk="1" hangingPunct="1"/>
            <a:endParaRPr lang="it-IT" sz="2800" dirty="0" smtClean="0"/>
          </a:p>
          <a:p>
            <a:pPr eaLnBrk="1" hangingPunct="1"/>
            <a:endParaRPr lang="it-IT" sz="2800" dirty="0" smtClean="0"/>
          </a:p>
          <a:p>
            <a:pPr eaLnBrk="1" hangingPunct="1"/>
            <a:endParaRPr lang="en-US" sz="2800" dirty="0">
              <a:latin typeface="Times New Roman" charset="0"/>
              <a:cs typeface="Times New Roman" charset="0"/>
            </a:endParaRPr>
          </a:p>
        </p:txBody>
      </p:sp>
      <p:pic>
        <p:nvPicPr>
          <p:cNvPr id="14" name="Picture 2" descr="C:\Users\mate\Desktop\ForoItalico\Matematici ancor prima di andare a scuola\tabellina_cin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277" y="2359528"/>
            <a:ext cx="3351975" cy="3307282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839449" y="2293495"/>
            <a:ext cx="42422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Già per effettuare una semplice moltiplicazione, bisogna fare “ragionamenti” simili a quelli utilizzati 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nel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Solving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8 x 7    = 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x 8</a:t>
            </a: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Ed utilizzare </a:t>
            </a:r>
            <a:r>
              <a:rPr lang="it-IT" sz="1960" b="1" dirty="0" smtClean="0">
                <a:solidFill>
                  <a:schemeClr val="tx2">
                    <a:lumMod val="75000"/>
                  </a:schemeClr>
                </a:solidFill>
              </a:rPr>
              <a:t>veramente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le proprietà delle operazioni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3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1336431" y="281354"/>
            <a:ext cx="7610621" cy="745588"/>
          </a:xfrm>
        </p:spPr>
        <p:txBody>
          <a:bodyPr/>
          <a:lstStyle/>
          <a:p>
            <a:r>
              <a:rPr lang="it-IT" sz="3600" b="1" dirty="0" smtClean="0"/>
              <a:t>Tavola Pitagorica usata in Cina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295275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98145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228975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38862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6" name="Rectangle 8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7" name="Rectangle 9"/>
          <p:cNvSpPr>
            <a:spLocks noChangeArrowheads="1"/>
          </p:cNvSpPr>
          <p:nvPr/>
        </p:nvSpPr>
        <p:spPr bwMode="auto">
          <a:xfrm>
            <a:off x="392906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3719513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3338513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3338513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533400" y="2362199"/>
            <a:ext cx="84960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eaLnBrk="1" hangingPunct="1"/>
            <a:endParaRPr lang="it-IT" sz="2200" dirty="0" smtClean="0"/>
          </a:p>
          <a:p>
            <a:pPr eaLnBrk="1" hangingPunct="1"/>
            <a:endParaRPr lang="it-IT" sz="2200" dirty="0" smtClean="0"/>
          </a:p>
          <a:p>
            <a:pPr eaLnBrk="1" hangingPunct="1"/>
            <a:endParaRPr lang="it-IT" sz="2200" dirty="0" smtClean="0"/>
          </a:p>
          <a:p>
            <a:pPr eaLnBrk="1" hangingPunct="1"/>
            <a:r>
              <a:rPr lang="it-IT" sz="2200" dirty="0" smtClean="0"/>
              <a:t> </a:t>
            </a:r>
          </a:p>
          <a:p>
            <a:pPr eaLnBrk="1" hangingPunct="1"/>
            <a:endParaRPr lang="it-IT" sz="2800" dirty="0" smtClean="0"/>
          </a:p>
          <a:p>
            <a:pPr eaLnBrk="1" hangingPunct="1"/>
            <a:endParaRPr lang="it-IT" sz="2800" dirty="0" smtClean="0"/>
          </a:p>
          <a:p>
            <a:pPr eaLnBrk="1" hangingPunct="1"/>
            <a:endParaRPr lang="en-US" sz="2800" dirty="0">
              <a:latin typeface="Times New Roman" charset="0"/>
              <a:cs typeface="Times New Roman" charset="0"/>
            </a:endParaRPr>
          </a:p>
        </p:txBody>
      </p:sp>
      <p:pic>
        <p:nvPicPr>
          <p:cNvPr id="16" name="Picture 2" descr="C:\Users\mate\Desktop\ForoItalico\Matematici ancor prima di andare a scuola\moltiplicazione_cines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04" y="1525316"/>
            <a:ext cx="3843562" cy="2427850"/>
          </a:xfrm>
          <a:prstGeom prst="rect">
            <a:avLst/>
          </a:prstGeom>
          <a:noFill/>
        </p:spPr>
      </p:pic>
      <p:pic>
        <p:nvPicPr>
          <p:cNvPr id="17" name="Picture 3" descr="C:\Users\mate\Desktop\ForoItalico\Matematici ancor prima di andare a scuola\moltiplicazione_cines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650" y="1128959"/>
            <a:ext cx="4460350" cy="2966133"/>
          </a:xfrm>
          <a:prstGeom prst="rect">
            <a:avLst/>
          </a:prstGeom>
          <a:noFill/>
        </p:spPr>
      </p:pic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2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sp>
        <p:nvSpPr>
          <p:cNvPr id="28" name="Titolo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La moltiplicazione maya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66825"/>
            <a:ext cx="8080375" cy="787400"/>
          </a:xfrm>
        </p:spPr>
        <p:txBody>
          <a:bodyPr/>
          <a:lstStyle/>
          <a:p>
            <a:pPr marL="342900" lvl="1" indent="-342900" eaLnBrk="1" hangingPunct="1"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Dalla Cina a Singapore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La Cina ha una grande tradizione nello studio della matematica. Anche perciò non ci meravigliamo molto dei risultati raggiunti  dagli studenti cinesi in matematica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Tra i primi classificati negli ultimi anni spicca soprattutto  Singapore</a:t>
            </a:r>
          </a:p>
          <a:p>
            <a:pPr lvl="1" eaLnBrk="1" hangingPunct="1">
              <a:defRPr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Spicca ,sostanzialmente,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perchè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i risultati sono diventati straordinari a partire  dal 1999 in seguito a una decisione presa anni prima dal Ministero della Pubblica Istruzione</a:t>
            </a:r>
          </a:p>
          <a:p>
            <a:pPr lvl="1" eaLnBrk="1" hangingPunct="1">
              <a:defRPr/>
            </a:pPr>
            <a:endParaRPr lang="it-IT" sz="20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it-IT" i="1" dirty="0" smtClean="0"/>
          </a:p>
          <a:p>
            <a:pPr lvl="1" eaLnBrk="1" hangingPunct="1"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6147" name="Titolo 3"/>
          <p:cNvSpPr>
            <a:spLocks noGrp="1"/>
          </p:cNvSpPr>
          <p:nvPr>
            <p:ph type="title"/>
          </p:nvPr>
        </p:nvSpPr>
        <p:spPr bwMode="auto">
          <a:xfrm>
            <a:off x="1150938" y="214313"/>
            <a:ext cx="7793037" cy="10747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Uno sguardo in casa d’altri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1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61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154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6155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615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 bwMode="auto">
          <a:xfrm>
            <a:off x="1409700" y="1123950"/>
            <a:ext cx="5500688" cy="630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1600" smtClean="0"/>
              <a:t/>
            </a:r>
            <a:br>
              <a:rPr lang="it-IT" sz="1600" smtClean="0"/>
            </a:br>
            <a:r>
              <a:rPr lang="it-IT" sz="2200" smtClean="0"/>
              <a:t/>
            </a:r>
            <a:br>
              <a:rPr lang="it-IT" sz="2200" smtClean="0"/>
            </a:br>
            <a:r>
              <a:rPr lang="it-IT" sz="2200" smtClean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10800000" flipV="1">
            <a:off x="425450" y="1568450"/>
            <a:ext cx="8137525" cy="29178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rgbClr val="D2452E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Prima del 1982 i libri di testo erano importati da altri Paesi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Si decise di privatizzare la pubblicazione dei libri per rendere più abbordabili i costi</a:t>
            </a:r>
          </a:p>
          <a:p>
            <a:pPr eaLnBrk="1" hangingPunct="1">
              <a:buFont typeface="Wingdings" pitchFamily="2" charset="2"/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Si puntò comunque anche sulla qualità , che fu tenuta alta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endParaRPr lang="it-IT" sz="2400" b="1" dirty="0" smtClean="0">
              <a:solidFill>
                <a:srgbClr val="C0000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1119188" y="311150"/>
            <a:ext cx="76835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28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 metodo   </a:t>
            </a:r>
            <a:r>
              <a:rPr lang="it-IT" sz="3200" b="1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 i n g a p o r e </a:t>
            </a:r>
            <a:r>
              <a:rPr lang="it-IT" sz="32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3200" kern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it-IT" sz="2800" kern="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173" name="Group 2"/>
          <p:cNvGrpSpPr>
            <a:grpSpLocks/>
          </p:cNvGrpSpPr>
          <p:nvPr/>
        </p:nvGrpSpPr>
        <p:grpSpPr bwMode="auto">
          <a:xfrm>
            <a:off x="134938" y="215900"/>
            <a:ext cx="9009062" cy="1052513"/>
            <a:chOff x="0" y="1536"/>
            <a:chExt cx="5675" cy="663"/>
          </a:xfrm>
        </p:grpSpPr>
        <p:grpSp>
          <p:nvGrpSpPr>
            <p:cNvPr id="7174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7181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182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grpSp>
          <p:nvGrpSpPr>
            <p:cNvPr id="7175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717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  <p:sp>
            <p:nvSpPr>
              <p:cNvPr id="718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it-IT"/>
              </a:p>
            </p:txBody>
          </p:sp>
        </p:grpSp>
        <p:sp>
          <p:nvSpPr>
            <p:cNvPr id="7176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7177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  <p:sp>
          <p:nvSpPr>
            <p:cNvPr id="7178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it-IT"/>
            </a:p>
          </p:txBody>
        </p:sp>
      </p:grp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887" y="5022166"/>
            <a:ext cx="2234208" cy="167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0.6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3319</TotalTime>
  <Words>2458</Words>
  <Application>Microsoft Office PowerPoint</Application>
  <PresentationFormat>Presentazione su schermo (4:3)</PresentationFormat>
  <Paragraphs>526</Paragraphs>
  <Slides>57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1" baseType="lpstr">
      <vt:lpstr>Blends</vt:lpstr>
      <vt:lpstr>Personalizza struttura</vt:lpstr>
      <vt:lpstr>Equation</vt:lpstr>
      <vt:lpstr>Equazione</vt:lpstr>
      <vt:lpstr>Per una didattica inclusiva  </vt:lpstr>
      <vt:lpstr>              </vt:lpstr>
      <vt:lpstr>Matematici ancor prima di andare a scuola</vt:lpstr>
      <vt:lpstr>Uno sguardo in casa d’altri</vt:lpstr>
      <vt:lpstr>        Soffermiamoci su alcuni aspetti legati al calcolo</vt:lpstr>
      <vt:lpstr>Tavola Pitagorica usata in Cina</vt:lpstr>
      <vt:lpstr>La moltiplicazione maya</vt:lpstr>
      <vt:lpstr>Uno sguardo in casa d’altri</vt:lpstr>
      <vt:lpstr>             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Metodo Grafico e probabilità</vt:lpstr>
      <vt:lpstr>Metodo Grafico e permutazioni con ripetizioni</vt:lpstr>
      <vt:lpstr>Metodo Grafico e Permutazioni senza ripetizioni</vt:lpstr>
      <vt:lpstr>Metodo Grafico e combinazioni: la prossima volta ?</vt:lpstr>
      <vt:lpstr>Diapositiva 54</vt:lpstr>
      <vt:lpstr>Il Metodo Singapore </vt:lpstr>
      <vt:lpstr>Il Metodo Singapore Grandi vantaggi per i BES e i DSA  </vt:lpstr>
      <vt:lpstr>              </vt:lpstr>
    </vt:vector>
  </TitlesOfParts>
  <Company>Stanford Univesity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kristinc</dc:creator>
  <cp:lastModifiedBy>mate</cp:lastModifiedBy>
  <cp:revision>228</cp:revision>
  <dcterms:created xsi:type="dcterms:W3CDTF">2004-09-29T20:13:20Z</dcterms:created>
  <dcterms:modified xsi:type="dcterms:W3CDTF">2016-05-30T20:32:55Z</dcterms:modified>
</cp:coreProperties>
</file>