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8"/>
  </p:notesMasterIdLst>
  <p:handoutMasterIdLst>
    <p:handoutMasterId r:id="rId39"/>
  </p:handoutMasterIdLst>
  <p:sldIdLst>
    <p:sldId id="370" r:id="rId3"/>
    <p:sldId id="711" r:id="rId4"/>
    <p:sldId id="755" r:id="rId5"/>
    <p:sldId id="740" r:id="rId6"/>
    <p:sldId id="741" r:id="rId7"/>
    <p:sldId id="743" r:id="rId8"/>
    <p:sldId id="744" r:id="rId9"/>
    <p:sldId id="745" r:id="rId10"/>
    <p:sldId id="702" r:id="rId11"/>
    <p:sldId id="732" r:id="rId12"/>
    <p:sldId id="714" r:id="rId13"/>
    <p:sldId id="733" r:id="rId14"/>
    <p:sldId id="706" r:id="rId15"/>
    <p:sldId id="734" r:id="rId16"/>
    <p:sldId id="716" r:id="rId17"/>
    <p:sldId id="738" r:id="rId18"/>
    <p:sldId id="736" r:id="rId19"/>
    <p:sldId id="717" r:id="rId20"/>
    <p:sldId id="737" r:id="rId21"/>
    <p:sldId id="719" r:id="rId22"/>
    <p:sldId id="746" r:id="rId23"/>
    <p:sldId id="747" r:id="rId24"/>
    <p:sldId id="759" r:id="rId25"/>
    <p:sldId id="751" r:id="rId26"/>
    <p:sldId id="750" r:id="rId27"/>
    <p:sldId id="754" r:id="rId28"/>
    <p:sldId id="761" r:id="rId29"/>
    <p:sldId id="753" r:id="rId30"/>
    <p:sldId id="763" r:id="rId31"/>
    <p:sldId id="765" r:id="rId32"/>
    <p:sldId id="764" r:id="rId33"/>
    <p:sldId id="767" r:id="rId34"/>
    <p:sldId id="766" r:id="rId35"/>
    <p:sldId id="769" r:id="rId36"/>
    <p:sldId id="728" r:id="rId37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435FAD"/>
    <a:srgbClr val="D2452E"/>
    <a:srgbClr val="EAEAEA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67025" autoAdjust="0"/>
  </p:normalViewPr>
  <p:slideViewPr>
    <p:cSldViewPr snapToGrid="0">
      <p:cViewPr varScale="1">
        <p:scale>
          <a:sx n="48" d="100"/>
          <a:sy n="48" d="100"/>
        </p:scale>
        <p:origin x="-19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ea typeface="HP Simplified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04DA-66AA-42E6-978A-7A8A26A52E63}" type="datetime3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 May 2016</a:t>
            </a:fld>
            <a:endParaRPr lang="en-US">
              <a:ea typeface="HP Simplified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HP Simplified"/>
              </a:rPr>
              <a:t>HP Confidential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E303-6185-4857-989B-5410F534FC25}" type="slidenum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HP Simplifie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074BDA-4DA9-421E-9C62-FAD5B805B97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96D0-8871-4AEB-9C83-6A0242EAF66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9189-6227-48D3-AA83-0F5ED2253D8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BDC23-CA38-445C-9B83-1CC491246A7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2CC7-E7D8-4992-B23B-470D4A8CBEB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B99-C22E-4AFB-841F-F311C4428A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6EB7-DF95-4430-BCDD-8DC825AF1EC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984-00CB-4ECE-A848-6333F2C938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4100-75EA-40BF-82B6-442761F109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1618-3121-47DC-8088-D323E692D0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7E83-E098-4C29-BE27-514E8A4874A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13BD-322D-4AD5-AE69-036D0FFD4B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C0A5BD-0A88-49D7-90D6-E383D85E1E8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  <p:sldLayoutId id="2147483698" r:id="rId14"/>
    <p:sldLayoutId id="214748369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23/05/2016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te\Desktop\seminario%20caff&#232;\1%20mcm%20MCD%20-%20A%20che%20serve%20'sta%20roba%20-%20Schooltoon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te\Desktop\seminario%20caff&#232;\Una%20lezione%20di%20Italiano%20con%20l'iPad.mp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te\Desktop\seminario%20caff&#232;\grammar%20english.mp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ate\Desktop\seminario%20caff&#232;\Keplero,%20le%203%20leggi.mp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1965" y="854765"/>
            <a:ext cx="7573618" cy="1630018"/>
          </a:xfrm>
        </p:spPr>
        <p:txBody>
          <a:bodyPr/>
          <a:lstStyle/>
          <a:p>
            <a:r>
              <a:rPr lang="it-IT" sz="3600" dirty="0" smtClean="0"/>
              <a:t>Per una didattica inclusiva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en-US" sz="20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5913" y="5943601"/>
            <a:ext cx="3160644" cy="337930"/>
          </a:xfrm>
        </p:spPr>
        <p:txBody>
          <a:bodyPr/>
          <a:lstStyle/>
          <a:p>
            <a:r>
              <a:rPr lang="en-US" sz="1560" dirty="0" smtClean="0"/>
              <a:t>IIS Federico </a:t>
            </a:r>
            <a:r>
              <a:rPr lang="en-US" sz="1560" dirty="0" err="1" smtClean="0"/>
              <a:t>Caffè</a:t>
            </a:r>
            <a:r>
              <a:rPr lang="en-US" sz="1560" dirty="0" smtClean="0"/>
              <a:t> </a:t>
            </a:r>
            <a:r>
              <a:rPr lang="en-US" sz="1560" dirty="0" err="1" smtClean="0"/>
              <a:t>maggio</a:t>
            </a:r>
            <a:r>
              <a:rPr lang="en-US" sz="1560" dirty="0" smtClean="0"/>
              <a:t> 2016</a:t>
            </a:r>
            <a:endParaRPr lang="en-US" sz="1560" dirty="0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3041374" y="5296439"/>
            <a:ext cx="512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Vera </a:t>
            </a:r>
            <a:r>
              <a:rPr lang="en-US" sz="2400" dirty="0" err="1" smtClean="0"/>
              <a:t>Francioli</a:t>
            </a:r>
            <a:r>
              <a:rPr lang="en-US" sz="2400" dirty="0" smtClean="0"/>
              <a:t> &amp; Claudio </a:t>
            </a:r>
            <a:r>
              <a:rPr lang="en-US" sz="2400" dirty="0" err="1" smtClean="0"/>
              <a:t>Marchesano</a:t>
            </a:r>
            <a:endParaRPr lang="en-US" sz="24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8416" y="795132"/>
            <a:ext cx="8090453" cy="10535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3041375"/>
            <a:ext cx="9144000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sz="2400" kern="0" dirty="0" smtClean="0">
                <a:solidFill>
                  <a:srgbClr val="FF0000"/>
                </a:solidFill>
              </a:rPr>
              <a:t>Prima parte :</a:t>
            </a:r>
          </a:p>
          <a:p>
            <a:endParaRPr lang="it-IT" sz="2800" kern="0" dirty="0" smtClean="0">
              <a:solidFill>
                <a:srgbClr val="FF0000"/>
              </a:solidFill>
            </a:endParaRPr>
          </a:p>
          <a:p>
            <a:r>
              <a:rPr lang="it-IT" sz="2800" kern="0" dirty="0" smtClean="0">
                <a:solidFill>
                  <a:schemeClr val="tx2"/>
                </a:solidFill>
              </a:rPr>
              <a:t>L’  i n s e g n a m e n t o      c a p o v o l t o 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616226" y="1908313"/>
            <a:ext cx="7533860" cy="4094922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Il mondo della comunicazione è cambiato in modo radicale negli ultimi anni</a:t>
            </a:r>
          </a:p>
          <a:p>
            <a:pPr eaLnBrk="1" hangingPunct="1"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E’ (e sarà) molto più facile condividere appunti,verifiche,esercitazioni</a:t>
            </a: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E’ (e sarà) sempre più semplice condividere video , filmati, presentazioni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la didattica capovolta 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911548" cy="1490870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Sono sempre esistiti gli insegnanti capovolti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739" y="1749285"/>
            <a:ext cx="70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Una volta alcuni insegnanti preparavano le “dispense” per i loro studenti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Spesso e volentieri capitava che gli insegnanti  invitassero i ragazzi più “pronti”  a fare da tutor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392567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" y="0"/>
            <a:ext cx="8806070" cy="198782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78295" y="1431236"/>
            <a:ext cx="8865704" cy="3319668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A casa lo studente può sfruttare  tutte le potenzialità offerte dagli strumenti online (esistenti e/o messi a disposizione dall’insegnante)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Si può utilizzare il tempo-scuola per attività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laboratoriali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e/o cooperative che  permettono una maggiore socializzazione;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E’ sicuramente più facile pensare ad una didattica personalizzata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la didattica capovolta ?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690" y="4867896"/>
            <a:ext cx="3695493" cy="18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1451114" y="258417"/>
            <a:ext cx="6995976" cy="628468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 casa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687" y="1152938"/>
            <a:ext cx="81103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 seguire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negli orari più opportuni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 rivedere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parti che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necessitano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rinforzo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possono approfondire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gli argomenti di maggior interesse</a:t>
            </a:r>
          </a:p>
        </p:txBody>
      </p:sp>
      <p:pic>
        <p:nvPicPr>
          <p:cNvPr id="143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71790" y="637444"/>
            <a:ext cx="1147819" cy="152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1292087" y="3021496"/>
            <a:ext cx="6986163" cy="453174"/>
          </a:xfrm>
        </p:spPr>
        <p:txBody>
          <a:bodyPr/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Il cambio di paradigma  : … A scuola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266219" y="4089720"/>
            <a:ext cx="8711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risolvono problemi, riflettendo e sistematizzando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apprende in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modo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it-IT" sz="2000" b="1" dirty="0" smtClean="0">
                <a:solidFill>
                  <a:srgbClr val="FF0000"/>
                </a:solidFill>
              </a:rPr>
              <a:t>cooperativo e collaborativo</a:t>
            </a:r>
            <a:endParaRPr lang="it-IT" sz="2000" b="1" dirty="0">
              <a:solidFill>
                <a:srgbClr val="FF0000"/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favorisce l’apprendimento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implicito e personalizzato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718" y="3816625"/>
            <a:ext cx="2340282" cy="20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77686" y="258418"/>
            <a:ext cx="8289236" cy="715618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19541142"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464800" y="3054625"/>
            <a:ext cx="8401370" cy="954157"/>
            <a:chOff x="290" y="1536"/>
            <a:chExt cx="5476" cy="663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364" y="1568"/>
              <a:ext cx="269" cy="335"/>
              <a:chOff x="970" y="284"/>
              <a:chExt cx="374" cy="484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970" y="284"/>
                <a:ext cx="260" cy="3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326" y="1690"/>
              <a:ext cx="400" cy="478"/>
              <a:chOff x="1006" y="2381"/>
              <a:chExt cx="578" cy="691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1006" y="2381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 rot="18415224">
              <a:off x="429" y="1763"/>
              <a:ext cx="376" cy="25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V="1">
              <a:off x="290" y="1930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655982" y="1391478"/>
            <a:ext cx="7911547" cy="3120887"/>
          </a:xfrm>
        </p:spPr>
        <p:txBody>
          <a:bodyPr/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La tecnologia e l’apprendimento mediante attività  (e non passivo)  sono le componenti chiave del concetto di «</a:t>
            </a:r>
            <a:r>
              <a:rPr lang="it-IT" sz="2000" b="1" u="sng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flipped</a:t>
            </a: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 </a:t>
            </a:r>
            <a:r>
              <a:rPr lang="it-IT" sz="2000" b="1" u="sng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classroom</a:t>
            </a: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»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L’apprendimento attivo influenza  il  successo didattico in modo fondamentale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Sub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496105" cy="1157287"/>
          </a:xfrm>
        </p:spPr>
        <p:txBody>
          <a:bodyPr/>
          <a:lstStyle/>
          <a:p>
            <a:r>
              <a:rPr lang="it-IT" sz="3600" dirty="0" smtClean="0">
                <a:solidFill>
                  <a:schemeClr val="tx2"/>
                </a:solidFill>
                <a:latin typeface="HP Simplified"/>
                <a:cs typeface="HP Simplified"/>
              </a:rPr>
              <a:t>Il cambio di paradigma ….</a:t>
            </a:r>
            <a:endParaRPr lang="en-US" sz="3600" dirty="0" smtClean="0">
              <a:solidFill>
                <a:schemeClr val="tx2"/>
              </a:solidFill>
              <a:latin typeface="HP Simplified"/>
              <a:cs typeface="HP Simplified"/>
            </a:endParaRPr>
          </a:p>
        </p:txBody>
      </p:sp>
      <p:pic>
        <p:nvPicPr>
          <p:cNvPr id="16" name="Picture 2" descr="C:\Users\mate\Desktop\presentazioni\immagini\men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462" y="4240491"/>
            <a:ext cx="2445026" cy="210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1"/>
          <p:cNvSpPr>
            <a:spLocks noGrp="1"/>
          </p:cNvSpPr>
          <p:nvPr>
            <p:ph type="subTitle" idx="1"/>
          </p:nvPr>
        </p:nvSpPr>
        <p:spPr>
          <a:xfrm>
            <a:off x="0" y="1073426"/>
            <a:ext cx="8070574" cy="57647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E’ solo un possibile </a:t>
            </a:r>
            <a:r>
              <a:rPr lang="it-IT" sz="2400" b="1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esempio…</a:t>
            </a:r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. </a:t>
            </a:r>
            <a:endParaRPr lang="en-US" sz="2400" b="1" dirty="0" smtClean="0">
              <a:solidFill>
                <a:srgbClr val="FF0000"/>
              </a:solidFill>
              <a:latin typeface="HP Simplified"/>
              <a:cs typeface="HP Simplified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470991" y="258417"/>
            <a:ext cx="6976098" cy="62846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Cosa si può utilizzare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9" y="1524001"/>
            <a:ext cx="89693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Ogni classe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può avere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suo indice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 mo’ di libro 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argomento  può essere trattato in modo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classe può avere a disposizione verifiche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con soluzioni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Tutti possono avere a disposizione giochi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logica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utilizzabili anche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dai docenti di sostegno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Vari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links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gare di matematica locali, nazionali ed internazionali</a:t>
            </a: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4569884"/>
            <a:ext cx="1797050" cy="181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789" y="4601634"/>
            <a:ext cx="1806575" cy="18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3713" y="4569884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250" y="4290484"/>
            <a:ext cx="1963738" cy="18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1"/>
          <p:cNvSpPr>
            <a:spLocks noGrp="1"/>
          </p:cNvSpPr>
          <p:nvPr>
            <p:ph type="subTitle" idx="1"/>
          </p:nvPr>
        </p:nvSpPr>
        <p:spPr>
          <a:xfrm>
            <a:off x="-1" y="1053549"/>
            <a:ext cx="9541565" cy="735494"/>
          </a:xfrm>
        </p:spPr>
        <p:txBody>
          <a:bodyPr/>
          <a:lstStyle/>
          <a:p>
            <a:r>
              <a:rPr lang="it-IT" sz="2400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…</a:t>
            </a:r>
            <a:r>
              <a:rPr lang="it-IT" sz="2400" b="1" dirty="0" err="1" smtClean="0">
                <a:solidFill>
                  <a:srgbClr val="FF0000"/>
                </a:solidFill>
              </a:rPr>
              <a:t>E</a:t>
            </a:r>
            <a:r>
              <a:rPr lang="it-IT" sz="2400" b="1" dirty="0" smtClean="0">
                <a:solidFill>
                  <a:srgbClr val="FF0000"/>
                </a:solidFill>
              </a:rPr>
              <a:t>’ aperto a tutti (senza iscrizioni o diavolerie varie) e costituisce materiale autoprodotto sostitutivo dei libri di testo</a:t>
            </a:r>
          </a:p>
          <a:p>
            <a:r>
              <a:rPr lang="it-IT" sz="2400" dirty="0" smtClean="0">
                <a:latin typeface="HP Simplified"/>
                <a:cs typeface="HP Simplified"/>
              </a:rPr>
              <a:t>. </a:t>
            </a:r>
            <a:endParaRPr lang="en-US" sz="2400" dirty="0" smtClean="0">
              <a:latin typeface="HP Simplified"/>
              <a:cs typeface="HP Simplified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470991" y="258417"/>
            <a:ext cx="6976098" cy="62846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www.matematicapovolta.it</a:t>
            </a:r>
            <a:endParaRPr lang="en-US" dirty="0">
              <a:latin typeface="HP Simplified"/>
              <a:cs typeface="HP Simplified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38538" y="2922104"/>
            <a:ext cx="8627166" cy="331967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Ogni classe ha il suo indice di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a mo’ di libro 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Ogni argomento  è trattato in modo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Ogni classe ha a disposizione verifiche con soluzioni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Ci sono giochi di logica utilizzabili anche dai docenti di sostegno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Ci sono 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links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a gare di matematica locali, nazionali ed internazionali</a:t>
            </a:r>
          </a:p>
          <a:p>
            <a:pPr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7687" y="1133061"/>
            <a:ext cx="8354257" cy="289624"/>
          </a:xfrm>
        </p:spPr>
        <p:txBody>
          <a:bodyPr/>
          <a:lstStyle/>
          <a:p>
            <a:r>
              <a:rPr lang="it-IT" dirty="0" smtClean="0"/>
              <a:t>C’è sempre un modo diverso per vedere le cose …</a:t>
            </a:r>
            <a:endParaRPr lang="en-US" dirty="0"/>
          </a:p>
        </p:txBody>
      </p:sp>
      <p:pic>
        <p:nvPicPr>
          <p:cNvPr id="6" name="1 mcm MCD - A che serve 'sta roba - Schoolto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98876" y="1611775"/>
            <a:ext cx="4984831" cy="4813515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1630017" y="0"/>
            <a:ext cx="7036905" cy="815009"/>
          </a:xfrm>
        </p:spPr>
        <p:txBody>
          <a:bodyPr/>
          <a:lstStyle/>
          <a:p>
            <a:r>
              <a:rPr lang="it-IT" dirty="0" smtClean="0"/>
              <a:t>Cosa utilizziamo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HP Simplified"/>
                <a:cs typeface="HP Simplified"/>
              </a:rPr>
              <a:t>QUALI TESTI </a:t>
            </a:r>
            <a:r>
              <a:rPr lang="it-IT" sz="3200" dirty="0" smtClean="0">
                <a:latin typeface="HP Simplified"/>
                <a:cs typeface="HP Simplified"/>
              </a:rPr>
              <a:t>INSERIAMO</a:t>
            </a:r>
            <a:endParaRPr lang="it-IT" sz="3200" dirty="0">
              <a:latin typeface="HP Simplified"/>
              <a:cs typeface="HP Simplified"/>
            </a:endParaRPr>
          </a:p>
        </p:txBody>
      </p:sp>
      <p:pic>
        <p:nvPicPr>
          <p:cNvPr id="22533" name="Picture 14" descr="allenamen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189" y="1244601"/>
            <a:ext cx="1533525" cy="2044700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7" name="Segnaposto contenuto 16" descr="successo.jpe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723145" y="3944869"/>
            <a:ext cx="2619375" cy="1743075"/>
          </a:xfrm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 rot="10800000" flipV="1">
            <a:off x="318051" y="1868556"/>
            <a:ext cx="5227983" cy="288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Avere testi di facile consultazione:  formalismi e simboli essenziali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Stimolare la curiosità e l’ approfondimento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Chiarire i nuclei fondanti, senza pretendere di essere esaustivi su tutta la linea teorica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Allenarsi:  esercizi da svolgere, con la possibilità di avere esercizi svolti da consultare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D245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6105" y="1391477"/>
            <a:ext cx="508883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8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Le questioni importanti alle quali rispondere sono: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>
                <a:latin typeface="HP Simplified"/>
                <a:cs typeface="HP Simplified"/>
              </a:rPr>
              <a:t> </a:t>
            </a:r>
            <a:r>
              <a:rPr lang="it-IT" sz="3200" dirty="0">
                <a:latin typeface="HP Simplified"/>
                <a:cs typeface="HP Simplified"/>
              </a:rPr>
              <a:t>UN </a:t>
            </a:r>
            <a:r>
              <a:rPr lang="it-IT" sz="3200" dirty="0" smtClean="0">
                <a:latin typeface="HP Simplified"/>
                <a:cs typeface="HP Simplified"/>
              </a:rPr>
              <a:t>POSSIBILE IPERTESTO</a:t>
            </a:r>
            <a:endParaRPr lang="it-IT" sz="3200" dirty="0">
              <a:latin typeface="HP Simplified"/>
              <a:cs typeface="HP Simplified"/>
            </a:endParaRPr>
          </a:p>
        </p:txBody>
      </p:sp>
      <p:pic>
        <p:nvPicPr>
          <p:cNvPr id="23556" name="Picture 9" descr="cent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7580877" y="2504662"/>
            <a:ext cx="1253126" cy="1108490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7" name="Segnaposto contenuto 16" descr="successo1.jpe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701861" y="4194312"/>
            <a:ext cx="1569342" cy="1604687"/>
          </a:xfrm>
        </p:spPr>
      </p:pic>
      <p:sp>
        <p:nvSpPr>
          <p:cNvPr id="18" name="Segnaposto contenuto 2"/>
          <p:cNvSpPr txBox="1">
            <a:spLocks/>
          </p:cNvSpPr>
          <p:nvPr/>
        </p:nvSpPr>
        <p:spPr bwMode="auto">
          <a:xfrm rot="10800000" flipV="1">
            <a:off x="298173" y="1113183"/>
            <a:ext cx="6798366" cy="453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kumimoji="0" 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Aspetto teorico snello ed essenziale: proporre soltanto il nucleo fondante, e in classe, a seconda della situazione, arricchire la teoria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err="1" smtClean="0">
                <a:solidFill>
                  <a:schemeClr val="tx2"/>
                </a:solidFill>
                <a:latin typeface="HP Simplified"/>
                <a:cs typeface="HP Simplified"/>
              </a:rPr>
              <a:t>Links</a:t>
            </a: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 a numerosi sottoargomenti per stimolare la curiosità e gli approfondimenti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Immagini colorate e divertenti per rendere più accattivante il contenuto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r>
              <a:rPr lang="it-IT" sz="2400" b="1" dirty="0" smtClean="0">
                <a:solidFill>
                  <a:schemeClr val="tx2"/>
                </a:solidFill>
                <a:latin typeface="HP Simplified"/>
                <a:cs typeface="HP Simplified"/>
              </a:rPr>
              <a:t>Esercizi sia svolti che da svolgere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/>
              <a:buChar char="Ø"/>
            </a:pPr>
            <a:endParaRPr lang="it-IT" sz="2400" dirty="0" smtClean="0">
              <a:latin typeface="HP Simplified"/>
              <a:cs typeface="HP Simplified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D245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15008" y="1411357"/>
            <a:ext cx="7891669" cy="4591878"/>
          </a:xfrm>
        </p:spPr>
        <p:txBody>
          <a:bodyPr/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Insegnare ed apprendere non sono sinonimi.</a:t>
            </a:r>
            <a:b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Possiamo insegnare ed insegnare bene, </a:t>
            </a:r>
            <a:b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senza che gli studenti imparino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err="1" smtClean="0">
                <a:solidFill>
                  <a:srgbClr val="FF0000"/>
                </a:solidFill>
              </a:rPr>
              <a:t>G.M.Bodner</a:t>
            </a:r>
            <a:r>
              <a:rPr lang="it-IT" sz="2800" dirty="0" smtClean="0">
                <a:solidFill>
                  <a:srgbClr val="FF0000"/>
                </a:solidFill>
              </a:rPr>
              <a:t>  “</a:t>
            </a:r>
            <a:r>
              <a:rPr lang="it-IT" sz="2800" dirty="0" err="1" smtClean="0">
                <a:solidFill>
                  <a:srgbClr val="FF0000"/>
                </a:solidFill>
              </a:rPr>
              <a:t>Constructivism</a:t>
            </a:r>
            <a:r>
              <a:rPr lang="it-IT" sz="2800" dirty="0" smtClean="0">
                <a:solidFill>
                  <a:srgbClr val="FF0000"/>
                </a:solidFill>
              </a:rPr>
              <a:t>: A </a:t>
            </a:r>
            <a:r>
              <a:rPr lang="it-IT" sz="2800" dirty="0" err="1" smtClean="0">
                <a:solidFill>
                  <a:srgbClr val="FF0000"/>
                </a:solidFill>
              </a:rPr>
              <a:t>theory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of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knowledge</a:t>
            </a:r>
            <a:r>
              <a:rPr lang="it-IT" sz="2800" dirty="0" smtClean="0">
                <a:solidFill>
                  <a:srgbClr val="FF0000"/>
                </a:solidFill>
              </a:rPr>
              <a:t>”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4937" y="0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490870" y="298173"/>
            <a:ext cx="673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Insegnamento e apprendimento</a:t>
            </a:r>
            <a:endParaRPr lang="it-IT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1"/>
          <p:cNvSpPr>
            <a:spLocks noGrp="1"/>
          </p:cNvSpPr>
          <p:nvPr>
            <p:ph type="subTitle" idx="1"/>
          </p:nvPr>
        </p:nvSpPr>
        <p:spPr>
          <a:xfrm>
            <a:off x="0" y="1053547"/>
            <a:ext cx="8428383" cy="516835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Accessibili, efficaci , coinvolgenti ….</a:t>
            </a:r>
            <a:endParaRPr lang="en-US" sz="2400" b="1" dirty="0" smtClean="0">
              <a:solidFill>
                <a:srgbClr val="FF0000"/>
              </a:solidFill>
              <a:latin typeface="HP Simplified"/>
              <a:cs typeface="HP Simplified"/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1252330" y="0"/>
            <a:ext cx="8368748" cy="616227"/>
          </a:xfrm>
        </p:spPr>
        <p:txBody>
          <a:bodyPr/>
          <a:lstStyle/>
          <a:p>
            <a:r>
              <a:rPr lang="it-IT" sz="3600" dirty="0">
                <a:latin typeface="HP Simplified"/>
                <a:cs typeface="HP Simplified"/>
              </a:rPr>
              <a:t>Quali </a:t>
            </a:r>
            <a:r>
              <a:rPr lang="it-IT" sz="3600" dirty="0" err="1">
                <a:latin typeface="HP Simplified"/>
                <a:cs typeface="HP Simplified"/>
              </a:rPr>
              <a:t>videolezioni</a:t>
            </a:r>
            <a:r>
              <a:rPr lang="it-IT" sz="3600" dirty="0">
                <a:latin typeface="HP Simplified"/>
                <a:cs typeface="HP Simplified"/>
              </a:rPr>
              <a:t> </a:t>
            </a:r>
            <a:r>
              <a:rPr lang="it-IT" sz="3600" dirty="0" smtClean="0">
                <a:latin typeface="HP Simplified"/>
                <a:cs typeface="HP Simplified"/>
              </a:rPr>
              <a:t>abbiamo </a:t>
            </a:r>
            <a:r>
              <a:rPr lang="it-IT" sz="3600" dirty="0" err="1" smtClean="0">
                <a:latin typeface="HP Simplified"/>
                <a:cs typeface="HP Simplified"/>
              </a:rPr>
              <a:t>scelto…</a:t>
            </a:r>
            <a:r>
              <a:rPr lang="it-IT" sz="3600" dirty="0" smtClean="0">
                <a:latin typeface="HP Simplified"/>
                <a:cs typeface="HP Simplified"/>
              </a:rPr>
              <a:t>.</a:t>
            </a:r>
            <a:endParaRPr lang="en-US" sz="36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808922"/>
            <a:ext cx="9085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Gratuite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Sintetiche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Comunicazione chiara ed efficace 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Gradevoli e divertenti, quando è possibile</a:t>
            </a: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238" y="4341284"/>
            <a:ext cx="2990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4201585"/>
            <a:ext cx="2154238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599" y="1717106"/>
            <a:ext cx="2798763" cy="23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0" y="4500034"/>
            <a:ext cx="143351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329184" y="2107096"/>
            <a:ext cx="8119872" cy="3783166"/>
          </a:xfrm>
        </p:spPr>
        <p:txBody>
          <a:bodyPr/>
          <a:lstStyle/>
          <a:p>
            <a:r>
              <a:rPr lang="it-IT" dirty="0" smtClean="0"/>
              <a:t>Suddividere la </a:t>
            </a:r>
            <a:r>
              <a:rPr lang="it-IT" dirty="0" err="1" smtClean="0"/>
              <a:t>videolezione</a:t>
            </a:r>
            <a:r>
              <a:rPr lang="it-IT" dirty="0" smtClean="0"/>
              <a:t> in sequenze</a:t>
            </a:r>
          </a:p>
          <a:p>
            <a:r>
              <a:rPr lang="it-IT" dirty="0" smtClean="0"/>
              <a:t>Prendere appunti </a:t>
            </a:r>
          </a:p>
          <a:p>
            <a:r>
              <a:rPr lang="it-IT" dirty="0" smtClean="0"/>
              <a:t>Non passare alla sequenza successiva se non si è capita la precedente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24000" y="0"/>
            <a:ext cx="6570133" cy="1253067"/>
          </a:xfrm>
        </p:spPr>
        <p:txBody>
          <a:bodyPr/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Immagine 4" descr="successo2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3185" y="4450659"/>
            <a:ext cx="2628900" cy="1733550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1016000" y="1354668"/>
            <a:ext cx="812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Consigli  che si possono dare agli  studenti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/>
                <a:ea typeface="+mj-ea"/>
                <a:cs typeface="HP Simplified"/>
              </a:rPr>
              <a:t> Come seguire le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/>
                <a:ea typeface="+mj-ea"/>
                <a:cs typeface="HP Simplified"/>
              </a:rPr>
              <a:t>videolezioni</a:t>
            </a:r>
            <a:r>
              <a:rPr kumimoji="0" lang="it-IT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P Simplified"/>
                <a:ea typeface="+mj-ea"/>
                <a:cs typeface="HP Simplified"/>
              </a:rPr>
              <a:t> ?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P Simplified"/>
              <a:ea typeface="+mj-ea"/>
              <a:cs typeface="HP Simplifi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8533" y="0"/>
            <a:ext cx="7179734" cy="1236133"/>
          </a:xfrm>
        </p:spPr>
        <p:txBody>
          <a:bodyPr/>
          <a:lstStyle/>
          <a:p>
            <a:r>
              <a:rPr lang="it-IT" dirty="0" smtClean="0"/>
              <a:t>Due modalità a confronto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4080933" cy="41222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Insegnamento tradizionale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Ci si rende conto tardi dello stato dell’ apprendimento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passa gran parte del tempo-classe a trasferire contenuti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78400" y="1320801"/>
            <a:ext cx="3708400" cy="854074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Insegnamento capovolto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può monitorare meglio e più spesso lo stato dell’ apprendimento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Ci si avvicina agli stili di apprendimento degli studenti e si può realizzare un apprendimento personalizzat</a:t>
            </a:r>
            <a:r>
              <a:rPr lang="it-IT" dirty="0" smtClean="0"/>
              <a:t>o</a:t>
            </a:r>
          </a:p>
          <a:p>
            <a:endParaRPr lang="it-IT" dirty="0"/>
          </a:p>
        </p:txBody>
      </p:sp>
      <p:pic>
        <p:nvPicPr>
          <p:cNvPr id="7" name="Immagine 6" descr="imageaiuto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808" y="4929808"/>
            <a:ext cx="1639957" cy="133184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2329" y="0"/>
            <a:ext cx="8527775" cy="1013791"/>
          </a:xfrm>
        </p:spPr>
        <p:txBody>
          <a:bodyPr/>
          <a:lstStyle/>
          <a:p>
            <a:r>
              <a:rPr lang="it-IT" sz="3600" dirty="0" smtClean="0"/>
              <a:t>Mettiamoci nei panni di un </a:t>
            </a:r>
            <a:r>
              <a:rPr lang="it-IT" sz="3600" dirty="0" err="1" smtClean="0"/>
              <a:t>B.E.S</a:t>
            </a:r>
            <a:r>
              <a:rPr lang="it-IT" sz="3200" dirty="0" err="1" smtClean="0"/>
              <a:t>.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ad esempio un alunno straniero 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4080933" cy="41222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Insegnamento tradizionale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 una fatica doppia per seguire la lezione frontale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Potrebbe addirittura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fraintedere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il significato </a:t>
            </a: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78400" y="1320801"/>
            <a:ext cx="3708400" cy="854074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Insegnamento capovolto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Può seguire (a casa) anche un percorso personalizzato scelto dall’insegnante (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sulla falsariga del corso di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recupe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..ro..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vesciato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Può utilizzare il tempo-scuola anche  per chiarire i dubbi, sia con i compagni sia con i docenti</a:t>
            </a:r>
          </a:p>
          <a:p>
            <a:endParaRPr lang="it-IT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17" y="4214191"/>
            <a:ext cx="3505625" cy="23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478" y="954156"/>
            <a:ext cx="6579705" cy="407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90134" y="0"/>
            <a:ext cx="5672666" cy="982133"/>
          </a:xfrm>
        </p:spPr>
        <p:txBody>
          <a:bodyPr/>
          <a:lstStyle/>
          <a:p>
            <a:pPr algn="ctr"/>
            <a:r>
              <a:rPr lang="it-IT" dirty="0" smtClean="0"/>
              <a:t>Non solo Matematica 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0992" y="6009861"/>
            <a:ext cx="6400800" cy="848139"/>
          </a:xfrm>
        </p:spPr>
        <p:txBody>
          <a:bodyPr/>
          <a:lstStyle/>
          <a:p>
            <a:r>
              <a:rPr lang="it-IT" dirty="0" smtClean="0"/>
              <a:t>ALCUNI ESEMPI DAL WEB</a:t>
            </a:r>
          </a:p>
          <a:p>
            <a:pPr algn="l"/>
            <a:endParaRPr lang="it-IT" dirty="0"/>
          </a:p>
        </p:txBody>
      </p:sp>
      <p:pic>
        <p:nvPicPr>
          <p:cNvPr id="6" name="Immagine 5" descr="MATERI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0625" y="1749286"/>
            <a:ext cx="5844209" cy="3916017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90134" y="0"/>
            <a:ext cx="5672666" cy="982133"/>
          </a:xfrm>
        </p:spPr>
        <p:txBody>
          <a:bodyPr/>
          <a:lstStyle/>
          <a:p>
            <a:pPr algn="ctr"/>
            <a:r>
              <a:rPr lang="it-IT" dirty="0" smtClean="0"/>
              <a:t>Non solo Matematica 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7599" y="5757334"/>
            <a:ext cx="7128934" cy="1100666"/>
          </a:xfrm>
        </p:spPr>
        <p:txBody>
          <a:bodyPr/>
          <a:lstStyle/>
          <a:p>
            <a:r>
              <a:rPr lang="it-IT" dirty="0" smtClean="0"/>
              <a:t>Capovolgi Le Scienze di Maria Grazia Paladino- Scuola Media di Primo Grado</a:t>
            </a:r>
          </a:p>
          <a:p>
            <a:pPr algn="l"/>
            <a:endParaRPr lang="it-I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67" y="1100665"/>
            <a:ext cx="8450282" cy="44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8" y="0"/>
            <a:ext cx="8766095" cy="1490870"/>
            <a:chOff x="-178" y="1536"/>
            <a:chExt cx="5853" cy="84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1073426" y="-1"/>
            <a:ext cx="8647043" cy="1292087"/>
          </a:xfrm>
        </p:spPr>
        <p:txBody>
          <a:bodyPr/>
          <a:lstStyle/>
          <a:p>
            <a:r>
              <a:rPr lang="it-IT" sz="3600" dirty="0" err="1" smtClean="0"/>
              <a:t>Dianora</a:t>
            </a:r>
            <a:r>
              <a:rPr lang="it-IT" sz="3600" dirty="0" smtClean="0"/>
              <a:t> Bardi – Una </a:t>
            </a:r>
            <a:r>
              <a:rPr lang="it-IT" sz="3600" dirty="0" err="1" smtClean="0"/>
              <a:t>videolezione</a:t>
            </a:r>
            <a:r>
              <a:rPr lang="it-IT" sz="3600" dirty="0" smtClean="0"/>
              <a:t> di italiano con I-Pad</a:t>
            </a:r>
            <a:endParaRPr lang="it-IT" sz="3600" dirty="0"/>
          </a:p>
        </p:txBody>
      </p:sp>
      <p:pic>
        <p:nvPicPr>
          <p:cNvPr id="19" name="Una lezione di Italiano con l'iPa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91479" y="1639958"/>
            <a:ext cx="6758608" cy="50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90134" y="0"/>
            <a:ext cx="5672666" cy="982133"/>
          </a:xfrm>
        </p:spPr>
        <p:txBody>
          <a:bodyPr/>
          <a:lstStyle/>
          <a:p>
            <a:pPr algn="ctr"/>
            <a:r>
              <a:rPr lang="it-IT" dirty="0" smtClean="0"/>
              <a:t>Non solo Matematica 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6104" y="5665305"/>
            <a:ext cx="7772399" cy="874642"/>
          </a:xfrm>
        </p:spPr>
        <p:txBody>
          <a:bodyPr/>
          <a:lstStyle/>
          <a:p>
            <a:r>
              <a:rPr lang="it-IT" dirty="0" smtClean="0"/>
              <a:t>Inglese- Secondaria di primo grado: Chiara </a:t>
            </a:r>
            <a:r>
              <a:rPr lang="it-IT" dirty="0" err="1" smtClean="0"/>
              <a:t>Sbarbada</a:t>
            </a:r>
            <a:r>
              <a:rPr lang="it-IT" dirty="0" smtClean="0"/>
              <a:t> </a:t>
            </a:r>
          </a:p>
          <a:p>
            <a:pPr algn="l"/>
            <a:endParaRPr lang="it-I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92" y="1010845"/>
            <a:ext cx="6440556" cy="439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 flipV="1">
            <a:off x="775251" y="1985285"/>
            <a:ext cx="725556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Da sempre l’insegnamento della lingua straniera si presta a “capovolte” di vario genere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La tecnologia potrebbe aiutare ad imparare la lingua secondo i propri ritmi d’apprendimento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I film (ad esempio) oggi possono essere guardati in lingua originale con i sottotitoli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Ci sono tanti siti web : alcune applicazioni gratuite possono essere utilizzate a seconda del proprio livello di conoscenza della lingua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987827"/>
            <a:chOff x="-178" y="1536"/>
            <a:chExt cx="5853" cy="8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695740" y="0"/>
            <a:ext cx="7477816" cy="1908313"/>
          </a:xfrm>
        </p:spPr>
        <p:txBody>
          <a:bodyPr/>
          <a:lstStyle/>
          <a:p>
            <a:pPr algn="ctr"/>
            <a:r>
              <a:rPr lang="it-IT" dirty="0" smtClean="0"/>
              <a:t>Un discorso a </a:t>
            </a:r>
            <a:r>
              <a:rPr lang="it-IT" dirty="0" err="1" smtClean="0"/>
              <a:t>parte…per</a:t>
            </a:r>
            <a:r>
              <a:rPr lang="it-IT" dirty="0" smtClean="0"/>
              <a:t> le lingue straniere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490870" y="298173"/>
            <a:ext cx="673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Insegnamento e apprendimento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068" y="1369054"/>
            <a:ext cx="7283242" cy="45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8" y="0"/>
            <a:ext cx="8766095" cy="1490870"/>
            <a:chOff x="-178" y="1536"/>
            <a:chExt cx="5853" cy="8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1073426" y="-1"/>
            <a:ext cx="8647043" cy="1292087"/>
          </a:xfrm>
        </p:spPr>
        <p:txBody>
          <a:bodyPr/>
          <a:lstStyle/>
          <a:p>
            <a:r>
              <a:rPr lang="it-IT" sz="3600" dirty="0" smtClean="0"/>
              <a:t>Vediamo un frammento di una </a:t>
            </a:r>
            <a:r>
              <a:rPr lang="it-IT" sz="3600" dirty="0" err="1" smtClean="0"/>
              <a:t>videolezione</a:t>
            </a:r>
            <a:r>
              <a:rPr lang="it-IT" sz="3600" dirty="0" smtClean="0"/>
              <a:t> da </a:t>
            </a:r>
            <a:r>
              <a:rPr lang="it-IT" sz="3600" dirty="0" err="1" smtClean="0"/>
              <a:t>GrammarEnglish</a:t>
            </a:r>
            <a:endParaRPr lang="it-IT" sz="3600" dirty="0"/>
          </a:p>
        </p:txBody>
      </p:sp>
      <p:pic>
        <p:nvPicPr>
          <p:cNvPr id="17" name="grammar englis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6349" y="1386510"/>
            <a:ext cx="7176051" cy="53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 flipV="1">
            <a:off x="298173" y="2232910"/>
            <a:ext cx="7434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err="1" smtClean="0">
                <a:solidFill>
                  <a:srgbClr val="FF0000"/>
                </a:solidFill>
              </a:rPr>
              <a:t>Abaenglish</a:t>
            </a:r>
            <a:r>
              <a:rPr lang="it-IT" sz="2000" dirty="0" smtClean="0">
                <a:solidFill>
                  <a:srgbClr val="FF0000"/>
                </a:solidFill>
              </a:rPr>
              <a:t>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  per imparare l’inglese con i film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err="1" smtClean="0">
                <a:solidFill>
                  <a:srgbClr val="FF0000"/>
                </a:solidFill>
              </a:rPr>
              <a:t>Busuu</a:t>
            </a:r>
            <a:r>
              <a:rPr lang="it-IT" sz="2000" dirty="0" smtClean="0">
                <a:solidFill>
                  <a:srgbClr val="FF0000"/>
                </a:solidFill>
              </a:rPr>
              <a:t> 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       per imparare lingua con una comunità di              madrelingua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err="1" smtClean="0">
                <a:solidFill>
                  <a:srgbClr val="FF0000"/>
                </a:solidFill>
              </a:rPr>
              <a:t>Duolingo</a:t>
            </a:r>
            <a:r>
              <a:rPr lang="it-IT" sz="2000" dirty="0" smtClean="0">
                <a:solidFill>
                  <a:srgbClr val="FF0000"/>
                </a:solidFill>
              </a:rPr>
              <a:t> 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   per imparare lingua straniera giocando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987827"/>
            <a:chOff x="-178" y="1536"/>
            <a:chExt cx="5853" cy="8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695739" y="1"/>
            <a:ext cx="7613373" cy="1530626"/>
          </a:xfrm>
        </p:spPr>
        <p:txBody>
          <a:bodyPr/>
          <a:lstStyle/>
          <a:p>
            <a:pPr algn="ctr"/>
            <a:r>
              <a:rPr lang="it-IT" dirty="0" smtClean="0"/>
              <a:t>Applicazioni scaricabili gratuitamente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26" y="4497457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247" y="4517334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 flipV="1">
            <a:off x="397562" y="1382817"/>
            <a:ext cx="81898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Molti insegnanti di queste discipline già utilizzano i vari filmati disponibili sul web , molti dei quali  realizzati per trasmissioni televisive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Alcuni insegnanti stanno inserendo pezzi autoprodotti all’interno di pezzi presi dai filmati del web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1510748"/>
            <a:chOff x="-178" y="1536"/>
            <a:chExt cx="5853" cy="8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695740" y="0"/>
            <a:ext cx="7477816" cy="1908313"/>
          </a:xfrm>
        </p:spPr>
        <p:txBody>
          <a:bodyPr/>
          <a:lstStyle/>
          <a:p>
            <a:pPr algn="ctr"/>
            <a:r>
              <a:rPr lang="it-IT" dirty="0" smtClean="0"/>
              <a:t>Scienze,Geografia,Fisica,</a:t>
            </a:r>
            <a:br>
              <a:rPr lang="it-IT" dirty="0" smtClean="0"/>
            </a:br>
            <a:r>
              <a:rPr lang="it-IT" dirty="0" smtClean="0"/>
              <a:t>Chimica  , Storia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18" y="4035287"/>
            <a:ext cx="3950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1076" y="4393096"/>
            <a:ext cx="3933412" cy="98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3183" y="0"/>
            <a:ext cx="8030817" cy="1590261"/>
          </a:xfrm>
        </p:spPr>
        <p:txBody>
          <a:bodyPr/>
          <a:lstStyle/>
          <a:p>
            <a:pPr algn="ctr"/>
            <a:r>
              <a:rPr lang="it-IT" sz="4000" dirty="0" smtClean="0"/>
              <a:t>Mix tra video prodotto da Rai e spiegazione multimediale del prof  </a:t>
            </a:r>
            <a:endParaRPr lang="it-IT" sz="40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6070" cy="1749287"/>
            <a:chOff x="-178" y="1536"/>
            <a:chExt cx="5853" cy="84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Keplero, le 3 legg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91478" y="1764197"/>
            <a:ext cx="6420677" cy="481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8533" y="0"/>
            <a:ext cx="7179734" cy="1236133"/>
          </a:xfrm>
        </p:spPr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6470" y="1550503"/>
            <a:ext cx="7871791" cy="4472609"/>
          </a:xfrm>
        </p:spPr>
        <p:txBody>
          <a:bodyPr/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Nel prossimo incontro vedremo le tante possibilità  alternative ed efficaci che si possono avere più facilmente adottando la didattica capovolta</a:t>
            </a:r>
          </a:p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 apprendimento </a:t>
            </a:r>
            <a:r>
              <a:rPr lang="it-IT" sz="3200" dirty="0" smtClean="0">
                <a:solidFill>
                  <a:srgbClr val="FF0000"/>
                </a:solidFill>
              </a:rPr>
              <a:t>cooperativo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3200" dirty="0" smtClean="0">
                <a:solidFill>
                  <a:srgbClr val="FF0000"/>
                </a:solidFill>
              </a:rPr>
              <a:t>collaborativo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 ; 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Webquest</a:t>
            </a:r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Per gli insegnanti di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</a:rPr>
              <a:t>matematica…il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metodo Singapore</a:t>
            </a:r>
          </a:p>
          <a:p>
            <a:endParaRPr lang="it-IT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35496" y="2961861"/>
            <a:ext cx="70567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 albero il cui tronco si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puo’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a malapena abbracciare nasce da un minuscolo germoglio.</a:t>
            </a:r>
          </a:p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Una torre alta nove piani incomincia </a:t>
            </a:r>
          </a:p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con un mucchietto di terra.</a:t>
            </a:r>
          </a:p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 lungo viaggio di mille miglia</a:t>
            </a:r>
          </a:p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si comincia col muovere un piede.</a:t>
            </a:r>
          </a:p>
          <a:p>
            <a:pPr algn="ctr"/>
            <a:endParaRPr lang="it-IT" sz="24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LAO TZE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Immagine 6" descr="wecan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67" y="437323"/>
            <a:ext cx="2007346" cy="1511322"/>
          </a:xfrm>
          <a:prstGeom prst="rect">
            <a:avLst/>
          </a:prstGeom>
        </p:spPr>
      </p:pic>
      <p:pic>
        <p:nvPicPr>
          <p:cNvPr id="8" name="Immagine 7" descr="images (1)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2365" y="380907"/>
            <a:ext cx="3021496" cy="231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-1" y="1828800"/>
            <a:ext cx="9144000" cy="2504661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L’insegnante si rende conto abbastanza tardi di quale è la situazione della classe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Se ne accorge, di solito, durante le verifiche 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150938" y="214314"/>
            <a:ext cx="7993062" cy="799478"/>
          </a:xfrm>
        </p:spPr>
        <p:txBody>
          <a:bodyPr/>
          <a:lstStyle/>
          <a:p>
            <a:r>
              <a:rPr lang="it-IT" dirty="0" smtClean="0"/>
              <a:t> Con insegnamento tradizionale</a:t>
            </a:r>
            <a:endParaRPr lang="it-IT" dirty="0"/>
          </a:p>
        </p:txBody>
      </p:sp>
      <p:sp>
        <p:nvSpPr>
          <p:cNvPr id="15" name="Subtitle 1"/>
          <p:cNvSpPr txBox="1">
            <a:spLocks/>
          </p:cNvSpPr>
          <p:nvPr/>
        </p:nvSpPr>
        <p:spPr bwMode="auto">
          <a:xfrm>
            <a:off x="-1" y="1152938"/>
            <a:ext cx="9144001" cy="4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it-IT" sz="2400" b="1" kern="0" dirty="0" smtClean="0">
                <a:solidFill>
                  <a:srgbClr val="FF0000"/>
                </a:solidFill>
                <a:latin typeface="HP Simplified"/>
                <a:cs typeface="HP Simplified"/>
              </a:rPr>
              <a:t>La situazione della classe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 Simplified"/>
              <a:ea typeface="+mn-ea"/>
              <a:cs typeface="HP Simplifie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174" y="3263732"/>
            <a:ext cx="3160643" cy="313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-1" y="1828800"/>
            <a:ext cx="9144000" cy="2504661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maggior parte del tempo viene utilizzato per la distribuzione e revisione (o rafforzamento) dei contenuti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Viene utilizzato poco tempo  nell’applicazione del contenuto 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150938" y="214314"/>
            <a:ext cx="7993062" cy="799478"/>
          </a:xfrm>
        </p:spPr>
        <p:txBody>
          <a:bodyPr/>
          <a:lstStyle/>
          <a:p>
            <a:r>
              <a:rPr lang="it-IT" dirty="0" smtClean="0"/>
              <a:t> Con insegnamento tradizionale</a:t>
            </a:r>
            <a:endParaRPr lang="it-IT" dirty="0"/>
          </a:p>
        </p:txBody>
      </p:sp>
      <p:sp>
        <p:nvSpPr>
          <p:cNvPr id="15" name="Subtitle 1"/>
          <p:cNvSpPr txBox="1">
            <a:spLocks/>
          </p:cNvSpPr>
          <p:nvPr/>
        </p:nvSpPr>
        <p:spPr bwMode="auto">
          <a:xfrm>
            <a:off x="-1" y="1152938"/>
            <a:ext cx="9144001" cy="4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it-IT" sz="2400" b="1" kern="0" noProof="0" dirty="0" smtClean="0">
                <a:solidFill>
                  <a:srgbClr val="FF0000"/>
                </a:solidFill>
                <a:latin typeface="HP Simplified"/>
                <a:cs typeface="HP Simplified"/>
              </a:rPr>
              <a:t>Come viene utilizzato il tempo, in genere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 Simplified"/>
              <a:ea typeface="+mn-ea"/>
              <a:cs typeface="HP Simplified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888" y="3071192"/>
            <a:ext cx="3538330" cy="353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150938" y="214314"/>
            <a:ext cx="7993062" cy="799478"/>
          </a:xfrm>
        </p:spPr>
        <p:txBody>
          <a:bodyPr/>
          <a:lstStyle/>
          <a:p>
            <a:r>
              <a:rPr lang="it-IT" dirty="0" smtClean="0"/>
              <a:t> E l’insegnante ?</a:t>
            </a:r>
            <a:endParaRPr lang="it-IT" dirty="0"/>
          </a:p>
        </p:txBody>
      </p:sp>
      <p:sp>
        <p:nvSpPr>
          <p:cNvPr id="15" name="Subtitle 1"/>
          <p:cNvSpPr txBox="1">
            <a:spLocks/>
          </p:cNvSpPr>
          <p:nvPr/>
        </p:nvSpPr>
        <p:spPr bwMode="auto">
          <a:xfrm>
            <a:off x="0" y="1789042"/>
            <a:ext cx="8647043" cy="288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it-IT" sz="3200" b="1" kern="0" dirty="0" smtClean="0">
                <a:solidFill>
                  <a:srgbClr val="FF0000"/>
                </a:solidFill>
                <a:latin typeface="HP Simplified"/>
                <a:cs typeface="HP Simplified"/>
              </a:rPr>
              <a:t>In questa situazione l’insegnante si sente stanco e frustrato </a:t>
            </a:r>
            <a:r>
              <a:rPr lang="it-IT" sz="3200" b="1" kern="0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perche’</a:t>
            </a:r>
            <a:r>
              <a:rPr lang="it-IT" sz="3200" b="1" kern="0" dirty="0" smtClean="0">
                <a:solidFill>
                  <a:srgbClr val="FF0000"/>
                </a:solidFill>
                <a:latin typeface="HP Simplified"/>
                <a:cs typeface="HP Simplified"/>
              </a:rPr>
              <a:t> non ha il tempo sufficiente per dedicarsi agli alunni in maniera differenziata e a seconda delle esigenze di ciascuno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 Simplified"/>
              <a:ea typeface="+mn-ea"/>
              <a:cs typeface="HP Simplifie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8533" y="4398135"/>
            <a:ext cx="3606799" cy="226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-1" y="2146852"/>
            <a:ext cx="9143998" cy="2186609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rgbClr val="C00000"/>
                </a:solidFill>
              </a:rPr>
              <a:t>Gruppo medio : </a:t>
            </a:r>
            <a:r>
              <a:rPr lang="it-IT" sz="2400" dirty="0" smtClean="0">
                <a:solidFill>
                  <a:schemeClr val="tx2"/>
                </a:solidFill>
              </a:rPr>
              <a:t>alunni che recepiscono senza grossi problemi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rgbClr val="C00000"/>
                </a:solidFill>
              </a:rPr>
              <a:t>Gruppo avanzato</a:t>
            </a:r>
            <a:r>
              <a:rPr lang="it-IT" sz="2400" dirty="0" smtClean="0">
                <a:solidFill>
                  <a:schemeClr val="tx2"/>
                </a:solidFill>
              </a:rPr>
              <a:t>: alunni che avrebbero bisogno di molto meno tempo per recepire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rgbClr val="C00000"/>
                </a:solidFill>
              </a:rPr>
              <a:t>Altro gruppo:</a:t>
            </a:r>
            <a:r>
              <a:rPr lang="it-IT" sz="2400" dirty="0" smtClean="0">
                <a:solidFill>
                  <a:schemeClr val="tx2"/>
                </a:solidFill>
              </a:rPr>
              <a:t> alunni che per i motivi più vari non riescono a recepire il contenuto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C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150938" y="214314"/>
            <a:ext cx="7993062" cy="799478"/>
          </a:xfrm>
        </p:spPr>
        <p:txBody>
          <a:bodyPr/>
          <a:lstStyle/>
          <a:p>
            <a:r>
              <a:rPr lang="it-IT" dirty="0" smtClean="0"/>
              <a:t> Con insegnamento tradizionale</a:t>
            </a:r>
            <a:endParaRPr lang="it-IT" dirty="0"/>
          </a:p>
        </p:txBody>
      </p:sp>
      <p:sp>
        <p:nvSpPr>
          <p:cNvPr id="15" name="Subtitle 1"/>
          <p:cNvSpPr txBox="1">
            <a:spLocks/>
          </p:cNvSpPr>
          <p:nvPr/>
        </p:nvSpPr>
        <p:spPr bwMode="auto">
          <a:xfrm>
            <a:off x="-1" y="1152938"/>
            <a:ext cx="9144001" cy="47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it-IT" sz="2400" b="1" kern="0" noProof="0" dirty="0" smtClean="0">
                <a:solidFill>
                  <a:srgbClr val="FF0000"/>
                </a:solidFill>
                <a:latin typeface="HP Simplified"/>
                <a:cs typeface="HP Simplified"/>
              </a:rPr>
              <a:t>Generalmente si creano gruppi che apprendono in maniera differente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 Simplified"/>
              <a:ea typeface="+mn-ea"/>
              <a:cs typeface="HP Simplifie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887" y="3995530"/>
            <a:ext cx="4459956" cy="272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ttangolo 7"/>
          <p:cNvSpPr>
            <a:spLocks noChangeArrowheads="1"/>
          </p:cNvSpPr>
          <p:nvPr/>
        </p:nvSpPr>
        <p:spPr bwMode="auto">
          <a:xfrm>
            <a:off x="2176463" y="488738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en-US">
              <a:solidFill>
                <a:schemeClr val="accent1"/>
              </a:solidFill>
              <a:latin typeface="HP Simplified"/>
            </a:endParaRPr>
          </a:p>
        </p:txBody>
      </p:sp>
      <p:sp>
        <p:nvSpPr>
          <p:cNvPr id="11268" name="Title 2"/>
          <p:cNvSpPr>
            <a:spLocks noGrp="1"/>
          </p:cNvSpPr>
          <p:nvPr>
            <p:ph type="title"/>
          </p:nvPr>
        </p:nvSpPr>
        <p:spPr>
          <a:xfrm>
            <a:off x="331789" y="313267"/>
            <a:ext cx="7007225" cy="61384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8174" y="5168347"/>
            <a:ext cx="8348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se provassimo a capovolgere l’insegnamento in modo da puntare, in classe,  sull’apprendimento collaborativo?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endParaRPr lang="it-IT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7130" cy="516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-1" y="1152938"/>
            <a:ext cx="9144001" cy="675861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latin typeface="HP Simplified"/>
                <a:cs typeface="HP Simplified"/>
              </a:rPr>
              <a:t>In pochissime </a:t>
            </a:r>
            <a:r>
              <a:rPr lang="it-IT" sz="2400" b="1" dirty="0" err="1" smtClean="0">
                <a:solidFill>
                  <a:srgbClr val="FF0000"/>
                </a:solidFill>
                <a:latin typeface="HP Simplified"/>
                <a:cs typeface="HP Simplified"/>
              </a:rPr>
              <a:t>parole……</a:t>
            </a:r>
            <a:endParaRPr lang="en-US" sz="2400" b="1" dirty="0" smtClean="0">
              <a:solidFill>
                <a:srgbClr val="FF0000"/>
              </a:solidFill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653131" cy="894522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Cos’e’ la didattica capovolta ?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651" y="1731434"/>
            <a:ext cx="631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scuola si fanno i compiti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(e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non solo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casa si seguono le (video) lezioni …. e non solo</a:t>
            </a:r>
          </a:p>
        </p:txBody>
      </p:sp>
      <p:pic>
        <p:nvPicPr>
          <p:cNvPr id="1331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954" y="3270343"/>
            <a:ext cx="2413000" cy="27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69" y="382950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5433</TotalTime>
  <Words>1182</Words>
  <Application>Microsoft Office PowerPoint</Application>
  <PresentationFormat>Presentazione su schermo (4:3)</PresentationFormat>
  <Paragraphs>159</Paragraphs>
  <Slides>35</Slides>
  <Notes>4</Notes>
  <HiddenSlides>0</HiddenSlides>
  <MMClips>4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Blends</vt:lpstr>
      <vt:lpstr>Personalizza struttura</vt:lpstr>
      <vt:lpstr>Per una didattica inclusiva  </vt:lpstr>
      <vt:lpstr>Insegnare ed apprendere non sono sinonimi. Possiamo insegnare ed insegnare bene,  senza che gli studenti imparino  G.M.Bodner  “Constructivism: A theory of knowledge”   </vt:lpstr>
      <vt:lpstr>Diapositiva 3</vt:lpstr>
      <vt:lpstr> Con insegnamento tradizionale</vt:lpstr>
      <vt:lpstr> Con insegnamento tradizionale</vt:lpstr>
      <vt:lpstr> E l’insegnante ?</vt:lpstr>
      <vt:lpstr> Con insegnamento tradizionale</vt:lpstr>
      <vt:lpstr>               </vt:lpstr>
      <vt:lpstr>Cos’e’ la didattica capovolta ?</vt:lpstr>
      <vt:lpstr>Perché la didattica capovolta ?</vt:lpstr>
      <vt:lpstr>Sono sempre esistiti gli insegnanti capovolti</vt:lpstr>
      <vt:lpstr>Cosa è la didattica capovolta ?</vt:lpstr>
      <vt:lpstr>A casa </vt:lpstr>
      <vt:lpstr>Il cambio di paradigma ….</vt:lpstr>
      <vt:lpstr>Cosa si può utilizzare</vt:lpstr>
      <vt:lpstr>www.matematicapovolta.it</vt:lpstr>
      <vt:lpstr>Cosa utilizziamo</vt:lpstr>
      <vt:lpstr>QUALI TESTI INSERIAMO</vt:lpstr>
      <vt:lpstr> UN POSSIBILE IPERTESTO</vt:lpstr>
      <vt:lpstr>Quali videolezioni abbiamo scelto….</vt:lpstr>
      <vt:lpstr>   </vt:lpstr>
      <vt:lpstr>Due modalità a confronto</vt:lpstr>
      <vt:lpstr>Mettiamoci nei panni di un B.E.S. ad esempio un alunno straniero </vt:lpstr>
      <vt:lpstr>Diapositiva 24</vt:lpstr>
      <vt:lpstr>Non solo Matematica   </vt:lpstr>
      <vt:lpstr>Non solo Matematica   </vt:lpstr>
      <vt:lpstr>Dianora Bardi – Una videolezione di italiano con I-Pad</vt:lpstr>
      <vt:lpstr>Non solo Matematica   </vt:lpstr>
      <vt:lpstr>Un discorso a parte…per le lingue straniere   </vt:lpstr>
      <vt:lpstr>Vediamo un frammento di una videolezione da GrammarEnglish</vt:lpstr>
      <vt:lpstr>Applicazioni scaricabili gratuitamente</vt:lpstr>
      <vt:lpstr>Scienze,Geografia,Fisica, Chimica  , Storia </vt:lpstr>
      <vt:lpstr>Mix tra video prodotto da Rai e spiegazione multimediale del prof  </vt:lpstr>
      <vt:lpstr>Grazie per l’attenzione</vt:lpstr>
      <vt:lpstr>Diapositiva 35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mate</cp:lastModifiedBy>
  <cp:revision>468</cp:revision>
  <dcterms:created xsi:type="dcterms:W3CDTF">2004-09-29T20:13:20Z</dcterms:created>
  <dcterms:modified xsi:type="dcterms:W3CDTF">2016-05-23T18:35:52Z</dcterms:modified>
</cp:coreProperties>
</file>