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5"/>
  </p:notesMasterIdLst>
  <p:handoutMasterIdLst>
    <p:handoutMasterId r:id="rId26"/>
  </p:handoutMasterIdLst>
  <p:sldIdLst>
    <p:sldId id="687" r:id="rId2"/>
    <p:sldId id="719" r:id="rId3"/>
    <p:sldId id="688" r:id="rId4"/>
    <p:sldId id="692" r:id="rId5"/>
    <p:sldId id="694" r:id="rId6"/>
    <p:sldId id="695" r:id="rId7"/>
    <p:sldId id="708" r:id="rId8"/>
    <p:sldId id="698" r:id="rId9"/>
    <p:sldId id="710" r:id="rId10"/>
    <p:sldId id="711" r:id="rId11"/>
    <p:sldId id="712" r:id="rId12"/>
    <p:sldId id="699" r:id="rId13"/>
    <p:sldId id="707" r:id="rId14"/>
    <p:sldId id="701" r:id="rId15"/>
    <p:sldId id="709" r:id="rId16"/>
    <p:sldId id="702" r:id="rId17"/>
    <p:sldId id="703" r:id="rId18"/>
    <p:sldId id="718" r:id="rId19"/>
    <p:sldId id="716" r:id="rId20"/>
    <p:sldId id="715" r:id="rId21"/>
    <p:sldId id="717" r:id="rId22"/>
    <p:sldId id="713" r:id="rId23"/>
    <p:sldId id="648" r:id="rId2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</p:showPr>
  <p:clrMru>
    <a:srgbClr val="CBDDF0"/>
    <a:srgbClr val="0096D6"/>
    <a:srgbClr val="FFFFFF"/>
    <a:srgbClr val="000000"/>
    <a:srgbClr val="822980"/>
    <a:srgbClr val="621F60"/>
    <a:srgbClr val="B9B8BB"/>
    <a:srgbClr val="E5E8E8"/>
  </p:clrMru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60" autoAdjust="0"/>
    <p:restoredTop sz="94444" autoAdjust="0"/>
  </p:normalViewPr>
  <p:slideViewPr>
    <p:cSldViewPr snapToGrid="0">
      <p:cViewPr>
        <p:scale>
          <a:sx n="82" d="100"/>
          <a:sy n="82" d="100"/>
        </p:scale>
        <p:origin x="-894" y="-246"/>
      </p:cViewPr>
      <p:guideLst>
        <p:guide orient="horz" pos="3083"/>
        <p:guide orient="horz" pos="743"/>
        <p:guide orient="horz" pos="893"/>
        <p:guide orient="horz" pos="384"/>
        <p:guide orient="horz" pos="1671"/>
        <p:guide orient="horz" pos="2236"/>
        <p:guide orient="horz" pos="146"/>
        <p:guide orient="horz" pos="2443"/>
        <p:guide pos="1794"/>
        <p:guide pos="2736"/>
        <p:guide pos="202"/>
        <p:guide pos="5322"/>
        <p:guide pos="5625"/>
        <p:guide pos="2878"/>
        <p:guide pos="3555"/>
        <p:guide pos="19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HP Simplified"/>
                <a:cs typeface="HP Simplified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HP Simplified"/>
                <a:cs typeface="HP Simplified"/>
              </a:defRPr>
            </a:lvl1pPr>
          </a:lstStyle>
          <a:p>
            <a:pPr>
              <a:defRPr/>
            </a:pPr>
            <a:fld id="{87CD79BA-D40E-45E0-A0B1-A6220EA9D140}" type="datetimeFigureOut">
              <a:rPr lang="en-US"/>
              <a:pPr>
                <a:defRPr/>
              </a:pPr>
              <a:t>5/21/2015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HP Simplified"/>
                <a:cs typeface="HP Simplified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HP Simplified"/>
                <a:cs typeface="HP Simplified"/>
              </a:defRPr>
            </a:lvl1pPr>
          </a:lstStyle>
          <a:p>
            <a:pPr>
              <a:defRPr/>
            </a:pPr>
            <a:fld id="{18F1C7E2-9EEF-4749-A44C-524042D5683A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HP Simplified"/>
                <a:cs typeface="HP Simplified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HP Simplified"/>
                <a:cs typeface="HP Simplified"/>
              </a:defRPr>
            </a:lvl1pPr>
          </a:lstStyle>
          <a:p>
            <a:pPr>
              <a:defRPr/>
            </a:pPr>
            <a:fld id="{4CA1567B-86BD-415F-B1D3-64AA3B8C14FD}" type="datetimeFigureOut">
              <a:rPr lang="en-US"/>
              <a:pPr>
                <a:defRPr/>
              </a:pPr>
              <a:t>5/21/2015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HP Simplified"/>
                <a:cs typeface="HP Simplified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HP Simplified"/>
                <a:cs typeface="HP Simplified"/>
              </a:defRPr>
            </a:lvl1pPr>
          </a:lstStyle>
          <a:p>
            <a:pPr>
              <a:defRPr/>
            </a:pPr>
            <a:fld id="{096D6F6B-0BBE-4E0D-96C5-2CB5452599D3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P Simplified"/>
        <a:ea typeface="HP Simplified"/>
        <a:cs typeface="HP Simplified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P Simplified"/>
        <a:ea typeface="HP Simplified"/>
        <a:cs typeface="HP Simplified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P Simplified"/>
        <a:ea typeface="HP Simplified"/>
        <a:cs typeface="HP Simplified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P Simplified"/>
        <a:ea typeface="HP Simplified"/>
        <a:cs typeface="HP Simplified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P Simplified"/>
        <a:ea typeface="HP Simplified"/>
        <a:cs typeface="HP Simplified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ea typeface="HP Simplified"/>
            </a:endParaRP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04DA-66AA-42E6-978A-7A8A26A52E63}" type="datetime3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 May 2015</a:t>
            </a:fld>
            <a:endParaRPr lang="en-US">
              <a:ea typeface="HP Simplified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HP Simplified"/>
              </a:rPr>
              <a:t>HP Confidential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8E303-6185-4857-989B-5410F534FC25}" type="slidenum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HP Simplifie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22F705-7166-4B5B-AFD8-E884F2A29698}" type="slidenum">
              <a:rPr lang="en-GB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ea typeface="HP Simplifie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D6F6B-0BBE-4E0D-96C5-2CB5452599D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0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8321040" cy="36576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365125" y="4856163"/>
            <a:ext cx="320675" cy="1508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4F6EE5-3BD2-4E64-BB48-E68C239875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3" y="660171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3" y="235063"/>
            <a:ext cx="8460105" cy="412934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0" y="1430691"/>
            <a:ext cx="7934325" cy="299208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23237" cy="4302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3" y="1189038"/>
            <a:ext cx="3983037" cy="32194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0" y="1189038"/>
            <a:ext cx="3984625" cy="1533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0" y="2874963"/>
            <a:ext cx="3984625" cy="1533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4" y="238328"/>
            <a:ext cx="7222352" cy="20067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4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4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>
            <a:noAutofit/>
          </a:bodyPr>
          <a:lstStyle>
            <a:lvl1pPr marL="171450" indent="-171450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900" indent="-171450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63" indent="-169863">
              <a:defRPr sz="1400">
                <a:solidFill>
                  <a:srgbClr val="000000"/>
                </a:solidFill>
              </a:defRPr>
            </a:lvl3pPr>
            <a:lvl4pPr marL="690563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3"/>
            <a:ext cx="8460105" cy="430887"/>
          </a:xfrm>
          <a:prstGeom prst="rect">
            <a:avLst/>
          </a:prstGeom>
          <a:ln>
            <a:noFill/>
          </a:ln>
        </p:spPr>
        <p:txBody>
          <a:bodyPr rtlCol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8000"/>
            <a:ext cx="3878263" cy="3222441"/>
          </a:xfrm>
        </p:spPr>
        <p:txBody>
          <a:bodyPr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3" y="234950"/>
            <a:ext cx="81232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8613" y="1189038"/>
            <a:ext cx="812006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8613" y="4787900"/>
            <a:ext cx="323850" cy="149225"/>
          </a:xfrm>
          <a:prstGeom prst="rect">
            <a:avLst/>
          </a:prstGeom>
        </p:spPr>
        <p:txBody>
          <a:bodyPr wrap="none" lIns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54020EF-6FF7-4CCF-A569-B9C533F2386F}" type="slidenum">
              <a:rPr lang="en-US" sz="700">
                <a:solidFill>
                  <a:srgbClr val="B9B8BB"/>
                </a:solidFill>
                <a:latin typeface="HP Simplified"/>
                <a:cs typeface="HP Simplified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sz="700" dirty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57" r:id="rId8"/>
    <p:sldLayoutId id="2147483868" r:id="rId9"/>
    <p:sldLayoutId id="2147483858" r:id="rId10"/>
    <p:sldLayoutId id="2147483869" r:id="rId11"/>
    <p:sldLayoutId id="2147483859" r:id="rId12"/>
    <p:sldLayoutId id="214748386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lang="en-GB" sz="2800" b="1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/>
          <a:ea typeface="HP Simplified"/>
          <a:cs typeface="HP Simplified"/>
        </a:defRPr>
      </a:lvl2pPr>
      <a:lvl3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/>
          <a:ea typeface="HP Simplified"/>
          <a:cs typeface="HP Simplified"/>
        </a:defRPr>
      </a:lvl3pPr>
      <a:lvl4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/>
          <a:ea typeface="HP Simplified"/>
          <a:cs typeface="HP Simplified"/>
        </a:defRPr>
      </a:lvl4pPr>
      <a:lvl5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/>
          <a:ea typeface="HP Simplified"/>
          <a:cs typeface="HP Simplifie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/>
          <a:ea typeface="HP Simplified"/>
          <a:cs typeface="HP Simplified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/>
          <a:ea typeface="HP Simplified"/>
          <a:cs typeface="HP Simplified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/>
          <a:ea typeface="HP Simplified"/>
          <a:cs typeface="HP Simplified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/>
          <a:ea typeface="HP Simplified"/>
          <a:cs typeface="HP Simplified"/>
        </a:defRPr>
      </a:lvl9pPr>
    </p:titleStyle>
    <p:bodyStyle>
      <a:lvl1pPr algn="l" defTabSz="457200" rtl="0" fontAlgn="base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213" rtl="0" fontAlgn="base">
        <a:spcBef>
          <a:spcPct val="0"/>
        </a:spcBef>
        <a:spcAft>
          <a:spcPts val="400"/>
        </a:spcAft>
        <a:buSzPct val="100000"/>
        <a:buFont typeface="Lucida Grande"/>
        <a:defRPr sz="16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63" indent="-169863" algn="l" defTabSz="457200" rtl="0" fontAlgn="base">
        <a:spcBef>
          <a:spcPct val="0"/>
        </a:spcBef>
        <a:spcAft>
          <a:spcPts val="400"/>
        </a:spcAft>
        <a:buFont typeface="HP Simplified"/>
        <a:buChar char="•"/>
        <a:defRPr sz="14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313" indent="-180975" algn="l" defTabSz="457200" rtl="0" fontAlgn="base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4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900" indent="-150813" algn="l" defTabSz="457200" rtl="0" fontAlgn="base">
        <a:spcBef>
          <a:spcPct val="0"/>
        </a:spcBef>
        <a:spcAft>
          <a:spcPts val="400"/>
        </a:spcAft>
        <a:buFont typeface="HP Simplified"/>
        <a:buChar char="•"/>
        <a:defRPr sz="14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mate\Desktop\siena\Siena\1%20mcm%20MCD%20-%20A%20che%20serve%20'sta%20roba%20-%20Schooltoon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mate\Desktop\siena\Siena\La%20Circonferenza%20noti%20il%20Centro%20ed%20un%20Punto.mp4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93813"/>
            <a:ext cx="9144000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ttangolo 7"/>
          <p:cNvSpPr>
            <a:spLocks noChangeArrowheads="1"/>
          </p:cNvSpPr>
          <p:nvPr/>
        </p:nvSpPr>
        <p:spPr bwMode="auto">
          <a:xfrm>
            <a:off x="2176463" y="366553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en-US">
              <a:solidFill>
                <a:schemeClr val="accent1"/>
              </a:solidFill>
              <a:latin typeface="HP Simplified"/>
            </a:endParaRPr>
          </a:p>
        </p:txBody>
      </p:sp>
      <p:sp>
        <p:nvSpPr>
          <p:cNvPr id="11268" name="Title 2"/>
          <p:cNvSpPr>
            <a:spLocks noGrp="1"/>
          </p:cNvSpPr>
          <p:nvPr>
            <p:ph type="title"/>
          </p:nvPr>
        </p:nvSpPr>
        <p:spPr>
          <a:xfrm>
            <a:off x="331788" y="234950"/>
            <a:ext cx="7007225" cy="46038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>E se capovolgessimo </a:t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>l’insegnamento della matematica? </a:t>
            </a:r>
            <a:r>
              <a:rPr lang="it-IT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>Vera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Francioli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–Claudio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Marchesano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>
                <a:latin typeface="HP Simplified"/>
                <a:cs typeface="HP Simplified"/>
              </a:rPr>
              <a:t>STIAMO CREANDO UN </a:t>
            </a:r>
            <a:r>
              <a:rPr lang="it-IT" sz="2400" dirty="0" err="1">
                <a:latin typeface="HP Simplified"/>
                <a:cs typeface="HP Simplified"/>
              </a:rPr>
              <a:t>IPERTESTO…</a:t>
            </a:r>
            <a:endParaRPr lang="it-IT" sz="2400" dirty="0">
              <a:latin typeface="HP Simplified"/>
              <a:cs typeface="HP Simplified"/>
            </a:endParaRPr>
          </a:p>
        </p:txBody>
      </p:sp>
      <p:sp>
        <p:nvSpPr>
          <p:cNvPr id="23555" name="Rectangle 6"/>
          <p:cNvSpPr>
            <a:spLocks noGrp="1"/>
          </p:cNvSpPr>
          <p:nvPr>
            <p:ph type="body" sz="half" idx="1"/>
          </p:nvPr>
        </p:nvSpPr>
        <p:spPr>
          <a:xfrm>
            <a:off x="328613" y="1180618"/>
            <a:ext cx="5412430" cy="322787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HP Simplified"/>
                <a:cs typeface="HP Simplified"/>
              </a:rPr>
              <a:t>Aspetto teorico snello ed essenziale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latin typeface="HP Simplified"/>
              <a:cs typeface="HP Simplified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err="1" smtClean="0">
                <a:latin typeface="HP Simplified"/>
                <a:cs typeface="HP Simplified"/>
              </a:rPr>
              <a:t>Links</a:t>
            </a:r>
            <a:r>
              <a:rPr lang="it-IT" sz="2400" dirty="0" smtClean="0">
                <a:latin typeface="HP Simplified"/>
                <a:cs typeface="HP Simplified"/>
              </a:rPr>
              <a:t> a numerosi sottoargomenti per stimolare la curiosità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latin typeface="HP Simplified"/>
              <a:cs typeface="HP Simplified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HP Simplified"/>
                <a:cs typeface="HP Simplified"/>
              </a:rPr>
              <a:t>Immagini colorate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latin typeface="HP Simplified"/>
              <a:cs typeface="HP Simplified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HP Simplified"/>
                <a:cs typeface="HP Simplified"/>
              </a:rPr>
              <a:t>Esercizi sia svolti che da svolgere</a:t>
            </a:r>
          </a:p>
        </p:txBody>
      </p:sp>
      <p:pic>
        <p:nvPicPr>
          <p:cNvPr id="23556" name="Picture 9" descr="cent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70550" y="1189038"/>
            <a:ext cx="2292350" cy="1520825"/>
          </a:xfrm>
        </p:spPr>
      </p:pic>
      <p:pic>
        <p:nvPicPr>
          <p:cNvPr id="23557" name="Picture 10" descr="uti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35613" y="2887663"/>
            <a:ext cx="2493962" cy="152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>
                <a:solidFill>
                  <a:schemeClr val="tx1"/>
                </a:solidFill>
                <a:latin typeface="HP Simplified"/>
                <a:cs typeface="HP Simplified"/>
              </a:rPr>
              <a:t>Un esempio dal lib…ro…vesciato della classe prima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>
          <a:xfrm>
            <a:off x="409575" y="1570038"/>
            <a:ext cx="3983038" cy="1738312"/>
          </a:xfrm>
        </p:spPr>
        <p:txBody>
          <a:bodyPr/>
          <a:lstStyle/>
          <a:p>
            <a:pPr algn="ctr"/>
            <a:r>
              <a:rPr lang="it-IT" sz="3200" smtClean="0">
                <a:solidFill>
                  <a:schemeClr val="tx2"/>
                </a:solidFill>
                <a:latin typeface="HP Simplified"/>
                <a:cs typeface="HP Simplified"/>
              </a:rPr>
              <a:t>Il modo migliore è andare sul sito e vedere qualcosa…</a:t>
            </a:r>
          </a:p>
        </p:txBody>
      </p:sp>
      <p:pic>
        <p:nvPicPr>
          <p:cNvPr id="24580" name="Picture 5" descr="equazion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13300" y="1408113"/>
            <a:ext cx="3286125" cy="1095375"/>
          </a:xfrm>
        </p:spPr>
      </p:pic>
      <p:pic>
        <p:nvPicPr>
          <p:cNvPr id="24581" name="Picture 9" descr="o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32425" y="2874963"/>
            <a:ext cx="2047875" cy="1533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1"/>
          <p:cNvSpPr>
            <a:spLocks noGrp="1"/>
          </p:cNvSpPr>
          <p:nvPr>
            <p:ph type="subTitle" idx="1"/>
          </p:nvPr>
        </p:nvSpPr>
        <p:spPr>
          <a:xfrm>
            <a:off x="328613" y="750888"/>
            <a:ext cx="8118475" cy="277812"/>
          </a:xfrm>
        </p:spPr>
        <p:txBody>
          <a:bodyPr/>
          <a:lstStyle/>
          <a:p>
            <a:r>
              <a:rPr lang="it-IT" smtClean="0">
                <a:latin typeface="HP Simplified"/>
                <a:cs typeface="HP Simplified"/>
              </a:rPr>
              <a:t>Accessibili, efficaci , coinvolgenti ….</a:t>
            </a:r>
            <a:endParaRPr lang="en-US" smtClean="0">
              <a:latin typeface="HP Simplified"/>
              <a:cs typeface="HP Simplified"/>
            </a:endParaRP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Quali videolezioni ….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8" y="1143000"/>
            <a:ext cx="89693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Gratuite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Sintetiche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Comunicazione chiara ed efficace 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Gradevoli e divertenti, quando è possibile</a:t>
            </a: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238" y="3255963"/>
            <a:ext cx="2990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6450" y="3151188"/>
            <a:ext cx="21542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325" y="890588"/>
            <a:ext cx="32210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0" y="3375025"/>
            <a:ext cx="14335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1"/>
          <p:cNvSpPr>
            <a:spLocks noGrp="1"/>
          </p:cNvSpPr>
          <p:nvPr>
            <p:ph type="subTitle" idx="1"/>
          </p:nvPr>
        </p:nvSpPr>
        <p:spPr>
          <a:xfrm>
            <a:off x="328613" y="750888"/>
            <a:ext cx="8118475" cy="277812"/>
          </a:xfrm>
        </p:spPr>
        <p:txBody>
          <a:bodyPr/>
          <a:lstStyle/>
          <a:p>
            <a:r>
              <a:rPr lang="it-IT" smtClean="0">
                <a:latin typeface="HP Simplified"/>
                <a:cs typeface="HP Simplified"/>
              </a:rPr>
              <a:t>Riferimenti affidabili e …. «fai da te» ….</a:t>
            </a:r>
            <a:endParaRPr lang="en-US" smtClean="0">
              <a:latin typeface="HP Simplified"/>
              <a:cs typeface="HP Simplified"/>
            </a:endParaRP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Per «Matematicapovolta» si è scelto :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8" y="1143000"/>
            <a:ext cx="5203825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Khan Academy in italiano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Schooltoon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Julio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Rios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LessThan3Mat  (analisi approfondite)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Un canale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Youtube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autogestito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3427413"/>
            <a:ext cx="135572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25" y="3789363"/>
            <a:ext cx="22494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3525838"/>
            <a:ext cx="25463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0" y="3525838"/>
            <a:ext cx="20843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2963" y="1042988"/>
            <a:ext cx="22510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1"/>
          <p:cNvSpPr>
            <a:spLocks noGrp="1"/>
          </p:cNvSpPr>
          <p:nvPr>
            <p:ph type="subTitle" idx="1"/>
          </p:nvPr>
        </p:nvSpPr>
        <p:spPr>
          <a:xfrm>
            <a:off x="328613" y="750888"/>
            <a:ext cx="8118475" cy="277812"/>
          </a:xfrm>
        </p:spPr>
        <p:txBody>
          <a:bodyPr/>
          <a:lstStyle/>
          <a:p>
            <a:r>
              <a:rPr lang="it-IT" smtClean="0">
                <a:latin typeface="HP Simplified"/>
                <a:cs typeface="HP Simplified"/>
              </a:rPr>
              <a:t>Aumento del supporto individuale e aiuto concreto ai casi difficili ….</a:t>
            </a:r>
            <a:endParaRPr lang="en-US" smtClean="0">
              <a:latin typeface="HP Simplified"/>
              <a:cs typeface="HP Simplified"/>
            </a:endParaRP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Quali sono stati i risultati più evidenti?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8" y="1143000"/>
            <a:ext cx="8239125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Il tempo in classe è dedicato molto di più al singolo alunno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Vantaggi concreti per :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Assenti (per causa di forza maggiore)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Chi presenta lacune di base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 DSA e i BES</a:t>
            </a:r>
          </a:p>
        </p:txBody>
      </p:sp>
      <p:pic>
        <p:nvPicPr>
          <p:cNvPr id="2765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3427413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3101975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1"/>
          <p:cNvSpPr>
            <a:spLocks noGrp="1"/>
          </p:cNvSpPr>
          <p:nvPr>
            <p:ph type="subTitle" idx="1"/>
          </p:nvPr>
        </p:nvSpPr>
        <p:spPr>
          <a:xfrm>
            <a:off x="328613" y="750888"/>
            <a:ext cx="8118475" cy="277812"/>
          </a:xfrm>
        </p:spPr>
        <p:txBody>
          <a:bodyPr/>
          <a:lstStyle/>
          <a:p>
            <a:r>
              <a:rPr lang="it-IT" smtClean="0">
                <a:latin typeface="HP Simplified"/>
                <a:cs typeface="HP Simplified"/>
              </a:rPr>
              <a:t>Apprendimento cooperativo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Percorsi di apprendimento alternativi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888" y="1076325"/>
            <a:ext cx="5499100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Gara a squadre (casuali) su argomento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Punteggi assegnati come nelle Olimpiadi di Matematica (finale nazionale)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Alla fine viene stilata una classifica di tappa con punteggi (in decimi) assegnati ad ogni squadra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Il punteggio del singolo alunno è quello ottenuto in quella gara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Dopo 7/8 gare si fa la media dei voti ottenuti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75" y="1714500"/>
            <a:ext cx="25225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1"/>
          <p:cNvSpPr>
            <a:spLocks noGrp="1"/>
          </p:cNvSpPr>
          <p:nvPr>
            <p:ph type="subTitle" idx="1"/>
          </p:nvPr>
        </p:nvSpPr>
        <p:spPr>
          <a:xfrm>
            <a:off x="328613" y="750888"/>
            <a:ext cx="8118475" cy="277812"/>
          </a:xfrm>
        </p:spPr>
        <p:txBody>
          <a:bodyPr/>
          <a:lstStyle/>
          <a:p>
            <a:r>
              <a:rPr lang="it-IT" smtClean="0">
                <a:latin typeface="HP Simplified"/>
                <a:cs typeface="HP Simplified"/>
              </a:rPr>
              <a:t>Prima fase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esempio : gara su Piano Cartesiano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9" y="1143001"/>
            <a:ext cx="7662298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Dopo aver visto , a casa , un paio di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 ecco la Gara: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1 )  Trova Area del Triangolo di vertici A(-2,-1) B(-2,4) C(10,4)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2 )  Trova Area del quadrilatero A(0,0) B(8,-4) C(12,-2) D(6,4)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3 )  Trova il Punto medio tra A(-1/2,-1/3) e B(5/3,3/7)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4 )  Trova perimetro del trapezio A(0,-2) B(0,16) C(8,4) D(8,16)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5995" y="2932676"/>
            <a:ext cx="2141316" cy="178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1"/>
          <p:cNvSpPr>
            <a:spLocks noGrp="1"/>
          </p:cNvSpPr>
          <p:nvPr>
            <p:ph type="subTitle" idx="1"/>
          </p:nvPr>
        </p:nvSpPr>
        <p:spPr>
          <a:xfrm>
            <a:off x="328613" y="750888"/>
            <a:ext cx="8118475" cy="277812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Seconda fase: una settimana 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prototipo , altra gara e verifica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8" y="1143000"/>
            <a:ext cx="82391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Pubblichiamo su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matematicapovolta.it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prototipo di una verifica su Piano cartesiano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sono già suddivise per argomenti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Prossima gara (prima della verifica) sarà più impegnativa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Verifica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188" y="2932113"/>
            <a:ext cx="19494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Approcci utilizzati in generale con particolare efficacia per DSA, BES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184" y="235064"/>
            <a:ext cx="8117206" cy="430887"/>
          </a:xfrm>
        </p:spPr>
        <p:txBody>
          <a:bodyPr/>
          <a:lstStyle/>
          <a:p>
            <a:r>
              <a:rPr lang="it-IT" dirty="0" smtClean="0"/>
              <a:t>Percorsi di apprendimento alternativi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6379" y="1428752"/>
            <a:ext cx="562520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 :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Presentazione di problema pratico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Stesso problema con dati diversi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algoritmi adottati e correzione errori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Sistematizzazione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di video – tutorial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 Teoria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ate\Desktop\presentazioni\immagini\alternati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959" y="2210765"/>
            <a:ext cx="2091337" cy="1956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21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A.K.Z.</a:t>
            </a:r>
            <a:r>
              <a:rPr lang="it-IT" dirty="0" smtClean="0"/>
              <a:t>   DSA I anno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184" y="235064"/>
            <a:ext cx="8117206" cy="430887"/>
          </a:xfrm>
        </p:spPr>
        <p:txBody>
          <a:bodyPr/>
          <a:lstStyle/>
          <a:p>
            <a:r>
              <a:rPr lang="it-IT" dirty="0" smtClean="0"/>
              <a:t>Primo es. : apprendimento equazioni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6378" y="1143009"/>
            <a:ext cx="82379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proposto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 un parcheggio ci sono solo auto e moto.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contano 94 ruote e 36 veicoli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Quante sono le moto e quante le auto ?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952" y="2364278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25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C’è sempre un modo diverso per vedere le cose 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Iniziare</a:t>
            </a:r>
            <a:endParaRPr lang="en-US" dirty="0"/>
          </a:p>
        </p:txBody>
      </p:sp>
      <p:pic>
        <p:nvPicPr>
          <p:cNvPr id="6" name="1 mcm MCD - A che serve 'sta roba - Schoolto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8875" y="1208831"/>
            <a:ext cx="4984831" cy="3610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L.F.  </a:t>
            </a:r>
            <a:r>
              <a:rPr lang="it-IT" dirty="0"/>
              <a:t>classe II </a:t>
            </a:r>
            <a:r>
              <a:rPr lang="it-IT" dirty="0" err="1"/>
              <a:t>dsa</a:t>
            </a:r>
            <a:r>
              <a:rPr lang="it-IT" dirty="0"/>
              <a:t> multiplo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184" y="235064"/>
            <a:ext cx="8117206" cy="430887"/>
          </a:xfrm>
        </p:spPr>
        <p:txBody>
          <a:bodyPr/>
          <a:lstStyle/>
          <a:p>
            <a:r>
              <a:rPr lang="it-IT" dirty="0" smtClean="0"/>
              <a:t>Secondo es</a:t>
            </a:r>
            <a:r>
              <a:rPr lang="it-IT" dirty="0"/>
              <a:t>. : apprendimento </a:t>
            </a:r>
            <a:r>
              <a:rPr lang="it-IT" dirty="0" smtClean="0"/>
              <a:t>disequazioni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6378" y="1143009"/>
            <a:ext cx="82379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proposto: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società telefoniche propongono due tariffe diverse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Quale conviene di più ?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ate\Desktop\presentazioni\immagini\risolvere_proble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581" y="2448285"/>
            <a:ext cx="2363044" cy="157536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017" y="2824223"/>
            <a:ext cx="1545807" cy="17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99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Risultati eccellenti ….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184" y="235064"/>
            <a:ext cx="8117206" cy="430887"/>
          </a:xfrm>
        </p:spPr>
        <p:txBody>
          <a:bodyPr/>
          <a:lstStyle/>
          <a:p>
            <a:r>
              <a:rPr lang="it-IT" dirty="0"/>
              <a:t>Con </a:t>
            </a:r>
            <a:r>
              <a:rPr lang="it-IT" dirty="0" smtClean="0"/>
              <a:t>«</a:t>
            </a:r>
            <a:r>
              <a:rPr lang="it-IT" dirty="0" err="1" smtClean="0"/>
              <a:t>Matematicapovolta</a:t>
            </a:r>
            <a:r>
              <a:rPr lang="it-IT" dirty="0" smtClean="0"/>
              <a:t>»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6378" y="1143009"/>
            <a:ext cx="823791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l’insegnamento capovolto si riesce molto spesso a praticare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insegnamento individualizzato implicito con incredibili risultati per tutti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79671" y="2349662"/>
            <a:ext cx="358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mtClean="0"/>
          </a:p>
          <a:p>
            <a:endParaRPr lang="it-IT" dirty="0"/>
          </a:p>
        </p:txBody>
      </p:sp>
      <p:pic>
        <p:nvPicPr>
          <p:cNvPr id="4" name="Picture 2" descr="C:\Users\mate\Desktop\presentazioni\immagini\cooperat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670" y="2110090"/>
            <a:ext cx="2847070" cy="1870638"/>
          </a:xfrm>
          <a:prstGeom prst="rect">
            <a:avLst/>
          </a:prstGeom>
          <a:noFill/>
        </p:spPr>
      </p:pic>
      <p:sp>
        <p:nvSpPr>
          <p:cNvPr id="8" name="Rectangle 10"/>
          <p:cNvSpPr/>
          <p:nvPr/>
        </p:nvSpPr>
        <p:spPr>
          <a:xfrm>
            <a:off x="451414" y="3784922"/>
            <a:ext cx="77897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doposcuola capovolto: studenti che hanno necessità di ripetere argomenti del biennio che fanno da tutor agli studenti che necessitano di recuperare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ate\Desktop\presentazioni\immagini\doposcuo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9157" y="2120339"/>
            <a:ext cx="1800767" cy="1800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25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8344" y="659758"/>
            <a:ext cx="814666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Una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scuola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buona per i BES o DSA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è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una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scuola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migliore per tutti</a:t>
            </a:r>
          </a:p>
        </p:txBody>
      </p:sp>
      <p:pic>
        <p:nvPicPr>
          <p:cNvPr id="2050" name="Picture 2" descr="C:\Users\mate\Desktop\presentazioni\immagini\bes_d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408" y="1309266"/>
            <a:ext cx="3136739" cy="1323595"/>
          </a:xfrm>
          <a:prstGeom prst="rect">
            <a:avLst/>
          </a:prstGeom>
          <a:noFill/>
        </p:spPr>
      </p:pic>
      <p:sp>
        <p:nvSpPr>
          <p:cNvPr id="8" name="Rectangle 10"/>
          <p:cNvSpPr/>
          <p:nvPr/>
        </p:nvSpPr>
        <p:spPr>
          <a:xfrm>
            <a:off x="196910" y="2720051"/>
            <a:ext cx="8669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Iniziare un nuovo cammino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spaventa. </a:t>
            </a:r>
          </a:p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Ma dopo ogni passo che percorriamo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ci rendiamo conto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di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come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era pericoloso restare fermi. </a:t>
            </a:r>
          </a:p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Roberto Benigni)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3" y="238125"/>
            <a:ext cx="7223125" cy="2006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Grazie</a:t>
            </a:r>
            <a:endParaRPr 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328613" y="750888"/>
            <a:ext cx="8118475" cy="277812"/>
          </a:xfrm>
        </p:spPr>
        <p:txBody>
          <a:bodyPr/>
          <a:lstStyle/>
          <a:p>
            <a:r>
              <a:rPr lang="it-IT" smtClean="0">
                <a:latin typeface="HP Simplified"/>
                <a:cs typeface="HP Simplified"/>
              </a:rPr>
              <a:t>Inversione dei ruoli ….</a:t>
            </a:r>
            <a:endParaRPr lang="en-US" smtClean="0"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Cos’e’ la flipped classroom ?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650" y="1298575"/>
            <a:ext cx="63166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scuola si fanno i compiti e non solo …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casa si seguono le (video) lezioni …. e non solo</a:t>
            </a:r>
          </a:p>
        </p:txBody>
      </p:sp>
      <p:pic>
        <p:nvPicPr>
          <p:cNvPr id="13317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4963" y="469900"/>
            <a:ext cx="24130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1225" y="2195513"/>
            <a:ext cx="31321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Lavoro a casa 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903" y="1045379"/>
            <a:ext cx="80520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Seguire le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negli orari più opportuni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Rivedere le parti che non hanno capito bene o necessitano di rinforzo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Approfondire gli argomenti di maggior interesse</a:t>
            </a: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9711" y="113562"/>
            <a:ext cx="1525828" cy="101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049" y="162044"/>
            <a:ext cx="1297332" cy="129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259165" y="2417643"/>
            <a:ext cx="8118475" cy="277812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Il cambio di paradigma …. </a:t>
            </a:r>
            <a:r>
              <a:rPr lang="it-IT" sz="3200" dirty="0" smtClean="0">
                <a:latin typeface="HP Simplified"/>
                <a:cs typeface="HP Simplified"/>
              </a:rPr>
              <a:t>A scuola :</a:t>
            </a:r>
            <a:endParaRPr lang="en-US" sz="3200" dirty="0" smtClean="0">
              <a:latin typeface="HP Simplified"/>
              <a:cs typeface="HP Simplified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266218" y="3067290"/>
            <a:ext cx="87114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Per risolvere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problemi, riflettendo e sistematizzando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Per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apprendere in modo cooperativo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Per favorire l’apprendimento implicito e personalizzato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2149" y="2129742"/>
            <a:ext cx="1429901" cy="9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4365" y="3367329"/>
            <a:ext cx="1517669" cy="113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1"/>
          <p:cNvSpPr>
            <a:spLocks noGrp="1"/>
          </p:cNvSpPr>
          <p:nvPr>
            <p:ph type="subTitle" idx="1"/>
          </p:nvPr>
        </p:nvSpPr>
        <p:spPr>
          <a:xfrm>
            <a:off x="328613" y="716163"/>
            <a:ext cx="8118475" cy="277812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Il cambio di paradigma ….</a:t>
            </a:r>
            <a:endParaRPr lang="en-US" dirty="0" smtClean="0">
              <a:latin typeface="HP Simplified"/>
              <a:cs typeface="HP Simplifi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791" y="1678329"/>
            <a:ext cx="85999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16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i="1" u="sng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it-IT" i="1" u="sng" dirty="0">
                <a:solidFill>
                  <a:schemeClr val="tx2">
                    <a:lumMod val="75000"/>
                  </a:schemeClr>
                </a:solidFill>
              </a:rPr>
              <a:t>tecnologia e l’apprendimento mediante attività </a:t>
            </a:r>
            <a:r>
              <a:rPr lang="it-IT" i="1" u="sng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it-IT" i="1" u="sng" dirty="0">
                <a:solidFill>
                  <a:schemeClr val="tx2">
                    <a:lumMod val="75000"/>
                  </a:schemeClr>
                </a:solidFill>
              </a:rPr>
              <a:t>e non passivo</a:t>
            </a:r>
            <a:r>
              <a:rPr lang="it-IT" i="1" u="sng" dirty="0" smtClean="0">
                <a:solidFill>
                  <a:schemeClr val="tx2">
                    <a:lumMod val="75000"/>
                  </a:schemeClr>
                </a:solidFill>
              </a:rPr>
              <a:t>)  </a:t>
            </a:r>
            <a:r>
              <a:rPr lang="it-IT" i="1" u="sng" dirty="0">
                <a:solidFill>
                  <a:schemeClr val="tx2">
                    <a:lumMod val="75000"/>
                  </a:schemeClr>
                </a:solidFill>
              </a:rPr>
              <a:t>sono le componenti chiave del concetto di «</a:t>
            </a:r>
            <a:r>
              <a:rPr lang="it-IT" i="1" u="sng" dirty="0" err="1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i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i="1" u="sng" dirty="0" err="1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i="1" u="sng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it-IT" sz="16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1600" i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i="1" u="sng" dirty="0">
                <a:solidFill>
                  <a:schemeClr val="tx2">
                    <a:lumMod val="75000"/>
                  </a:schemeClr>
                </a:solidFill>
              </a:rPr>
              <a:t>Tecnologia e apprendimento attivo influenzano il successo didattico in modo fondamentale</a:t>
            </a:r>
          </a:p>
        </p:txBody>
      </p:sp>
      <p:pic>
        <p:nvPicPr>
          <p:cNvPr id="1026" name="Picture 2" descr="C:\Users\mate\Desktop\presentazioni\immagini\menn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241" y="198216"/>
            <a:ext cx="2150540" cy="1387445"/>
          </a:xfrm>
          <a:prstGeom prst="rect">
            <a:avLst/>
          </a:prstGeom>
          <a:noFill/>
        </p:spPr>
      </p:pic>
      <p:pic>
        <p:nvPicPr>
          <p:cNvPr id="1027" name="Picture 3" descr="C:\Users\mate\Desktop\presentazioni\immagini\apprendimento_att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483" y="247288"/>
            <a:ext cx="2466975" cy="1847850"/>
          </a:xfrm>
          <a:prstGeom prst="rect">
            <a:avLst/>
          </a:prstGeom>
          <a:noFill/>
        </p:spPr>
      </p:pic>
      <p:pic>
        <p:nvPicPr>
          <p:cNvPr id="2" name="Picture 2" descr="C:\Users\mate\Desktop\presentazioni\immagini\ciarlata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342" y="3831219"/>
            <a:ext cx="943411" cy="125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Perché?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516" y="729205"/>
            <a:ext cx="853779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ragazzi nativi digitali hanno altri stili di apprendimento e chiedono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sempre più spesso un insegnamento individualizzato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042" y="1428267"/>
            <a:ext cx="1490340" cy="99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4091" y="2349662"/>
            <a:ext cx="653390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Gli e-book di matematica non si discostano molto dal vecchio manuale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Guardando sul  web per vedere cosa fanno negli altri paesi , si trova un mondo di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e si nota che  la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potrebbe fare la differenza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0390" y="1608881"/>
            <a:ext cx="6018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HP Simplified"/>
                <a:cs typeface="HP Simplified"/>
              </a:rPr>
              <a:t>Nasce l’idea di creare un sito web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1"/>
          <p:cNvSpPr>
            <a:spLocks noGrp="1"/>
          </p:cNvSpPr>
          <p:nvPr>
            <p:ph type="subTitle" idx="1"/>
          </p:nvPr>
        </p:nvSpPr>
        <p:spPr>
          <a:xfrm>
            <a:off x="328613" y="750888"/>
            <a:ext cx="8118475" cy="277812"/>
          </a:xfrm>
        </p:spPr>
        <p:txBody>
          <a:bodyPr/>
          <a:lstStyle/>
          <a:p>
            <a:r>
              <a:rPr lang="it-IT" smtClean="0">
                <a:latin typeface="HP Simplified"/>
                <a:cs typeface="HP Simplified"/>
              </a:rPr>
              <a:t>Tecnologia fatta in «casa» …. alla portata di tutti</a:t>
            </a:r>
            <a:endParaRPr lang="en-US" smtClean="0">
              <a:latin typeface="HP Simplified"/>
              <a:cs typeface="HP Simplified"/>
            </a:endParaRP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Nasce  cosi «</a:t>
            </a:r>
            <a:r>
              <a:rPr lang="it-IT" dirty="0" err="1" smtClean="0">
                <a:latin typeface="HP Simplified"/>
                <a:cs typeface="HP Simplified"/>
              </a:rPr>
              <a:t>Matematicapovolta</a:t>
            </a:r>
            <a:r>
              <a:rPr lang="it-IT" dirty="0">
                <a:latin typeface="HP Simplified"/>
                <a:cs typeface="HP Simplified"/>
              </a:rPr>
              <a:t>» 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74626" y="3059374"/>
            <a:ext cx="8575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Un alunno della scuola  crea una piattaforma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All’inizio ci basiamo solo su 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per la prima classe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bookinprogress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capovolge la classe prima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L’entusiasmo dei ragazzi porta a capovolgere tutte le classi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La Circonferenza noti il Centro ed un Punt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2431" y="1035210"/>
            <a:ext cx="2878237" cy="2158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1"/>
          <p:cNvSpPr>
            <a:spLocks noGrp="1"/>
          </p:cNvSpPr>
          <p:nvPr>
            <p:ph type="subTitle" idx="1"/>
          </p:nvPr>
        </p:nvSpPr>
        <p:spPr>
          <a:xfrm>
            <a:off x="328613" y="750888"/>
            <a:ext cx="8118475" cy="277812"/>
          </a:xfrm>
        </p:spPr>
        <p:txBody>
          <a:bodyPr/>
          <a:lstStyle/>
          <a:p>
            <a:r>
              <a:rPr lang="it-IT" smtClean="0">
                <a:latin typeface="HP Simplified"/>
                <a:cs typeface="HP Simplified"/>
              </a:rPr>
              <a:t>Una realtà tangibile ed efficace ….</a:t>
            </a:r>
            <a:endParaRPr lang="en-US" smtClean="0">
              <a:latin typeface="HP Simplified"/>
              <a:cs typeface="HP Simplified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328613" y="234950"/>
            <a:ext cx="8118475" cy="430213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«Matematicapovolta» oggi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8" y="1143000"/>
            <a:ext cx="8969375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Ogni classe ha il suo indice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 mo’ di libro e stiamo costruendo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anche dei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lib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..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ro…vesciati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 per ogni classe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C’è un ampio spazio dedicato alle verifiche con soluzioni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Ci sono anche giochi di logica utilizzabile anche dai docenti di sostegno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Ci sono vari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links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 gare di matematica locali, nazionali ed internazionali</a:t>
            </a: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3427413"/>
            <a:ext cx="17970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788" y="3451225"/>
            <a:ext cx="18065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3713" y="3427413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8250" y="3217863"/>
            <a:ext cx="1963738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>
                <a:solidFill>
                  <a:schemeClr val="tx1"/>
                </a:solidFill>
                <a:latin typeface="HP Simplified"/>
                <a:cs typeface="HP Simplified"/>
              </a:rPr>
              <a:t>QUALI TESTI INSERIRE?</a:t>
            </a:r>
          </a:p>
        </p:txBody>
      </p:sp>
      <p:sp>
        <p:nvSpPr>
          <p:cNvPr id="22531" name="Rectangle 8"/>
          <p:cNvSpPr>
            <a:spLocks noGrp="1"/>
          </p:cNvSpPr>
          <p:nvPr>
            <p:ph type="body" sz="half" idx="1"/>
          </p:nvPr>
        </p:nvSpPr>
        <p:spPr>
          <a:xfrm>
            <a:off x="328613" y="995423"/>
            <a:ext cx="5308258" cy="341306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Le questioni importanti alle quali rispondere secondo noi sono: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chemeClr val="tx1"/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Chiarire i dubbi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Stimolare la curiosità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Avere testi di facile consultazione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Allenarsi con gli esercizi</a:t>
            </a:r>
          </a:p>
        </p:txBody>
      </p:sp>
      <p:pic>
        <p:nvPicPr>
          <p:cNvPr id="22532" name="Picture 12" descr="einstei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96038" y="3165475"/>
            <a:ext cx="1533525" cy="1533525"/>
          </a:xfrm>
        </p:spPr>
      </p:pic>
      <p:pic>
        <p:nvPicPr>
          <p:cNvPr id="22533" name="Picture 14" descr="allenamen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53188" y="933450"/>
            <a:ext cx="1533525" cy="1533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_RMA_ES_History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HP Theme color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11881</TotalTime>
  <Words>900</Words>
  <Application>Microsoft Office PowerPoint</Application>
  <PresentationFormat>Presentazione su schermo (16:9)</PresentationFormat>
  <Paragraphs>136</Paragraphs>
  <Slides>23</Slides>
  <Notes>3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HP_RMA_ES_History</vt:lpstr>
      <vt:lpstr>       E se capovolgessimo  l’insegnamento della matematica?  Vera Francioli –Claudio Marchesano      </vt:lpstr>
      <vt:lpstr>Per Iniziare</vt:lpstr>
      <vt:lpstr>Cos’e’ la flipped classroom ?</vt:lpstr>
      <vt:lpstr>Lavoro a casa </vt:lpstr>
      <vt:lpstr>Diapositiva 5</vt:lpstr>
      <vt:lpstr>Perché?</vt:lpstr>
      <vt:lpstr>Nasce  cosi «Matematicapovolta» </vt:lpstr>
      <vt:lpstr>«Matematicapovolta» oggi</vt:lpstr>
      <vt:lpstr>QUALI TESTI INSERIRE?</vt:lpstr>
      <vt:lpstr>STIAMO CREANDO UN IPERTESTO…</vt:lpstr>
      <vt:lpstr>Un esempio dal lib…ro…vesciato della classe prima</vt:lpstr>
      <vt:lpstr>Quali videolezioni ….</vt:lpstr>
      <vt:lpstr>Per «Matematicapovolta» si è scelto :</vt:lpstr>
      <vt:lpstr>Quali sono stati i risultati più evidenti?</vt:lpstr>
      <vt:lpstr>Percorsi di apprendimento alternativi</vt:lpstr>
      <vt:lpstr>esempio : gara su Piano Cartesiano</vt:lpstr>
      <vt:lpstr>prototipo , altra gara e verifica</vt:lpstr>
      <vt:lpstr>Percorsi di apprendimento alternativi</vt:lpstr>
      <vt:lpstr>Primo es. : apprendimento equazioni</vt:lpstr>
      <vt:lpstr>Secondo es. : apprendimento disequazioni</vt:lpstr>
      <vt:lpstr>Con «Matematicapovolta»</vt:lpstr>
      <vt:lpstr>Diapositiva 22</vt:lpstr>
      <vt:lpstr>Grazie</vt:lpstr>
    </vt:vector>
  </TitlesOfParts>
  <Company>HP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Fernando Cornago Diaz</dc:creator>
  <cp:lastModifiedBy>mate</cp:lastModifiedBy>
  <cp:revision>358</cp:revision>
  <cp:lastPrinted>2012-04-13T15:38:33Z</cp:lastPrinted>
  <dcterms:created xsi:type="dcterms:W3CDTF">2013-03-21T08:59:48Z</dcterms:created>
  <dcterms:modified xsi:type="dcterms:W3CDTF">2015-05-21T15:35:01Z</dcterms:modified>
</cp:coreProperties>
</file>