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22"/>
  </p:notesMasterIdLst>
  <p:handoutMasterIdLst>
    <p:handoutMasterId r:id="rId23"/>
  </p:handoutMasterIdLst>
  <p:sldIdLst>
    <p:sldId id="687" r:id="rId2"/>
    <p:sldId id="706" r:id="rId3"/>
    <p:sldId id="688" r:id="rId4"/>
    <p:sldId id="692" r:id="rId5"/>
    <p:sldId id="693" r:id="rId6"/>
    <p:sldId id="694" r:id="rId7"/>
    <p:sldId id="695" r:id="rId8"/>
    <p:sldId id="696" r:id="rId9"/>
    <p:sldId id="697" r:id="rId10"/>
    <p:sldId id="708" r:id="rId11"/>
    <p:sldId id="698" r:id="rId12"/>
    <p:sldId id="699" r:id="rId13"/>
    <p:sldId id="707" r:id="rId14"/>
    <p:sldId id="701" r:id="rId15"/>
    <p:sldId id="709" r:id="rId16"/>
    <p:sldId id="702" r:id="rId17"/>
    <p:sldId id="703" r:id="rId18"/>
    <p:sldId id="704" r:id="rId19"/>
    <p:sldId id="705" r:id="rId20"/>
    <p:sldId id="648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83">
          <p15:clr>
            <a:srgbClr val="A4A3A4"/>
          </p15:clr>
        </p15:guide>
        <p15:guide id="2" orient="horz" pos="743">
          <p15:clr>
            <a:srgbClr val="A4A3A4"/>
          </p15:clr>
        </p15:guide>
        <p15:guide id="3" orient="horz" pos="893">
          <p15:clr>
            <a:srgbClr val="A4A3A4"/>
          </p15:clr>
        </p15:guide>
        <p15:guide id="4" orient="horz" pos="384">
          <p15:clr>
            <a:srgbClr val="A4A3A4"/>
          </p15:clr>
        </p15:guide>
        <p15:guide id="5" orient="horz" pos="1671">
          <p15:clr>
            <a:srgbClr val="A4A3A4"/>
          </p15:clr>
        </p15:guide>
        <p15:guide id="6" orient="horz" pos="2236">
          <p15:clr>
            <a:srgbClr val="A4A3A4"/>
          </p15:clr>
        </p15:guide>
        <p15:guide id="7" orient="horz" pos="146">
          <p15:clr>
            <a:srgbClr val="A4A3A4"/>
          </p15:clr>
        </p15:guide>
        <p15:guide id="8" orient="horz" pos="2443">
          <p15:clr>
            <a:srgbClr val="A4A3A4"/>
          </p15:clr>
        </p15:guide>
        <p15:guide id="9" pos="1794">
          <p15:clr>
            <a:srgbClr val="A4A3A4"/>
          </p15:clr>
        </p15:guide>
        <p15:guide id="10" pos="2736">
          <p15:clr>
            <a:srgbClr val="A4A3A4"/>
          </p15:clr>
        </p15:guide>
        <p15:guide id="11" pos="202">
          <p15:clr>
            <a:srgbClr val="A4A3A4"/>
          </p15:clr>
        </p15:guide>
        <p15:guide id="12" pos="5322">
          <p15:clr>
            <a:srgbClr val="A4A3A4"/>
          </p15:clr>
        </p15:guide>
        <p15:guide id="13" pos="5625">
          <p15:clr>
            <a:srgbClr val="A4A3A4"/>
          </p15:clr>
        </p15:guide>
        <p15:guide id="14" pos="2878">
          <p15:clr>
            <a:srgbClr val="A4A3A4"/>
          </p15:clr>
        </p15:guide>
        <p15:guide id="15" pos="3555">
          <p15:clr>
            <a:srgbClr val="A4A3A4"/>
          </p15:clr>
        </p15:guide>
        <p15:guide id="16" pos="1965">
          <p15:clr>
            <a:srgbClr val="A4A3A4"/>
          </p15:clr>
        </p15:guide>
        <p15:guide id="17" pos="37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DF0"/>
    <a:srgbClr val="0096D6"/>
    <a:srgbClr val="FFFFFF"/>
    <a:srgbClr val="000000"/>
    <a:srgbClr val="822980"/>
    <a:srgbClr val="621F60"/>
    <a:srgbClr val="B9B8BB"/>
    <a:srgbClr val="E5E8E8"/>
    <a:srgbClr val="B9B9BB"/>
    <a:srgbClr val="B6B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8" autoAdjust="0"/>
    <p:restoredTop sz="94485" autoAdjust="0"/>
  </p:normalViewPr>
  <p:slideViewPr>
    <p:cSldViewPr snapToGrid="0">
      <p:cViewPr>
        <p:scale>
          <a:sx n="82" d="100"/>
          <a:sy n="82" d="100"/>
        </p:scale>
        <p:origin x="-870" y="-264"/>
      </p:cViewPr>
      <p:guideLst>
        <p:guide orient="horz" pos="3083"/>
        <p:guide orient="horz" pos="743"/>
        <p:guide orient="horz" pos="893"/>
        <p:guide orient="horz" pos="384"/>
        <p:guide orient="horz" pos="1671"/>
        <p:guide orient="horz" pos="2236"/>
        <p:guide orient="horz" pos="146"/>
        <p:guide orient="horz" pos="2443"/>
        <p:guide pos="1794"/>
        <p:guide pos="2736"/>
        <p:guide pos="202"/>
        <p:guide pos="5322"/>
        <p:guide pos="5625"/>
        <p:guide pos="2878"/>
        <p:guide pos="3555"/>
        <p:guide pos="1965"/>
        <p:guide pos="3723"/>
      </p:guideLst>
    </p:cSldViewPr>
  </p:slideViewPr>
  <p:outlineViewPr>
    <p:cViewPr>
      <p:scale>
        <a:sx n="33" d="100"/>
        <a:sy n="33" d="100"/>
      </p:scale>
      <p:origin x="0" y="74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324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HP Simplified"/>
              <a:cs typeface="HP Simplifie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78B55-319B-2D4F-AE49-6C1B6E1A4DDA}" type="datetimeFigureOut">
              <a:rPr lang="en-US" smtClean="0">
                <a:latin typeface="HP Simplified"/>
                <a:cs typeface="HP Simplified"/>
              </a:rPr>
              <a:pPr/>
              <a:t>9/15/2014</a:t>
            </a:fld>
            <a:endParaRPr lang="en-GB" dirty="0">
              <a:latin typeface="HP Simplified"/>
              <a:cs typeface="HP Simplifie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HP Simplified"/>
              <a:cs typeface="HP Simplifie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27340-60F0-7D46-BC5B-91B08A318A82}" type="slidenum">
              <a:rPr lang="en-GB" smtClean="0">
                <a:latin typeface="HP Simplified"/>
                <a:cs typeface="HP Simplified"/>
              </a:rPr>
              <a:pPr/>
              <a:t>‹N›</a:t>
            </a:fld>
            <a:endParaRPr lang="en-GB" dirty="0">
              <a:latin typeface="HP Simplified"/>
              <a:cs typeface="HP Simplified"/>
            </a:endParaRPr>
          </a:p>
        </p:txBody>
      </p:sp>
    </p:spTree>
    <p:extLst>
      <p:ext uri="{BB962C8B-B14F-4D97-AF65-F5344CB8AC3E}">
        <p14:creationId xmlns:p14="http://schemas.microsoft.com/office/powerpoint/2010/main" val="49321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P Simplified"/>
                <a:cs typeface="HP Simplified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P Simplified"/>
                <a:cs typeface="HP Simplified"/>
              </a:defRPr>
            </a:lvl1pPr>
          </a:lstStyle>
          <a:p>
            <a:fld id="{2D9CAF8C-0805-8440-B43D-DCCAAA4D80CE}" type="datetimeFigureOut">
              <a:rPr lang="en-US" smtClean="0"/>
              <a:pPr/>
              <a:t>9/15/2014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P Simplified"/>
                <a:cs typeface="HP Simplified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P Simplified"/>
                <a:cs typeface="HP Simplified"/>
              </a:defRPr>
            </a:lvl1pPr>
          </a:lstStyle>
          <a:p>
            <a:fld id="{22A853E8-D85F-5D49-95D2-E1D96ABFE2B9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0798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F9A63FA-5555-4C40-ADBE-C781C30E6335}" type="datetime3">
              <a:rPr lang="en-US" smtClean="0"/>
              <a:pPr>
                <a:defRPr/>
              </a:pPr>
              <a:t>15 September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HP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BFC977C-CFD2-4FC3-AE39-67E940F2A21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87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036820"/>
            <a:ext cx="6858000" cy="1206484"/>
          </a:xfrm>
        </p:spPr>
        <p:txBody>
          <a:bodyPr anchor="b"/>
          <a:lstStyle>
            <a:lvl1pPr>
              <a:lnSpc>
                <a:spcPct val="90000"/>
              </a:lnSpc>
              <a:defRPr sz="4600" spc="-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3316628"/>
            <a:ext cx="6858000" cy="914400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55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title, sub title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60105" cy="42976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329184" y="1188720"/>
            <a:ext cx="2523744" cy="3222624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124486" y="1188720"/>
            <a:ext cx="2523744" cy="3222625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919788" y="1188720"/>
            <a:ext cx="2527300" cy="3222624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351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39725" y="304710"/>
            <a:ext cx="8375650" cy="4698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tx1"/>
                </a:solidFill>
                <a:latin typeface="Futura Bk" pitchFamily="34" charset="0"/>
              </a:defRPr>
            </a:lvl1pPr>
          </a:lstStyle>
          <a:p>
            <a:r>
              <a:rPr lang="en-US" dirty="0" smtClean="0"/>
              <a:t>Single line title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365760" y="4855464"/>
            <a:ext cx="320040" cy="150876"/>
          </a:xfrm>
          <a:prstGeom prst="rect">
            <a:avLst/>
          </a:prstGeom>
        </p:spPr>
        <p:txBody>
          <a:bodyPr/>
          <a:lstStyle/>
          <a:p>
            <a:fld id="{39FE57C1-99E3-4342-90AE-63D315326D4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Content Placeholder 12"/>
          <p:cNvSpPr>
            <a:spLocks noGrp="1"/>
          </p:cNvSpPr>
          <p:nvPr>
            <p:ph sz="quarter" idx="14"/>
          </p:nvPr>
        </p:nvSpPr>
        <p:spPr>
          <a:xfrm>
            <a:off x="365760" y="928746"/>
            <a:ext cx="8321040" cy="3657600"/>
          </a:xfrm>
        </p:spPr>
        <p:txBody>
          <a:bodyPr/>
          <a:lstStyle>
            <a:lvl1pP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>
              <a:buSzPct val="80000"/>
              <a:buFont typeface="Futura Bk" pitchFamily="34" charset="0"/>
              <a:buChar char="–"/>
              <a:defRPr sz="1400">
                <a:solidFill>
                  <a:schemeClr val="tx1"/>
                </a:solidFill>
              </a:defRPr>
            </a:lvl2pPr>
            <a:lvl3pPr>
              <a:buSzPct val="80000"/>
              <a:buFont typeface="Arial" pitchFamily="34" charset="0"/>
              <a:buChar char="•"/>
              <a:defRPr sz="1000">
                <a:solidFill>
                  <a:schemeClr val="tx1"/>
                </a:solidFill>
              </a:defRPr>
            </a:lvl3pPr>
            <a:lvl4pPr>
              <a:buSzPct val="80000"/>
              <a:buFont typeface="Futura Bk" pitchFamily="34" charset="0"/>
              <a:buChar char="–"/>
              <a:defRPr sz="1000">
                <a:solidFill>
                  <a:schemeClr val="tx1"/>
                </a:solidFill>
              </a:defRPr>
            </a:lvl4pPr>
            <a:lvl5pPr>
              <a:buSzPct val="80000"/>
              <a:buFont typeface="Arial" pitchFamily="34" charset="0"/>
              <a:buChar char="•"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682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with Content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1473" y="660171"/>
            <a:ext cx="8460105" cy="377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2999"/>
              </a:lnSpc>
              <a:buNone/>
              <a:defRPr sz="1800" b="0">
                <a:solidFill>
                  <a:srgbClr val="000000"/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331473" y="235063"/>
            <a:ext cx="8460105" cy="412934"/>
          </a:xfrm>
        </p:spPr>
        <p:txBody>
          <a:bodyPr>
            <a:noAutofit/>
          </a:bodyPr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44490" y="1430691"/>
            <a:ext cx="7934325" cy="299208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84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38328"/>
            <a:ext cx="7222352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000" b="1" i="0" spc="-100" baseline="0">
                <a:solidFill>
                  <a:schemeClr val="bg1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</a:t>
            </a:r>
            <a:br>
              <a:rPr lang="en-US" noProof="0" dirty="0" smtClean="0"/>
            </a:br>
            <a:r>
              <a:rPr lang="en-US" noProof="0" dirty="0" smtClean="0"/>
              <a:t>master </a:t>
            </a:r>
            <a:br>
              <a:rPr lang="en-US" noProof="0" dirty="0" smtClean="0"/>
            </a:br>
            <a:r>
              <a:rPr lang="en-US" noProof="0" dirty="0" smtClean="0"/>
              <a:t>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0338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37744"/>
            <a:ext cx="7222352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000" b="1" i="0" spc="-100">
                <a:solidFill>
                  <a:schemeClr val="tx1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</a:t>
            </a:r>
            <a:br>
              <a:rPr lang="en-US" noProof="0" dirty="0" smtClean="0"/>
            </a:br>
            <a:r>
              <a:rPr lang="en-US" noProof="0" dirty="0" smtClean="0"/>
              <a:t>master </a:t>
            </a:r>
            <a:br>
              <a:rPr lang="en-US" noProof="0" dirty="0" smtClean="0"/>
            </a:br>
            <a:r>
              <a:rPr lang="en-US" noProof="0" dirty="0" smtClean="0"/>
              <a:t>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479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quote slide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40919"/>
            <a:ext cx="7222352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 sz="4000" b="1" i="0" kern="1200" spc="-100" noProof="0" dirty="0">
                <a:solidFill>
                  <a:schemeClr val="bg1"/>
                </a:solidFill>
                <a:latin typeface="HP Simplified" pitchFamily="34" charset="0"/>
                <a:ea typeface="+mj-ea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</a:t>
            </a:r>
            <a:br>
              <a:rPr lang="en-US" noProof="0" dirty="0" smtClean="0"/>
            </a:br>
            <a:r>
              <a:rPr lang="en-US" noProof="0" dirty="0" smtClean="0"/>
              <a:t>master </a:t>
            </a:r>
            <a:br>
              <a:rPr lang="en-US" noProof="0" dirty="0" smtClean="0"/>
            </a:br>
            <a:r>
              <a:rPr lang="en-US" noProof="0" dirty="0" smtClean="0"/>
              <a:t>title style</a:t>
            </a:r>
            <a:endParaRPr lang="en-US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5269" y="3305361"/>
            <a:ext cx="5148072" cy="6492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884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4"/>
            <a:ext cx="8117206" cy="430887"/>
          </a:xfr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5252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117206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1"/>
            <a:ext cx="8119872" cy="3228975"/>
          </a:xfrm>
        </p:spPr>
        <p:txBody>
          <a:bodyPr wrap="square">
            <a:noAutofit/>
          </a:bodyPr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099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itle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117206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4"/>
            <a:ext cx="8117206" cy="430887"/>
          </a:xfr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1"/>
            <a:ext cx="8119872" cy="3228975"/>
          </a:xfrm>
        </p:spPr>
        <p:txBody>
          <a:bodyPr wrap="square">
            <a:noAutofit/>
          </a:bodyPr>
          <a:lstStyle>
            <a:lvl1pPr marL="171450" indent="-171450">
              <a:buFont typeface="HP Simplified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342900" indent="-171450">
              <a:buSzPct val="80000"/>
              <a:buFont typeface="HP Simplified" pitchFamily="34" charset="0"/>
              <a:buChar char="–"/>
              <a:defRPr sz="1400">
                <a:solidFill>
                  <a:srgbClr val="000000"/>
                </a:solidFill>
              </a:defRPr>
            </a:lvl2pPr>
            <a:lvl3pPr marL="512763" indent="-169863">
              <a:defRPr sz="1400">
                <a:solidFill>
                  <a:srgbClr val="000000"/>
                </a:solidFill>
              </a:defRPr>
            </a:lvl3pPr>
            <a:lvl4pPr marL="690563" indent="-180975">
              <a:defRPr sz="1400">
                <a:solidFill>
                  <a:srgbClr val="000000"/>
                </a:solidFill>
              </a:defRPr>
            </a:lvl4pPr>
            <a:lvl5pPr marL="833438" indent="-150813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099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60105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329184" y="1188720"/>
            <a:ext cx="4030662" cy="3219769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4568825" y="1188720"/>
            <a:ext cx="3878264" cy="3222624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70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, sub titl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68827" y="1188000"/>
            <a:ext cx="3878263" cy="3222441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58200" cy="429768"/>
          </a:xfrm>
        </p:spPr>
        <p:txBody>
          <a:bodyPr/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0"/>
            <a:ext cx="4011612" cy="3219768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051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29184" y="235064"/>
            <a:ext cx="8123236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 bwMode="black">
          <a:xfrm>
            <a:off x="329184" y="1188720"/>
            <a:ext cx="8119872" cy="32197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8" name="TextBox 7"/>
          <p:cNvSpPr txBox="1"/>
          <p:nvPr/>
        </p:nvSpPr>
        <p:spPr bwMode="gray">
          <a:xfrm>
            <a:off x="329184" y="4788485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700" b="0" i="0" kern="1200" smtClean="0">
                <a:solidFill>
                  <a:srgbClr val="B9B8BB"/>
                </a:solidFill>
                <a:latin typeface="HP Simplified"/>
                <a:ea typeface="+mn-ea"/>
                <a:cs typeface="HP Simplified"/>
              </a:rPr>
              <a:pPr marL="0" algn="l" defTabSz="914400" rtl="0" eaLnBrk="1" latinLnBrk="0" hangingPunct="1"/>
              <a:t>‹N›</a:t>
            </a:fld>
            <a:endParaRPr lang="en-US" sz="700" b="0" i="0" kern="1200" dirty="0" smtClean="0">
              <a:solidFill>
                <a:srgbClr val="B9B8BB"/>
              </a:solidFill>
              <a:latin typeface="HP Simplified"/>
              <a:ea typeface="+mn-ea"/>
              <a:cs typeface="HP Simplified"/>
            </a:endParaRPr>
          </a:p>
        </p:txBody>
      </p:sp>
    </p:spTree>
    <p:extLst>
      <p:ext uri="{BB962C8B-B14F-4D97-AF65-F5344CB8AC3E}">
        <p14:creationId xmlns:p14="http://schemas.microsoft.com/office/powerpoint/2010/main" val="260627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19" r:id="rId2"/>
    <p:sldLayoutId id="2147483834" r:id="rId3"/>
    <p:sldLayoutId id="2147483833" r:id="rId4"/>
    <p:sldLayoutId id="2147483837" r:id="rId5"/>
    <p:sldLayoutId id="2147483809" r:id="rId6"/>
    <p:sldLayoutId id="2147483839" r:id="rId7"/>
    <p:sldLayoutId id="2147483823" r:id="rId8"/>
    <p:sldLayoutId id="2147483824" r:id="rId9"/>
    <p:sldLayoutId id="2147483825" r:id="rId10"/>
    <p:sldLayoutId id="2147483845" r:id="rId11"/>
    <p:sldLayoutId id="214748384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lang="en-GB" sz="2800" b="1" i="0" kern="1200" dirty="0" smtClean="0">
          <a:solidFill>
            <a:srgbClr val="000000"/>
          </a:solidFill>
          <a:latin typeface="HP Simplified" pitchFamily="34" charset="0"/>
          <a:ea typeface="+mj-ea"/>
          <a:cs typeface="HP Simplified" pitchFamily="34" charset="0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/>
        <a:buNone/>
        <a:defRPr sz="1800" b="1" i="0" kern="1200">
          <a:solidFill>
            <a:srgbClr val="0096D6"/>
          </a:solidFill>
          <a:latin typeface="HP Simplified" pitchFamily="34" charset="0"/>
          <a:ea typeface="+mn-ea"/>
          <a:cs typeface="HP Simplified" pitchFamily="34" charset="0"/>
        </a:defRPr>
      </a:lvl1pPr>
      <a:lvl2pPr marL="0" indent="0" algn="l" defTabSz="430213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Lucida Grande"/>
        <a:buNone/>
        <a:defRPr sz="16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2pPr>
      <a:lvl3pPr marL="169863" indent="-16986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defRPr sz="14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3pPr>
      <a:lvl4pPr marL="341313" indent="-180975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80000"/>
        <a:buFont typeface="HP Simplified" pitchFamily="34" charset="0"/>
        <a:buChar char="–"/>
        <a:defRPr lang="en-US" sz="1400" b="0" i="0" kern="1200" dirty="0" smtClean="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4pPr>
      <a:lvl5pPr marL="469900" indent="-15081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tabLst/>
        <a:defRPr sz="14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5pPr>
      <a:lvl6pPr marL="2286000" indent="0" algn="l" defTabSz="457200" rtl="0" eaLnBrk="1" latinLnBrk="0" hangingPunct="1">
        <a:lnSpc>
          <a:spcPts val="2500"/>
        </a:lnSpc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PC\Downloads\La%2520Circonferenza%2520noti%2520il%2520Centro%2520ed%2520un%2520Punto.mp4" TargetMode="External"/><Relationship Id="rId1" Type="http://schemas.microsoft.com/office/2007/relationships/media" Target="file:///C:\Users\PC\Downloads\La%2520Circonferenza%2520noti%2520il%2520Centro%2520ed%2520un%2520Punto.mp4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3876"/>
            <a:ext cx="9144000" cy="6437376"/>
          </a:xfrm>
          <a:prstGeom prst="rect">
            <a:avLst/>
          </a:prstGeom>
        </p:spPr>
      </p:pic>
      <p:sp>
        <p:nvSpPr>
          <p:cNvPr id="11" name="Title 22"/>
          <p:cNvSpPr txBox="1">
            <a:spLocks/>
          </p:cNvSpPr>
          <p:nvPr/>
        </p:nvSpPr>
        <p:spPr bwMode="black">
          <a:xfrm>
            <a:off x="96252" y="4156657"/>
            <a:ext cx="7106653" cy="686587"/>
          </a:xfrm>
          <a:prstGeom prst="rect">
            <a:avLst/>
          </a:prstGeom>
          <a:solidFill>
            <a:schemeClr val="bg2">
              <a:alpha val="39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dirty="0">
                <a:solidFill>
                  <a:schemeClr val="accent1"/>
                </a:solidFill>
                <a:ea typeface="+mn-ea"/>
              </a:rPr>
              <a:t>LA MATEMATIC…A ROVESCIO</a:t>
            </a:r>
            <a:endParaRPr lang="en-US" dirty="0">
              <a:solidFill>
                <a:schemeClr val="accent1"/>
              </a:solidFill>
              <a:ea typeface="+mn-ea"/>
            </a:endParaRPr>
          </a:p>
        </p:txBody>
      </p:sp>
      <p:sp>
        <p:nvSpPr>
          <p:cNvPr id="12" name="Text Placeholder 13"/>
          <p:cNvSpPr txBox="1">
            <a:spLocks/>
          </p:cNvSpPr>
          <p:nvPr/>
        </p:nvSpPr>
        <p:spPr bwMode="black">
          <a:xfrm>
            <a:off x="96252" y="4571207"/>
            <a:ext cx="4901184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ts val="400"/>
              </a:spcAft>
              <a:buSzPct val="100000"/>
              <a:buFont typeface="Arial" pitchFamily="34" charset="0"/>
              <a:defRPr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algn="l" defTabSz="430213" rtl="0" eaLnBrk="1" fontAlgn="base" hangingPunct="1">
              <a:spcBef>
                <a:spcPct val="0"/>
              </a:spcBef>
              <a:spcAft>
                <a:spcPts val="400"/>
              </a:spcAft>
              <a:buSzPct val="100000"/>
              <a:buFont typeface="Lucida Grande"/>
              <a:defRPr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69863" indent="-169863" algn="l" defTabSz="457200" rtl="0" eaLnBrk="1" fontAlgn="base" hangingPunct="1">
              <a:spcBef>
                <a:spcPct val="0"/>
              </a:spcBef>
              <a:spcAft>
                <a:spcPts val="40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41313" indent="-180975" algn="l" defTabSz="457200" rtl="0" eaLnBrk="1" fontAlgn="base" hangingPunct="1">
              <a:spcBef>
                <a:spcPct val="0"/>
              </a:spcBef>
              <a:spcAft>
                <a:spcPts val="400"/>
              </a:spcAft>
              <a:buSzPct val="80000"/>
              <a:buFont typeface="Lucida Grande"/>
              <a:buChar char="−"/>
              <a:defRPr lang="en-US" sz="14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458788" indent="-150813" algn="l" defTabSz="457200" rtl="0" eaLnBrk="1" fontAlgn="base" hangingPunct="1">
              <a:spcBef>
                <a:spcPct val="0"/>
              </a:spcBef>
              <a:spcAft>
                <a:spcPts val="40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CLAUDIO MARCHESANO</a:t>
            </a:r>
            <a:endParaRPr lang="en-US" sz="1600" b="0" dirty="0">
              <a:solidFill>
                <a:schemeClr val="tx1"/>
              </a:solidFill>
              <a:latin typeface="HP Simplifi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76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Tecnologia fatta in «casa» …. alla portata di tutti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La nascita di «</a:t>
            </a:r>
            <a:r>
              <a:rPr lang="it-IT" dirty="0" err="1"/>
              <a:t>M</a:t>
            </a:r>
            <a:r>
              <a:rPr lang="it-IT" dirty="0" err="1" smtClean="0"/>
              <a:t>atematicapovolta</a:t>
            </a:r>
            <a:r>
              <a:rPr lang="it-IT" dirty="0" smtClean="0"/>
              <a:t>» </a:t>
            </a:r>
            <a:endParaRPr lang="en-US" dirty="0"/>
          </a:p>
        </p:txBody>
      </p:sp>
      <p:pic>
        <p:nvPicPr>
          <p:cNvPr id="4" name="La%20Circonferenza%20noti%20il%20Centro%20ed%20un%20Pun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2" y="1484655"/>
            <a:ext cx="4907306" cy="27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3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Una realtà tangibile ed efficace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«</a:t>
            </a:r>
            <a:r>
              <a:rPr lang="it-IT" dirty="0" err="1"/>
              <a:t>M</a:t>
            </a:r>
            <a:r>
              <a:rPr lang="it-IT" dirty="0" err="1" smtClean="0"/>
              <a:t>atematicapovolta</a:t>
            </a:r>
            <a:r>
              <a:rPr lang="it-IT" dirty="0" smtClean="0"/>
              <a:t>» oggi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96943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classe ha il suo indice di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mo’ di libro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C’è un ampio spazio dedicato alle verifiche con soluzioni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C’è una sezione dedicata ai giochi di logica utilizzabile anche dai docenti di sostegno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vari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gare di matematica locali, nazionali ed internazionali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" y="3427454"/>
            <a:ext cx="1797315" cy="1358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124" y="3451265"/>
            <a:ext cx="1807065" cy="1353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261" y="3427454"/>
            <a:ext cx="1333500" cy="133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696" y="3218405"/>
            <a:ext cx="1962858" cy="142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Accessibili, efficaci , coinvolgenti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Quali </a:t>
            </a:r>
            <a:r>
              <a:rPr lang="it-IT" dirty="0" err="1" smtClean="0"/>
              <a:t>videolezioni</a:t>
            </a:r>
            <a:r>
              <a:rPr lang="it-IT" dirty="0" smtClean="0"/>
              <a:t> ….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969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Gratuite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Sintetiche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 chiara ed efficace  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Gradevoli e divertenti, quando è possibile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63" y="3256165"/>
            <a:ext cx="299085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538" y="3150455"/>
            <a:ext cx="2153947" cy="1558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231" y="889889"/>
            <a:ext cx="3220987" cy="2007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55" y="3374393"/>
            <a:ext cx="1433596" cy="14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Riferimenti affidabili e …. «fai da te»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Per </a:t>
            </a:r>
            <a:r>
              <a:rPr lang="it-IT" dirty="0" smtClean="0"/>
              <a:t>«</a:t>
            </a:r>
            <a:r>
              <a:rPr lang="it-IT" dirty="0" err="1" smtClean="0"/>
              <a:t>Matematicapovolta</a:t>
            </a:r>
            <a:r>
              <a:rPr lang="it-IT" dirty="0" smtClean="0"/>
              <a:t>» si è scelto :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520376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Khan Academy in italiano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Schooltoon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Julio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Rios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LessThan3Mat 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(analisi approfondite)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mio canale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17" y="3427454"/>
            <a:ext cx="1355116" cy="1410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942" y="3789892"/>
            <a:ext cx="2250324" cy="657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388" y="3525326"/>
            <a:ext cx="2547176" cy="1214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686" y="3525326"/>
            <a:ext cx="2083724" cy="11720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36" y="1042876"/>
            <a:ext cx="2251880" cy="225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Aumento del supporto individuale e aiuto concreto ai casi difficili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Quali sono stati i risultati più evidenti?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23791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tempo in classe è dedicato molto di più al singolo alunno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Vantaggi concreti per :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 (per causa di forza maggiore)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presenta lacune di base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DSA e i BES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3427454"/>
            <a:ext cx="1905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41" y="3102725"/>
            <a:ext cx="2676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Approcci utilizzati in generale con particolare efficacia per DSA, BES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Percorsi di apprendimento alternativi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9" y="1428752"/>
            <a:ext cx="562520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Fasi :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Presentazione di problema pratico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Stesso problema con dati diversi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algoritmi adottati e correzione errori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Sistematizzazione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Supporto di video – tutorial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Apprendimento Teoria</a:t>
            </a:r>
            <a:endParaRPr lang="it-IT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22" y="1714498"/>
            <a:ext cx="2521663" cy="252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1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S. B. </a:t>
            </a:r>
            <a:r>
              <a:rPr lang="it-IT" dirty="0" smtClean="0"/>
              <a:t>DSA I anno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Primo es. : apprendimento equazioni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23791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 proposto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fratelli hanno in tasca 27 euro ognuno ha 3 euro in meno di quello immediatamente più grande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952" y="2364278"/>
            <a:ext cx="1847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L.B. classe II </a:t>
            </a:r>
            <a:r>
              <a:rPr lang="it-IT" dirty="0" err="1"/>
              <a:t>dsa</a:t>
            </a:r>
            <a:r>
              <a:rPr lang="it-IT" dirty="0"/>
              <a:t> multiplo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Secondo es</a:t>
            </a:r>
            <a:r>
              <a:rPr lang="it-IT" dirty="0"/>
              <a:t>. : apprendimento </a:t>
            </a:r>
            <a:r>
              <a:rPr lang="it-IT" dirty="0" smtClean="0"/>
              <a:t>disequazioni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23791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 proposto: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società  telefoniche propongono 2 tariffe diverse, qual è la più conveniente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907" y="2681894"/>
            <a:ext cx="22193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Risultati eccellenti ….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Con </a:t>
            </a:r>
            <a:r>
              <a:rPr lang="it-IT" dirty="0" smtClean="0"/>
              <a:t>«</a:t>
            </a:r>
            <a:r>
              <a:rPr lang="it-IT" dirty="0" err="1"/>
              <a:t>M</a:t>
            </a:r>
            <a:r>
              <a:rPr lang="it-IT" dirty="0" err="1" smtClean="0"/>
              <a:t>atematic</a:t>
            </a:r>
            <a:r>
              <a:rPr lang="it-IT" dirty="0" smtClean="0"/>
              <a:t>…a rovescio»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237913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l’insegnamento capovolto si riesce molto spesso a praticare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insegnamento individualizzato implicito con incredibili risultati per tutti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3" y="2180652"/>
            <a:ext cx="4186307" cy="235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179671" y="2349662"/>
            <a:ext cx="3582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25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Lesson</a:t>
            </a:r>
            <a:r>
              <a:rPr lang="it-IT" dirty="0" smtClean="0"/>
              <a:t> </a:t>
            </a:r>
            <a:r>
              <a:rPr lang="it-IT" dirty="0" err="1" smtClean="0"/>
              <a:t>learned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Quindi?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237913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didattica buona per i BES o DSA è una didattica migliore per tutti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69" y="2163647"/>
            <a:ext cx="4889442" cy="24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C’è sempre un modo diverso per vedere le cose 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Per Iniziare</a:t>
            </a:r>
            <a:endParaRPr lang="en-US" dirty="0"/>
          </a:p>
        </p:txBody>
      </p:sp>
      <p:pic>
        <p:nvPicPr>
          <p:cNvPr id="5" name="1 mcm MCD - A che serve 'sta roba - Schoolto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3364" y="127712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61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Inversione dei ruoli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err="1"/>
              <a:t>Cos’e’</a:t>
            </a:r>
            <a:r>
              <a:rPr lang="it-IT" dirty="0"/>
              <a:t> la </a:t>
            </a:r>
            <a:r>
              <a:rPr lang="it-IT" dirty="0" err="1"/>
              <a:t>flipped</a:t>
            </a:r>
            <a:r>
              <a:rPr lang="it-IT" dirty="0"/>
              <a:t> </a:t>
            </a:r>
            <a:r>
              <a:rPr lang="it-IT" dirty="0" err="1"/>
              <a:t>classroom</a:t>
            </a:r>
            <a:r>
              <a:rPr lang="it-IT" dirty="0"/>
              <a:t> 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298484"/>
            <a:ext cx="6316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scuola si fanno i compiti e non solo …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casa si seguono le (video) lezioni …. e non solo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28" y="469214"/>
            <a:ext cx="2413284" cy="2094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006" y="2195820"/>
            <a:ext cx="3131774" cy="21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Numerose opportunità  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Lavoro a casa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184574"/>
            <a:ext cx="834813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Seguire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negli orari più opportuni 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Rivedere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parti che non hanno capito bene o necessitano di rinforzo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Approfondire gli argomenti di maggior interesse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16" y="2671287"/>
            <a:ext cx="2737373" cy="1824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967" y="2523401"/>
            <a:ext cx="2129797" cy="2129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78" y="2747786"/>
            <a:ext cx="20574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Il cambio di paradigma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Lavoro in classe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184574"/>
            <a:ext cx="8348134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risolvere problemi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riflettere e sistematizzare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apprendere in modo cooperativo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favorire l’apprendimento implicito e personalizzato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891" y="3043790"/>
            <a:ext cx="2188134" cy="164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38" y="3043789"/>
            <a:ext cx="2330420" cy="1550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632" y="3230927"/>
            <a:ext cx="2071109" cy="13636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733" y="2341740"/>
            <a:ext cx="19526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Il cambio di paradigma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Schema insegnamento capovolto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95" y="1181384"/>
            <a:ext cx="5085184" cy="2569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204" y="3917419"/>
            <a:ext cx="872922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tecnologia e l’apprendimento mediante </a:t>
            </a:r>
            <a:r>
              <a:rPr lang="it-IT" sz="1400" i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 non passivo) sono le </a:t>
            </a:r>
            <a:r>
              <a:rPr lang="it-IT" sz="1400" i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componenti 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chiave del concetto di «</a:t>
            </a:r>
            <a:r>
              <a:rPr lang="it-IT" sz="1400" i="1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flipped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400" i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 e apprendimento attivo influenzano il successo didattico in 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modo fondamentale</a:t>
            </a:r>
          </a:p>
        </p:txBody>
      </p:sp>
    </p:spTree>
    <p:extLst>
      <p:ext uri="{BB962C8B-B14F-4D97-AF65-F5344CB8AC3E}">
        <p14:creationId xmlns:p14="http://schemas.microsoft.com/office/powerpoint/2010/main" val="15462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La mia esperienza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Perché </a:t>
            </a:r>
            <a:r>
              <a:rPr lang="it-IT" dirty="0" err="1"/>
              <a:t>matematic</a:t>
            </a:r>
            <a:r>
              <a:rPr lang="it-IT" dirty="0"/>
              <a:t>…a rovescio?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184574"/>
            <a:ext cx="834813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anni di insegnamento ho capito che dovevo cambiare metodologia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ragazzi nativi digitali avevano altri stili di apprendimento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chiedevano sempre più spesso un insegnamento individualizzato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2" y="2990730"/>
            <a:ext cx="2406968" cy="160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702" y="2881956"/>
            <a:ext cx="2505075" cy="181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385" y="3335158"/>
            <a:ext cx="3122271" cy="10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La tecnologia come risorsa di innovazione….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Nasce l’idea di creare un sito web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184574"/>
            <a:ext cx="8348134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mia scuola ha aderito al progetto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bookinprogress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L’e-book di matematica non si discosta molto dal vecchio manuale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Vado a vedere sul web cosa fanno negli altri paesi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Trovo un mondo di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scopro la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flipped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5" y="3221581"/>
            <a:ext cx="1712194" cy="1712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87" y="3406227"/>
            <a:ext cx="1912966" cy="1268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135" y="3217260"/>
            <a:ext cx="1953145" cy="1457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577" y="3141768"/>
            <a:ext cx="2351813" cy="15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1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Un esperimento collettivo riuscito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La nascita di «</a:t>
            </a:r>
            <a:r>
              <a:rPr lang="it-IT" dirty="0" err="1"/>
              <a:t>M</a:t>
            </a:r>
            <a:r>
              <a:rPr lang="it-IT" dirty="0" err="1" smtClean="0"/>
              <a:t>atematicapovolta</a:t>
            </a:r>
            <a:r>
              <a:rPr lang="it-IT" dirty="0" smtClean="0"/>
              <a:t>»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84574"/>
            <a:ext cx="8969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alunno della mia scuola mi crea una piattaforma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Raccolgo un certo numero di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la prima classe del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bookinprogress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Inizio a capovolgere la classe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L’entusiasmo dei ragazzi mi porta a capovolgere tutte le mie classi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3219777"/>
            <a:ext cx="2106979" cy="140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196" y="3368770"/>
            <a:ext cx="1843016" cy="1372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505" y="3457523"/>
            <a:ext cx="1965937" cy="1283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575" y="3457523"/>
            <a:ext cx="2187236" cy="12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P_RMA_ES_History">
  <a:themeElements>
    <a:clrScheme name="Custom 214">
      <a:dk1>
        <a:sysClr val="windowText" lastClr="000000"/>
      </a:dk1>
      <a:lt1>
        <a:sysClr val="window" lastClr="FFFFFF"/>
      </a:lt1>
      <a:dk2>
        <a:srgbClr val="0096D6"/>
      </a:dk2>
      <a:lt2>
        <a:srgbClr val="E5E8E8"/>
      </a:lt2>
      <a:accent1>
        <a:srgbClr val="0096D6"/>
      </a:accent1>
      <a:accent2>
        <a:srgbClr val="F05332"/>
      </a:accent2>
      <a:accent3>
        <a:srgbClr val="822980"/>
      </a:accent3>
      <a:accent4>
        <a:srgbClr val="87898B"/>
      </a:accent4>
      <a:accent5>
        <a:srgbClr val="B9B8BB"/>
      </a:accent5>
      <a:accent6>
        <a:srgbClr val="008B2B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defTabSz="430213">
          <a:spcAft>
            <a:spcPts val="400"/>
          </a:spcAft>
          <a:buSzPct val="100000"/>
          <a:defRPr sz="1600" dirty="0" smtClean="0">
            <a:solidFill>
              <a:srgbClr val="000000"/>
            </a:solidFill>
            <a:latin typeface="HP Simplified" pitchFamily="34" charset="0"/>
            <a:cs typeface="HP Simplifie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HP Theme color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96D6"/>
      </a:accent1>
      <a:accent2>
        <a:srgbClr val="F05332"/>
      </a:accent2>
      <a:accent3>
        <a:srgbClr val="B7CA34"/>
      </a:accent3>
      <a:accent4>
        <a:srgbClr val="87898B"/>
      </a:accent4>
      <a:accent5>
        <a:srgbClr val="B9B8BB"/>
      </a:accent5>
      <a:accent6>
        <a:srgbClr val="E5E8E8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HP_RMA_ES_History</Template>
  <TotalTime>11340</TotalTime>
  <Words>621</Words>
  <Application>Microsoft Office PowerPoint</Application>
  <PresentationFormat>Presentazione su schermo (16:9)</PresentationFormat>
  <Paragraphs>96</Paragraphs>
  <Slides>20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HP_RMA_ES_History</vt:lpstr>
      <vt:lpstr>Presentazione standard di PowerPoint</vt:lpstr>
      <vt:lpstr>Per Iniziare</vt:lpstr>
      <vt:lpstr>Cos’e’ la flipped classroom ?</vt:lpstr>
      <vt:lpstr>Lavoro a casa </vt:lpstr>
      <vt:lpstr>Lavoro in classe </vt:lpstr>
      <vt:lpstr>Schema insegnamento capovolto</vt:lpstr>
      <vt:lpstr>Perché matematic…a rovescio?</vt:lpstr>
      <vt:lpstr>Nasce l’idea di creare un sito web</vt:lpstr>
      <vt:lpstr>La nascita di «Matematicapovolta»</vt:lpstr>
      <vt:lpstr>La nascita di «Matematicapovolta» </vt:lpstr>
      <vt:lpstr>«Matematicapovolta» oggi</vt:lpstr>
      <vt:lpstr>Quali videolezioni ….</vt:lpstr>
      <vt:lpstr>Per «Matematicapovolta» si è scelto :</vt:lpstr>
      <vt:lpstr>Quali sono stati i risultati più evidenti?</vt:lpstr>
      <vt:lpstr>Percorsi di apprendimento alternativi</vt:lpstr>
      <vt:lpstr>Primo es. : apprendimento equazioni</vt:lpstr>
      <vt:lpstr>Secondo es. : apprendimento disequazioni</vt:lpstr>
      <vt:lpstr>Con «Matematic…a rovescio»</vt:lpstr>
      <vt:lpstr>Quindi?</vt:lpstr>
      <vt:lpstr>Grazie</vt:lpstr>
    </vt:vector>
  </TitlesOfParts>
  <Company>HP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</dc:title>
  <dc:creator>Fernando Cornago Diaz</dc:creator>
  <cp:lastModifiedBy>PC</cp:lastModifiedBy>
  <cp:revision>315</cp:revision>
  <cp:lastPrinted>2012-04-13T15:38:33Z</cp:lastPrinted>
  <dcterms:created xsi:type="dcterms:W3CDTF">2013-03-21T08:59:48Z</dcterms:created>
  <dcterms:modified xsi:type="dcterms:W3CDTF">2014-09-15T15:20:02Z</dcterms:modified>
</cp:coreProperties>
</file>