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4" r:id="rId1"/>
  </p:sldMasterIdLst>
  <p:notesMasterIdLst>
    <p:notesMasterId r:id="rId21"/>
  </p:notesMasterIdLst>
  <p:handoutMasterIdLst>
    <p:handoutMasterId r:id="rId22"/>
  </p:handoutMasterIdLst>
  <p:sldIdLst>
    <p:sldId id="687" r:id="rId2"/>
    <p:sldId id="706" r:id="rId3"/>
    <p:sldId id="688" r:id="rId4"/>
    <p:sldId id="692" r:id="rId5"/>
    <p:sldId id="693" r:id="rId6"/>
    <p:sldId id="694" r:id="rId7"/>
    <p:sldId id="695" r:id="rId8"/>
    <p:sldId id="696" r:id="rId9"/>
    <p:sldId id="697" r:id="rId10"/>
    <p:sldId id="708" r:id="rId11"/>
    <p:sldId id="698" r:id="rId12"/>
    <p:sldId id="699" r:id="rId13"/>
    <p:sldId id="707" r:id="rId14"/>
    <p:sldId id="701" r:id="rId15"/>
    <p:sldId id="709" r:id="rId16"/>
    <p:sldId id="702" r:id="rId17"/>
    <p:sldId id="703" r:id="rId18"/>
    <p:sldId id="704" r:id="rId19"/>
    <p:sldId id="648" r:id="rId2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083">
          <p15:clr>
            <a:srgbClr val="A4A3A4"/>
          </p15:clr>
        </p15:guide>
        <p15:guide id="2" orient="horz" pos="743">
          <p15:clr>
            <a:srgbClr val="A4A3A4"/>
          </p15:clr>
        </p15:guide>
        <p15:guide id="3" orient="horz" pos="893">
          <p15:clr>
            <a:srgbClr val="A4A3A4"/>
          </p15:clr>
        </p15:guide>
        <p15:guide id="4" orient="horz" pos="384">
          <p15:clr>
            <a:srgbClr val="A4A3A4"/>
          </p15:clr>
        </p15:guide>
        <p15:guide id="5" orient="horz" pos="1671">
          <p15:clr>
            <a:srgbClr val="A4A3A4"/>
          </p15:clr>
        </p15:guide>
        <p15:guide id="6" orient="horz" pos="2236">
          <p15:clr>
            <a:srgbClr val="A4A3A4"/>
          </p15:clr>
        </p15:guide>
        <p15:guide id="7" orient="horz" pos="146">
          <p15:clr>
            <a:srgbClr val="A4A3A4"/>
          </p15:clr>
        </p15:guide>
        <p15:guide id="8" orient="horz" pos="2443">
          <p15:clr>
            <a:srgbClr val="A4A3A4"/>
          </p15:clr>
        </p15:guide>
        <p15:guide id="9" pos="1794">
          <p15:clr>
            <a:srgbClr val="A4A3A4"/>
          </p15:clr>
        </p15:guide>
        <p15:guide id="10" pos="2736">
          <p15:clr>
            <a:srgbClr val="A4A3A4"/>
          </p15:clr>
        </p15:guide>
        <p15:guide id="11" pos="202">
          <p15:clr>
            <a:srgbClr val="A4A3A4"/>
          </p15:clr>
        </p15:guide>
        <p15:guide id="12" pos="5322">
          <p15:clr>
            <a:srgbClr val="A4A3A4"/>
          </p15:clr>
        </p15:guide>
        <p15:guide id="13" pos="5625">
          <p15:clr>
            <a:srgbClr val="A4A3A4"/>
          </p15:clr>
        </p15:guide>
        <p15:guide id="14" pos="2878">
          <p15:clr>
            <a:srgbClr val="A4A3A4"/>
          </p15:clr>
        </p15:guide>
        <p15:guide id="15" pos="3555">
          <p15:clr>
            <a:srgbClr val="A4A3A4"/>
          </p15:clr>
        </p15:guide>
        <p15:guide id="16" pos="1965">
          <p15:clr>
            <a:srgbClr val="A4A3A4"/>
          </p15:clr>
        </p15:guide>
        <p15:guide id="17" pos="372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DDF0"/>
    <a:srgbClr val="0096D6"/>
    <a:srgbClr val="FFFFFF"/>
    <a:srgbClr val="000000"/>
    <a:srgbClr val="822980"/>
    <a:srgbClr val="621F60"/>
    <a:srgbClr val="B9B8BB"/>
    <a:srgbClr val="E5E8E8"/>
    <a:srgbClr val="B9B9BB"/>
    <a:srgbClr val="B6B8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28" autoAdjust="0"/>
    <p:restoredTop sz="94485" autoAdjust="0"/>
  </p:normalViewPr>
  <p:slideViewPr>
    <p:cSldViewPr snapToGrid="0">
      <p:cViewPr>
        <p:scale>
          <a:sx n="82" d="100"/>
          <a:sy n="82" d="100"/>
        </p:scale>
        <p:origin x="-870" y="-264"/>
      </p:cViewPr>
      <p:guideLst>
        <p:guide orient="horz" pos="3083"/>
        <p:guide orient="horz" pos="743"/>
        <p:guide orient="horz" pos="893"/>
        <p:guide orient="horz" pos="384"/>
        <p:guide orient="horz" pos="1671"/>
        <p:guide orient="horz" pos="2236"/>
        <p:guide orient="horz" pos="146"/>
        <p:guide orient="horz" pos="2443"/>
        <p:guide pos="1794"/>
        <p:guide pos="2736"/>
        <p:guide pos="202"/>
        <p:guide pos="5322"/>
        <p:guide pos="5625"/>
        <p:guide pos="2878"/>
        <p:guide pos="3555"/>
        <p:guide pos="1965"/>
        <p:guide pos="3723"/>
      </p:guideLst>
    </p:cSldViewPr>
  </p:slideViewPr>
  <p:outlineViewPr>
    <p:cViewPr>
      <p:scale>
        <a:sx n="33" d="100"/>
        <a:sy n="33" d="100"/>
      </p:scale>
      <p:origin x="0" y="744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 snapToObjects="1" showGuides="1">
      <p:cViewPr varScale="1">
        <p:scale>
          <a:sx n="70" d="100"/>
          <a:sy n="70" d="100"/>
        </p:scale>
        <p:origin x="3240" y="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>
              <a:latin typeface="HP Simplified"/>
              <a:cs typeface="HP Simplified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678B55-319B-2D4F-AE49-6C1B6E1A4DDA}" type="datetimeFigureOut">
              <a:rPr lang="en-US" smtClean="0">
                <a:latin typeface="HP Simplified"/>
                <a:cs typeface="HP Simplified"/>
              </a:rPr>
              <a:pPr/>
              <a:t>11/4/2014</a:t>
            </a:fld>
            <a:endParaRPr lang="en-GB" dirty="0">
              <a:latin typeface="HP Simplified"/>
              <a:cs typeface="HP Simplified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>
              <a:latin typeface="HP Simplified"/>
              <a:cs typeface="HP Simplified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B27340-60F0-7D46-BC5B-91B08A318A82}" type="slidenum">
              <a:rPr lang="en-GB" smtClean="0">
                <a:latin typeface="HP Simplified"/>
                <a:cs typeface="HP Simplified"/>
              </a:rPr>
              <a:pPr/>
              <a:t>‹N›</a:t>
            </a:fld>
            <a:endParaRPr lang="en-GB" dirty="0">
              <a:latin typeface="HP Simplified"/>
              <a:cs typeface="HP Simplified"/>
            </a:endParaRPr>
          </a:p>
        </p:txBody>
      </p:sp>
    </p:spTree>
    <p:extLst>
      <p:ext uri="{BB962C8B-B14F-4D97-AF65-F5344CB8AC3E}">
        <p14:creationId xmlns:p14="http://schemas.microsoft.com/office/powerpoint/2010/main" val="4932174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HP Simplified"/>
                <a:cs typeface="HP Simplified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HP Simplified"/>
                <a:cs typeface="HP Simplified"/>
              </a:defRPr>
            </a:lvl1pPr>
          </a:lstStyle>
          <a:p>
            <a:fld id="{2D9CAF8C-0805-8440-B43D-DCCAAA4D80CE}" type="datetimeFigureOut">
              <a:rPr lang="en-US" smtClean="0"/>
              <a:pPr/>
              <a:t>11/4/2014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HP Simplified"/>
                <a:cs typeface="HP Simplified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HP Simplified"/>
                <a:cs typeface="HP Simplified"/>
              </a:defRPr>
            </a:lvl1pPr>
          </a:lstStyle>
          <a:p>
            <a:fld id="{22A853E8-D85F-5D49-95D2-E1D96ABFE2B9}" type="slidenum">
              <a:rPr lang="en-GB" smtClean="0"/>
              <a:pPr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807980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HP Simplified"/>
        <a:ea typeface="+mn-ea"/>
        <a:cs typeface="HP Simplified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HP Simplified"/>
        <a:ea typeface="+mn-ea"/>
        <a:cs typeface="HP Simplified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HP Simplified"/>
        <a:ea typeface="+mn-ea"/>
        <a:cs typeface="HP Simplified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HP Simplified"/>
        <a:ea typeface="+mn-ea"/>
        <a:cs typeface="HP Simplified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HP Simplified"/>
        <a:ea typeface="+mn-ea"/>
        <a:cs typeface="HP Simplified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8F9A63FA-5555-4C40-ADBE-C781C30E6335}" type="datetime3">
              <a:rPr lang="en-US" smtClean="0"/>
              <a:pPr>
                <a:defRPr/>
              </a:pPr>
              <a:t>4 November 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HP Confidential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8BFC977C-CFD2-4FC3-AE39-67E940F2A215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04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853E8-D85F-5D49-95D2-E1D96ABFE2B9}" type="slidenum">
              <a:rPr lang="en-GB" smtClean="0"/>
              <a:pPr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3873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title slide 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 bwMode="black">
          <a:xfrm>
            <a:off x="329184" y="2036820"/>
            <a:ext cx="6858000" cy="1206484"/>
          </a:xfrm>
        </p:spPr>
        <p:txBody>
          <a:bodyPr anchor="b"/>
          <a:lstStyle>
            <a:lvl1pPr>
              <a:lnSpc>
                <a:spcPct val="90000"/>
              </a:lnSpc>
              <a:defRPr sz="4600" spc="-1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title style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329184" y="3316628"/>
            <a:ext cx="6858000" cy="914400"/>
          </a:xfrm>
        </p:spPr>
        <p:txBody>
          <a:bodyPr/>
          <a:lstStyle>
            <a:lvl1pPr marL="0" indent="0" algn="l">
              <a:buNone/>
              <a:defRPr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7557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title, sub title with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 bwMode="black">
          <a:xfrm>
            <a:off x="329184" y="235063"/>
            <a:ext cx="8460105" cy="429768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6"/>
          </p:nvPr>
        </p:nvSpPr>
        <p:spPr>
          <a:xfrm>
            <a:off x="329184" y="1188720"/>
            <a:ext cx="2523744" cy="3222624"/>
          </a:xfrm>
        </p:spPr>
        <p:txBody>
          <a:bodyPr/>
          <a:lstStyle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7"/>
          </p:nvPr>
        </p:nvSpPr>
        <p:spPr>
          <a:xfrm>
            <a:off x="3124486" y="1188720"/>
            <a:ext cx="2523744" cy="3222625"/>
          </a:xfrm>
        </p:spPr>
        <p:txBody>
          <a:bodyPr/>
          <a:lstStyle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5919788" y="1188720"/>
            <a:ext cx="2527300" cy="3222624"/>
          </a:xfrm>
        </p:spPr>
        <p:txBody>
          <a:bodyPr/>
          <a:lstStyle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329184" y="751390"/>
            <a:ext cx="8460105" cy="276999"/>
          </a:xfrm>
          <a:prstGeom prst="rect">
            <a:avLst/>
          </a:prstGeom>
        </p:spPr>
        <p:txBody>
          <a:bodyPr wrap="square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 i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Click to edit master subtitle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7351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Lin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339725" y="304710"/>
            <a:ext cx="8375650" cy="46984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33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aseline="0">
                <a:solidFill>
                  <a:schemeClr val="tx1"/>
                </a:solidFill>
                <a:latin typeface="Futura Bk" pitchFamily="34" charset="0"/>
              </a:defRPr>
            </a:lvl1pPr>
          </a:lstStyle>
          <a:p>
            <a:r>
              <a:rPr lang="en-US" dirty="0" smtClean="0"/>
              <a:t>Single line title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365760" y="4855464"/>
            <a:ext cx="320040" cy="150876"/>
          </a:xfrm>
          <a:prstGeom prst="rect">
            <a:avLst/>
          </a:prstGeom>
        </p:spPr>
        <p:txBody>
          <a:bodyPr/>
          <a:lstStyle/>
          <a:p>
            <a:fld id="{39FE57C1-99E3-4342-90AE-63D315326D4A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7" name="Content Placeholder 12"/>
          <p:cNvSpPr>
            <a:spLocks noGrp="1"/>
          </p:cNvSpPr>
          <p:nvPr>
            <p:ph sz="quarter" idx="14"/>
          </p:nvPr>
        </p:nvSpPr>
        <p:spPr>
          <a:xfrm>
            <a:off x="365760" y="928746"/>
            <a:ext cx="8321040" cy="3657600"/>
          </a:xfrm>
        </p:spPr>
        <p:txBody>
          <a:bodyPr/>
          <a:lstStyle>
            <a:lvl1pPr>
              <a:buSzPct val="80000"/>
              <a:buFont typeface="Arial" pitchFamily="34" charset="0"/>
              <a:buChar char="•"/>
              <a:defRPr sz="1800">
                <a:solidFill>
                  <a:schemeClr val="tx1"/>
                </a:solidFill>
              </a:defRPr>
            </a:lvl1pPr>
            <a:lvl2pPr>
              <a:buSzPct val="80000"/>
              <a:buFont typeface="Futura Bk" pitchFamily="34" charset="0"/>
              <a:buChar char="–"/>
              <a:defRPr sz="1400">
                <a:solidFill>
                  <a:schemeClr val="tx1"/>
                </a:solidFill>
              </a:defRPr>
            </a:lvl2pPr>
            <a:lvl3pPr>
              <a:buSzPct val="80000"/>
              <a:buFont typeface="Arial" pitchFamily="34" charset="0"/>
              <a:buChar char="•"/>
              <a:defRPr sz="1000">
                <a:solidFill>
                  <a:schemeClr val="tx1"/>
                </a:solidFill>
              </a:defRPr>
            </a:lvl3pPr>
            <a:lvl4pPr>
              <a:buSzPct val="80000"/>
              <a:buFont typeface="Futura Bk" pitchFamily="34" charset="0"/>
              <a:buChar char="–"/>
              <a:defRPr sz="1000">
                <a:solidFill>
                  <a:schemeClr val="tx1"/>
                </a:solidFill>
              </a:defRPr>
            </a:lvl4pPr>
            <a:lvl5pPr>
              <a:buSzPct val="80000"/>
              <a:buFont typeface="Arial" pitchFamily="34" charset="0"/>
              <a:buChar char="•"/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66820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Line with Content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331473" y="660171"/>
            <a:ext cx="8460105" cy="3770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ts val="2999"/>
              </a:lnSpc>
              <a:buNone/>
              <a:defRPr sz="1800" b="0">
                <a:solidFill>
                  <a:srgbClr val="000000"/>
                </a:solidFill>
              </a:defRPr>
            </a:lvl1pPr>
            <a:lvl2pPr marL="4571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en-US" noProof="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black">
          <a:xfrm>
            <a:off x="331473" y="235063"/>
            <a:ext cx="8460105" cy="412934"/>
          </a:xfrm>
        </p:spPr>
        <p:txBody>
          <a:bodyPr>
            <a:noAutofit/>
          </a:bodyPr>
          <a:lstStyle>
            <a:lvl1pPr>
              <a:defRPr>
                <a:latin typeface="Arial"/>
                <a:cs typeface="Arial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344490" y="1430691"/>
            <a:ext cx="7934325" cy="2992084"/>
          </a:xfrm>
        </p:spPr>
        <p:txBody>
          <a:bodyPr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8847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ue divider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 bwMode="black">
          <a:xfrm>
            <a:off x="329184" y="238328"/>
            <a:ext cx="7222352" cy="2006703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algn="l">
              <a:lnSpc>
                <a:spcPct val="90000"/>
              </a:lnSpc>
              <a:defRPr sz="4000" b="1" i="0" spc="-100" baseline="0">
                <a:solidFill>
                  <a:schemeClr val="bg1"/>
                </a:solidFill>
                <a:latin typeface="HP Simplified" pitchFamily="34" charset="0"/>
                <a:cs typeface="HP Simplified" pitchFamily="34" charset="0"/>
              </a:defRPr>
            </a:lvl1pPr>
          </a:lstStyle>
          <a:p>
            <a:r>
              <a:rPr lang="en-US" noProof="0" dirty="0" smtClean="0"/>
              <a:t>Click to edit </a:t>
            </a:r>
            <a:br>
              <a:rPr lang="en-US" noProof="0" dirty="0" smtClean="0"/>
            </a:br>
            <a:r>
              <a:rPr lang="en-US" noProof="0" dirty="0" smtClean="0"/>
              <a:t>master </a:t>
            </a:r>
            <a:br>
              <a:rPr lang="en-US" noProof="0" dirty="0" smtClean="0"/>
            </a:br>
            <a:r>
              <a:rPr lang="en-US" noProof="0" dirty="0" smtClean="0"/>
              <a:t>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203387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 bwMode="black">
          <a:xfrm>
            <a:off x="329184" y="237744"/>
            <a:ext cx="7222352" cy="2006703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algn="l">
              <a:lnSpc>
                <a:spcPct val="90000"/>
              </a:lnSpc>
              <a:defRPr sz="4000" b="1" i="0" spc="-100">
                <a:solidFill>
                  <a:schemeClr val="tx1"/>
                </a:solidFill>
                <a:latin typeface="HP Simplified" pitchFamily="34" charset="0"/>
                <a:cs typeface="HP Simplified" pitchFamily="34" charset="0"/>
              </a:defRPr>
            </a:lvl1pPr>
          </a:lstStyle>
          <a:p>
            <a:r>
              <a:rPr lang="en-US" noProof="0" dirty="0" smtClean="0"/>
              <a:t>Click to edit </a:t>
            </a:r>
            <a:br>
              <a:rPr lang="en-US" noProof="0" dirty="0" smtClean="0"/>
            </a:br>
            <a:r>
              <a:rPr lang="en-US" noProof="0" dirty="0" smtClean="0"/>
              <a:t>master </a:t>
            </a:r>
            <a:br>
              <a:rPr lang="en-US" noProof="0" dirty="0" smtClean="0"/>
            </a:br>
            <a:r>
              <a:rPr lang="en-US" noProof="0" dirty="0" smtClean="0"/>
              <a:t>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74790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quote slide with subtit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 bwMode="black">
          <a:xfrm>
            <a:off x="329184" y="240919"/>
            <a:ext cx="7222352" cy="2006703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lang="en-US" sz="4000" b="1" i="0" kern="1200" spc="-100" noProof="0" dirty="0">
                <a:solidFill>
                  <a:schemeClr val="bg1"/>
                </a:solidFill>
                <a:latin typeface="HP Simplified" pitchFamily="34" charset="0"/>
                <a:ea typeface="+mj-ea"/>
                <a:cs typeface="HP Simplified" pitchFamily="34" charset="0"/>
              </a:defRPr>
            </a:lvl1pPr>
          </a:lstStyle>
          <a:p>
            <a:r>
              <a:rPr lang="en-US" noProof="0" dirty="0" smtClean="0"/>
              <a:t>Click to edit </a:t>
            </a:r>
            <a:br>
              <a:rPr lang="en-US" noProof="0" dirty="0" smtClean="0"/>
            </a:br>
            <a:r>
              <a:rPr lang="en-US" noProof="0" dirty="0" smtClean="0"/>
              <a:t>master </a:t>
            </a:r>
            <a:br>
              <a:rPr lang="en-US" noProof="0" dirty="0" smtClean="0"/>
            </a:br>
            <a:r>
              <a:rPr lang="en-US" noProof="0" dirty="0" smtClean="0"/>
              <a:t>title style</a:t>
            </a:r>
            <a:endParaRPr lang="en-US" noProof="0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25269" y="3305361"/>
            <a:ext cx="5148072" cy="6492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rgbClr val="FFFFFF"/>
                </a:solidFill>
                <a:latin typeface="+mn-lt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Click to edit master subtitle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58848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 bwMode="black">
          <a:xfrm>
            <a:off x="329184" y="235064"/>
            <a:ext cx="8117206" cy="430887"/>
          </a:xfrm>
        </p:spPr>
        <p:txBody>
          <a:bodyPr wrap="square">
            <a:noAutofit/>
          </a:bodyPr>
          <a:lstStyle>
            <a:lvl1pPr>
              <a:defRPr b="1" i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25252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 title with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329184" y="751390"/>
            <a:ext cx="8117206" cy="276999"/>
          </a:xfrm>
          <a:prstGeom prst="rect">
            <a:avLst/>
          </a:prstGeom>
        </p:spPr>
        <p:txBody>
          <a:bodyPr wrap="square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 i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Click to edit master subtitle style</a:t>
            </a:r>
            <a:endParaRPr lang="en-US" noProof="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329184" y="1188721"/>
            <a:ext cx="8119872" cy="3228975"/>
          </a:xfrm>
        </p:spPr>
        <p:txBody>
          <a:bodyPr wrap="square">
            <a:noAutofit/>
          </a:bodyPr>
          <a:lstStyle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709994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 title with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329184" y="751390"/>
            <a:ext cx="8117206" cy="276999"/>
          </a:xfrm>
          <a:prstGeom prst="rect">
            <a:avLst/>
          </a:prstGeom>
        </p:spPr>
        <p:txBody>
          <a:bodyPr wrap="square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 i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Click to edit master subtitle style</a:t>
            </a:r>
            <a:endParaRPr lang="en-US" noProof="0" dirty="0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 bwMode="black">
          <a:xfrm>
            <a:off x="329184" y="235064"/>
            <a:ext cx="8117206" cy="430887"/>
          </a:xfrm>
        </p:spPr>
        <p:txBody>
          <a:bodyPr wrap="square">
            <a:noAutofit/>
          </a:bodyPr>
          <a:lstStyle>
            <a:lvl1pPr>
              <a:defRPr b="1" i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329184" y="1188721"/>
            <a:ext cx="8119872" cy="3228975"/>
          </a:xfrm>
        </p:spPr>
        <p:txBody>
          <a:bodyPr wrap="square">
            <a:noAutofit/>
          </a:bodyPr>
          <a:lstStyle>
            <a:lvl1pPr marL="171450" indent="-171450">
              <a:buFont typeface="HP Simplified" pitchFamily="34" charset="0"/>
              <a:buChar char="•"/>
              <a:defRPr sz="1400" b="0">
                <a:solidFill>
                  <a:schemeClr val="tx1"/>
                </a:solidFill>
              </a:defRPr>
            </a:lvl1pPr>
            <a:lvl2pPr marL="342900" indent="-171450">
              <a:buSzPct val="80000"/>
              <a:buFont typeface="HP Simplified" pitchFamily="34" charset="0"/>
              <a:buChar char="–"/>
              <a:defRPr sz="1400">
                <a:solidFill>
                  <a:srgbClr val="000000"/>
                </a:solidFill>
              </a:defRPr>
            </a:lvl2pPr>
            <a:lvl3pPr marL="512763" indent="-169863">
              <a:defRPr sz="1400">
                <a:solidFill>
                  <a:srgbClr val="000000"/>
                </a:solidFill>
              </a:defRPr>
            </a:lvl3pPr>
            <a:lvl4pPr marL="690563" indent="-180975">
              <a:defRPr sz="1400">
                <a:solidFill>
                  <a:srgbClr val="000000"/>
                </a:solidFill>
              </a:defRPr>
            </a:lvl4pPr>
            <a:lvl5pPr marL="833438" indent="-150813"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709994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 title with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1"/>
          <p:cNvSpPr>
            <a:spLocks noGrp="1"/>
          </p:cNvSpPr>
          <p:nvPr>
            <p:ph type="title" hasCustomPrompt="1"/>
          </p:nvPr>
        </p:nvSpPr>
        <p:spPr bwMode="black">
          <a:xfrm>
            <a:off x="329184" y="235063"/>
            <a:ext cx="8460105" cy="430887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6"/>
          </p:nvPr>
        </p:nvSpPr>
        <p:spPr>
          <a:xfrm>
            <a:off x="329184" y="1188720"/>
            <a:ext cx="4030662" cy="3219769"/>
          </a:xfrm>
        </p:spPr>
        <p:txBody>
          <a:bodyPr/>
          <a:lstStyle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7"/>
          </p:nvPr>
        </p:nvSpPr>
        <p:spPr>
          <a:xfrm>
            <a:off x="4568825" y="1188720"/>
            <a:ext cx="3878264" cy="3222624"/>
          </a:xfrm>
        </p:spPr>
        <p:txBody>
          <a:bodyPr/>
          <a:lstStyle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329184" y="751390"/>
            <a:ext cx="8460105" cy="276999"/>
          </a:xfrm>
          <a:prstGeom prst="rect">
            <a:avLst/>
          </a:prstGeom>
        </p:spPr>
        <p:txBody>
          <a:bodyPr wrap="square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 i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Click to edit master subtitle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84705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, sub title with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568827" y="1188000"/>
            <a:ext cx="3878263" cy="3222441"/>
          </a:xfrm>
        </p:spPr>
        <p:txBody>
          <a:bodyPr anchor="ctr"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 bwMode="black">
          <a:xfrm>
            <a:off x="329184" y="235063"/>
            <a:ext cx="8458200" cy="429768"/>
          </a:xfrm>
        </p:spPr>
        <p:txBody>
          <a:bodyPr/>
          <a:lstStyle>
            <a:lvl1pPr>
              <a:defRPr b="1" i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329184" y="1188720"/>
            <a:ext cx="4011612" cy="3219768"/>
          </a:xfrm>
        </p:spPr>
        <p:txBody>
          <a:bodyPr/>
          <a:lstStyle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329184" y="751390"/>
            <a:ext cx="8460105" cy="276999"/>
          </a:xfrm>
          <a:prstGeom prst="rect">
            <a:avLst/>
          </a:prstGeom>
        </p:spPr>
        <p:txBody>
          <a:bodyPr wrap="square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 i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Click to edit master subtitle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50519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329184" y="235064"/>
            <a:ext cx="8123236" cy="430887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 bwMode="black">
          <a:xfrm>
            <a:off x="329184" y="1188720"/>
            <a:ext cx="8119872" cy="321976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/>
          </a:p>
        </p:txBody>
      </p:sp>
      <p:sp>
        <p:nvSpPr>
          <p:cNvPr id="8" name="TextBox 7"/>
          <p:cNvSpPr txBox="1"/>
          <p:nvPr/>
        </p:nvSpPr>
        <p:spPr bwMode="gray">
          <a:xfrm>
            <a:off x="329184" y="4788485"/>
            <a:ext cx="323009" cy="149332"/>
          </a:xfrm>
          <a:prstGeom prst="rect">
            <a:avLst/>
          </a:prstGeom>
        </p:spPr>
        <p:txBody>
          <a:bodyPr vert="horz" wrap="none" lIns="0" tIns="45720" rIns="91440" bIns="45720" rtlCol="0" anchor="ctr">
            <a:noAutofit/>
          </a:bodyPr>
          <a:lstStyle/>
          <a:p>
            <a:pPr marL="0" algn="l" defTabSz="914400" rtl="0" eaLnBrk="1" latinLnBrk="0" hangingPunct="1"/>
            <a:fld id="{6C5AF65D-6854-49AF-ABC5-48B5BA0EA842}" type="slidenum">
              <a:rPr lang="en-US" sz="700" b="0" i="0" kern="1200" smtClean="0">
                <a:solidFill>
                  <a:srgbClr val="B9B8BB"/>
                </a:solidFill>
                <a:latin typeface="HP Simplified"/>
                <a:ea typeface="+mn-ea"/>
                <a:cs typeface="HP Simplified"/>
              </a:rPr>
              <a:pPr marL="0" algn="l" defTabSz="914400" rtl="0" eaLnBrk="1" latinLnBrk="0" hangingPunct="1"/>
              <a:t>‹N›</a:t>
            </a:fld>
            <a:endParaRPr lang="en-US" sz="700" b="0" i="0" kern="1200" dirty="0" smtClean="0">
              <a:solidFill>
                <a:srgbClr val="B9B8BB"/>
              </a:solidFill>
              <a:latin typeface="HP Simplified"/>
              <a:ea typeface="+mn-ea"/>
              <a:cs typeface="HP Simplified"/>
            </a:endParaRPr>
          </a:p>
        </p:txBody>
      </p:sp>
    </p:spTree>
    <p:extLst>
      <p:ext uri="{BB962C8B-B14F-4D97-AF65-F5344CB8AC3E}">
        <p14:creationId xmlns:p14="http://schemas.microsoft.com/office/powerpoint/2010/main" val="2606275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19" r:id="rId2"/>
    <p:sldLayoutId id="2147483834" r:id="rId3"/>
    <p:sldLayoutId id="2147483833" r:id="rId4"/>
    <p:sldLayoutId id="2147483837" r:id="rId5"/>
    <p:sldLayoutId id="2147483809" r:id="rId6"/>
    <p:sldLayoutId id="2147483839" r:id="rId7"/>
    <p:sldLayoutId id="2147483823" r:id="rId8"/>
    <p:sldLayoutId id="2147483824" r:id="rId9"/>
    <p:sldLayoutId id="2147483825" r:id="rId10"/>
    <p:sldLayoutId id="2147483845" r:id="rId11"/>
    <p:sldLayoutId id="2147483846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spcAft>
          <a:spcPts val="0"/>
        </a:spcAft>
        <a:buNone/>
        <a:defRPr lang="en-GB" sz="2800" b="1" i="0" kern="1200" dirty="0" smtClean="0">
          <a:solidFill>
            <a:srgbClr val="000000"/>
          </a:solidFill>
          <a:latin typeface="HP Simplified" pitchFamily="34" charset="0"/>
          <a:ea typeface="+mj-ea"/>
          <a:cs typeface="HP Simplified" pitchFamily="34" charset="0"/>
        </a:defRPr>
      </a:lvl1pPr>
    </p:titleStyle>
    <p:bodyStyle>
      <a:lvl1pPr marL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SzPct val="100000"/>
        <a:buFont typeface="Arial"/>
        <a:buNone/>
        <a:defRPr sz="1800" b="1" i="0" kern="1200">
          <a:solidFill>
            <a:srgbClr val="0096D6"/>
          </a:solidFill>
          <a:latin typeface="HP Simplified" pitchFamily="34" charset="0"/>
          <a:ea typeface="+mn-ea"/>
          <a:cs typeface="HP Simplified" pitchFamily="34" charset="0"/>
        </a:defRPr>
      </a:lvl1pPr>
      <a:lvl2pPr marL="0" indent="0" algn="l" defTabSz="430213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SzPct val="100000"/>
        <a:buFont typeface="Lucida Grande"/>
        <a:buNone/>
        <a:defRPr sz="1600" b="0" i="0" kern="1200">
          <a:solidFill>
            <a:srgbClr val="000000"/>
          </a:solidFill>
          <a:latin typeface="HP Simplified" pitchFamily="34" charset="0"/>
          <a:ea typeface="+mn-ea"/>
          <a:cs typeface="HP Simplified" pitchFamily="34" charset="0"/>
        </a:defRPr>
      </a:lvl2pPr>
      <a:lvl3pPr marL="169863" indent="-169863" algn="l" defTabSz="4572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HP Simplified" pitchFamily="34" charset="0"/>
        <a:buChar char="•"/>
        <a:defRPr sz="1400" b="0" i="0" kern="1200">
          <a:solidFill>
            <a:srgbClr val="000000"/>
          </a:solidFill>
          <a:latin typeface="HP Simplified" pitchFamily="34" charset="0"/>
          <a:ea typeface="+mn-ea"/>
          <a:cs typeface="HP Simplified" pitchFamily="34" charset="0"/>
        </a:defRPr>
      </a:lvl3pPr>
      <a:lvl4pPr marL="341313" indent="-180975" algn="l" defTabSz="4572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SzPct val="80000"/>
        <a:buFont typeface="HP Simplified" pitchFamily="34" charset="0"/>
        <a:buChar char="–"/>
        <a:defRPr lang="en-US" sz="1400" b="0" i="0" kern="1200" dirty="0" smtClean="0">
          <a:solidFill>
            <a:srgbClr val="000000"/>
          </a:solidFill>
          <a:latin typeface="HP Simplified" pitchFamily="34" charset="0"/>
          <a:ea typeface="+mn-ea"/>
          <a:cs typeface="HP Simplified" pitchFamily="34" charset="0"/>
        </a:defRPr>
      </a:lvl4pPr>
      <a:lvl5pPr marL="469900" indent="-150813" algn="l" defTabSz="4572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HP Simplified" pitchFamily="34" charset="0"/>
        <a:buChar char="•"/>
        <a:tabLst/>
        <a:defRPr sz="1400" b="0" i="0" kern="1200">
          <a:solidFill>
            <a:srgbClr val="000000"/>
          </a:solidFill>
          <a:latin typeface="HP Simplified" pitchFamily="34" charset="0"/>
          <a:ea typeface="+mn-ea"/>
          <a:cs typeface="HP Simplified" pitchFamily="34" charset="0"/>
        </a:defRPr>
      </a:lvl5pPr>
      <a:lvl6pPr marL="2286000" indent="0" algn="l" defTabSz="457200" rtl="0" eaLnBrk="1" latinLnBrk="0" hangingPunct="1">
        <a:lnSpc>
          <a:spcPts val="2500"/>
        </a:lnSpc>
        <a:spcBef>
          <a:spcPct val="20000"/>
        </a:spcBef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file:///C:\Users\PC\Downloads\La%2520Circonferenza%2520noti%2520il%2520Centro%2520ed%2520un%2520Punto.mp4" TargetMode="External"/><Relationship Id="rId1" Type="http://schemas.microsoft.com/office/2007/relationships/media" Target="file:///C:\Users\PC\Downloads\La%2520Circonferenza%2520noti%2520il%2520Centro%2520ed%2520un%2520Punto.mp4" TargetMode="External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93876"/>
            <a:ext cx="9144000" cy="6437376"/>
          </a:xfrm>
          <a:prstGeom prst="rect">
            <a:avLst/>
          </a:prstGeom>
        </p:spPr>
      </p:pic>
      <p:sp>
        <p:nvSpPr>
          <p:cNvPr id="11" name="Title 22"/>
          <p:cNvSpPr txBox="1">
            <a:spLocks/>
          </p:cNvSpPr>
          <p:nvPr/>
        </p:nvSpPr>
        <p:spPr bwMode="black">
          <a:xfrm>
            <a:off x="96252" y="4156657"/>
            <a:ext cx="7106653" cy="686587"/>
          </a:xfrm>
          <a:prstGeom prst="rect">
            <a:avLst/>
          </a:prstGeom>
          <a:solidFill>
            <a:schemeClr val="bg2">
              <a:alpha val="39000"/>
            </a:schemeClr>
          </a:solidFill>
          <a:ln>
            <a:noFill/>
          </a:ln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GB" sz="28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it-IT" dirty="0">
                <a:solidFill>
                  <a:schemeClr val="accent1"/>
                </a:solidFill>
                <a:ea typeface="+mn-ea"/>
              </a:rPr>
              <a:t>LA MATEMATIC…A ROVESCIO</a:t>
            </a:r>
            <a:endParaRPr lang="en-US" dirty="0">
              <a:solidFill>
                <a:schemeClr val="accent1"/>
              </a:solidFill>
              <a:ea typeface="+mn-ea"/>
            </a:endParaRPr>
          </a:p>
        </p:txBody>
      </p:sp>
      <p:sp>
        <p:nvSpPr>
          <p:cNvPr id="12" name="Text Placeholder 13"/>
          <p:cNvSpPr txBox="1">
            <a:spLocks/>
          </p:cNvSpPr>
          <p:nvPr/>
        </p:nvSpPr>
        <p:spPr bwMode="black">
          <a:xfrm>
            <a:off x="96252" y="4571207"/>
            <a:ext cx="4901184" cy="658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marL="0" indent="0" algn="l" defTabSz="457200" rtl="0" eaLnBrk="1" fontAlgn="base" hangingPunct="1">
              <a:spcBef>
                <a:spcPct val="0"/>
              </a:spcBef>
              <a:spcAft>
                <a:spcPts val="400"/>
              </a:spcAft>
              <a:buSzPct val="100000"/>
              <a:buFont typeface="Arial" pitchFamily="34" charset="0"/>
              <a:defRPr b="1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1pPr>
            <a:lvl2pPr algn="l" defTabSz="430213" rtl="0" eaLnBrk="1" fontAlgn="base" hangingPunct="1">
              <a:spcBef>
                <a:spcPct val="0"/>
              </a:spcBef>
              <a:spcAft>
                <a:spcPts val="400"/>
              </a:spcAft>
              <a:buSzPct val="100000"/>
              <a:buFont typeface="Lucida Grande"/>
              <a:defRPr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69863" indent="-169863" algn="l" defTabSz="457200" rtl="0" eaLnBrk="1" fontAlgn="base" hangingPunct="1">
              <a:spcBef>
                <a:spcPct val="0"/>
              </a:spcBef>
              <a:spcAft>
                <a:spcPts val="400"/>
              </a:spcAft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341313" indent="-180975" algn="l" defTabSz="457200" rtl="0" eaLnBrk="1" fontAlgn="base" hangingPunct="1">
              <a:spcBef>
                <a:spcPct val="0"/>
              </a:spcBef>
              <a:spcAft>
                <a:spcPts val="400"/>
              </a:spcAft>
              <a:buSzPct val="80000"/>
              <a:buFont typeface="Lucida Grande"/>
              <a:buChar char="−"/>
              <a:defRPr lang="en-US" sz="1400" kern="1200" dirty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458788" indent="-150813" algn="l" defTabSz="457200" rtl="0" eaLnBrk="1" fontAlgn="base" hangingPunct="1">
              <a:spcBef>
                <a:spcPct val="0"/>
              </a:spcBef>
              <a:spcAft>
                <a:spcPts val="400"/>
              </a:spcAft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286000" indent="0" algn="l" defTabSz="457200" rtl="0" eaLnBrk="1" latinLnBrk="0" hangingPunct="1">
              <a:lnSpc>
                <a:spcPts val="2500"/>
              </a:lnSpc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dirty="0"/>
              <a:t>CLAUDIO MARCHESANO</a:t>
            </a:r>
            <a:endParaRPr lang="en-US" sz="1600" b="0" dirty="0">
              <a:solidFill>
                <a:schemeClr val="tx1"/>
              </a:solidFill>
              <a:latin typeface="HP Simplifi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6764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Tecnologia fatta in «casa» …. alla portata di tutti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9184" y="235064"/>
            <a:ext cx="8117206" cy="430887"/>
          </a:xfrm>
        </p:spPr>
        <p:txBody>
          <a:bodyPr/>
          <a:lstStyle/>
          <a:p>
            <a:r>
              <a:rPr lang="it-IT" dirty="0" smtClean="0"/>
              <a:t>La nascita di «</a:t>
            </a:r>
            <a:r>
              <a:rPr lang="it-IT" dirty="0" err="1"/>
              <a:t>M</a:t>
            </a:r>
            <a:r>
              <a:rPr lang="it-IT" dirty="0" err="1" smtClean="0"/>
              <a:t>atematicapovolta</a:t>
            </a:r>
            <a:r>
              <a:rPr lang="it-IT" dirty="0" smtClean="0"/>
              <a:t>» </a:t>
            </a:r>
            <a:endParaRPr lang="en-US" dirty="0"/>
          </a:p>
        </p:txBody>
      </p:sp>
      <p:pic>
        <p:nvPicPr>
          <p:cNvPr id="4" name="La%20Circonferenza%20noti%20il%20Centro%20ed%20un%20Punt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2" y="1484655"/>
            <a:ext cx="4907306" cy="276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032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Una realtà tangibile ed efficace ….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9184" y="235064"/>
            <a:ext cx="8117206" cy="430887"/>
          </a:xfrm>
        </p:spPr>
        <p:txBody>
          <a:bodyPr/>
          <a:lstStyle/>
          <a:p>
            <a:r>
              <a:rPr lang="it-IT" dirty="0" smtClean="0"/>
              <a:t>«</a:t>
            </a:r>
            <a:r>
              <a:rPr lang="it-IT" dirty="0" err="1"/>
              <a:t>M</a:t>
            </a:r>
            <a:r>
              <a:rPr lang="it-IT" dirty="0" err="1" smtClean="0"/>
              <a:t>atematicapovolta</a:t>
            </a:r>
            <a:r>
              <a:rPr lang="it-IT" dirty="0" smtClean="0"/>
              <a:t>» oggi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16378" y="1143009"/>
            <a:ext cx="8969433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Ogni classe ha il suo indice di </a:t>
            </a:r>
            <a:r>
              <a:rPr lang="it-IT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videolezioni</a:t>
            </a: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mo’ di </a:t>
            </a:r>
            <a:r>
              <a:rPr lang="it-IT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libro e stiamo costruendo (sto aiutando la collega  Vera </a:t>
            </a:r>
            <a:r>
              <a:rPr lang="it-IT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Francioli</a:t>
            </a:r>
            <a:r>
              <a:rPr lang="it-IT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anche dei </a:t>
            </a:r>
            <a:r>
              <a:rPr lang="it-IT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</a:t>
            </a:r>
            <a:r>
              <a:rPr lang="it-IT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..ro…</a:t>
            </a:r>
            <a:r>
              <a:rPr lang="it-IT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vesciati</a:t>
            </a:r>
            <a:r>
              <a:rPr lang="it-IT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per ogni classe</a:t>
            </a:r>
            <a:endParaRPr lang="it-IT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C’è un ampio spazio dedicato alle verifiche con soluzioni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 sono anche giochi </a:t>
            </a: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logica utilizzabile anche dai docenti di sostegno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 sono vari </a:t>
            </a:r>
            <a:r>
              <a:rPr lang="it-IT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links</a:t>
            </a: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gare di matematica locali, nazionali ed internazionali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78" y="3427454"/>
            <a:ext cx="1797315" cy="13584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6124" y="3451265"/>
            <a:ext cx="1807065" cy="13535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4261" y="3427454"/>
            <a:ext cx="1333500" cy="1333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8696" y="3218405"/>
            <a:ext cx="1962858" cy="1420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28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Accessibili, efficaci , coinvolgenti ….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9184" y="235064"/>
            <a:ext cx="8117206" cy="430887"/>
          </a:xfrm>
        </p:spPr>
        <p:txBody>
          <a:bodyPr/>
          <a:lstStyle/>
          <a:p>
            <a:r>
              <a:rPr lang="it-IT" dirty="0" smtClean="0"/>
              <a:t>Quali </a:t>
            </a:r>
            <a:r>
              <a:rPr lang="it-IT" dirty="0" err="1" smtClean="0"/>
              <a:t>videolezioni</a:t>
            </a:r>
            <a:r>
              <a:rPr lang="it-IT" dirty="0" smtClean="0"/>
              <a:t> ….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16378" y="1143009"/>
            <a:ext cx="896943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Gratuite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Sintetiche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Comunicazione chiara ed efficace  </a:t>
            </a:r>
            <a:endParaRPr lang="it-IT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Gradevoli e divertenti, quando è possibile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8263" y="3256165"/>
            <a:ext cx="2990850" cy="152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6538" y="3150455"/>
            <a:ext cx="2153947" cy="15583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1231" y="889889"/>
            <a:ext cx="3220987" cy="20074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955" y="3374393"/>
            <a:ext cx="1433596" cy="143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96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Riferimenti affidabili e …. «fai da te» ….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9184" y="235064"/>
            <a:ext cx="8117206" cy="430887"/>
          </a:xfrm>
        </p:spPr>
        <p:txBody>
          <a:bodyPr/>
          <a:lstStyle/>
          <a:p>
            <a:r>
              <a:rPr lang="it-IT" dirty="0"/>
              <a:t>Per </a:t>
            </a:r>
            <a:r>
              <a:rPr lang="it-IT" dirty="0" smtClean="0"/>
              <a:t>«</a:t>
            </a:r>
            <a:r>
              <a:rPr lang="it-IT" dirty="0" err="1" smtClean="0"/>
              <a:t>Matematicapovolta</a:t>
            </a:r>
            <a:r>
              <a:rPr lang="it-IT" dirty="0" smtClean="0"/>
              <a:t>» si è scelto :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16378" y="1143009"/>
            <a:ext cx="5203767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Khan Academy in italiano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Schooltoon</a:t>
            </a:r>
            <a:endParaRPr lang="it-IT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Julio </a:t>
            </a:r>
            <a:r>
              <a:rPr lang="it-IT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Rios</a:t>
            </a:r>
            <a:endParaRPr lang="it-IT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LessThan3Mat  </a:t>
            </a:r>
            <a:r>
              <a:rPr lang="it-IT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(analisi approfondite)</a:t>
            </a:r>
            <a:endParaRPr lang="it-IT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mio canale </a:t>
            </a:r>
            <a:r>
              <a:rPr lang="it-IT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Youtube</a:t>
            </a:r>
            <a:endParaRPr lang="it-IT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917" y="3427454"/>
            <a:ext cx="1355116" cy="14105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7942" y="3789892"/>
            <a:ext cx="2250324" cy="6576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7388" y="3525326"/>
            <a:ext cx="2547176" cy="12148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3686" y="3525326"/>
            <a:ext cx="2083724" cy="117209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336" y="1042876"/>
            <a:ext cx="2251880" cy="225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488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Aumento del supporto individuale e aiuto concreto ai casi difficili ….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9184" y="235064"/>
            <a:ext cx="8117206" cy="430887"/>
          </a:xfrm>
        </p:spPr>
        <p:txBody>
          <a:bodyPr/>
          <a:lstStyle/>
          <a:p>
            <a:r>
              <a:rPr lang="it-IT" dirty="0" smtClean="0"/>
              <a:t>Quali sono stati i risultati più evidenti?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16378" y="1143009"/>
            <a:ext cx="8237913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tempo in classe è dedicato molto di più al singolo alunno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Vantaggi concreti per :</a:t>
            </a:r>
            <a:endParaRPr lang="it-IT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8700" lvl="1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Assenti (per causa di forza maggiore)</a:t>
            </a:r>
            <a:endParaRPr lang="it-IT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8700" lvl="1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 presenta lacune di base</a:t>
            </a:r>
          </a:p>
          <a:p>
            <a:pPr marL="1028700" lvl="1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DSA e i BES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064" y="3427454"/>
            <a:ext cx="1905000" cy="152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8341" y="3102725"/>
            <a:ext cx="2676525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78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Apprendimento cooperativo</a:t>
            </a:r>
            <a:endParaRPr lang="it-IT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9184" y="235064"/>
            <a:ext cx="8117206" cy="430887"/>
          </a:xfrm>
        </p:spPr>
        <p:txBody>
          <a:bodyPr/>
          <a:lstStyle/>
          <a:p>
            <a:r>
              <a:rPr lang="it-IT" dirty="0" smtClean="0"/>
              <a:t>Percorsi di apprendimento alternativi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43068" y="1076446"/>
            <a:ext cx="5498513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it-IT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8700" lvl="1" indent="-5715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it-IT" sz="1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Gara a squadre (casuali) su argomento</a:t>
            </a:r>
          </a:p>
          <a:p>
            <a:pPr marL="1028700" lvl="1" indent="-5715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it-IT" sz="1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Punteggi assegnati come nelle Olimpiadi di Matematica (finale nazionale)</a:t>
            </a:r>
          </a:p>
          <a:p>
            <a:pPr marL="1028700" lvl="1" indent="-5715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it-IT" sz="1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Alla fine viene stilata una classifica di tappa con punteggi (in decimi) assegnati ad ogni squadra</a:t>
            </a:r>
          </a:p>
          <a:p>
            <a:pPr marL="1028700" lvl="1" indent="-5715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it-IT" sz="1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punteggio del singolo alunno è quello ottenuto in quella gara</a:t>
            </a:r>
          </a:p>
          <a:p>
            <a:pPr marL="1028700" lvl="1" indent="-5715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it-IT" sz="1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Dopo 7/8 gare si fa la media dei voti ottenuti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722" y="1714498"/>
            <a:ext cx="2521663" cy="252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212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Prima fase</a:t>
            </a:r>
            <a:endParaRPr lang="it-IT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9184" y="235064"/>
            <a:ext cx="8117206" cy="430887"/>
          </a:xfrm>
        </p:spPr>
        <p:txBody>
          <a:bodyPr/>
          <a:lstStyle/>
          <a:p>
            <a:r>
              <a:rPr lang="it-IT" dirty="0" smtClean="0"/>
              <a:t>esempio : gara su Piano Cartesiano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16378" y="1143009"/>
            <a:ext cx="8237913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Dopo aver visto , a casa , un paio di </a:t>
            </a:r>
            <a:r>
              <a:rPr lang="it-IT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videolezioni</a:t>
            </a:r>
            <a:r>
              <a:rPr lang="it-IT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ecco la Gara: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1 )  Trova Area del Triangolo di vertici A(-2,-1) B(-2,4) C(10,4)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2 )  Trova Area del quadrilatero A(0,0) B(8,-4) C(12,-2) D(6,4)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3 )  Trova il Punto medio tra A(-1/2,-1/3) e B(5/3,3/7)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4 )  Trova perimetro del trapezio A(0,-2) B(0,16) C(8,4) D(8,16)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4192" y="3165217"/>
            <a:ext cx="1469985" cy="197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58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Seconda fase: una settimana </a:t>
            </a:r>
            <a:endParaRPr lang="it-IT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9184" y="235064"/>
            <a:ext cx="8117206" cy="430887"/>
          </a:xfrm>
        </p:spPr>
        <p:txBody>
          <a:bodyPr/>
          <a:lstStyle/>
          <a:p>
            <a:r>
              <a:rPr lang="it-IT" dirty="0" smtClean="0"/>
              <a:t>prototipo , altra gara e verifica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16378" y="1143009"/>
            <a:ext cx="8237913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Pubblico sul sito il prototipo di una verifica su Piano cartesiano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it-IT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videolezioni</a:t>
            </a:r>
            <a:r>
              <a:rPr lang="it-IT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sono già suddivise per argomenti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Prossima gara (prima della verifica) sarà più impegnativa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Verifica</a:t>
            </a:r>
          </a:p>
          <a:p>
            <a:pPr>
              <a:lnSpc>
                <a:spcPct val="150000"/>
              </a:lnSpc>
            </a:pPr>
            <a:endParaRPr lang="it-IT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9564" y="2931876"/>
            <a:ext cx="1949667" cy="180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305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Risultati eccellenti ….</a:t>
            </a:r>
            <a:endParaRPr lang="it-IT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9184" y="235064"/>
            <a:ext cx="8117206" cy="430887"/>
          </a:xfrm>
        </p:spPr>
        <p:txBody>
          <a:bodyPr/>
          <a:lstStyle/>
          <a:p>
            <a:r>
              <a:rPr lang="it-IT" dirty="0"/>
              <a:t>Con </a:t>
            </a:r>
            <a:r>
              <a:rPr lang="it-IT" dirty="0" smtClean="0"/>
              <a:t>«</a:t>
            </a:r>
            <a:r>
              <a:rPr lang="it-IT" dirty="0" err="1"/>
              <a:t>M</a:t>
            </a:r>
            <a:r>
              <a:rPr lang="it-IT" dirty="0" err="1" smtClean="0"/>
              <a:t>atematic</a:t>
            </a:r>
            <a:r>
              <a:rPr lang="it-IT" dirty="0" smtClean="0"/>
              <a:t>…a rovescio»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16378" y="1143009"/>
            <a:ext cx="8237913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Iniziare un nuovo cammino spaventa. Ma dopo ogni passo che percorriamo ci rendiamo conto di come era pericoloso restare fermi (Roberto Benigni)</a:t>
            </a:r>
            <a:endParaRPr lang="it-IT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510" y="2174190"/>
            <a:ext cx="4186307" cy="2359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ttangolo 6"/>
          <p:cNvSpPr/>
          <p:nvPr/>
        </p:nvSpPr>
        <p:spPr>
          <a:xfrm>
            <a:off x="5179671" y="2349661"/>
            <a:ext cx="3582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smtClean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9258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Grazie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13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C’è sempre un modo diverso per vedere le cose …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Per Iniziare</a:t>
            </a:r>
            <a:endParaRPr lang="en-US" dirty="0"/>
          </a:p>
        </p:txBody>
      </p:sp>
      <p:pic>
        <p:nvPicPr>
          <p:cNvPr id="5" name="1 mcm MCD - A che serve 'sta roba - Schoolto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83364" y="1277128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0617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Inversione dei ruoli ….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9184" y="235064"/>
            <a:ext cx="8117206" cy="430887"/>
          </a:xfrm>
        </p:spPr>
        <p:txBody>
          <a:bodyPr/>
          <a:lstStyle/>
          <a:p>
            <a:r>
              <a:rPr lang="it-IT" dirty="0" err="1"/>
              <a:t>Cos’e’</a:t>
            </a:r>
            <a:r>
              <a:rPr lang="it-IT" dirty="0"/>
              <a:t> la </a:t>
            </a:r>
            <a:r>
              <a:rPr lang="it-IT" dirty="0" err="1"/>
              <a:t>flipped</a:t>
            </a:r>
            <a:r>
              <a:rPr lang="it-IT" dirty="0"/>
              <a:t> </a:t>
            </a:r>
            <a:r>
              <a:rPr lang="it-IT" dirty="0" err="1"/>
              <a:t>classroom</a:t>
            </a:r>
            <a:r>
              <a:rPr lang="it-IT" dirty="0"/>
              <a:t> ?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02355" y="1298484"/>
            <a:ext cx="63161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scuola si fanno i compiti e non solo …</a:t>
            </a:r>
            <a:endParaRPr lang="it-IT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casa si seguono le (video) lezioni …. e non solo</a:t>
            </a:r>
            <a:endParaRPr lang="it-IT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5228" y="469214"/>
            <a:ext cx="2413284" cy="20945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1006" y="2195820"/>
            <a:ext cx="3131774" cy="213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434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Numerose opportunità   ….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9184" y="235064"/>
            <a:ext cx="8117206" cy="430887"/>
          </a:xfrm>
        </p:spPr>
        <p:txBody>
          <a:bodyPr/>
          <a:lstStyle/>
          <a:p>
            <a:r>
              <a:rPr lang="it-IT" dirty="0" smtClean="0"/>
              <a:t>Lavoro a casa 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02355" y="1184574"/>
            <a:ext cx="8348134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Seguire </a:t>
            </a: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it-IT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videolezioni</a:t>
            </a: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negli orari più opportuni </a:t>
            </a:r>
            <a:endParaRPr lang="it-IT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Rivedere </a:t>
            </a: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parti che non hanno capito bene o necessitano di rinforzo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Approfondire gli argomenti di maggior interesse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3116" y="2671287"/>
            <a:ext cx="2737373" cy="18249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6967" y="2523401"/>
            <a:ext cx="2129797" cy="21297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478" y="2747786"/>
            <a:ext cx="2057400" cy="191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3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Il cambio di paradigma ….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9184" y="235064"/>
            <a:ext cx="8117206" cy="430887"/>
          </a:xfrm>
        </p:spPr>
        <p:txBody>
          <a:bodyPr/>
          <a:lstStyle/>
          <a:p>
            <a:r>
              <a:rPr lang="it-IT" dirty="0" smtClean="0"/>
              <a:t>Lavoro in classe 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02355" y="1184574"/>
            <a:ext cx="8348134" cy="1703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risolvere problemi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riflettere e sistematizzare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apprendere in modo cooperativo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favorire l’apprendimento implicito e personalizzato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4891" y="3043790"/>
            <a:ext cx="2188134" cy="1641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138" y="3043789"/>
            <a:ext cx="2330420" cy="15507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8632" y="3230927"/>
            <a:ext cx="2071109" cy="13636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3733" y="2341740"/>
            <a:ext cx="1952625" cy="234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629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Il cambio di paradigma ….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9184" y="235064"/>
            <a:ext cx="8117206" cy="430887"/>
          </a:xfrm>
        </p:spPr>
        <p:txBody>
          <a:bodyPr/>
          <a:lstStyle/>
          <a:p>
            <a:r>
              <a:rPr lang="it-IT" dirty="0"/>
              <a:t>Schema insegnamento capovolto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5495" y="1181384"/>
            <a:ext cx="5085184" cy="25695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0204" y="3917419"/>
            <a:ext cx="8729229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sz="1400" i="1" u="sng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tecnologia e l’apprendimento mediante </a:t>
            </a:r>
            <a:r>
              <a:rPr lang="it-IT" sz="1400" i="1" u="sng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attività </a:t>
            </a:r>
            <a:r>
              <a:rPr lang="it-IT" sz="1400" i="1" u="sng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 non passivo) sono le </a:t>
            </a:r>
            <a:r>
              <a:rPr lang="it-IT" sz="1400" i="1" u="sng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componenti </a:t>
            </a:r>
            <a:r>
              <a:rPr lang="it-IT" sz="1400" i="1" u="sng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chiave del concetto di «</a:t>
            </a:r>
            <a:r>
              <a:rPr lang="it-IT" sz="1400" i="1" u="sng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flipped</a:t>
            </a:r>
            <a:r>
              <a:rPr lang="it-IT" sz="1400" i="1" u="sng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i="1" u="sng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classroom</a:t>
            </a:r>
            <a:r>
              <a:rPr lang="it-IT" sz="1400" i="1" u="sng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sz="1400" i="1" u="sng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Tecnologia e apprendimento attivo influenzano il successo didattico in </a:t>
            </a:r>
            <a:r>
              <a:rPr lang="it-IT" sz="1400" i="1" u="sng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modo fondamentale</a:t>
            </a:r>
          </a:p>
        </p:txBody>
      </p:sp>
    </p:spTree>
    <p:extLst>
      <p:ext uri="{BB962C8B-B14F-4D97-AF65-F5344CB8AC3E}">
        <p14:creationId xmlns:p14="http://schemas.microsoft.com/office/powerpoint/2010/main" val="154624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La mia esperienza ….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9184" y="235064"/>
            <a:ext cx="8117206" cy="430887"/>
          </a:xfrm>
        </p:spPr>
        <p:txBody>
          <a:bodyPr/>
          <a:lstStyle/>
          <a:p>
            <a:r>
              <a:rPr lang="it-IT" dirty="0"/>
              <a:t>Perché </a:t>
            </a:r>
            <a:r>
              <a:rPr lang="it-IT" dirty="0" err="1"/>
              <a:t>matematic</a:t>
            </a:r>
            <a:r>
              <a:rPr lang="it-IT" dirty="0"/>
              <a:t>…a rovescio?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02355" y="1184574"/>
            <a:ext cx="8348134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Dopo anni di insegnamento ho capito che dovevo cambiare metodologia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ragazzi nativi digitali avevano altri stili di apprendimento</a:t>
            </a:r>
            <a:endParaRPr lang="it-IT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 chiedevano sempre più spesso un insegnamento individualizzato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2" y="2990730"/>
            <a:ext cx="2406968" cy="16017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3702" y="2881956"/>
            <a:ext cx="2505075" cy="18192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4385" y="3335158"/>
            <a:ext cx="3122271" cy="107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37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La tecnologia come risorsa di innovazione….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9184" y="235064"/>
            <a:ext cx="8117206" cy="430887"/>
          </a:xfrm>
        </p:spPr>
        <p:txBody>
          <a:bodyPr/>
          <a:lstStyle/>
          <a:p>
            <a:r>
              <a:rPr lang="it-IT" dirty="0"/>
              <a:t>Nasce l’idea di creare un sito web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02355" y="1184574"/>
            <a:ext cx="8348134" cy="1703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mia scuola ha aderito al progetto </a:t>
            </a:r>
            <a:r>
              <a:rPr lang="it-IT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bookinprogress</a:t>
            </a: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L’e-book di matematica non si discosta molto dal vecchio manuale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Vado a vedere sul web cosa fanno negli altri paesi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Trovo un mondo di </a:t>
            </a:r>
            <a:r>
              <a:rPr lang="it-IT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videolezioni</a:t>
            </a: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scopro la </a:t>
            </a:r>
            <a:r>
              <a:rPr lang="it-IT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flipped</a:t>
            </a: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classroom</a:t>
            </a:r>
            <a:endParaRPr lang="it-IT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35" y="3221581"/>
            <a:ext cx="1712194" cy="17121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0887" y="3406227"/>
            <a:ext cx="1912966" cy="12683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9135" y="3217260"/>
            <a:ext cx="1953145" cy="14573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4577" y="3141768"/>
            <a:ext cx="2351813" cy="153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61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Un esperimento collettivo riuscito ….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9184" y="235064"/>
            <a:ext cx="8117206" cy="430887"/>
          </a:xfrm>
        </p:spPr>
        <p:txBody>
          <a:bodyPr/>
          <a:lstStyle/>
          <a:p>
            <a:r>
              <a:rPr lang="it-IT" dirty="0" smtClean="0"/>
              <a:t>La nascita di «</a:t>
            </a:r>
            <a:r>
              <a:rPr lang="it-IT" dirty="0" err="1"/>
              <a:t>M</a:t>
            </a:r>
            <a:r>
              <a:rPr lang="it-IT" dirty="0" err="1" smtClean="0"/>
              <a:t>atematicapovolta</a:t>
            </a:r>
            <a:r>
              <a:rPr lang="it-IT" dirty="0" smtClean="0"/>
              <a:t>»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16378" y="1184574"/>
            <a:ext cx="896943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alunno della mia scuola mi crea una piattaforma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Raccolgo un certo numero di </a:t>
            </a:r>
            <a:r>
              <a:rPr lang="it-IT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videolezioni</a:t>
            </a: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 la prima classe del </a:t>
            </a:r>
            <a:r>
              <a:rPr lang="it-IT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bookinprogress</a:t>
            </a:r>
            <a:endParaRPr lang="it-IT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Inizio a capovolgere la classe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L’entusiasmo dei ragazzi mi porta a capovolgere tutte le mie classi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184" y="3219777"/>
            <a:ext cx="2106979" cy="14020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0196" y="3368770"/>
            <a:ext cx="1843016" cy="13722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1505" y="3457523"/>
            <a:ext cx="1965937" cy="12834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8575" y="3457523"/>
            <a:ext cx="2187236" cy="129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25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P_RMA_ES_History">
  <a:themeElements>
    <a:clrScheme name="Custom 214">
      <a:dk1>
        <a:sysClr val="windowText" lastClr="000000"/>
      </a:dk1>
      <a:lt1>
        <a:sysClr val="window" lastClr="FFFFFF"/>
      </a:lt1>
      <a:dk2>
        <a:srgbClr val="0096D6"/>
      </a:dk2>
      <a:lt2>
        <a:srgbClr val="E5E8E8"/>
      </a:lt2>
      <a:accent1>
        <a:srgbClr val="0096D6"/>
      </a:accent1>
      <a:accent2>
        <a:srgbClr val="F05332"/>
      </a:accent2>
      <a:accent3>
        <a:srgbClr val="822980"/>
      </a:accent3>
      <a:accent4>
        <a:srgbClr val="87898B"/>
      </a:accent4>
      <a:accent5>
        <a:srgbClr val="B9B8BB"/>
      </a:accent5>
      <a:accent6>
        <a:srgbClr val="008B2B"/>
      </a:accent6>
      <a:hlink>
        <a:srgbClr val="0096D6"/>
      </a:hlink>
      <a:folHlink>
        <a:srgbClr val="0096D6"/>
      </a:folHlink>
    </a:clrScheme>
    <a:fontScheme name="HP Simplified">
      <a:majorFont>
        <a:latin typeface="HP Simplified"/>
        <a:ea typeface=""/>
        <a:cs typeface=""/>
      </a:majorFont>
      <a:minorFont>
        <a:latin typeface="HP Simplifi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mpd="sng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0" defTabSz="430213">
          <a:spcAft>
            <a:spcPts val="400"/>
          </a:spcAft>
          <a:buSzPct val="100000"/>
          <a:defRPr sz="1600" dirty="0" smtClean="0">
            <a:solidFill>
              <a:srgbClr val="000000"/>
            </a:solidFill>
            <a:latin typeface="HP Simplified" pitchFamily="34" charset="0"/>
            <a:cs typeface="HP Simplified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HP Theme colors">
      <a:dk1>
        <a:sysClr val="windowText" lastClr="000000"/>
      </a:dk1>
      <a:lt1>
        <a:sysClr val="window" lastClr="FFFFFF"/>
      </a:lt1>
      <a:dk2>
        <a:srgbClr val="000000"/>
      </a:dk2>
      <a:lt2>
        <a:srgbClr val="EEECE1"/>
      </a:lt2>
      <a:accent1>
        <a:srgbClr val="0096D6"/>
      </a:accent1>
      <a:accent2>
        <a:srgbClr val="F05332"/>
      </a:accent2>
      <a:accent3>
        <a:srgbClr val="B7CA34"/>
      </a:accent3>
      <a:accent4>
        <a:srgbClr val="87898B"/>
      </a:accent4>
      <a:accent5>
        <a:srgbClr val="B9B8BB"/>
      </a:accent5>
      <a:accent6>
        <a:srgbClr val="E5E8E8"/>
      </a:accent6>
      <a:hlink>
        <a:srgbClr val="0096D6"/>
      </a:hlink>
      <a:folHlink>
        <a:srgbClr val="0096D6"/>
      </a:folHlink>
    </a:clrScheme>
    <a:fontScheme name="HP Simplified">
      <a:majorFont>
        <a:latin typeface="HP Simplified"/>
        <a:ea typeface=""/>
        <a:cs typeface=""/>
      </a:majorFont>
      <a:minorFont>
        <a:latin typeface="HP Simplifi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HP_RMA_ES_History</Template>
  <TotalTime>11387</TotalTime>
  <Words>721</Words>
  <Application>Microsoft Office PowerPoint</Application>
  <PresentationFormat>Presentazione su schermo (16:9)</PresentationFormat>
  <Paragraphs>97</Paragraphs>
  <Slides>19</Slides>
  <Notes>2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0" baseType="lpstr">
      <vt:lpstr>HP_RMA_ES_History</vt:lpstr>
      <vt:lpstr>Presentazione standard di PowerPoint</vt:lpstr>
      <vt:lpstr>Per Iniziare</vt:lpstr>
      <vt:lpstr>Cos’e’ la flipped classroom ?</vt:lpstr>
      <vt:lpstr>Lavoro a casa </vt:lpstr>
      <vt:lpstr>Lavoro in classe </vt:lpstr>
      <vt:lpstr>Schema insegnamento capovolto</vt:lpstr>
      <vt:lpstr>Perché matematic…a rovescio?</vt:lpstr>
      <vt:lpstr>Nasce l’idea di creare un sito web</vt:lpstr>
      <vt:lpstr>La nascita di «Matematicapovolta»</vt:lpstr>
      <vt:lpstr>La nascita di «Matematicapovolta» </vt:lpstr>
      <vt:lpstr>«Matematicapovolta» oggi</vt:lpstr>
      <vt:lpstr>Quali videolezioni ….</vt:lpstr>
      <vt:lpstr>Per «Matematicapovolta» si è scelto :</vt:lpstr>
      <vt:lpstr>Quali sono stati i risultati più evidenti?</vt:lpstr>
      <vt:lpstr>Percorsi di apprendimento alternativi</vt:lpstr>
      <vt:lpstr>esempio : gara su Piano Cartesiano</vt:lpstr>
      <vt:lpstr>prototipo , altra gara e verifica</vt:lpstr>
      <vt:lpstr>Con «Matematic…a rovescio»</vt:lpstr>
      <vt:lpstr>Grazie</vt:lpstr>
    </vt:vector>
  </TitlesOfParts>
  <Company>HP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</dc:title>
  <dc:creator>Fernando Cornago Diaz</dc:creator>
  <cp:lastModifiedBy>PC</cp:lastModifiedBy>
  <cp:revision>322</cp:revision>
  <cp:lastPrinted>2012-04-13T15:38:33Z</cp:lastPrinted>
  <dcterms:created xsi:type="dcterms:W3CDTF">2013-03-21T08:59:48Z</dcterms:created>
  <dcterms:modified xsi:type="dcterms:W3CDTF">2014-11-04T12:39:49Z</dcterms:modified>
</cp:coreProperties>
</file>