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713" r:id="rId2"/>
    <p:sldId id="766" r:id="rId3"/>
    <p:sldId id="791" r:id="rId4"/>
    <p:sldId id="767" r:id="rId5"/>
    <p:sldId id="770" r:id="rId6"/>
    <p:sldId id="772" r:id="rId7"/>
    <p:sldId id="773" r:id="rId8"/>
    <p:sldId id="774" r:id="rId9"/>
    <p:sldId id="775" r:id="rId10"/>
    <p:sldId id="776" r:id="rId11"/>
    <p:sldId id="777" r:id="rId12"/>
    <p:sldId id="778" r:id="rId13"/>
    <p:sldId id="781" r:id="rId14"/>
    <p:sldId id="782" r:id="rId15"/>
    <p:sldId id="783" r:id="rId16"/>
    <p:sldId id="784" r:id="rId17"/>
    <p:sldId id="785" r:id="rId18"/>
    <p:sldId id="786" r:id="rId19"/>
    <p:sldId id="787" r:id="rId20"/>
    <p:sldId id="788" r:id="rId21"/>
    <p:sldId id="789" r:id="rId22"/>
    <p:sldId id="790" r:id="rId23"/>
    <p:sldId id="728" r:id="rId24"/>
    <p:sldId id="792" r:id="rId25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FFFFFF"/>
    <a:srgbClr val="D2452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60036" autoAdjust="0"/>
  </p:normalViewPr>
  <p:slideViewPr>
    <p:cSldViewPr snapToGrid="0">
      <p:cViewPr varScale="1">
        <p:scale>
          <a:sx n="70" d="100"/>
          <a:sy n="70" d="100"/>
        </p:scale>
        <p:origin x="21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6CCAEF4A-CE72-40F4-AE05-F1B616010D4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73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</a:defRPr>
            </a:lvl1pPr>
          </a:lstStyle>
          <a:p>
            <a:fld id="{0F38864C-794F-4A0C-B93E-B0721FB3414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7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1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6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7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3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1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44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9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4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3A28-2DAE-452E-8B2B-9E16F5AE150E}" type="datetimeFigureOut">
              <a:rPr lang="it-IT" smtClean="0"/>
              <a:pPr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61-FD02-4B35-BEA0-3B57765A2A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0" y="-85359"/>
                <a:ext cx="9144000" cy="7324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Parabola : da </a:t>
                </a:r>
                <a:r>
                  <a:rPr lang="en-US" sz="3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sz="36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:endParaRPr lang="en-US" sz="28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8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8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8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            www.matematicapovolta.it</a:t>
                </a:r>
              </a:p>
              <a:p>
                <a:r>
                  <a:rPr lang="en-US" sz="6000" b="1" dirty="0" smtClean="0"/>
                  <a:t>  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85359"/>
                <a:ext cx="9144000" cy="7324890"/>
              </a:xfrm>
              <a:prstGeom prst="rect">
                <a:avLst/>
              </a:prstGeom>
              <a:blipFill rotWithShape="0">
                <a:blip r:embed="rId3"/>
                <a:stretch>
                  <a:fillRect t="-13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9" name="Picture 5" descr="Risultati immagini per tasto 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505" y="1837549"/>
            <a:ext cx="667625" cy="511244"/>
          </a:xfrm>
          <a:prstGeom prst="rect">
            <a:avLst/>
          </a:prstGeom>
          <a:noFill/>
        </p:spPr>
      </p:pic>
      <p:pic>
        <p:nvPicPr>
          <p:cNvPr id="21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665" y="5900442"/>
            <a:ext cx="513681" cy="52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9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855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·(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8558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2" name="Freccia a destra 1"/>
          <p:cNvSpPr/>
          <p:nvPr/>
        </p:nvSpPr>
        <p:spPr>
          <a:xfrm>
            <a:off x="3603009" y="4899545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0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836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·(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8361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2" name="Freccia a destra 1"/>
          <p:cNvSpPr/>
          <p:nvPr/>
        </p:nvSpPr>
        <p:spPr>
          <a:xfrm>
            <a:off x="3603009" y="4899545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399361" y="5352196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875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·(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875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2" name="Freccia a destra 1"/>
          <p:cNvSpPr/>
          <p:nvPr/>
        </p:nvSpPr>
        <p:spPr>
          <a:xfrm>
            <a:off x="3603009" y="4899545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399361" y="5352196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3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6222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62229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30" y="2892493"/>
            <a:ext cx="5227268" cy="25379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20370"/>
            <a:ext cx="6237509" cy="3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6900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69000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30" y="2892493"/>
            <a:ext cx="5227268" cy="25379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20370"/>
            <a:ext cx="6237509" cy="3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6552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6552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Punto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y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67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6552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6552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Punto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y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sz="2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24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   (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𝑟𝑒𝑡𝑡𝑎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𝑎𝑠𝑠𝑒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it-IT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blipFill rotWithShape="0">
                <a:blip r:embed="rId4"/>
                <a:stretch>
                  <a:fillRect r="-274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4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748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it-IT" sz="3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sz="3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74808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Punto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y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   (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𝑟𝑒𝑡𝑡𝑎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𝑎𝑠𝑠𝑒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it-IT" dirty="0" smtClean="0"/>
                  <a:t>   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blipFill rotWithShape="0">
                <a:blip r:embed="rId4"/>
                <a:stretch>
                  <a:fillRect r="-274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0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7480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𝑽𝒆𝒓𝒕𝒊𝒄𝒆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3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it-IT" sz="3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sz="3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74808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Punto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y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   (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𝑟𝑒𝑡𝑡𝑎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𝑎𝑠𝑠𝑒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it-IT" dirty="0" smtClean="0"/>
                  <a:t>   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blipFill rotWithShape="0">
                <a:blip r:embed="rId4"/>
                <a:stretch>
                  <a:fillRect r="-274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1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451"/>
            <a:ext cx="9144000" cy="4439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esempio#1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  <a:blipFill rotWithShape="0">
                <a:blip r:embed="rId3"/>
                <a:stretch>
                  <a:fillRect l="-1200" t="-2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047421" y="323713"/>
                <a:ext cx="2123082" cy="1846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d>
                        <m:dPr>
                          <m:ctrlP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err="1" smtClean="0">
                    <a:solidFill>
                      <a:srgbClr val="FF0000"/>
                    </a:solidFill>
                  </a:rPr>
                  <a:t>Passa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per</a:t>
                </a:r>
              </a:p>
              <a:p>
                <a:endParaRPr lang="en-US" sz="1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21" y="323713"/>
                <a:ext cx="2123082" cy="1846659"/>
              </a:xfrm>
              <a:prstGeom prst="rect">
                <a:avLst/>
              </a:prstGeom>
              <a:blipFill rotWithShape="0">
                <a:blip r:embed="rId4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" y="136477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Passa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pure per B(4;3) 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è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simmetrico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ad 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rispetto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ad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simmetria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97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0" y="-85359"/>
                <a:ext cx="9144000" cy="7414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it-IT" sz="2800" dirty="0" smtClean="0">
                    <a:solidFill>
                      <a:srgbClr val="FF0000"/>
                    </a:solidFill>
                  </a:rPr>
                  <a:t>y= </a:t>
                </a:r>
                <a:r>
                  <a:rPr lang="it-IT" sz="2800" dirty="0">
                    <a:solidFill>
                      <a:srgbClr val="FF0000"/>
                    </a:solidFill>
                  </a:rPr>
                  <a:t>ax</a:t>
                </a:r>
                <a:r>
                  <a:rPr lang="it-IT" sz="28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it-IT" sz="2800" dirty="0">
                    <a:solidFill>
                      <a:srgbClr val="FF0000"/>
                    </a:solidFill>
                  </a:rPr>
                  <a:t> + </a:t>
                </a:r>
                <a:r>
                  <a:rPr lang="it-IT" sz="2800" dirty="0" err="1">
                    <a:solidFill>
                      <a:srgbClr val="FF0000"/>
                    </a:solidFill>
                  </a:rPr>
                  <a:t>bx</a:t>
                </a:r>
                <a:r>
                  <a:rPr lang="it-IT" sz="2800" dirty="0">
                    <a:solidFill>
                      <a:srgbClr val="FF0000"/>
                    </a:solidFill>
                  </a:rPr>
                  <a:t> + </a:t>
                </a:r>
                <a:r>
                  <a:rPr lang="it-IT" sz="2800" dirty="0" smtClean="0">
                    <a:solidFill>
                      <a:srgbClr val="FF0000"/>
                    </a:solidFill>
                  </a:rPr>
                  <a:t>c</a:t>
                </a:r>
                <a:r>
                  <a:rPr lang="it-IT" sz="2800" dirty="0" smtClean="0"/>
                  <a:t> </a:t>
                </a:r>
              </a:p>
              <a:p>
                <a:r>
                  <a:rPr lang="it-IT" sz="2800" dirty="0" smtClean="0"/>
                  <a:t>è </a:t>
                </a:r>
                <a:r>
                  <a:rPr lang="it-IT" sz="2800" dirty="0"/>
                  <a:t>l'equazione di una </a:t>
                </a:r>
                <a:r>
                  <a:rPr lang="it-IT" sz="2800" b="1" dirty="0"/>
                  <a:t>PARABOLA</a:t>
                </a:r>
                <a:r>
                  <a:rPr lang="it-IT" sz="2800" dirty="0"/>
                  <a:t> avente l'</a:t>
                </a:r>
                <a:r>
                  <a:rPr lang="it-IT" sz="2800" b="1" dirty="0"/>
                  <a:t>ASSE</a:t>
                </a:r>
                <a:r>
                  <a:rPr lang="it-IT" sz="2800" dirty="0"/>
                  <a:t> </a:t>
                </a:r>
                <a:r>
                  <a:rPr lang="it-IT" sz="2800" dirty="0" smtClean="0"/>
                  <a:t>di </a:t>
                </a:r>
                <a:r>
                  <a:rPr lang="it-IT" sz="2800" dirty="0"/>
                  <a:t>SIMMETRIA </a:t>
                </a:r>
                <a:r>
                  <a:rPr lang="it-IT" sz="2800" b="1" dirty="0"/>
                  <a:t>PARALLELO </a:t>
                </a:r>
                <a:r>
                  <a:rPr lang="it-IT" sz="2800" b="1" dirty="0" smtClean="0"/>
                  <a:t>all</a:t>
                </a:r>
                <a:r>
                  <a:rPr lang="it-IT" sz="2800" dirty="0" smtClean="0"/>
                  <a:t>'</a:t>
                </a:r>
                <a:r>
                  <a:rPr lang="it-IT" sz="2800" b="1" dirty="0" smtClean="0"/>
                  <a:t>ASSE</a:t>
                </a:r>
                <a:r>
                  <a:rPr lang="it-IT" sz="2800" dirty="0" smtClean="0"/>
                  <a:t> delle </a:t>
                </a:r>
                <a:r>
                  <a:rPr lang="it-IT" sz="2800" b="1" dirty="0" smtClean="0"/>
                  <a:t>y</a:t>
                </a:r>
                <a:r>
                  <a:rPr lang="it-IT" sz="2800" dirty="0" smtClean="0"/>
                  <a:t> </a:t>
                </a:r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 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   www.matematicapovolta.it</a:t>
                </a:r>
              </a:p>
              <a:p>
                <a:r>
                  <a:rPr lang="en-US" sz="6000" b="1" dirty="0" smtClean="0"/>
                  <a:t>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85359"/>
                <a:ext cx="9144000" cy="7414594"/>
              </a:xfrm>
              <a:prstGeom prst="rect">
                <a:avLst/>
              </a:prstGeom>
              <a:blipFill rotWithShape="0">
                <a:blip r:embed="rId3"/>
                <a:stretch>
                  <a:fillRect l="-1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665" y="5900442"/>
            <a:ext cx="513681" cy="52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7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451"/>
            <a:ext cx="9144000" cy="4439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esempio#1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  <a:blipFill rotWithShape="0">
                <a:blip r:embed="rId3"/>
                <a:stretch>
                  <a:fillRect l="-1200" t="-2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047421" y="323713"/>
                <a:ext cx="2123082" cy="1846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d>
                        <m:dPr>
                          <m:ctrlP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it-IT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err="1" smtClean="0">
                    <a:solidFill>
                      <a:srgbClr val="FF0000"/>
                    </a:solidFill>
                  </a:rPr>
                  <a:t>Passa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per</a:t>
                </a:r>
              </a:p>
              <a:p>
                <a:endParaRPr lang="en-US" sz="1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21" y="323713"/>
                <a:ext cx="2123082" cy="1846659"/>
              </a:xfrm>
              <a:prstGeom prst="rect">
                <a:avLst/>
              </a:prstGeom>
              <a:blipFill rotWithShape="0">
                <a:blip r:embed="rId4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7529" y="1325844"/>
            <a:ext cx="5486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parabola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interseca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x in due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punti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162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2" y="-85358"/>
                <a:ext cx="9239535" cy="7755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  <a:p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</a:t>
                </a:r>
              </a:p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         </a:t>
                </a:r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4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4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it-IT" sz="3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3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it-IT" sz="32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-85358"/>
                <a:ext cx="9239535" cy="77553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65954" y="2804070"/>
            <a:ext cx="468917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Punti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intersezione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Parabola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x</a:t>
            </a: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  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𝑟𝑒𝑡𝑡𝑎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𝑎𝑠𝑠𝑒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it-IT" sz="24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it-IT" dirty="0" smtClean="0"/>
                  <a:t>   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790365"/>
                <a:ext cx="2402006" cy="1346459"/>
              </a:xfrm>
              <a:prstGeom prst="rect">
                <a:avLst/>
              </a:prstGeom>
              <a:blipFill rotWithShape="0">
                <a:blip r:embed="rId4"/>
                <a:stretch>
                  <a:fillRect r="-274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tangolo 4"/>
              <p:cNvSpPr/>
              <p:nvPr/>
            </p:nvSpPr>
            <p:spPr>
              <a:xfrm>
                <a:off x="677332" y="2798944"/>
                <a:ext cx="4919305" cy="90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∓</m:t>
                          </m:r>
                          <m:rad>
                            <m:radPr>
                              <m:degHide m:val="on"/>
                              <m:ctrlPr>
                                <a:rPr lang="it-IT" sz="2400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  <m:r>
                                        <a:rPr lang="it-IT" sz="2400" b="1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</m:t>
                                      </m:r>
                                    </m:e>
                                  </m:d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2400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2" y="2798944"/>
                <a:ext cx="4919305" cy="9043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-531460" y="3794817"/>
                <a:ext cx="8292559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∓</m:t>
                          </m:r>
                          <m:rad>
                            <m:radPr>
                              <m:degHide m:val="on"/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rad>
                        </m:num>
                        <m:den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460" y="3794817"/>
                <a:ext cx="8292559" cy="8679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tangolo 6"/>
              <p:cNvSpPr/>
              <p:nvPr/>
            </p:nvSpPr>
            <p:spPr>
              <a:xfrm>
                <a:off x="5775826" y="1831861"/>
                <a:ext cx="3052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it-IT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it-IT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it-IT" b="1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26" y="1831861"/>
                <a:ext cx="30524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esempio#1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3" y="108108"/>
                <a:ext cx="4572000" cy="1428340"/>
              </a:xfrm>
              <a:prstGeom prst="rect">
                <a:avLst/>
              </a:prstGeom>
              <a:blipFill rotWithShape="0">
                <a:blip r:embed="rId5"/>
                <a:stretch>
                  <a:fillRect l="-1200" t="-2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3"/>
          <p:cNvSpPr>
            <a:spLocks noChangeShapeType="1"/>
          </p:cNvSpPr>
          <p:nvPr/>
        </p:nvSpPr>
        <p:spPr bwMode="auto">
          <a:xfrm flipV="1">
            <a:off x="5236448" y="4055323"/>
            <a:ext cx="715213" cy="3469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5073209" y="4628660"/>
            <a:ext cx="1041690" cy="109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988312" y="3483894"/>
                <a:ext cx="167167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20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12" y="3483894"/>
                <a:ext cx="1671676" cy="6705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6114899" y="4581299"/>
                <a:ext cx="167167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899" y="4581299"/>
                <a:ext cx="1671676" cy="670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7797750" y="3669944"/>
                <a:ext cx="1019062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50" y="3669944"/>
                <a:ext cx="1019062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7809203" y="4716528"/>
                <a:ext cx="1019062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203" y="4716528"/>
                <a:ext cx="101906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677332" y="4402240"/>
                <a:ext cx="2145396" cy="227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it-IT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b="1" dirty="0" err="1" smtClean="0">
                    <a:solidFill>
                      <a:srgbClr val="FF0000"/>
                    </a:solidFill>
                  </a:rPr>
                  <a:t>Passa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per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it-IT" sz="20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t-IT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2" y="4402240"/>
                <a:ext cx="2145396" cy="2277547"/>
              </a:xfrm>
              <a:prstGeom prst="rect">
                <a:avLst/>
              </a:prstGeom>
              <a:blipFill rotWithShape="0">
                <a:blip r:embed="rId10"/>
                <a:stretch>
                  <a:fillRect l="-2841" r="-2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1072521" y="1847371"/>
                <a:ext cx="3671198" cy="93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4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4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(per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trovare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le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ascisse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dei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due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punti</a:t>
                </a:r>
                <a:endParaRPr lang="en-US" sz="12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Di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intersezione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con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asse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ascisse</a:t>
                </a: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)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</a:t>
                </a:r>
                <a:endParaRPr lang="it-IT" dirty="0"/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21" y="1847371"/>
                <a:ext cx="3671198" cy="931665"/>
              </a:xfrm>
              <a:prstGeom prst="rect">
                <a:avLst/>
              </a:prstGeom>
              <a:blipFill rotWithShape="0">
                <a:blip r:embed="rId11"/>
                <a:stretch>
                  <a:fillRect l="-166" b="-26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1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/>
      <p:bldP spid="7" grpId="1"/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17" name="Rectangle 17"/>
              <p:cNvSpPr>
                <a:spLocks noChangeArrowheads="1"/>
              </p:cNvSpPr>
              <p:nvPr/>
            </p:nvSpPr>
            <p:spPr bwMode="auto">
              <a:xfrm>
                <a:off x="0" y="-485570"/>
                <a:ext cx="6750502" cy="1428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 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esempio#1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 </a:t>
                </a:r>
              </a:p>
            </p:txBody>
          </p:sp>
        </mc:Choice>
        <mc:Fallback xmlns="">
          <p:sp>
            <p:nvSpPr>
              <p:cNvPr id="40961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485570"/>
                <a:ext cx="6750502" cy="1428340"/>
              </a:xfrm>
              <a:prstGeom prst="rect">
                <a:avLst/>
              </a:prstGeom>
              <a:blipFill rotWithShape="0">
                <a:blip r:embed="rId3"/>
                <a:stretch>
                  <a:fillRect l="-723" t="-17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0347" y="5938798"/>
            <a:ext cx="513681" cy="524093"/>
          </a:xfrm>
          <a:prstGeom prst="rect">
            <a:avLst/>
          </a:prstGeom>
          <a:noFill/>
        </p:spPr>
      </p:pic>
      <p:pic>
        <p:nvPicPr>
          <p:cNvPr id="25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4433" y="6462891"/>
            <a:ext cx="357874" cy="365128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7" y="1674421"/>
            <a:ext cx="9144000" cy="51835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7" y="1674421"/>
            <a:ext cx="9144000" cy="5183579"/>
          </a:xfrm>
          <a:prstGeom prst="rect">
            <a:avLst/>
          </a:prstGeom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xmlns="" id="{4D4A2D60-0253-43A6-B033-1297902C4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7124"/>
              </p:ext>
            </p:extLst>
          </p:nvPr>
        </p:nvGraphicFramePr>
        <p:xfrm>
          <a:off x="7958522" y="446394"/>
          <a:ext cx="1091821" cy="312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41">
                  <a:extLst>
                    <a:ext uri="{9D8B030D-6E8A-4147-A177-3AD203B41FA5}">
                      <a16:colId xmlns:a16="http://schemas.microsoft.com/office/drawing/2014/main" xmlns="" val="775740937"/>
                    </a:ext>
                  </a:extLst>
                </a:gridCol>
                <a:gridCol w="535180">
                  <a:extLst>
                    <a:ext uri="{9D8B030D-6E8A-4147-A177-3AD203B41FA5}">
                      <a16:colId xmlns:a16="http://schemas.microsoft.com/office/drawing/2014/main" xmlns="" val="3799724082"/>
                    </a:ext>
                  </a:extLst>
                </a:gridCol>
              </a:tblGrid>
              <a:tr h="549830"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x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y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052003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0127551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550349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004811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955265"/>
                  </a:ext>
                </a:extLst>
              </a:tr>
              <a:tr h="356834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877309"/>
                  </a:ext>
                </a:extLst>
              </a:tr>
              <a:tr h="384930">
                <a:tc>
                  <a:txBody>
                    <a:bodyPr/>
                    <a:lstStyle/>
                    <a:p>
                      <a:r>
                        <a:rPr lang="it-IT" dirty="0" smtClean="0"/>
                        <a:t>-1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6991781"/>
                  </a:ext>
                </a:extLst>
              </a:tr>
              <a:tr h="326582"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3079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4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95534" y="100647"/>
            <a:ext cx="429476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Parabola : da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espressione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grafico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esempio#1   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0347" y="5938798"/>
            <a:ext cx="513681" cy="524093"/>
          </a:xfrm>
          <a:prstGeom prst="rect">
            <a:avLst/>
          </a:prstGeom>
          <a:noFill/>
        </p:spPr>
      </p:pic>
      <p:pic>
        <p:nvPicPr>
          <p:cNvPr id="25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3364" y="100647"/>
            <a:ext cx="357874" cy="365128"/>
          </a:xfrm>
          <a:prstGeom prst="rect">
            <a:avLst/>
          </a:prstGeom>
          <a:noFill/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081465" y="100647"/>
            <a:ext cx="3509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www.matematicapovolta.it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0" y="-85359"/>
                <a:ext cx="9144000" cy="8030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it-IT" sz="2800" dirty="0" smtClean="0">
                    <a:solidFill>
                      <a:srgbClr val="FF0000"/>
                    </a:solidFill>
                  </a:rPr>
                  <a:t>y= </a:t>
                </a:r>
                <a:r>
                  <a:rPr lang="it-IT" sz="2800" dirty="0">
                    <a:solidFill>
                      <a:srgbClr val="FF0000"/>
                    </a:solidFill>
                  </a:rPr>
                  <a:t>ax</a:t>
                </a:r>
                <a:r>
                  <a:rPr lang="it-IT" sz="28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it-IT" sz="2800" dirty="0">
                    <a:solidFill>
                      <a:srgbClr val="FF0000"/>
                    </a:solidFill>
                  </a:rPr>
                  <a:t> + </a:t>
                </a:r>
                <a:r>
                  <a:rPr lang="it-IT" sz="2800" dirty="0" err="1">
                    <a:solidFill>
                      <a:srgbClr val="FF0000"/>
                    </a:solidFill>
                  </a:rPr>
                  <a:t>bx</a:t>
                </a:r>
                <a:r>
                  <a:rPr lang="it-IT" sz="2800" dirty="0">
                    <a:solidFill>
                      <a:srgbClr val="FF0000"/>
                    </a:solidFill>
                  </a:rPr>
                  <a:t> + </a:t>
                </a:r>
                <a:r>
                  <a:rPr lang="it-IT" sz="2800" dirty="0" smtClean="0">
                    <a:solidFill>
                      <a:srgbClr val="FF0000"/>
                    </a:solidFill>
                  </a:rPr>
                  <a:t>c</a:t>
                </a:r>
                <a:r>
                  <a:rPr lang="it-IT" sz="2800" dirty="0" smtClean="0"/>
                  <a:t> </a:t>
                </a:r>
              </a:p>
              <a:p>
                <a:r>
                  <a:rPr lang="it-IT" sz="2800" dirty="0" smtClean="0"/>
                  <a:t>è </a:t>
                </a:r>
                <a:r>
                  <a:rPr lang="it-IT" sz="2800" dirty="0"/>
                  <a:t>l'equazione di una </a:t>
                </a:r>
                <a:r>
                  <a:rPr lang="it-IT" sz="2800" b="1" dirty="0"/>
                  <a:t>PARABOLA</a:t>
                </a:r>
                <a:r>
                  <a:rPr lang="it-IT" sz="2800" dirty="0"/>
                  <a:t> avente l'</a:t>
                </a:r>
                <a:r>
                  <a:rPr lang="it-IT" sz="2800" b="1" dirty="0"/>
                  <a:t>ASSE</a:t>
                </a:r>
                <a:r>
                  <a:rPr lang="it-IT" sz="2800" dirty="0"/>
                  <a:t> </a:t>
                </a:r>
                <a:r>
                  <a:rPr lang="it-IT" sz="2800" dirty="0" smtClean="0"/>
                  <a:t>di </a:t>
                </a:r>
                <a:r>
                  <a:rPr lang="it-IT" sz="2800" dirty="0"/>
                  <a:t>SIMMETRIA </a:t>
                </a:r>
                <a:r>
                  <a:rPr lang="it-IT" sz="2800" b="1" dirty="0"/>
                  <a:t>PARALLELO all</a:t>
                </a:r>
                <a:r>
                  <a:rPr lang="it-IT" sz="2800" dirty="0"/>
                  <a:t>'</a:t>
                </a:r>
                <a:r>
                  <a:rPr lang="it-IT" sz="2800" b="1" dirty="0"/>
                  <a:t>ASSE</a:t>
                </a:r>
                <a:r>
                  <a:rPr lang="it-IT" sz="2800" dirty="0"/>
                  <a:t> delle </a:t>
                </a:r>
                <a:r>
                  <a:rPr lang="it-IT" sz="2800" b="1" dirty="0"/>
                  <a:t>y</a:t>
                </a:r>
                <a:r>
                  <a:rPr lang="it-IT" sz="2800" dirty="0"/>
                  <a:t> </a:t>
                </a:r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                                            www.matematicapovolta.it</a:t>
                </a:r>
              </a:p>
              <a:p>
                <a:r>
                  <a:rPr lang="en-US" sz="6000" b="1" dirty="0" smtClean="0"/>
                  <a:t>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85359"/>
                <a:ext cx="9144000" cy="8030147"/>
              </a:xfrm>
              <a:prstGeom prst="rect">
                <a:avLst/>
              </a:prstGeom>
              <a:blipFill rotWithShape="0">
                <a:blip r:embed="rId3"/>
                <a:stretch>
                  <a:fillRect l="-1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1" name="Picture 6" descr="C:\Users\aaa\Desktop\GaraMedie\gara_2017\logoMonteverdia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665" y="5900442"/>
            <a:ext cx="513681" cy="524093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443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804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8048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63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780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7802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693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780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it-IT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28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7802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10" name="Freccia a destra 9"/>
          <p:cNvSpPr/>
          <p:nvPr/>
        </p:nvSpPr>
        <p:spPr>
          <a:xfrm>
            <a:off x="4271586" y="3035710"/>
            <a:ext cx="564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780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36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  <m:r>
                            <a:rPr lang="it-IT" sz="2800" b="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800" b="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2800" b="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it-IT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it-IT" sz="2800" b="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800" b="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</m:t>
                              </m:r>
                            </m:den>
                          </m:f>
                        </m:e>
                      </m:d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36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3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36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7802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10" name="Freccia a destra 9"/>
          <p:cNvSpPr/>
          <p:nvPr/>
        </p:nvSpPr>
        <p:spPr>
          <a:xfrm>
            <a:off x="3520959" y="3035710"/>
            <a:ext cx="564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6579758" y="3035710"/>
            <a:ext cx="564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3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661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 xmlns=""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6614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625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62" name="Text Box 2"/>
              <p:cNvSpPr txBox="1">
                <a:spLocks noChangeArrowheads="1"/>
              </p:cNvSpPr>
              <p:nvPr/>
            </p:nvSpPr>
            <p:spPr bwMode="auto">
              <a:xfrm>
                <a:off x="-1" y="-85358"/>
                <a:ext cx="9108000" cy="7180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Parabola : da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espressione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a </a:t>
                </a:r>
                <a:r>
                  <a:rPr lang="en-US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grafico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                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esempio</a:t>
                </a:r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#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   </a:t>
                </a:r>
              </a:p>
              <a:p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36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36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6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sz="20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8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8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𝑷𝒆𝒓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𝒅𝒆𝒕𝒆𝒓𝒎𝒊𝒏𝒂𝒓𝒆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𝒐𝒓𝒅𝒊𝒏𝒂𝒕𝒂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𝒅𝒆𝒍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𝑽𝒆𝒓𝒕𝒊𝒄𝒆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ò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𝒄𝒂𝒍𝒄𝒐𝒍𝒂𝒓𝒆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1600" b="1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1" i="1" dirty="0" smtClean="0">
                    <a:solidFill>
                      <a:schemeClr val="tx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8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8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·(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it-IT" sz="28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endParaRPr lang="en-US" sz="2800" b="1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6000" b="1" dirty="0" smtClean="0"/>
                  <a:t>   </a:t>
                </a:r>
                <a:endParaRPr lang="en-US" sz="6000" b="1" dirty="0"/>
              </a:p>
            </p:txBody>
          </p:sp>
        </mc:Choice>
        <mc:Fallback>
          <p:sp>
            <p:nvSpPr>
              <p:cNvPr id="4096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-85358"/>
                <a:ext cx="9108000" cy="71809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7268" y="1111748"/>
            <a:ext cx="4689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Trovo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Vertice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parabola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2" name="Freccia a destra 1"/>
          <p:cNvSpPr/>
          <p:nvPr/>
        </p:nvSpPr>
        <p:spPr>
          <a:xfrm>
            <a:off x="3603009" y="4899545"/>
            <a:ext cx="709684" cy="27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1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6578</TotalTime>
  <Words>514</Words>
  <Application>Microsoft Office PowerPoint</Application>
  <PresentationFormat>Presentazione su schermo (4:3)</PresentationFormat>
  <Paragraphs>458</Paragraphs>
  <Slides>24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Tahoma</vt:lpstr>
      <vt:lpstr>Times New Roman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Stanford Univesity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Claudio Marchesano</cp:lastModifiedBy>
  <cp:revision>516</cp:revision>
  <dcterms:created xsi:type="dcterms:W3CDTF">2004-09-29T20:13:20Z</dcterms:created>
  <dcterms:modified xsi:type="dcterms:W3CDTF">2020-11-16T15:18:18Z</dcterms:modified>
</cp:coreProperties>
</file>